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46"/>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a:srgbClr val="FFFFC5"/>
    <a:srgbClr val="A7FFC4"/>
    <a:srgbClr val="66FF99"/>
    <a:srgbClr val="F595C5"/>
    <a:srgbClr val="9900CC"/>
    <a:srgbClr val="DA45E5"/>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3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rgbClr val="FFFF00"/>
              </a:solidFill>
              <a:effectLst>
                <a:outerShdw blurRad="25400" algn="tl" rotWithShape="0">
                  <a:srgbClr val="000000">
                    <a:alpha val="43000"/>
                  </a:srgbClr>
                </a:outerShdw>
              </a:effectLst>
            </a:rPr>
            <a:t>訂價目標的設定</a:t>
          </a:r>
          <a:endParaRPr lang="zh-TW" altLang="en-US" b="1" cap="none" spc="150" dirty="0">
            <a:ln w="11430"/>
            <a:solidFill>
              <a:srgbClr val="FFFF00"/>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分析需求、成本、價格和利潤的關係</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95708AB-7B74-4798-A9B4-9270851AFD41}" type="presOf" srcId="{FDCEED69-B8B0-4C85-8554-E52B3BDFA751}" destId="{169D8D42-9E09-4DC0-9DEA-7654AEADA1A2}" srcOrd="0" destOrd="0" presId="urn:microsoft.com/office/officeart/2005/8/layout/vList2"/>
    <dgm:cxn modelId="{5F3378F4-8932-4F52-8FA6-C60BFA6052DC}" type="presOf" srcId="{21D204B7-8CEF-44B6-9C07-CE12F0775F3A}" destId="{FC1C9785-4EAA-40D5-A517-48DAC3F311E7}" srcOrd="0" destOrd="0" presId="urn:microsoft.com/office/officeart/2005/8/layout/vList2"/>
    <dgm:cxn modelId="{FBE2C632-8459-4C3A-8FCA-EA416D33F145}" type="presOf" srcId="{6EE1F8CB-366B-4837-A5B3-E150B7996724}" destId="{A541DA28-CDCD-489A-9F84-11D61EC9A3FF}"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7061B46D-CEC2-49DB-8281-571211DC342D}" type="presOf" srcId="{466623E0-0040-4E26-A554-EEAA51687F87}" destId="{09A62253-66AE-4B25-BF05-80D4F5919D6A}" srcOrd="0" destOrd="0" presId="urn:microsoft.com/office/officeart/2005/8/layout/vList2"/>
    <dgm:cxn modelId="{81B40BDF-1F37-42A6-8C67-61CC0F27EE8A}" type="presOf" srcId="{92441081-EF9A-4A41-9712-FFA268598394}" destId="{0B052A4C-9EC6-4953-B7A4-B3CB579AF515}"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650EB0DC-FDFB-41C7-82B5-465815DA1283}" type="presOf" srcId="{9E6E3CE6-47C8-4ECD-B644-309F3D2315B1}" destId="{44BE8015-B2A3-4DD6-9721-F18AC7C3695E}"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35428548-8447-4F78-BD94-18D34F3B2AF1}"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26FC269D-D0DC-44A1-867A-E4E8716C1F40}" type="presParOf" srcId="{A541DA28-CDCD-489A-9F84-11D61EC9A3FF}" destId="{09A62253-66AE-4B25-BF05-80D4F5919D6A}" srcOrd="0" destOrd="0" presId="urn:microsoft.com/office/officeart/2005/8/layout/vList2"/>
    <dgm:cxn modelId="{4C8E447D-6E6C-424F-A5F3-E27EFF9D1DEA}" type="presParOf" srcId="{A541DA28-CDCD-489A-9F84-11D61EC9A3FF}" destId="{78E87418-2E9B-4068-BE3B-AA521FD793DE}" srcOrd="1" destOrd="0" presId="urn:microsoft.com/office/officeart/2005/8/layout/vList2"/>
    <dgm:cxn modelId="{F5FD2077-A8BD-4BA8-8AD6-C335E2D879CA}" type="presParOf" srcId="{A541DA28-CDCD-489A-9F84-11D61EC9A3FF}" destId="{48045E5C-A433-40C5-A9A1-1F2ACC2731E6}" srcOrd="2" destOrd="0" presId="urn:microsoft.com/office/officeart/2005/8/layout/vList2"/>
    <dgm:cxn modelId="{DD482373-8599-4028-9216-06B50CF37DDF}" type="presParOf" srcId="{A541DA28-CDCD-489A-9F84-11D61EC9A3FF}" destId="{8E796305-0BD0-4ECF-B55B-8944ACFC328D}" srcOrd="3" destOrd="0" presId="urn:microsoft.com/office/officeart/2005/8/layout/vList2"/>
    <dgm:cxn modelId="{6FFAE788-29B8-43CD-9EDE-7B9BCF1CCA38}" type="presParOf" srcId="{A541DA28-CDCD-489A-9F84-11D61EC9A3FF}" destId="{0B052A4C-9EC6-4953-B7A4-B3CB579AF515}" srcOrd="4" destOrd="0" presId="urn:microsoft.com/office/officeart/2005/8/layout/vList2"/>
    <dgm:cxn modelId="{F5C4F2AD-B687-444B-84DE-05E8AAFB006C}" type="presParOf" srcId="{A541DA28-CDCD-489A-9F84-11D61EC9A3FF}" destId="{74905B49-9F37-450F-B8D7-DD9F28F52CAD}" srcOrd="5" destOrd="0" presId="urn:microsoft.com/office/officeart/2005/8/layout/vList2"/>
    <dgm:cxn modelId="{CA6C1F70-DB4F-405E-B793-BD7BE804D60E}" type="presParOf" srcId="{A541DA28-CDCD-489A-9F84-11D61EC9A3FF}" destId="{FC1C9785-4EAA-40D5-A517-48DAC3F311E7}" srcOrd="6" destOrd="0" presId="urn:microsoft.com/office/officeart/2005/8/layout/vList2"/>
    <dgm:cxn modelId="{5D74FC48-867B-453D-84D7-6F6C917FEB5F}" type="presParOf" srcId="{A541DA28-CDCD-489A-9F84-11D61EC9A3FF}" destId="{199D8E03-A968-476A-B03B-FA63044BC272}" srcOrd="7" destOrd="0" presId="urn:microsoft.com/office/officeart/2005/8/layout/vList2"/>
    <dgm:cxn modelId="{932C1801-07BF-4AC1-83F8-3BE69E8B4626}" type="presParOf" srcId="{A541DA28-CDCD-489A-9F84-11D61EC9A3FF}" destId="{44BE8015-B2A3-4DD6-9721-F18AC7C3695E}" srcOrd="8" destOrd="0" presId="urn:microsoft.com/office/officeart/2005/8/layout/vList2"/>
    <dgm:cxn modelId="{B43138AF-036E-413D-96F1-C4A77D3D5595}" type="presParOf" srcId="{A541DA28-CDCD-489A-9F84-11D61EC9A3FF}" destId="{EB84D9C4-CDAC-42C0-A530-8206B8063E84}" srcOrd="9" destOrd="0" presId="urn:microsoft.com/office/officeart/2005/8/layout/vList2"/>
    <dgm:cxn modelId="{EC4AE33D-40C3-4FD2-AF9B-B0C6FCC50DCF}"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rgbClr val="FFFF00"/>
              </a:solidFill>
              <a:effectLst>
                <a:outerShdw blurRad="25400" algn="tl" rotWithShape="0">
                  <a:srgbClr val="000000">
                    <a:alpha val="43000"/>
                  </a:srgbClr>
                </a:outerShdw>
              </a:effectLst>
            </a:rPr>
            <a:t>決定訂價方法</a:t>
          </a:r>
          <a:endParaRPr lang="zh-TW" altLang="en-US" b="1" cap="none" spc="150" dirty="0">
            <a:ln w="11430"/>
            <a:solidFill>
              <a:srgbClr val="FFFF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47769AC8-F7D1-4DA1-840D-31A27509FE1C}" type="presOf" srcId="{21874C3B-E6F9-46BE-BBA7-51B3A98F393E}" destId="{48045E5C-A433-40C5-A9A1-1F2ACC2731E6}"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A3FF3B9E-9119-4803-94FF-F5820B4D718E}" type="presOf" srcId="{21D204B7-8CEF-44B6-9C07-CE12F0775F3A}" destId="{FC1C9785-4EAA-40D5-A517-48DAC3F311E7}"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168AEA23-8182-444D-AA93-9DAC6E75E2C8}" type="presOf" srcId="{466623E0-0040-4E26-A554-EEAA51687F87}" destId="{09A62253-66AE-4B25-BF05-80D4F5919D6A}" srcOrd="0" destOrd="0" presId="urn:microsoft.com/office/officeart/2005/8/layout/vList2"/>
    <dgm:cxn modelId="{BACB553C-8CB4-4FA0-BBAF-355F56E4BE83}" type="presOf" srcId="{FDCEED69-B8B0-4C85-8554-E52B3BDFA751}" destId="{169D8D42-9E09-4DC0-9DEA-7654AEADA1A2}" srcOrd="0" destOrd="0" presId="urn:microsoft.com/office/officeart/2005/8/layout/vList2"/>
    <dgm:cxn modelId="{B561D769-1FD3-4F50-A38E-3336140DCFE0}"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7714718F-4176-4A22-915A-51504B65ECD8}" type="presOf" srcId="{9E6E3CE6-47C8-4ECD-B644-309F3D2315B1}" destId="{44BE8015-B2A3-4DD6-9721-F18AC7C3695E}" srcOrd="0" destOrd="0" presId="urn:microsoft.com/office/officeart/2005/8/layout/vList2"/>
    <dgm:cxn modelId="{6739E719-87A0-47A0-A4A5-B93BC7E62120}" type="presOf" srcId="{6EE1F8CB-366B-4837-A5B3-E150B7996724}" destId="{A541DA28-CDCD-489A-9F84-11D61EC9A3FF}" srcOrd="0" destOrd="0" presId="urn:microsoft.com/office/officeart/2005/8/layout/vList2"/>
    <dgm:cxn modelId="{ADE1732E-8ED7-4C8F-930F-6EA41056D04F}" type="presParOf" srcId="{A541DA28-CDCD-489A-9F84-11D61EC9A3FF}" destId="{09A62253-66AE-4B25-BF05-80D4F5919D6A}" srcOrd="0" destOrd="0" presId="urn:microsoft.com/office/officeart/2005/8/layout/vList2"/>
    <dgm:cxn modelId="{392BB3CF-A894-46AF-BC55-88B72D5E0E30}" type="presParOf" srcId="{A541DA28-CDCD-489A-9F84-11D61EC9A3FF}" destId="{78E87418-2E9B-4068-BE3B-AA521FD793DE}" srcOrd="1" destOrd="0" presId="urn:microsoft.com/office/officeart/2005/8/layout/vList2"/>
    <dgm:cxn modelId="{5B072FD2-E633-4F10-95A7-66CA2AD723AE}" type="presParOf" srcId="{A541DA28-CDCD-489A-9F84-11D61EC9A3FF}" destId="{48045E5C-A433-40C5-A9A1-1F2ACC2731E6}" srcOrd="2" destOrd="0" presId="urn:microsoft.com/office/officeart/2005/8/layout/vList2"/>
    <dgm:cxn modelId="{8B8B3FED-5AAF-445D-A330-D7A543233C30}" type="presParOf" srcId="{A541DA28-CDCD-489A-9F84-11D61EC9A3FF}" destId="{8E796305-0BD0-4ECF-B55B-8944ACFC328D}" srcOrd="3" destOrd="0" presId="urn:microsoft.com/office/officeart/2005/8/layout/vList2"/>
    <dgm:cxn modelId="{E97F359E-E249-4FCC-876D-EE17CC146D15}" type="presParOf" srcId="{A541DA28-CDCD-489A-9F84-11D61EC9A3FF}" destId="{0B052A4C-9EC6-4953-B7A4-B3CB579AF515}" srcOrd="4" destOrd="0" presId="urn:microsoft.com/office/officeart/2005/8/layout/vList2"/>
    <dgm:cxn modelId="{25D2395E-A18A-4C62-8DB7-6637ED484576}" type="presParOf" srcId="{A541DA28-CDCD-489A-9F84-11D61EC9A3FF}" destId="{74905B49-9F37-450F-B8D7-DD9F28F52CAD}" srcOrd="5" destOrd="0" presId="urn:microsoft.com/office/officeart/2005/8/layout/vList2"/>
    <dgm:cxn modelId="{63FE49BC-1EEF-4864-AE11-B28EAF87C004}" type="presParOf" srcId="{A541DA28-CDCD-489A-9F84-11D61EC9A3FF}" destId="{FC1C9785-4EAA-40D5-A517-48DAC3F311E7}" srcOrd="6" destOrd="0" presId="urn:microsoft.com/office/officeart/2005/8/layout/vList2"/>
    <dgm:cxn modelId="{425BB6A8-7F7F-43E9-A9F6-724E5CFBB2CD}" type="presParOf" srcId="{A541DA28-CDCD-489A-9F84-11D61EC9A3FF}" destId="{199D8E03-A968-476A-B03B-FA63044BC272}" srcOrd="7" destOrd="0" presId="urn:microsoft.com/office/officeart/2005/8/layout/vList2"/>
    <dgm:cxn modelId="{93A340AC-99DE-40B3-8ABA-5B5AED9A444E}" type="presParOf" srcId="{A541DA28-CDCD-489A-9F84-11D61EC9A3FF}" destId="{44BE8015-B2A3-4DD6-9721-F18AC7C3695E}" srcOrd="8" destOrd="0" presId="urn:microsoft.com/office/officeart/2005/8/layout/vList2"/>
    <dgm:cxn modelId="{18F12A3E-FDB4-42F7-83E2-D6EBF0BD8CA8}" type="presParOf" srcId="{A541DA28-CDCD-489A-9F84-11D61EC9A3FF}" destId="{EB84D9C4-CDAC-42C0-A530-8206B8063E84}" srcOrd="9" destOrd="0" presId="urn:microsoft.com/office/officeart/2005/8/layout/vList2"/>
    <dgm:cxn modelId="{9326886F-BF56-4BF8-A378-8FB7554D2CF9}"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00206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成本加成訂價法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目標報酬訂價法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價格底線訂價法</a:t>
          </a:r>
          <a:endParaRPr lang="zh-TW" altLang="en-US" sz="28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DE0B1F1-8F31-4293-A7CD-D70E97D3A578}" type="presOf" srcId="{AEFFE9C1-8DD6-4989-AAC3-0B713D2D4331}" destId="{B147493B-2ACF-4210-A434-F82BF65829C3}"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0251A8CC-3303-40FB-BF7C-48B95B3688C9}" type="presOf" srcId="{990438B5-C578-48F7-9400-D2C7C6FD596E}" destId="{FA2DFF8C-377F-46BC-B51A-AE7A5145C0B7}" srcOrd="0" destOrd="0" presId="urn:microsoft.com/office/officeart/2005/8/layout/default"/>
    <dgm:cxn modelId="{64929D70-2AD5-4653-8508-80C24C87B516}" type="presOf" srcId="{1B57BCC4-E97C-4E6A-AC6F-3D345A005198}" destId="{05542A5E-26ED-4234-8664-29E163BCDDA0}" srcOrd="0" destOrd="0" presId="urn:microsoft.com/office/officeart/2005/8/layout/default"/>
    <dgm:cxn modelId="{02AE3E57-370A-4091-8635-929B7366422C}"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15D5FEC1-6DD6-4913-8217-ADA042D4EBA6}" type="presParOf" srcId="{76095A23-A959-4D82-8209-F4E6C9D8BD50}" destId="{05542A5E-26ED-4234-8664-29E163BCDDA0}" srcOrd="0" destOrd="0" presId="urn:microsoft.com/office/officeart/2005/8/layout/default"/>
    <dgm:cxn modelId="{342EA6DF-4BB9-450D-B947-3F3827C02D62}" type="presParOf" srcId="{76095A23-A959-4D82-8209-F4E6C9D8BD50}" destId="{5C5C3C28-DBB1-4E45-8E82-71B280824AC3}" srcOrd="1" destOrd="0" presId="urn:microsoft.com/office/officeart/2005/8/layout/default"/>
    <dgm:cxn modelId="{1565144D-0F9B-4B77-8A88-89FF7767BA81}" type="presParOf" srcId="{76095A23-A959-4D82-8209-F4E6C9D8BD50}" destId="{FA2DFF8C-377F-46BC-B51A-AE7A5145C0B7}" srcOrd="2" destOrd="0" presId="urn:microsoft.com/office/officeart/2005/8/layout/default"/>
    <dgm:cxn modelId="{7C602ACA-21A6-4E48-950B-4503F008E7BB}" type="presParOf" srcId="{76095A23-A959-4D82-8209-F4E6C9D8BD50}" destId="{2E5BB301-3918-4EAA-B6D6-A20E41E89F31}" srcOrd="3" destOrd="0" presId="urn:microsoft.com/office/officeart/2005/8/layout/default"/>
    <dgm:cxn modelId="{B93F03DA-32B6-449D-BDE1-C81420417A9F}"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流行訂價法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拍賣訂價法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tx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談判訂價法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23C6A2EF-364B-4058-97FA-C085D3729662}" type="presOf" srcId="{990438B5-C578-48F7-9400-D2C7C6FD596E}" destId="{FA2DFF8C-377F-46BC-B51A-AE7A5145C0B7}" srcOrd="0" destOrd="0" presId="urn:microsoft.com/office/officeart/2005/8/layout/default"/>
    <dgm:cxn modelId="{6441CE34-A903-4888-9ED0-707AE3F995EF}" type="presOf" srcId="{DAA43C58-D23A-420E-8913-BABFFEB08633}" destId="{76095A23-A959-4D82-8209-F4E6C9D8BD50}" srcOrd="0" destOrd="0" presId="urn:microsoft.com/office/officeart/2005/8/layout/default"/>
    <dgm:cxn modelId="{FA5CBFF8-7E9C-4EA1-9D70-628B414A2B44}" type="presOf" srcId="{AEFFE9C1-8DD6-4989-AAC3-0B713D2D4331}" destId="{B147493B-2ACF-4210-A434-F82BF65829C3}"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AE4D2FF8-0069-4AFA-B265-A298EEE6F8AC}" type="presOf" srcId="{1B57BCC4-E97C-4E6A-AC6F-3D345A005198}" destId="{05542A5E-26ED-4234-8664-29E163BCDDA0}" srcOrd="0" destOrd="0" presId="urn:microsoft.com/office/officeart/2005/8/layout/default"/>
    <dgm:cxn modelId="{EA1F285C-ADAF-43B2-879F-D14D610488B3}" type="presParOf" srcId="{76095A23-A959-4D82-8209-F4E6C9D8BD50}" destId="{05542A5E-26ED-4234-8664-29E163BCDDA0}" srcOrd="0" destOrd="0" presId="urn:microsoft.com/office/officeart/2005/8/layout/default"/>
    <dgm:cxn modelId="{1693FF3E-D31E-4596-A3CC-58C194E8E6B2}" type="presParOf" srcId="{76095A23-A959-4D82-8209-F4E6C9D8BD50}" destId="{5C5C3C28-DBB1-4E45-8E82-71B280824AC3}" srcOrd="1" destOrd="0" presId="urn:microsoft.com/office/officeart/2005/8/layout/default"/>
    <dgm:cxn modelId="{E9FA9403-C4C5-4ECA-836F-1449F1BD6383}" type="presParOf" srcId="{76095A23-A959-4D82-8209-F4E6C9D8BD50}" destId="{FA2DFF8C-377F-46BC-B51A-AE7A5145C0B7}" srcOrd="2" destOrd="0" presId="urn:microsoft.com/office/officeart/2005/8/layout/default"/>
    <dgm:cxn modelId="{540BF86D-B6F2-4B01-B3E9-DCB26FD9AEE5}" type="presParOf" srcId="{76095A23-A959-4D82-8209-F4E6C9D8BD50}" destId="{2E5BB301-3918-4EAA-B6D6-A20E41E89F31}" srcOrd="3" destOrd="0" presId="urn:microsoft.com/office/officeart/2005/8/layout/default"/>
    <dgm:cxn modelId="{2340A4A3-6EA3-4496-98AD-E4CCD3FC5C39}"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英式拍賣</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荷式拍賣</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DA45E5"/>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封籤訂價法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063A8529-E915-4CF9-AAC4-28C4F895ACA3}" type="presOf" srcId="{AEFFE9C1-8DD6-4989-AAC3-0B713D2D4331}" destId="{B147493B-2ACF-4210-A434-F82BF65829C3}" srcOrd="0" destOrd="0" presId="urn:microsoft.com/office/officeart/2005/8/layout/default"/>
    <dgm:cxn modelId="{5DB42130-BE55-4E84-B507-87B14EB5F5D1}" type="presOf" srcId="{DAA43C58-D23A-420E-8913-BABFFEB08633}" destId="{76095A23-A959-4D82-8209-F4E6C9D8BD5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89524DEC-95FB-4200-AD5C-EEAD00499550}" type="presOf" srcId="{1B57BCC4-E97C-4E6A-AC6F-3D345A005198}" destId="{05542A5E-26ED-4234-8664-29E163BCDDA0}" srcOrd="0" destOrd="0" presId="urn:microsoft.com/office/officeart/2005/8/layout/default"/>
    <dgm:cxn modelId="{7435306E-6689-42A4-A816-F82D6712889C}" type="presOf" srcId="{990438B5-C578-48F7-9400-D2C7C6FD596E}" destId="{FA2DFF8C-377F-46BC-B51A-AE7A5145C0B7}" srcOrd="0" destOrd="0" presId="urn:microsoft.com/office/officeart/2005/8/layout/default"/>
    <dgm:cxn modelId="{5F7DB6DC-6632-46DA-9E85-F62466CE4E89}" type="presParOf" srcId="{76095A23-A959-4D82-8209-F4E6C9D8BD50}" destId="{05542A5E-26ED-4234-8664-29E163BCDDA0}" srcOrd="0" destOrd="0" presId="urn:microsoft.com/office/officeart/2005/8/layout/default"/>
    <dgm:cxn modelId="{103A7824-8BF0-49D0-A90F-EA163700E6B8}" type="presParOf" srcId="{76095A23-A959-4D82-8209-F4E6C9D8BD50}" destId="{5C5C3C28-DBB1-4E45-8E82-71B280824AC3}" srcOrd="1" destOrd="0" presId="urn:microsoft.com/office/officeart/2005/8/layout/default"/>
    <dgm:cxn modelId="{00BDC974-2FD3-406F-80C7-66012A2E550A}" type="presParOf" srcId="{76095A23-A959-4D82-8209-F4E6C9D8BD50}" destId="{FA2DFF8C-377F-46BC-B51A-AE7A5145C0B7}" srcOrd="2" destOrd="0" presId="urn:microsoft.com/office/officeart/2005/8/layout/default"/>
    <dgm:cxn modelId="{FE66FB1E-D84C-427E-A158-3703C487E31B}" type="presParOf" srcId="{76095A23-A959-4D82-8209-F4E6C9D8BD50}" destId="{2E5BB301-3918-4EAA-B6D6-A20E41E89F31}" srcOrd="3" destOrd="0" presId="urn:microsoft.com/office/officeart/2005/8/layout/default"/>
    <dgm:cxn modelId="{569812F8-E66D-4094-8DB0-01FE207622C0}"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認知價值訂價法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習慣訂價法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需求回溯訂價法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0F3F1AE-0709-4EC3-82A6-CF09EA83992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價值訂價法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5D1BBDE5-71E3-4CFB-9FBE-4A6C07E15DBC}" type="parTrans" cxnId="{E1743C49-EF03-4667-A3C3-C4BE7C045CE5}">
      <dgm:prSet/>
      <dgm:spPr/>
      <dgm:t>
        <a:bodyPr/>
        <a:lstStyle/>
        <a:p>
          <a:endParaRPr lang="zh-TW" altLang="en-US"/>
        </a:p>
      </dgm:t>
    </dgm:pt>
    <dgm:pt modelId="{DCA25020-F2F5-451F-AF58-A55B7D08C481}" type="sibTrans" cxnId="{E1743C49-EF03-4667-A3C3-C4BE7C045CE5}">
      <dgm:prSet/>
      <dgm:spPr/>
      <dgm:t>
        <a:bodyPr/>
        <a:lstStyle/>
        <a:p>
          <a:endParaRPr lang="zh-TW" altLang="en-US"/>
        </a:p>
      </dgm:t>
    </dgm:pt>
    <dgm:pt modelId="{2AED5917-92AE-435A-8C14-23DEF48460F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心理訂價法</a:t>
          </a:r>
          <a:endParaRPr lang="zh-TW" altLang="en-US" sz="32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71F3DEA9-572D-479C-96B5-1414CD97842F}" type="parTrans" cxnId="{F3B61FE8-F2DB-48DB-BC06-16A7DB1C02A5}">
      <dgm:prSet/>
      <dgm:spPr/>
      <dgm:t>
        <a:bodyPr/>
        <a:lstStyle/>
        <a:p>
          <a:endParaRPr lang="zh-TW" altLang="en-US"/>
        </a:p>
      </dgm:t>
    </dgm:pt>
    <dgm:pt modelId="{777CF15A-AE32-4969-8A69-A4915AED9727}" type="sibTrans" cxnId="{F3B61FE8-F2DB-48DB-BC06-16A7DB1C02A5}">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custScaleX="129158" custLinFactNeighborX="-126" custLinFactNeighborY="-2169">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custScaleX="126619">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custScaleX="126619" custLinFactNeighborX="1608" custLinFactNeighborY="-884">
        <dgm:presLayoutVars>
          <dgm:bulletEnabled val="1"/>
        </dgm:presLayoutVars>
      </dgm:prSet>
      <dgm:spPr>
        <a:prstGeom prst="roundRect">
          <a:avLst/>
        </a:prstGeom>
      </dgm:spPr>
      <dgm:t>
        <a:bodyPr/>
        <a:lstStyle/>
        <a:p>
          <a:endParaRPr lang="zh-TW" altLang="en-US"/>
        </a:p>
      </dgm:t>
    </dgm:pt>
    <dgm:pt modelId="{9FF94E85-E0C3-4F21-87F2-BDA4F77E9047}" type="pres">
      <dgm:prSet presAssocID="{D64BEEAD-9639-4DD5-A173-CEBBE66904C2}" presName="sibTrans" presStyleCnt="0"/>
      <dgm:spPr/>
      <dgm:t>
        <a:bodyPr/>
        <a:lstStyle/>
        <a:p>
          <a:endParaRPr lang="zh-TW" altLang="en-US"/>
        </a:p>
      </dgm:t>
    </dgm:pt>
    <dgm:pt modelId="{34DCB08A-45E4-4EAD-9F53-863AC58ADCA6}" type="pres">
      <dgm:prSet presAssocID="{C0F3F1AE-0709-4EC3-82A6-CF09EA83992D}" presName="node" presStyleLbl="node1" presStyleIdx="3" presStyleCnt="5" custScaleX="117789">
        <dgm:presLayoutVars>
          <dgm:bulletEnabled val="1"/>
        </dgm:presLayoutVars>
      </dgm:prSet>
      <dgm:spPr>
        <a:prstGeom prst="roundRect">
          <a:avLst/>
        </a:prstGeom>
      </dgm:spPr>
      <dgm:t>
        <a:bodyPr/>
        <a:lstStyle/>
        <a:p>
          <a:endParaRPr lang="zh-TW" altLang="en-US"/>
        </a:p>
      </dgm:t>
    </dgm:pt>
    <dgm:pt modelId="{861C2A51-597D-489D-9A14-F0705F4D0E7F}" type="pres">
      <dgm:prSet presAssocID="{DCA25020-F2F5-451F-AF58-A55B7D08C481}" presName="sibTrans" presStyleCnt="0"/>
      <dgm:spPr/>
      <dgm:t>
        <a:bodyPr/>
        <a:lstStyle/>
        <a:p>
          <a:endParaRPr lang="zh-TW" altLang="en-US"/>
        </a:p>
      </dgm:t>
    </dgm:pt>
    <dgm:pt modelId="{4388390C-2C4F-4944-929B-DA8AE9998CB5}" type="pres">
      <dgm:prSet presAssocID="{2AED5917-92AE-435A-8C14-23DEF48460F1}" presName="node" presStyleLbl="node1" presStyleIdx="4" presStyleCnt="5" custScaleX="117789">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16F44122-1D7E-42CE-8DDD-41647AFE20B4}" type="presOf" srcId="{990438B5-C578-48F7-9400-D2C7C6FD596E}" destId="{FA2DFF8C-377F-46BC-B51A-AE7A5145C0B7}"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F3B61FE8-F2DB-48DB-BC06-16A7DB1C02A5}" srcId="{DAA43C58-D23A-420E-8913-BABFFEB08633}" destId="{2AED5917-92AE-435A-8C14-23DEF48460F1}" srcOrd="4" destOrd="0" parTransId="{71F3DEA9-572D-479C-96B5-1414CD97842F}" sibTransId="{777CF15A-AE32-4969-8A69-A4915AED9727}"/>
    <dgm:cxn modelId="{94666B1F-0CC0-4AC4-B997-FD5E88977A4B}" type="presOf" srcId="{1B57BCC4-E97C-4E6A-AC6F-3D345A005198}" destId="{05542A5E-26ED-4234-8664-29E163BCDDA0}" srcOrd="0" destOrd="0" presId="urn:microsoft.com/office/officeart/2005/8/layout/default"/>
    <dgm:cxn modelId="{17709AA1-B186-476B-A3A3-27C6A68E908E}" type="presOf" srcId="{C0F3F1AE-0709-4EC3-82A6-CF09EA83992D}" destId="{34DCB08A-45E4-4EAD-9F53-863AC58ADCA6}" srcOrd="0" destOrd="0" presId="urn:microsoft.com/office/officeart/2005/8/layout/default"/>
    <dgm:cxn modelId="{7614C557-B498-4835-8E25-A8BFA33DC8DF}" type="presOf" srcId="{AEFFE9C1-8DD6-4989-AAC3-0B713D2D4331}" destId="{B147493B-2ACF-4210-A434-F82BF65829C3}" srcOrd="0" destOrd="0" presId="urn:microsoft.com/office/officeart/2005/8/layout/default"/>
    <dgm:cxn modelId="{237348D5-39D4-4716-9BB9-069E17DF34CC}" type="presOf" srcId="{2AED5917-92AE-435A-8C14-23DEF48460F1}" destId="{4388390C-2C4F-4944-929B-DA8AE9998CB5}" srcOrd="0" destOrd="0" presId="urn:microsoft.com/office/officeart/2005/8/layout/default"/>
    <dgm:cxn modelId="{6BBEA2C5-B571-4D2D-BDF8-6C1BBCD33D68}" type="presOf" srcId="{DAA43C58-D23A-420E-8913-BABFFEB08633}" destId="{76095A23-A959-4D82-8209-F4E6C9D8BD50}" srcOrd="0" destOrd="0" presId="urn:microsoft.com/office/officeart/2005/8/layout/default"/>
    <dgm:cxn modelId="{E1743C49-EF03-4667-A3C3-C4BE7C045CE5}" srcId="{DAA43C58-D23A-420E-8913-BABFFEB08633}" destId="{C0F3F1AE-0709-4EC3-82A6-CF09EA83992D}" srcOrd="3" destOrd="0" parTransId="{5D1BBDE5-71E3-4CFB-9FBE-4A6C07E15DBC}" sibTransId="{DCA25020-F2F5-451F-AF58-A55B7D08C481}"/>
    <dgm:cxn modelId="{CD289613-296B-4D92-AA5D-45F897AA2E25}" type="presParOf" srcId="{76095A23-A959-4D82-8209-F4E6C9D8BD50}" destId="{05542A5E-26ED-4234-8664-29E163BCDDA0}" srcOrd="0" destOrd="0" presId="urn:microsoft.com/office/officeart/2005/8/layout/default"/>
    <dgm:cxn modelId="{1885C57B-2D03-4AF9-8875-9E9F657A04E2}" type="presParOf" srcId="{76095A23-A959-4D82-8209-F4E6C9D8BD50}" destId="{5C5C3C28-DBB1-4E45-8E82-71B280824AC3}" srcOrd="1" destOrd="0" presId="urn:microsoft.com/office/officeart/2005/8/layout/default"/>
    <dgm:cxn modelId="{6FAF03E7-5853-4B6B-857B-78DB2CA72E9F}" type="presParOf" srcId="{76095A23-A959-4D82-8209-F4E6C9D8BD50}" destId="{FA2DFF8C-377F-46BC-B51A-AE7A5145C0B7}" srcOrd="2" destOrd="0" presId="urn:microsoft.com/office/officeart/2005/8/layout/default"/>
    <dgm:cxn modelId="{7C5E61F7-B833-4372-93D7-B00395BA6509}" type="presParOf" srcId="{76095A23-A959-4D82-8209-F4E6C9D8BD50}" destId="{2E5BB301-3918-4EAA-B6D6-A20E41E89F31}" srcOrd="3" destOrd="0" presId="urn:microsoft.com/office/officeart/2005/8/layout/default"/>
    <dgm:cxn modelId="{34A0B669-7922-4149-A3F1-5DC8BCD78442}" type="presParOf" srcId="{76095A23-A959-4D82-8209-F4E6C9D8BD50}" destId="{B147493B-2ACF-4210-A434-F82BF65829C3}" srcOrd="4" destOrd="0" presId="urn:microsoft.com/office/officeart/2005/8/layout/default"/>
    <dgm:cxn modelId="{8F72CCD6-60CA-4A3C-AA29-B7F6E8620AA0}" type="presParOf" srcId="{76095A23-A959-4D82-8209-F4E6C9D8BD50}" destId="{9FF94E85-E0C3-4F21-87F2-BDA4F77E9047}" srcOrd="5" destOrd="0" presId="urn:microsoft.com/office/officeart/2005/8/layout/default"/>
    <dgm:cxn modelId="{BBED9942-C08D-42DF-8338-BBD9A06FA280}" type="presParOf" srcId="{76095A23-A959-4D82-8209-F4E6C9D8BD50}" destId="{34DCB08A-45E4-4EAD-9F53-863AC58ADCA6}" srcOrd="6" destOrd="0" presId="urn:microsoft.com/office/officeart/2005/8/layout/default"/>
    <dgm:cxn modelId="{E020C552-D0CD-491B-8CA0-BFCB8AE32C80}" type="presParOf" srcId="{76095A23-A959-4D82-8209-F4E6C9D8BD50}" destId="{861C2A51-597D-489D-9A14-F0705F4D0E7F}" srcOrd="7" destOrd="0" presId="urn:microsoft.com/office/officeart/2005/8/layout/default"/>
    <dgm:cxn modelId="{528461C3-CF40-4D9A-BE81-23BB8A7A9E72}" type="presParOf" srcId="{76095A23-A959-4D82-8209-F4E6C9D8BD50}" destId="{4388390C-2C4F-4944-929B-DA8AE9998CB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92D05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威望訂價法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tx2">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畸零訂價法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chemeClr val="accent6">
            <a:lumMod val="60000"/>
            <a:lumOff val="4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犧牲打訂價法</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C28A5BC9-7034-4471-B265-9A2181CF1FCF}"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8E46DB39-673F-4A83-B805-40ED655A337A}" type="presOf" srcId="{AEFFE9C1-8DD6-4989-AAC3-0B713D2D4331}" destId="{B147493B-2ACF-4210-A434-F82BF65829C3}" srcOrd="0" destOrd="0" presId="urn:microsoft.com/office/officeart/2005/8/layout/default"/>
    <dgm:cxn modelId="{CEAAD2D0-E844-4BBB-8294-49F493A7D2E2}" type="presOf" srcId="{1B57BCC4-E97C-4E6A-AC6F-3D345A005198}" destId="{05542A5E-26ED-4234-8664-29E163BCDDA0}" srcOrd="0" destOrd="0" presId="urn:microsoft.com/office/officeart/2005/8/layout/default"/>
    <dgm:cxn modelId="{F8FA1139-3609-4CAD-B3C9-EECC59F3D732}"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744F8765-9E46-4049-B226-036CAD07FE49}" type="presParOf" srcId="{76095A23-A959-4D82-8209-F4E6C9D8BD50}" destId="{05542A5E-26ED-4234-8664-29E163BCDDA0}" srcOrd="0" destOrd="0" presId="urn:microsoft.com/office/officeart/2005/8/layout/default"/>
    <dgm:cxn modelId="{F212D602-3D34-4399-99DF-A61DE2490467}" type="presParOf" srcId="{76095A23-A959-4D82-8209-F4E6C9D8BD50}" destId="{5C5C3C28-DBB1-4E45-8E82-71B280824AC3}" srcOrd="1" destOrd="0" presId="urn:microsoft.com/office/officeart/2005/8/layout/default"/>
    <dgm:cxn modelId="{31875F42-15B1-4F14-A993-9838186278EE}" type="presParOf" srcId="{76095A23-A959-4D82-8209-F4E6C9D8BD50}" destId="{FA2DFF8C-377F-46BC-B51A-AE7A5145C0B7}" srcOrd="2" destOrd="0" presId="urn:microsoft.com/office/officeart/2005/8/layout/default"/>
    <dgm:cxn modelId="{5D11B9E1-7E0A-49F6-8C09-BFE5D211C4A0}" type="presParOf" srcId="{76095A23-A959-4D82-8209-F4E6C9D8BD50}" destId="{2E5BB301-3918-4EAA-B6D6-A20E41E89F31}" srcOrd="3" destOrd="0" presId="urn:microsoft.com/office/officeart/2005/8/layout/default"/>
    <dgm:cxn modelId="{3BF008CB-3FEB-4BD2-81A7-19AB68A20DBC}"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chemeClr val="tx1"/>
              </a:solidFill>
              <a:effectLst>
                <a:outerShdw blurRad="25400" algn="tl" rotWithShape="0">
                  <a:srgbClr val="000000">
                    <a:alpha val="43000"/>
                  </a:srgbClr>
                </a:outerShdw>
              </a:effectLst>
            </a:rPr>
            <a:t>決定訂價方法</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rgbClr val="FFFF00"/>
              </a:solidFill>
              <a:effectLst>
                <a:outerShdw blurRad="25400" algn="tl" rotWithShape="0">
                  <a:srgbClr val="000000">
                    <a:alpha val="43000"/>
                  </a:srgbClr>
                </a:outerShdw>
              </a:effectLst>
            </a:rPr>
            <a:t>牌價的微調</a:t>
          </a:r>
          <a:endParaRPr lang="zh-TW" altLang="en-US" b="1" cap="none" spc="150" dirty="0">
            <a:ln w="11430"/>
            <a:solidFill>
              <a:srgbClr val="FFFF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55A792E1-A5AC-48EE-9EE4-4BA4E49FADD2}" type="presOf" srcId="{21D204B7-8CEF-44B6-9C07-CE12F0775F3A}" destId="{FC1C9785-4EAA-40D5-A517-48DAC3F311E7}" srcOrd="0" destOrd="0" presId="urn:microsoft.com/office/officeart/2005/8/layout/vList2"/>
    <dgm:cxn modelId="{6ADFC362-D536-464B-B93D-9CBF91E4FCC3}"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32CF699A-7900-444E-B5D0-B2F6E515AF29}" type="presOf" srcId="{466623E0-0040-4E26-A554-EEAA51687F87}" destId="{09A62253-66AE-4B25-BF05-80D4F5919D6A}" srcOrd="0" destOrd="0" presId="urn:microsoft.com/office/officeart/2005/8/layout/vList2"/>
    <dgm:cxn modelId="{4AF8E785-C56E-4021-BE2F-D5F85EE2DC2C}" srcId="{6EE1F8CB-366B-4837-A5B3-E150B7996724}" destId="{FDCEED69-B8B0-4C85-8554-E52B3BDFA751}" srcOrd="5" destOrd="0" parTransId="{CB4B588C-C53B-455F-8A98-742F3544FA15}" sibTransId="{E1302291-CC0C-4DEE-85F9-DF5910A63716}"/>
    <dgm:cxn modelId="{74B41F55-8A7F-490C-9981-D21FAD36FA28}" type="presOf" srcId="{21874C3B-E6F9-46BE-BBA7-51B3A98F393E}" destId="{48045E5C-A433-40C5-A9A1-1F2ACC2731E6}"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A410954C-8818-457E-9E6D-EDC5FD23FC6C}" type="presOf" srcId="{9E6E3CE6-47C8-4ECD-B644-309F3D2315B1}" destId="{44BE8015-B2A3-4DD6-9721-F18AC7C3695E}" srcOrd="0" destOrd="0" presId="urn:microsoft.com/office/officeart/2005/8/layout/vList2"/>
    <dgm:cxn modelId="{72FB8C64-D99D-44DC-A5E7-5D4F1C3ABD99}" type="presOf" srcId="{92441081-EF9A-4A41-9712-FFA268598394}" destId="{0B052A4C-9EC6-4953-B7A4-B3CB579AF515}" srcOrd="0" destOrd="0" presId="urn:microsoft.com/office/officeart/2005/8/layout/vList2"/>
    <dgm:cxn modelId="{B923EB03-AC62-427B-A6CE-51562F0A1778}" type="presOf" srcId="{6EE1F8CB-366B-4837-A5B3-E150B7996724}" destId="{A541DA28-CDCD-489A-9F84-11D61EC9A3FF}" srcOrd="0" destOrd="0" presId="urn:microsoft.com/office/officeart/2005/8/layout/vList2"/>
    <dgm:cxn modelId="{62F08FAE-4135-463C-8ED0-5AB6CABAB5C1}" type="presParOf" srcId="{A541DA28-CDCD-489A-9F84-11D61EC9A3FF}" destId="{09A62253-66AE-4B25-BF05-80D4F5919D6A}" srcOrd="0" destOrd="0" presId="urn:microsoft.com/office/officeart/2005/8/layout/vList2"/>
    <dgm:cxn modelId="{A55B9AA1-7D65-4D54-A8E3-A87B0F2D11D5}" type="presParOf" srcId="{A541DA28-CDCD-489A-9F84-11D61EC9A3FF}" destId="{78E87418-2E9B-4068-BE3B-AA521FD793DE}" srcOrd="1" destOrd="0" presId="urn:microsoft.com/office/officeart/2005/8/layout/vList2"/>
    <dgm:cxn modelId="{377F295D-C5A0-4842-8582-27D1A4B86BE1}" type="presParOf" srcId="{A541DA28-CDCD-489A-9F84-11D61EC9A3FF}" destId="{48045E5C-A433-40C5-A9A1-1F2ACC2731E6}" srcOrd="2" destOrd="0" presId="urn:microsoft.com/office/officeart/2005/8/layout/vList2"/>
    <dgm:cxn modelId="{E3FF6EBB-2239-486B-88F6-AE15E4170050}" type="presParOf" srcId="{A541DA28-CDCD-489A-9F84-11D61EC9A3FF}" destId="{8E796305-0BD0-4ECF-B55B-8944ACFC328D}" srcOrd="3" destOrd="0" presId="urn:microsoft.com/office/officeart/2005/8/layout/vList2"/>
    <dgm:cxn modelId="{0AD2DCAD-80BC-456B-A767-A636B4588E5F}" type="presParOf" srcId="{A541DA28-CDCD-489A-9F84-11D61EC9A3FF}" destId="{0B052A4C-9EC6-4953-B7A4-B3CB579AF515}" srcOrd="4" destOrd="0" presId="urn:microsoft.com/office/officeart/2005/8/layout/vList2"/>
    <dgm:cxn modelId="{FAFC5F0F-2E55-49F6-946E-CF59B93BCDD1}" type="presParOf" srcId="{A541DA28-CDCD-489A-9F84-11D61EC9A3FF}" destId="{74905B49-9F37-450F-B8D7-DD9F28F52CAD}" srcOrd="5" destOrd="0" presId="urn:microsoft.com/office/officeart/2005/8/layout/vList2"/>
    <dgm:cxn modelId="{97ABC4D4-E0C7-403F-82F7-00381DCD27E8}" type="presParOf" srcId="{A541DA28-CDCD-489A-9F84-11D61EC9A3FF}" destId="{FC1C9785-4EAA-40D5-A517-48DAC3F311E7}" srcOrd="6" destOrd="0" presId="urn:microsoft.com/office/officeart/2005/8/layout/vList2"/>
    <dgm:cxn modelId="{730CA022-E6D6-4172-884E-1BAC697FA59F}" type="presParOf" srcId="{A541DA28-CDCD-489A-9F84-11D61EC9A3FF}" destId="{199D8E03-A968-476A-B03B-FA63044BC272}" srcOrd="7" destOrd="0" presId="urn:microsoft.com/office/officeart/2005/8/layout/vList2"/>
    <dgm:cxn modelId="{68D994C5-9889-4D74-A2AE-B13508933461}" type="presParOf" srcId="{A541DA28-CDCD-489A-9F84-11D61EC9A3FF}" destId="{44BE8015-B2A3-4DD6-9721-F18AC7C3695E}" srcOrd="8" destOrd="0" presId="urn:microsoft.com/office/officeart/2005/8/layout/vList2"/>
    <dgm:cxn modelId="{107383DD-0383-442E-8AF9-5E7755394FE4}" type="presParOf" srcId="{A541DA28-CDCD-489A-9F84-11D61EC9A3FF}" destId="{EB84D9C4-CDAC-42C0-A530-8206B8063E84}" srcOrd="9" destOrd="0" presId="urn:microsoft.com/office/officeart/2005/8/layout/vList2"/>
    <dgm:cxn modelId="{9CEE39F7-063D-480A-AD59-13ABD48177A8}"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F595C5"/>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折扣、折讓和現金還本</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FFC00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地理訂價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a:solidFill>
          <a:srgbClr val="00B0F0"/>
        </a:solidFill>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價格瀑布與落袋價格</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9292" custLinFactNeighborY="-9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952E37B1-8DB5-469D-BFAB-449B9B9E0AC8}" type="presOf" srcId="{DAA43C58-D23A-420E-8913-BABFFEB08633}" destId="{76095A23-A959-4D82-8209-F4E6C9D8BD5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782353BF-5422-4273-B826-992E3B74D245}" type="presOf" srcId="{1B57BCC4-E97C-4E6A-AC6F-3D345A005198}" destId="{05542A5E-26ED-4234-8664-29E163BCDDA0}" srcOrd="0" destOrd="0" presId="urn:microsoft.com/office/officeart/2005/8/layout/default"/>
    <dgm:cxn modelId="{7DDDDE70-2BBE-40AA-971B-7F65C7782624}" type="presOf" srcId="{AEFFE9C1-8DD6-4989-AAC3-0B713D2D4331}" destId="{B147493B-2ACF-4210-A434-F82BF65829C3}" srcOrd="0" destOrd="0" presId="urn:microsoft.com/office/officeart/2005/8/layout/default"/>
    <dgm:cxn modelId="{CDD80093-B982-4B42-8E53-51C3FC418B57}" type="presOf" srcId="{990438B5-C578-48F7-9400-D2C7C6FD596E}" destId="{FA2DFF8C-377F-46BC-B51A-AE7A5145C0B7}"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A789D0C6-F9D4-4C61-B9EE-C82D32ED91C0}" type="presParOf" srcId="{76095A23-A959-4D82-8209-F4E6C9D8BD50}" destId="{05542A5E-26ED-4234-8664-29E163BCDDA0}" srcOrd="0" destOrd="0" presId="urn:microsoft.com/office/officeart/2005/8/layout/default"/>
    <dgm:cxn modelId="{87EC85F1-F497-4720-AD6E-BC01163C8A8C}" type="presParOf" srcId="{76095A23-A959-4D82-8209-F4E6C9D8BD50}" destId="{5C5C3C28-DBB1-4E45-8E82-71B280824AC3}" srcOrd="1" destOrd="0" presId="urn:microsoft.com/office/officeart/2005/8/layout/default"/>
    <dgm:cxn modelId="{2A0D4865-96B5-42D5-844C-43A91BC99225}" type="presParOf" srcId="{76095A23-A959-4D82-8209-F4E6C9D8BD50}" destId="{FA2DFF8C-377F-46BC-B51A-AE7A5145C0B7}" srcOrd="2" destOrd="0" presId="urn:microsoft.com/office/officeart/2005/8/layout/default"/>
    <dgm:cxn modelId="{AD7A1A0C-BBC7-47DA-8D62-6E6432344FF4}" type="presParOf" srcId="{76095A23-A959-4D82-8209-F4E6C9D8BD50}" destId="{2E5BB301-3918-4EAA-B6D6-A20E41E89F31}" srcOrd="3" destOrd="0" presId="urn:microsoft.com/office/officeart/2005/8/layout/default"/>
    <dgm:cxn modelId="{B95D2E35-13B3-4FB3-ACD4-BA8AFAE8AD8E}"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數量折扣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功能性折扣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季節性折扣</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推廣折讓</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37EF4161-EA4D-4A04-A2A6-93D62FF70EB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現金還本</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95403107-470F-4DE0-9513-47AED92CE8DD}" type="parTrans" cxnId="{0FC079C9-32C9-4959-ADA1-CFC2BBABE025}">
      <dgm:prSet/>
      <dgm:spPr/>
      <dgm:t>
        <a:bodyPr/>
        <a:lstStyle/>
        <a:p>
          <a:endParaRPr lang="zh-TW" altLang="en-US"/>
        </a:p>
      </dgm:t>
    </dgm:pt>
    <dgm:pt modelId="{99CF2905-DF29-42B4-B049-E66D69015185}" type="sibTrans" cxnId="{0FC079C9-32C9-4959-ADA1-CFC2BBABE025}">
      <dgm:prSet/>
      <dgm:spPr/>
      <dgm:t>
        <a:bodyPr/>
        <a:lstStyle/>
        <a:p>
          <a:endParaRPr lang="zh-TW" altLang="en-US"/>
        </a:p>
      </dgm:t>
    </dgm:pt>
    <dgm:pt modelId="{A1BB13C9-6D01-4F79-ACE6-FF18C8ABF28D}">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換入折讓</a:t>
          </a:r>
          <a:endParaRPr lang="zh-TW" altLang="en-US" sz="3000" b="1"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8C1264F6-55B7-451E-9F48-B339C5A6FD49}" type="parTrans" cxnId="{0F7D18C6-D4F6-41CD-BD1C-53DCF9461941}">
      <dgm:prSet/>
      <dgm:spPr/>
      <dgm:t>
        <a:bodyPr/>
        <a:lstStyle/>
        <a:p>
          <a:endParaRPr lang="zh-TW" altLang="en-US"/>
        </a:p>
      </dgm:t>
    </dgm:pt>
    <dgm:pt modelId="{37718926-0A9A-4DB2-887C-4A47656D4E70}" type="sibTrans" cxnId="{0F7D18C6-D4F6-41CD-BD1C-53DCF9461941}">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7">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7">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7">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7" custLinFactNeighborX="-326" custLinFactNeighborY="971">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7" custLinFactNeighborX="1461" custLinFactNeighborY="971">
        <dgm:presLayoutVars>
          <dgm:bulletEnabled val="1"/>
        </dgm:presLayoutVars>
      </dgm:prSet>
      <dgm:spPr>
        <a:prstGeom prst="roundRect">
          <a:avLst/>
        </a:prstGeom>
      </dgm:spPr>
      <dgm:t>
        <a:bodyPr/>
        <a:lstStyle/>
        <a:p>
          <a:endParaRPr lang="zh-TW" altLang="en-US"/>
        </a:p>
      </dgm:t>
    </dgm:pt>
    <dgm:pt modelId="{E2D55672-81AB-489D-A6A7-F709485EED0A}" type="pres">
      <dgm:prSet presAssocID="{45D76764-9C88-4638-89CD-42EC5F4FF794}" presName="sibTrans" presStyleCnt="0"/>
      <dgm:spPr/>
    </dgm:pt>
    <dgm:pt modelId="{7D7A1B43-C595-4C56-BF6A-D8820E12618C}" type="pres">
      <dgm:prSet presAssocID="{37EF4161-EA4D-4A04-A2A6-93D62FF70EB6}" presName="node" presStyleLbl="node1" presStyleIdx="5" presStyleCnt="7">
        <dgm:presLayoutVars>
          <dgm:bulletEnabled val="1"/>
        </dgm:presLayoutVars>
      </dgm:prSet>
      <dgm:spPr>
        <a:prstGeom prst="roundRect">
          <a:avLst/>
        </a:prstGeom>
      </dgm:spPr>
      <dgm:t>
        <a:bodyPr/>
        <a:lstStyle/>
        <a:p>
          <a:endParaRPr lang="zh-TW" altLang="en-US"/>
        </a:p>
      </dgm:t>
    </dgm:pt>
    <dgm:pt modelId="{3CDD8BA3-43D1-4C8B-B0E1-3C7136086F02}" type="pres">
      <dgm:prSet presAssocID="{99CF2905-DF29-42B4-B049-E66D69015185}" presName="sibTrans" presStyleCnt="0"/>
      <dgm:spPr/>
    </dgm:pt>
    <dgm:pt modelId="{256CBB5C-E263-483F-B7E5-308E6BF1F7E0}" type="pres">
      <dgm:prSet presAssocID="{A1BB13C9-6D01-4F79-ACE6-FF18C8ABF28D}" presName="node" presStyleLbl="node1" presStyleIdx="6" presStyleCnt="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72EEBE2A-EC4F-451E-8164-98BA624A16E3}" type="presOf" srcId="{37EF4161-EA4D-4A04-A2A6-93D62FF70EB6}" destId="{7D7A1B43-C595-4C56-BF6A-D8820E12618C}" srcOrd="0" destOrd="0" presId="urn:microsoft.com/office/officeart/2005/8/layout/default"/>
    <dgm:cxn modelId="{0FC079C9-32C9-4959-ADA1-CFC2BBABE025}" srcId="{DAA43C58-D23A-420E-8913-BABFFEB08633}" destId="{37EF4161-EA4D-4A04-A2A6-93D62FF70EB6}" srcOrd="5" destOrd="0" parTransId="{95403107-470F-4DE0-9513-47AED92CE8DD}" sibTransId="{99CF2905-DF29-42B4-B049-E66D69015185}"/>
    <dgm:cxn modelId="{0F7D18C6-D4F6-41CD-BD1C-53DCF9461941}" srcId="{DAA43C58-D23A-420E-8913-BABFFEB08633}" destId="{A1BB13C9-6D01-4F79-ACE6-FF18C8ABF28D}" srcOrd="6" destOrd="0" parTransId="{8C1264F6-55B7-451E-9F48-B339C5A6FD49}" sibTransId="{37718926-0A9A-4DB2-887C-4A47656D4E70}"/>
    <dgm:cxn modelId="{3CA0FD6C-1866-46CB-A5DD-83364B7C10EC}" srcId="{DAA43C58-D23A-420E-8913-BABFFEB08633}" destId="{25902CEF-40EA-47CC-8C7F-12DECC46187A}" srcOrd="3" destOrd="0" parTransId="{26750A5C-B479-45F9-A243-91A1F72AB838}" sibTransId="{143FA9F6-1B4D-4666-A3AD-1F0BE3FB75E8}"/>
    <dgm:cxn modelId="{30584947-1556-4866-B87E-8EDB4F1066F3}" type="presOf" srcId="{16EC3F02-A1ED-4FB6-ADF3-D528E4E9F080}" destId="{519E7015-12AB-4743-AE72-8327EFD0B7ED}"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E4C83C62-5D54-4412-8D91-88F26E6C32D8}" type="presOf" srcId="{1B57BCC4-E97C-4E6A-AC6F-3D345A005198}" destId="{05542A5E-26ED-4234-8664-29E163BCDDA0}" srcOrd="0" destOrd="0" presId="urn:microsoft.com/office/officeart/2005/8/layout/default"/>
    <dgm:cxn modelId="{D9FD66E9-5156-4C3C-95CF-579DF4037F88}" type="presOf" srcId="{990438B5-C578-48F7-9400-D2C7C6FD596E}" destId="{FA2DFF8C-377F-46BC-B51A-AE7A5145C0B7}" srcOrd="0" destOrd="0" presId="urn:microsoft.com/office/officeart/2005/8/layout/default"/>
    <dgm:cxn modelId="{8BE7F9CF-7C98-43F0-9C07-4267E5375BA5}" type="presOf" srcId="{25902CEF-40EA-47CC-8C7F-12DECC46187A}" destId="{5A976926-F4C1-4A14-B3EE-713C690953DE}" srcOrd="0" destOrd="0" presId="urn:microsoft.com/office/officeart/2005/8/layout/default"/>
    <dgm:cxn modelId="{F9C0377D-EC47-4535-B7E3-A65396E82296}" type="presOf" srcId="{AEFFE9C1-8DD6-4989-AAC3-0B713D2D4331}" destId="{B147493B-2ACF-4210-A434-F82BF65829C3}" srcOrd="0" destOrd="0" presId="urn:microsoft.com/office/officeart/2005/8/layout/default"/>
    <dgm:cxn modelId="{B8E64D90-B11D-4C2D-9DE7-1994A849888A}" type="presOf" srcId="{DAA43C58-D23A-420E-8913-BABFFEB08633}" destId="{76095A23-A959-4D82-8209-F4E6C9D8BD50}" srcOrd="0" destOrd="0" presId="urn:microsoft.com/office/officeart/2005/8/layout/default"/>
    <dgm:cxn modelId="{E9295640-EAFD-4451-99C1-D07E3E097AD0}" type="presOf" srcId="{A1BB13C9-6D01-4F79-ACE6-FF18C8ABF28D}" destId="{256CBB5C-E263-483F-B7E5-308E6BF1F7E0}" srcOrd="0" destOrd="0" presId="urn:microsoft.com/office/officeart/2005/8/layout/default"/>
    <dgm:cxn modelId="{3F3EDA2C-20FE-4BF4-AAA4-9EF3E9E386C3}" type="presParOf" srcId="{76095A23-A959-4D82-8209-F4E6C9D8BD50}" destId="{05542A5E-26ED-4234-8664-29E163BCDDA0}" srcOrd="0" destOrd="0" presId="urn:microsoft.com/office/officeart/2005/8/layout/default"/>
    <dgm:cxn modelId="{42569B1A-47DB-4F68-B928-5EA89AFD7DE8}" type="presParOf" srcId="{76095A23-A959-4D82-8209-F4E6C9D8BD50}" destId="{5C5C3C28-DBB1-4E45-8E82-71B280824AC3}" srcOrd="1" destOrd="0" presId="urn:microsoft.com/office/officeart/2005/8/layout/default"/>
    <dgm:cxn modelId="{4AD32374-6A46-4991-9293-CA14E7600504}" type="presParOf" srcId="{76095A23-A959-4D82-8209-F4E6C9D8BD50}" destId="{FA2DFF8C-377F-46BC-B51A-AE7A5145C0B7}" srcOrd="2" destOrd="0" presId="urn:microsoft.com/office/officeart/2005/8/layout/default"/>
    <dgm:cxn modelId="{0A2E772E-571D-4F0F-9F1E-9BA6CF0B66C5}" type="presParOf" srcId="{76095A23-A959-4D82-8209-F4E6C9D8BD50}" destId="{2E5BB301-3918-4EAA-B6D6-A20E41E89F31}" srcOrd="3" destOrd="0" presId="urn:microsoft.com/office/officeart/2005/8/layout/default"/>
    <dgm:cxn modelId="{BDC9CE31-6855-4CCE-B413-4E13B10376F8}" type="presParOf" srcId="{76095A23-A959-4D82-8209-F4E6C9D8BD50}" destId="{B147493B-2ACF-4210-A434-F82BF65829C3}" srcOrd="4" destOrd="0" presId="urn:microsoft.com/office/officeart/2005/8/layout/default"/>
    <dgm:cxn modelId="{581BA9BF-3B8C-4402-A9DC-BDBCF7812172}" type="presParOf" srcId="{76095A23-A959-4D82-8209-F4E6C9D8BD50}" destId="{D67671A4-B6EE-45B4-A4A9-27714A682E06}" srcOrd="5" destOrd="0" presId="urn:microsoft.com/office/officeart/2005/8/layout/default"/>
    <dgm:cxn modelId="{C7FF3D67-19F1-4FF4-A2DA-14C4FCF28A6A}" type="presParOf" srcId="{76095A23-A959-4D82-8209-F4E6C9D8BD50}" destId="{5A976926-F4C1-4A14-B3EE-713C690953DE}" srcOrd="6" destOrd="0" presId="urn:microsoft.com/office/officeart/2005/8/layout/default"/>
    <dgm:cxn modelId="{03F02149-321A-43F4-A934-350CCB23B44B}" type="presParOf" srcId="{76095A23-A959-4D82-8209-F4E6C9D8BD50}" destId="{16A1044C-5A23-4DDC-9F74-CC0A79B401EA}" srcOrd="7" destOrd="0" presId="urn:microsoft.com/office/officeart/2005/8/layout/default"/>
    <dgm:cxn modelId="{EF9C8694-F104-4E71-943F-832289FA3679}" type="presParOf" srcId="{76095A23-A959-4D82-8209-F4E6C9D8BD50}" destId="{519E7015-12AB-4743-AE72-8327EFD0B7ED}" srcOrd="8" destOrd="0" presId="urn:microsoft.com/office/officeart/2005/8/layout/default"/>
    <dgm:cxn modelId="{CB299CDC-2301-4BDF-899A-53EE31769276}" type="presParOf" srcId="{76095A23-A959-4D82-8209-F4E6C9D8BD50}" destId="{E2D55672-81AB-489D-A6A7-F709485EED0A}" srcOrd="9" destOrd="0" presId="urn:microsoft.com/office/officeart/2005/8/layout/default"/>
    <dgm:cxn modelId="{90BE1F24-AD37-46ED-A786-C72107379143}" type="presParOf" srcId="{76095A23-A959-4D82-8209-F4E6C9D8BD50}" destId="{7D7A1B43-C595-4C56-BF6A-D8820E12618C}" srcOrd="10" destOrd="0" presId="urn:microsoft.com/office/officeart/2005/8/layout/default"/>
    <dgm:cxn modelId="{234288FA-06A9-4278-A756-EECF1288315E}" type="presParOf" srcId="{76095A23-A959-4D82-8209-F4E6C9D8BD50}" destId="{3CDD8BA3-43D1-4C8B-B0E1-3C7136086F02}" srcOrd="11" destOrd="0" presId="urn:microsoft.com/office/officeart/2005/8/layout/default"/>
    <dgm:cxn modelId="{CDE6F4B2-3F16-42DE-8D8A-2E59EAAE6398}" type="presParOf" srcId="{76095A23-A959-4D82-8209-F4E6C9D8BD50}" destId="{256CBB5C-E263-483F-B7E5-308E6BF1F7E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出廠價格訂價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統一運費訂價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區域統一價格訂價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基點訂價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運費吸收訂價</a:t>
          </a:r>
          <a:endParaRPr lang="zh-TW" altLang="en-US" sz="30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66" custLinFactNeighborY="-1112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72" custLinFactNeighborY="-1022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6911F54A-F8AB-4467-AC9F-848A28EA413D}" type="presOf" srcId="{1B57BCC4-E97C-4E6A-AC6F-3D345A005198}" destId="{05542A5E-26ED-4234-8664-29E163BCDDA0}" srcOrd="0" destOrd="0" presId="urn:microsoft.com/office/officeart/2005/8/layout/default"/>
    <dgm:cxn modelId="{F459FC8C-0740-416A-83F3-2C7A489590AF}" type="presOf" srcId="{AEFFE9C1-8DD6-4989-AAC3-0B713D2D4331}" destId="{B147493B-2ACF-4210-A434-F82BF65829C3}"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1F0575B6-FEB4-466C-8F3C-5DFB5C994A92}" type="presOf" srcId="{16EC3F02-A1ED-4FB6-ADF3-D528E4E9F080}" destId="{519E7015-12AB-4743-AE72-8327EFD0B7ED}"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F17CB896-A90B-4350-8738-542E6DFFD230}" type="presOf" srcId="{25902CEF-40EA-47CC-8C7F-12DECC46187A}" destId="{5A976926-F4C1-4A14-B3EE-713C690953DE}" srcOrd="0" destOrd="0" presId="urn:microsoft.com/office/officeart/2005/8/layout/default"/>
    <dgm:cxn modelId="{85C4EEE3-A8A6-4B29-BE6A-DDF7B35520AD}" type="presOf" srcId="{990438B5-C578-48F7-9400-D2C7C6FD596E}" destId="{FA2DFF8C-377F-46BC-B51A-AE7A5145C0B7}" srcOrd="0" destOrd="0" presId="urn:microsoft.com/office/officeart/2005/8/layout/default"/>
    <dgm:cxn modelId="{67A13C20-5857-450B-8796-81D191CF9D09}" type="presOf" srcId="{DAA43C58-D23A-420E-8913-BABFFEB08633}" destId="{76095A23-A959-4D82-8209-F4E6C9D8BD50}" srcOrd="0" destOrd="0" presId="urn:microsoft.com/office/officeart/2005/8/layout/default"/>
    <dgm:cxn modelId="{A75F6EF7-E96F-4E08-B2BD-71A22A7F6BB7}" type="presParOf" srcId="{76095A23-A959-4D82-8209-F4E6C9D8BD50}" destId="{05542A5E-26ED-4234-8664-29E163BCDDA0}" srcOrd="0" destOrd="0" presId="urn:microsoft.com/office/officeart/2005/8/layout/default"/>
    <dgm:cxn modelId="{547C295F-50C8-440B-8EC5-5E688152CFC0}" type="presParOf" srcId="{76095A23-A959-4D82-8209-F4E6C9D8BD50}" destId="{5C5C3C28-DBB1-4E45-8E82-71B280824AC3}" srcOrd="1" destOrd="0" presId="urn:microsoft.com/office/officeart/2005/8/layout/default"/>
    <dgm:cxn modelId="{DF12D47B-711B-4A77-B49C-FAA963A74FB9}" type="presParOf" srcId="{76095A23-A959-4D82-8209-F4E6C9D8BD50}" destId="{FA2DFF8C-377F-46BC-B51A-AE7A5145C0B7}" srcOrd="2" destOrd="0" presId="urn:microsoft.com/office/officeart/2005/8/layout/default"/>
    <dgm:cxn modelId="{60BD398B-AC63-4D33-982C-D7DBCCF1E5D8}" type="presParOf" srcId="{76095A23-A959-4D82-8209-F4E6C9D8BD50}" destId="{2E5BB301-3918-4EAA-B6D6-A20E41E89F31}" srcOrd="3" destOrd="0" presId="urn:microsoft.com/office/officeart/2005/8/layout/default"/>
    <dgm:cxn modelId="{C36C6904-50F6-49AB-A436-7EB24ED8373C}" type="presParOf" srcId="{76095A23-A959-4D82-8209-F4E6C9D8BD50}" destId="{B147493B-2ACF-4210-A434-F82BF65829C3}" srcOrd="4" destOrd="0" presId="urn:microsoft.com/office/officeart/2005/8/layout/default"/>
    <dgm:cxn modelId="{3C3D0AA2-D1CB-4A14-8E10-1BA87E26B4D5}" type="presParOf" srcId="{76095A23-A959-4D82-8209-F4E6C9D8BD50}" destId="{D67671A4-B6EE-45B4-A4A9-27714A682E06}" srcOrd="5" destOrd="0" presId="urn:microsoft.com/office/officeart/2005/8/layout/default"/>
    <dgm:cxn modelId="{EE9D3C54-607B-476B-ABEB-F421C23B046D}" type="presParOf" srcId="{76095A23-A959-4D82-8209-F4E6C9D8BD50}" destId="{5A976926-F4C1-4A14-B3EE-713C690953DE}" srcOrd="6" destOrd="0" presId="urn:microsoft.com/office/officeart/2005/8/layout/default"/>
    <dgm:cxn modelId="{2C5642D8-2BCA-4B04-9D52-D731AF5549FE}" type="presParOf" srcId="{76095A23-A959-4D82-8209-F4E6C9D8BD50}" destId="{16A1044C-5A23-4DDC-9F74-CC0A79B401EA}" srcOrd="7" destOrd="0" presId="urn:microsoft.com/office/officeart/2005/8/layout/default"/>
    <dgm:cxn modelId="{E6DD72CA-229F-45AE-B05C-B289052E2E7B}"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31C01-9537-421A-84E9-4FCDC12942D5}" type="doc">
      <dgm:prSet loTypeId="urn:microsoft.com/office/officeart/2008/layout/HorizontalMultiLevelHierarchy" loCatId="hierarchy" qsTypeId="urn:microsoft.com/office/officeart/2005/8/quickstyle/3d1" qsCatId="3D" csTypeId="urn:microsoft.com/office/officeart/2005/8/colors/colorful3" csCatId="colorful" phldr="1"/>
      <dgm:spPr/>
      <dgm:t>
        <a:bodyPr/>
        <a:lstStyle/>
        <a:p>
          <a:endParaRPr lang="zh-TW" altLang="en-US"/>
        </a:p>
      </dgm:t>
    </dgm:pt>
    <dgm:pt modelId="{C88BAA17-699A-47F9-9EBA-381A2866A6E1}">
      <dgm:prSet phldrT="[文字]"/>
      <dgm:spPr/>
      <dgm:t>
        <a:bodyPr vert="vert">
          <a:scene3d>
            <a:camera prst="orthographicFront"/>
            <a:lightRig rig="soft" dir="t">
              <a:rot lat="0" lon="0" rev="10800000"/>
            </a:lightRig>
          </a:scene3d>
          <a:sp3d>
            <a:bevelT w="27940" h="12700"/>
            <a:contourClr>
              <a:srgbClr val="DDDDDD"/>
            </a:contourClr>
          </a:sp3d>
        </a:bodyPr>
        <a:lstStyle/>
        <a:p>
          <a:r>
            <a:rPr lang="zh-TW" altLang="en-US" b="1" cap="none" spc="150" dirty="0" smtClean="0">
              <a:ln w="11430"/>
              <a:solidFill>
                <a:srgbClr val="F8F8F8"/>
              </a:solidFill>
              <a:effectLst>
                <a:outerShdw blurRad="25400" algn="tl" rotWithShape="0">
                  <a:srgbClr val="000000">
                    <a:alpha val="43000"/>
                  </a:srgbClr>
                </a:outerShdw>
              </a:effectLst>
            </a:rPr>
            <a:t>訂價目標</a:t>
          </a:r>
          <a:endParaRPr lang="zh-TW" altLang="en-US" b="1" cap="none" spc="150" dirty="0">
            <a:ln w="11430"/>
            <a:solidFill>
              <a:srgbClr val="F8F8F8"/>
            </a:solidFill>
            <a:effectLst>
              <a:outerShdw blurRad="25400" algn="tl" rotWithShape="0">
                <a:srgbClr val="000000">
                  <a:alpha val="43000"/>
                </a:srgbClr>
              </a:outerShdw>
            </a:effectLst>
          </a:endParaRPr>
        </a:p>
      </dgm:t>
    </dgm:pt>
    <dgm:pt modelId="{93C47D00-C417-46BE-80A8-02239907C05A}" type="parTrans" cxnId="{06B3A6D2-9A38-4373-AD64-B2E609F8F064}">
      <dgm:prSet/>
      <dgm:spPr/>
      <dgm:t>
        <a:bodyPr/>
        <a:lstStyle/>
        <a:p>
          <a:endParaRPr lang="zh-TW" altLang="en-US"/>
        </a:p>
      </dgm:t>
    </dgm:pt>
    <dgm:pt modelId="{E9DE3A9D-7B41-4C0F-AFB8-3FE42DEC2215}" type="sibTrans" cxnId="{06B3A6D2-9A38-4373-AD64-B2E609F8F064}">
      <dgm:prSet/>
      <dgm:spPr/>
      <dgm:t>
        <a:bodyPr/>
        <a:lstStyle/>
        <a:p>
          <a:endParaRPr lang="zh-TW" altLang="en-US"/>
        </a:p>
      </dgm:t>
    </dgm:pt>
    <dgm:pt modelId="{2CDF6649-B076-4D5F-8A53-A56EDEE334E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利潤導向的訂價目標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15E40BC-6013-4C9E-9ABE-5ECCCE1BB770}" type="parTrans" cxnId="{21403BAB-A7F6-4402-8D00-4EDD9FA1AB31}">
      <dgm:prSet/>
      <dgm:spPr/>
      <dgm:t>
        <a:bodyPr/>
        <a:lstStyle/>
        <a:p>
          <a:endParaRPr lang="zh-TW" altLang="en-US"/>
        </a:p>
      </dgm:t>
    </dgm:pt>
    <dgm:pt modelId="{7A4C1335-5CBF-49A1-A891-E0F9469DB877}" type="sibTrans" cxnId="{21403BAB-A7F6-4402-8D00-4EDD9FA1AB31}">
      <dgm:prSet/>
      <dgm:spPr/>
      <dgm:t>
        <a:bodyPr/>
        <a:lstStyle/>
        <a:p>
          <a:endParaRPr lang="zh-TW" altLang="en-US"/>
        </a:p>
      </dgm:t>
    </dgm:pt>
    <dgm:pt modelId="{11E952C9-22AC-4977-8F8D-695B526050F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銷售額導向的訂價目標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A66D7A74-993C-4F8C-A7C8-86F543986795}" type="parTrans" cxnId="{752BCD27-A83D-4E09-9D4F-2B1E6C4758BA}">
      <dgm:prSet/>
      <dgm:spPr/>
      <dgm:t>
        <a:bodyPr/>
        <a:lstStyle/>
        <a:p>
          <a:endParaRPr lang="zh-TW" altLang="en-US"/>
        </a:p>
      </dgm:t>
    </dgm:pt>
    <dgm:pt modelId="{98884A1B-56A5-4F4E-9886-6CA2E4B684EA}" type="sibTrans" cxnId="{752BCD27-A83D-4E09-9D4F-2B1E6C4758BA}">
      <dgm:prSet/>
      <dgm:spPr/>
      <dgm:t>
        <a:bodyPr/>
        <a:lstStyle/>
        <a:p>
          <a:endParaRPr lang="zh-TW" altLang="en-US"/>
        </a:p>
      </dgm:t>
    </dgm:pt>
    <dgm:pt modelId="{E3A6FA0A-9AA3-4455-B52A-11C3B0B37DE6}">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維持現況導向的訂價目標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248A4484-8AE5-4507-A0F7-1B6BAC89CBB2}" type="parTrans" cxnId="{F95942BF-5FA1-495C-998F-8E2BB63175FE}">
      <dgm:prSet/>
      <dgm:spPr/>
      <dgm:t>
        <a:bodyPr/>
        <a:lstStyle/>
        <a:p>
          <a:endParaRPr lang="zh-TW" altLang="en-US"/>
        </a:p>
      </dgm:t>
    </dgm:pt>
    <dgm:pt modelId="{8FFB79AD-B51A-4BD6-A521-F1F3619FD444}" type="sibTrans" cxnId="{F95942BF-5FA1-495C-998F-8E2BB63175FE}">
      <dgm:prSet/>
      <dgm:spPr/>
      <dgm:t>
        <a:bodyPr/>
        <a:lstStyle/>
        <a:p>
          <a:endParaRPr lang="zh-TW" altLang="en-US"/>
        </a:p>
      </dgm:t>
    </dgm:pt>
    <dgm:pt modelId="{5CF2B7A7-717C-49D3-BC9C-FF98DFF4BC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非經濟性導向的訂價目標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4A76C715-E674-4A80-B7C0-8230865127B8}" type="parTrans" cxnId="{281903D9-B57B-4473-AE19-D177F1C21B76}">
      <dgm:prSet/>
      <dgm:spPr/>
      <dgm:t>
        <a:bodyPr/>
        <a:lstStyle/>
        <a:p>
          <a:endParaRPr lang="zh-TW" altLang="en-US"/>
        </a:p>
      </dgm:t>
    </dgm:pt>
    <dgm:pt modelId="{13BF84CA-2E76-4471-8077-25F0DBF1C681}" type="sibTrans" cxnId="{281903D9-B57B-4473-AE19-D177F1C21B76}">
      <dgm:prSet/>
      <dgm:spPr/>
      <dgm:t>
        <a:bodyPr/>
        <a:lstStyle/>
        <a:p>
          <a:endParaRPr lang="zh-TW" altLang="en-US"/>
        </a:p>
      </dgm:t>
    </dgm:pt>
    <dgm:pt modelId="{68B6E740-6A53-4D6A-8BC6-24C55F548973}">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短期求生導向的訂價目標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51448F7-9678-4444-8A2E-A510E6E49C2D}" type="parTrans" cxnId="{81CFA714-1C51-4137-A8EB-EEEEE020A526}">
      <dgm:prSet/>
      <dgm:spPr/>
      <dgm:t>
        <a:bodyPr/>
        <a:lstStyle/>
        <a:p>
          <a:endParaRPr lang="zh-TW" altLang="en-US"/>
        </a:p>
      </dgm:t>
    </dgm:pt>
    <dgm:pt modelId="{EC151088-F6A0-4E43-9126-988A72820949}" type="sibTrans" cxnId="{81CFA714-1C51-4137-A8EB-EEEEE020A526}">
      <dgm:prSet/>
      <dgm:spPr/>
      <dgm:t>
        <a:bodyPr/>
        <a:lstStyle/>
        <a:p>
          <a:endParaRPr lang="zh-TW" altLang="en-US"/>
        </a:p>
      </dgm:t>
    </dgm:pt>
    <dgm:pt modelId="{48E05984-53F7-4BF7-A32A-83E729C96104}">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滿意的利潤</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C1A9C13B-298A-4BD0-8272-21D85817A58E}" type="parTrans" cxnId="{C726D97B-DDD4-46E3-B372-199E144DFE9A}">
      <dgm:prSet/>
      <dgm:spPr/>
      <dgm:t>
        <a:bodyPr/>
        <a:lstStyle/>
        <a:p>
          <a:endParaRPr lang="zh-TW" altLang="en-US"/>
        </a:p>
      </dgm:t>
    </dgm:pt>
    <dgm:pt modelId="{F0CAF8B6-0EFA-4942-AFF6-8312489704C4}" type="sibTrans" cxnId="{C726D97B-DDD4-46E3-B372-199E144DFE9A}">
      <dgm:prSet/>
      <dgm:spPr/>
      <dgm:t>
        <a:bodyPr/>
        <a:lstStyle/>
        <a:p>
          <a:endParaRPr lang="zh-TW" altLang="en-US"/>
        </a:p>
      </dgm:t>
    </dgm:pt>
    <dgm:pt modelId="{3BD91915-5BF4-4248-920A-63676A7B8E4B}">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利潤極大化</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3E1216F3-6D6B-481C-A6C1-C5A668187375}" type="parTrans" cxnId="{11DF7A96-E2FF-43B6-AEEB-5DC50FA953A7}">
      <dgm:prSet/>
      <dgm:spPr/>
      <dgm:t>
        <a:bodyPr/>
        <a:lstStyle/>
        <a:p>
          <a:endParaRPr lang="zh-TW" altLang="en-US"/>
        </a:p>
      </dgm:t>
    </dgm:pt>
    <dgm:pt modelId="{677B290C-0429-41A9-9D6D-6E6E092FB912}" type="sibTrans" cxnId="{11DF7A96-E2FF-43B6-AEEB-5DC50FA953A7}">
      <dgm:prSet/>
      <dgm:spPr/>
      <dgm:t>
        <a:bodyPr/>
        <a:lstStyle/>
        <a:p>
          <a:endParaRPr lang="zh-TW" altLang="en-US"/>
        </a:p>
      </dgm:t>
    </dgm:pt>
    <dgm:pt modelId="{A9B1053E-11BC-499F-901E-4826443A2F85}">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銷售極大化</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67BA668F-F360-4B4A-B4AB-C92E8B7F8FBE}" type="parTrans" cxnId="{CB5BF74E-D074-4351-9E70-560D3CD87C41}">
      <dgm:prSet/>
      <dgm:spPr/>
      <dgm:t>
        <a:bodyPr/>
        <a:lstStyle/>
        <a:p>
          <a:endParaRPr lang="zh-TW" altLang="en-US"/>
        </a:p>
      </dgm:t>
    </dgm:pt>
    <dgm:pt modelId="{FAE45458-982D-44B3-9C1E-C9D3B5A668EE}" type="sibTrans" cxnId="{CB5BF74E-D074-4351-9E70-560D3CD87C41}">
      <dgm:prSet/>
      <dgm:spPr/>
      <dgm:t>
        <a:bodyPr/>
        <a:lstStyle/>
        <a:p>
          <a:endParaRPr lang="zh-TW" altLang="en-US"/>
        </a:p>
      </dgm:t>
    </dgm:pt>
    <dgm:pt modelId="{FD5AF293-C1C2-4378-91BD-4D7223EA764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市場占有率</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93E2D7E9-6D1D-44D7-965E-8609F0ACB758}" type="parTrans" cxnId="{FFCDC942-6448-4F89-B839-3B7EC010FC4E}">
      <dgm:prSet/>
      <dgm:spPr/>
      <dgm:t>
        <a:bodyPr/>
        <a:lstStyle/>
        <a:p>
          <a:endParaRPr lang="zh-TW" altLang="en-US"/>
        </a:p>
      </dgm:t>
    </dgm:pt>
    <dgm:pt modelId="{322D09C5-2D83-4E39-A2DC-AA841B5C9847}" type="sibTrans" cxnId="{FFCDC942-6448-4F89-B839-3B7EC010FC4E}">
      <dgm:prSet/>
      <dgm:spPr/>
      <dgm:t>
        <a:bodyPr/>
        <a:lstStyle/>
        <a:p>
          <a:endParaRPr lang="zh-TW" altLang="en-US"/>
        </a:p>
      </dgm:t>
    </dgm:pt>
    <dgm:pt modelId="{50B3BD69-468A-4122-944F-3523924862EC}">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dirty="0" smtClean="0">
              <a:ln w="11430"/>
              <a:solidFill>
                <a:srgbClr val="F8F8F8"/>
              </a:solidFill>
              <a:effectLst>
                <a:outerShdw blurRad="25400" algn="tl" rotWithShape="0">
                  <a:srgbClr val="000000">
                    <a:alpha val="43000"/>
                  </a:srgbClr>
                </a:outerShdw>
              </a:effectLst>
            </a:rPr>
            <a:t>其他非經濟性目標</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1959E27E-C7EA-4D32-B292-4AF59ABCDB53}" type="parTrans" cxnId="{ADF006FE-4913-4B91-9CEE-31232DFA8396}">
      <dgm:prSet/>
      <dgm:spPr/>
      <dgm:t>
        <a:bodyPr/>
        <a:lstStyle/>
        <a:p>
          <a:endParaRPr lang="zh-TW" altLang="en-US"/>
        </a:p>
      </dgm:t>
    </dgm:pt>
    <dgm:pt modelId="{590B6C3B-C9D1-4B3C-8A9C-4ED8A7489E2E}" type="sibTrans" cxnId="{ADF006FE-4913-4B91-9CEE-31232DFA8396}">
      <dgm:prSet/>
      <dgm:spPr/>
      <dgm:t>
        <a:bodyPr/>
        <a:lstStyle/>
        <a:p>
          <a:endParaRPr lang="zh-TW" altLang="en-US"/>
        </a:p>
      </dgm:t>
    </dgm:pt>
    <dgm:pt modelId="{5A810550-4393-45A7-A284-43550AF0BA5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品質宣示導向</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18D2BF05-93AA-44CA-BB57-04BC1B22AE07}" type="parTrans" cxnId="{727BB04B-25BB-47CC-8224-0112F61A837B}">
      <dgm:prSet/>
      <dgm:spPr/>
      <dgm:t>
        <a:bodyPr/>
        <a:lstStyle/>
        <a:p>
          <a:endParaRPr lang="zh-TW" altLang="en-US"/>
        </a:p>
      </dgm:t>
    </dgm:pt>
    <dgm:pt modelId="{F53069A7-8229-4CBE-B48B-08CCF2706FA5}" type="sibTrans" cxnId="{727BB04B-25BB-47CC-8224-0112F61A837B}">
      <dgm:prSet/>
      <dgm:spPr/>
      <dgm:t>
        <a:bodyPr/>
        <a:lstStyle/>
        <a:p>
          <a:endParaRPr lang="zh-TW" altLang="en-US"/>
        </a:p>
      </dgm:t>
    </dgm:pt>
    <dgm:pt modelId="{C72BE8A5-DCAC-4727-B85F-520E9C86C24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400" b="1" cap="none" spc="150" smtClean="0">
              <a:ln w="11430"/>
              <a:solidFill>
                <a:srgbClr val="F8F8F8"/>
              </a:solidFill>
              <a:effectLst>
                <a:outerShdw blurRad="25400" algn="tl" rotWithShape="0">
                  <a:srgbClr val="000000">
                    <a:alpha val="43000"/>
                  </a:srgbClr>
                </a:outerShdw>
              </a:effectLst>
            </a:rPr>
            <a:t>目標投資報酬率</a:t>
          </a:r>
          <a:endParaRPr lang="zh-TW" altLang="en-US" sz="2400" b="1" cap="none" spc="150" dirty="0">
            <a:ln w="11430"/>
            <a:solidFill>
              <a:srgbClr val="F8F8F8"/>
            </a:solidFill>
            <a:effectLst>
              <a:outerShdw blurRad="25400" algn="tl" rotWithShape="0">
                <a:srgbClr val="000000">
                  <a:alpha val="43000"/>
                </a:srgbClr>
              </a:outerShdw>
            </a:effectLst>
          </a:endParaRPr>
        </a:p>
      </dgm:t>
    </dgm:pt>
    <dgm:pt modelId="{FF06F995-6D10-4041-9715-2213FEB2B6E4}" type="parTrans" cxnId="{DB1DF7D0-7E95-407F-A5BA-DD2B45D75BFD}">
      <dgm:prSet/>
      <dgm:spPr/>
      <dgm:t>
        <a:bodyPr/>
        <a:lstStyle/>
        <a:p>
          <a:endParaRPr lang="zh-TW" altLang="en-US"/>
        </a:p>
      </dgm:t>
    </dgm:pt>
    <dgm:pt modelId="{DB27659E-B13D-41F3-AF7D-6BEF6C6105DE}" type="sibTrans" cxnId="{DB1DF7D0-7E95-407F-A5BA-DD2B45D75BFD}">
      <dgm:prSet/>
      <dgm:spPr/>
      <dgm:t>
        <a:bodyPr/>
        <a:lstStyle/>
        <a:p>
          <a:endParaRPr lang="zh-TW" altLang="en-US"/>
        </a:p>
      </dgm:t>
    </dgm:pt>
    <dgm:pt modelId="{321702D7-892C-49C1-AC88-3150C15F6B35}" type="pres">
      <dgm:prSet presAssocID="{AC031C01-9537-421A-84E9-4FCDC12942D5}" presName="Name0" presStyleCnt="0">
        <dgm:presLayoutVars>
          <dgm:chPref val="1"/>
          <dgm:dir/>
          <dgm:animOne val="branch"/>
          <dgm:animLvl val="lvl"/>
          <dgm:resizeHandles val="exact"/>
        </dgm:presLayoutVars>
      </dgm:prSet>
      <dgm:spPr/>
      <dgm:t>
        <a:bodyPr/>
        <a:lstStyle/>
        <a:p>
          <a:endParaRPr lang="zh-TW" altLang="en-US"/>
        </a:p>
      </dgm:t>
    </dgm:pt>
    <dgm:pt modelId="{AF17063D-3A9C-4D7F-A3A6-95911F6C623A}" type="pres">
      <dgm:prSet presAssocID="{C88BAA17-699A-47F9-9EBA-381A2866A6E1}" presName="root1" presStyleCnt="0"/>
      <dgm:spPr/>
    </dgm:pt>
    <dgm:pt modelId="{E43AC73E-FCB4-4C30-8490-A7F9D4A3EEC0}" type="pres">
      <dgm:prSet presAssocID="{C88BAA17-699A-47F9-9EBA-381A2866A6E1}" presName="LevelOneTextNode" presStyleLbl="node0" presStyleIdx="0" presStyleCnt="1" custScaleX="121317" custScaleY="105105" custLinFactNeighborX="-35151" custLinFactNeighborY="-183">
        <dgm:presLayoutVars>
          <dgm:chPref val="3"/>
        </dgm:presLayoutVars>
      </dgm:prSet>
      <dgm:spPr>
        <a:prstGeom prst="roundRect">
          <a:avLst/>
        </a:prstGeom>
      </dgm:spPr>
      <dgm:t>
        <a:bodyPr/>
        <a:lstStyle/>
        <a:p>
          <a:endParaRPr lang="zh-TW" altLang="en-US"/>
        </a:p>
      </dgm:t>
    </dgm:pt>
    <dgm:pt modelId="{4DBBCEE0-A551-4660-8915-E49EB16CF0F1}" type="pres">
      <dgm:prSet presAssocID="{C88BAA17-699A-47F9-9EBA-381A2866A6E1}" presName="level2hierChild" presStyleCnt="0"/>
      <dgm:spPr/>
    </dgm:pt>
    <dgm:pt modelId="{54B8A869-FFAE-408C-85D9-D08E7EF924C7}" type="pres">
      <dgm:prSet presAssocID="{F15E40BC-6013-4C9E-9ABE-5ECCCE1BB770}" presName="conn2-1" presStyleLbl="parChTrans1D2" presStyleIdx="0" presStyleCnt="5"/>
      <dgm:spPr/>
      <dgm:t>
        <a:bodyPr/>
        <a:lstStyle/>
        <a:p>
          <a:endParaRPr lang="zh-TW" altLang="en-US"/>
        </a:p>
      </dgm:t>
    </dgm:pt>
    <dgm:pt modelId="{CA424917-C2CF-4FF5-9766-924B887135DC}" type="pres">
      <dgm:prSet presAssocID="{F15E40BC-6013-4C9E-9ABE-5ECCCE1BB770}" presName="connTx" presStyleLbl="parChTrans1D2" presStyleIdx="0" presStyleCnt="5"/>
      <dgm:spPr/>
      <dgm:t>
        <a:bodyPr/>
        <a:lstStyle/>
        <a:p>
          <a:endParaRPr lang="zh-TW" altLang="en-US"/>
        </a:p>
      </dgm:t>
    </dgm:pt>
    <dgm:pt modelId="{9F4034B5-4027-435A-A1C1-B17AD444C45B}" type="pres">
      <dgm:prSet presAssocID="{2CDF6649-B076-4D5F-8A53-A56EDEE334E3}" presName="root2" presStyleCnt="0"/>
      <dgm:spPr/>
    </dgm:pt>
    <dgm:pt modelId="{EA0D147E-5021-425D-A63F-5E760EAE152B}" type="pres">
      <dgm:prSet presAssocID="{2CDF6649-B076-4D5F-8A53-A56EDEE334E3}" presName="LevelTwoTextNode" presStyleLbl="node2" presStyleIdx="0" presStyleCnt="5" custScaleX="163040" custScaleY="178196">
        <dgm:presLayoutVars>
          <dgm:chPref val="3"/>
        </dgm:presLayoutVars>
      </dgm:prSet>
      <dgm:spPr>
        <a:prstGeom prst="roundRect">
          <a:avLst/>
        </a:prstGeom>
      </dgm:spPr>
      <dgm:t>
        <a:bodyPr/>
        <a:lstStyle/>
        <a:p>
          <a:endParaRPr lang="zh-TW" altLang="en-US"/>
        </a:p>
      </dgm:t>
    </dgm:pt>
    <dgm:pt modelId="{1CAEE706-E463-4C0F-A756-3881F777EB0B}" type="pres">
      <dgm:prSet presAssocID="{2CDF6649-B076-4D5F-8A53-A56EDEE334E3}" presName="level3hierChild" presStyleCnt="0"/>
      <dgm:spPr/>
    </dgm:pt>
    <dgm:pt modelId="{9C2A6D18-C881-4AAA-8E9E-51A6BAFC6E6A}" type="pres">
      <dgm:prSet presAssocID="{3E1216F3-6D6B-481C-A6C1-C5A668187375}" presName="conn2-1" presStyleLbl="parChTrans1D3" presStyleIdx="0" presStyleCnt="7"/>
      <dgm:spPr/>
      <dgm:t>
        <a:bodyPr/>
        <a:lstStyle/>
        <a:p>
          <a:endParaRPr lang="zh-TW" altLang="en-US"/>
        </a:p>
      </dgm:t>
    </dgm:pt>
    <dgm:pt modelId="{B1A7A05D-8E0C-4F77-8F03-921454F9605B}" type="pres">
      <dgm:prSet presAssocID="{3E1216F3-6D6B-481C-A6C1-C5A668187375}" presName="connTx" presStyleLbl="parChTrans1D3" presStyleIdx="0" presStyleCnt="7"/>
      <dgm:spPr/>
      <dgm:t>
        <a:bodyPr/>
        <a:lstStyle/>
        <a:p>
          <a:endParaRPr lang="zh-TW" altLang="en-US"/>
        </a:p>
      </dgm:t>
    </dgm:pt>
    <dgm:pt modelId="{D1BD9235-C74A-4A62-B8A4-1C0CF954B501}" type="pres">
      <dgm:prSet presAssocID="{3BD91915-5BF4-4248-920A-63676A7B8E4B}" presName="root2" presStyleCnt="0"/>
      <dgm:spPr/>
    </dgm:pt>
    <dgm:pt modelId="{4610C9BA-9BD8-462E-9181-0E39F739CBC4}" type="pres">
      <dgm:prSet presAssocID="{3BD91915-5BF4-4248-920A-63676A7B8E4B}" presName="LevelTwoTextNode" presStyleLbl="node3" presStyleIdx="0"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C8F1C68B-E6F8-4219-BFE9-8C90031E109D}" type="pres">
      <dgm:prSet presAssocID="{3BD91915-5BF4-4248-920A-63676A7B8E4B}" presName="level3hierChild" presStyleCnt="0"/>
      <dgm:spPr/>
    </dgm:pt>
    <dgm:pt modelId="{325479F8-6369-45D0-9B40-1AADD039AC4C}" type="pres">
      <dgm:prSet presAssocID="{C1A9C13B-298A-4BD0-8272-21D85817A58E}" presName="conn2-1" presStyleLbl="parChTrans1D3" presStyleIdx="1" presStyleCnt="7"/>
      <dgm:spPr/>
      <dgm:t>
        <a:bodyPr/>
        <a:lstStyle/>
        <a:p>
          <a:endParaRPr lang="zh-TW" altLang="en-US"/>
        </a:p>
      </dgm:t>
    </dgm:pt>
    <dgm:pt modelId="{7633D145-5968-462C-BD64-01709C81D77E}" type="pres">
      <dgm:prSet presAssocID="{C1A9C13B-298A-4BD0-8272-21D85817A58E}" presName="connTx" presStyleLbl="parChTrans1D3" presStyleIdx="1" presStyleCnt="7"/>
      <dgm:spPr/>
      <dgm:t>
        <a:bodyPr/>
        <a:lstStyle/>
        <a:p>
          <a:endParaRPr lang="zh-TW" altLang="en-US"/>
        </a:p>
      </dgm:t>
    </dgm:pt>
    <dgm:pt modelId="{8777D97E-F979-4F94-A116-3972A6D1294A}" type="pres">
      <dgm:prSet presAssocID="{48E05984-53F7-4BF7-A32A-83E729C96104}" presName="root2" presStyleCnt="0"/>
      <dgm:spPr/>
    </dgm:pt>
    <dgm:pt modelId="{A680BD94-8DE9-41A7-8855-B637E4753BFA}" type="pres">
      <dgm:prSet presAssocID="{48E05984-53F7-4BF7-A32A-83E729C96104}" presName="LevelTwoTextNode" presStyleLbl="node3" presStyleIdx="1"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ED0C7A28-7339-4D6A-8F53-D6CEEBE5AF6C}" type="pres">
      <dgm:prSet presAssocID="{48E05984-53F7-4BF7-A32A-83E729C96104}" presName="level3hierChild" presStyleCnt="0"/>
      <dgm:spPr/>
    </dgm:pt>
    <dgm:pt modelId="{AD97E66C-DECB-4EF3-815F-290E03E7DBAB}" type="pres">
      <dgm:prSet presAssocID="{FF06F995-6D10-4041-9715-2213FEB2B6E4}" presName="conn2-1" presStyleLbl="parChTrans1D3" presStyleIdx="2" presStyleCnt="7"/>
      <dgm:spPr/>
      <dgm:t>
        <a:bodyPr/>
        <a:lstStyle/>
        <a:p>
          <a:endParaRPr lang="zh-TW" altLang="en-US"/>
        </a:p>
      </dgm:t>
    </dgm:pt>
    <dgm:pt modelId="{BE94C504-BE80-44F5-87FF-42FB82F6B851}" type="pres">
      <dgm:prSet presAssocID="{FF06F995-6D10-4041-9715-2213FEB2B6E4}" presName="connTx" presStyleLbl="parChTrans1D3" presStyleIdx="2" presStyleCnt="7"/>
      <dgm:spPr/>
      <dgm:t>
        <a:bodyPr/>
        <a:lstStyle/>
        <a:p>
          <a:endParaRPr lang="zh-TW" altLang="en-US"/>
        </a:p>
      </dgm:t>
    </dgm:pt>
    <dgm:pt modelId="{47F08002-45F4-4595-A95F-04FBE977EDAF}" type="pres">
      <dgm:prSet presAssocID="{C72BE8A5-DCAC-4727-B85F-520E9C86C24E}" presName="root2" presStyleCnt="0"/>
      <dgm:spPr/>
    </dgm:pt>
    <dgm:pt modelId="{AF5054BD-BB1A-4606-A26A-B2175D640125}" type="pres">
      <dgm:prSet presAssocID="{C72BE8A5-DCAC-4727-B85F-520E9C86C24E}" presName="LevelTwoTextNode" presStyleLbl="node3" presStyleIdx="2"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42514271-7265-467A-80CD-A0F1179F78F9}" type="pres">
      <dgm:prSet presAssocID="{C72BE8A5-DCAC-4727-B85F-520E9C86C24E}" presName="level3hierChild" presStyleCnt="0"/>
      <dgm:spPr/>
    </dgm:pt>
    <dgm:pt modelId="{DFFB9CEE-52A4-4F28-81F1-466B720280C0}" type="pres">
      <dgm:prSet presAssocID="{A66D7A74-993C-4F8C-A7C8-86F543986795}" presName="conn2-1" presStyleLbl="parChTrans1D2" presStyleIdx="1" presStyleCnt="5"/>
      <dgm:spPr/>
      <dgm:t>
        <a:bodyPr/>
        <a:lstStyle/>
        <a:p>
          <a:endParaRPr lang="zh-TW" altLang="en-US"/>
        </a:p>
      </dgm:t>
    </dgm:pt>
    <dgm:pt modelId="{C8240CA9-7AD5-4DC6-98BB-2AD2E6FD1927}" type="pres">
      <dgm:prSet presAssocID="{A66D7A74-993C-4F8C-A7C8-86F543986795}" presName="connTx" presStyleLbl="parChTrans1D2" presStyleIdx="1" presStyleCnt="5"/>
      <dgm:spPr/>
      <dgm:t>
        <a:bodyPr/>
        <a:lstStyle/>
        <a:p>
          <a:endParaRPr lang="zh-TW" altLang="en-US"/>
        </a:p>
      </dgm:t>
    </dgm:pt>
    <dgm:pt modelId="{6A30B8AB-D6EE-4A73-8F2C-A34CFA68A0C9}" type="pres">
      <dgm:prSet presAssocID="{11E952C9-22AC-4977-8F8D-695B526050FF}" presName="root2" presStyleCnt="0"/>
      <dgm:spPr/>
    </dgm:pt>
    <dgm:pt modelId="{519682EC-5E3A-4B14-A451-D33BB26956D9}" type="pres">
      <dgm:prSet presAssocID="{11E952C9-22AC-4977-8F8D-695B526050FF}" presName="LevelTwoTextNode" presStyleLbl="node2" presStyleIdx="1" presStyleCnt="5" custScaleX="163040" custScaleY="178196">
        <dgm:presLayoutVars>
          <dgm:chPref val="3"/>
        </dgm:presLayoutVars>
      </dgm:prSet>
      <dgm:spPr>
        <a:prstGeom prst="roundRect">
          <a:avLst/>
        </a:prstGeom>
      </dgm:spPr>
      <dgm:t>
        <a:bodyPr/>
        <a:lstStyle/>
        <a:p>
          <a:endParaRPr lang="zh-TW" altLang="en-US"/>
        </a:p>
      </dgm:t>
    </dgm:pt>
    <dgm:pt modelId="{BD391140-16F5-4F60-AB3C-3EA8960B4A7A}" type="pres">
      <dgm:prSet presAssocID="{11E952C9-22AC-4977-8F8D-695B526050FF}" presName="level3hierChild" presStyleCnt="0"/>
      <dgm:spPr/>
    </dgm:pt>
    <dgm:pt modelId="{297C25E0-72BD-4656-96AA-CF683ED2B5FF}" type="pres">
      <dgm:prSet presAssocID="{93E2D7E9-6D1D-44D7-965E-8609F0ACB758}" presName="conn2-1" presStyleLbl="parChTrans1D3" presStyleIdx="3" presStyleCnt="7"/>
      <dgm:spPr/>
      <dgm:t>
        <a:bodyPr/>
        <a:lstStyle/>
        <a:p>
          <a:endParaRPr lang="zh-TW" altLang="en-US"/>
        </a:p>
      </dgm:t>
    </dgm:pt>
    <dgm:pt modelId="{2E0E3A1E-62EB-4BCF-8544-6791D044276E}" type="pres">
      <dgm:prSet presAssocID="{93E2D7E9-6D1D-44D7-965E-8609F0ACB758}" presName="connTx" presStyleLbl="parChTrans1D3" presStyleIdx="3" presStyleCnt="7"/>
      <dgm:spPr/>
      <dgm:t>
        <a:bodyPr/>
        <a:lstStyle/>
        <a:p>
          <a:endParaRPr lang="zh-TW" altLang="en-US"/>
        </a:p>
      </dgm:t>
    </dgm:pt>
    <dgm:pt modelId="{FF7D1519-5673-406D-A810-8FB4F26BDB55}" type="pres">
      <dgm:prSet presAssocID="{FD5AF293-C1C2-4378-91BD-4D7223EA7641}" presName="root2" presStyleCnt="0"/>
      <dgm:spPr/>
    </dgm:pt>
    <dgm:pt modelId="{DF20B08A-3442-4C1C-ABC3-86C504F74EE1}" type="pres">
      <dgm:prSet presAssocID="{FD5AF293-C1C2-4378-91BD-4D7223EA7641}" presName="LevelTwoTextNode" presStyleLbl="node3" presStyleIdx="3"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0DD98875-D52A-4778-86AE-A85D53492D3F}" type="pres">
      <dgm:prSet presAssocID="{FD5AF293-C1C2-4378-91BD-4D7223EA7641}" presName="level3hierChild" presStyleCnt="0"/>
      <dgm:spPr/>
    </dgm:pt>
    <dgm:pt modelId="{18E0410F-3961-470D-BA8C-300F13908CE8}" type="pres">
      <dgm:prSet presAssocID="{67BA668F-F360-4B4A-B4AB-C92E8B7F8FBE}" presName="conn2-1" presStyleLbl="parChTrans1D3" presStyleIdx="4" presStyleCnt="7"/>
      <dgm:spPr/>
      <dgm:t>
        <a:bodyPr/>
        <a:lstStyle/>
        <a:p>
          <a:endParaRPr lang="zh-TW" altLang="en-US"/>
        </a:p>
      </dgm:t>
    </dgm:pt>
    <dgm:pt modelId="{434833EE-FCDF-41EE-B835-CE05E813CAE1}" type="pres">
      <dgm:prSet presAssocID="{67BA668F-F360-4B4A-B4AB-C92E8B7F8FBE}" presName="connTx" presStyleLbl="parChTrans1D3" presStyleIdx="4" presStyleCnt="7"/>
      <dgm:spPr/>
      <dgm:t>
        <a:bodyPr/>
        <a:lstStyle/>
        <a:p>
          <a:endParaRPr lang="zh-TW" altLang="en-US"/>
        </a:p>
      </dgm:t>
    </dgm:pt>
    <dgm:pt modelId="{5AC95510-F4B9-4E29-8CB0-368D52B74BDB}" type="pres">
      <dgm:prSet presAssocID="{A9B1053E-11BC-499F-901E-4826443A2F85}" presName="root2" presStyleCnt="0"/>
      <dgm:spPr/>
    </dgm:pt>
    <dgm:pt modelId="{4F8865D0-7C0C-4758-98A9-28F26A8A100A}" type="pres">
      <dgm:prSet presAssocID="{A9B1053E-11BC-499F-901E-4826443A2F85}" presName="LevelTwoTextNode" presStyleLbl="node3" presStyleIdx="4" presStyleCnt="7" custScaleX="134102" custLinFactNeighborX="20065" custLinFactNeighborY="-676">
        <dgm:presLayoutVars>
          <dgm:chPref val="3"/>
        </dgm:presLayoutVars>
      </dgm:prSet>
      <dgm:spPr>
        <a:prstGeom prst="roundRect">
          <a:avLst/>
        </a:prstGeom>
      </dgm:spPr>
      <dgm:t>
        <a:bodyPr/>
        <a:lstStyle/>
        <a:p>
          <a:endParaRPr lang="zh-TW" altLang="en-US"/>
        </a:p>
      </dgm:t>
    </dgm:pt>
    <dgm:pt modelId="{CFDFD3E3-8178-44F0-AFD1-FF529F76EEE3}" type="pres">
      <dgm:prSet presAssocID="{A9B1053E-11BC-499F-901E-4826443A2F85}" presName="level3hierChild" presStyleCnt="0"/>
      <dgm:spPr/>
    </dgm:pt>
    <dgm:pt modelId="{11335719-F2AC-471B-99CA-0457161F569C}" type="pres">
      <dgm:prSet presAssocID="{248A4484-8AE5-4507-A0F7-1B6BAC89CBB2}" presName="conn2-1" presStyleLbl="parChTrans1D2" presStyleIdx="2" presStyleCnt="5"/>
      <dgm:spPr/>
      <dgm:t>
        <a:bodyPr/>
        <a:lstStyle/>
        <a:p>
          <a:endParaRPr lang="zh-TW" altLang="en-US"/>
        </a:p>
      </dgm:t>
    </dgm:pt>
    <dgm:pt modelId="{97333EA3-83B2-47C9-82E7-4A44C00BD92C}" type="pres">
      <dgm:prSet presAssocID="{248A4484-8AE5-4507-A0F7-1B6BAC89CBB2}" presName="connTx" presStyleLbl="parChTrans1D2" presStyleIdx="2" presStyleCnt="5"/>
      <dgm:spPr/>
      <dgm:t>
        <a:bodyPr/>
        <a:lstStyle/>
        <a:p>
          <a:endParaRPr lang="zh-TW" altLang="en-US"/>
        </a:p>
      </dgm:t>
    </dgm:pt>
    <dgm:pt modelId="{0245E5AC-13E2-472E-8C59-DA886BD2347D}" type="pres">
      <dgm:prSet presAssocID="{E3A6FA0A-9AA3-4455-B52A-11C3B0B37DE6}" presName="root2" presStyleCnt="0"/>
      <dgm:spPr/>
    </dgm:pt>
    <dgm:pt modelId="{158D6B6B-F9A4-4168-8355-A5BF90F24483}" type="pres">
      <dgm:prSet presAssocID="{E3A6FA0A-9AA3-4455-B52A-11C3B0B37DE6}" presName="LevelTwoTextNode" presStyleLbl="node2" presStyleIdx="2" presStyleCnt="5" custScaleX="163040" custScaleY="178196">
        <dgm:presLayoutVars>
          <dgm:chPref val="3"/>
        </dgm:presLayoutVars>
      </dgm:prSet>
      <dgm:spPr>
        <a:prstGeom prst="roundRect">
          <a:avLst/>
        </a:prstGeom>
      </dgm:spPr>
      <dgm:t>
        <a:bodyPr/>
        <a:lstStyle/>
        <a:p>
          <a:endParaRPr lang="zh-TW" altLang="en-US"/>
        </a:p>
      </dgm:t>
    </dgm:pt>
    <dgm:pt modelId="{A48BAF21-44EC-4ADC-BB0A-CAB44643F19B}" type="pres">
      <dgm:prSet presAssocID="{E3A6FA0A-9AA3-4455-B52A-11C3B0B37DE6}" presName="level3hierChild" presStyleCnt="0"/>
      <dgm:spPr/>
    </dgm:pt>
    <dgm:pt modelId="{DFC807D7-5065-4C15-9E14-CCF0E2A7E86C}" type="pres">
      <dgm:prSet presAssocID="{951448F7-9678-4444-8A2E-A510E6E49C2D}" presName="conn2-1" presStyleLbl="parChTrans1D2" presStyleIdx="3" presStyleCnt="5"/>
      <dgm:spPr/>
      <dgm:t>
        <a:bodyPr/>
        <a:lstStyle/>
        <a:p>
          <a:endParaRPr lang="zh-TW" altLang="en-US"/>
        </a:p>
      </dgm:t>
    </dgm:pt>
    <dgm:pt modelId="{6C0D3523-0F54-4832-B3E0-166700774A7D}" type="pres">
      <dgm:prSet presAssocID="{951448F7-9678-4444-8A2E-A510E6E49C2D}" presName="connTx" presStyleLbl="parChTrans1D2" presStyleIdx="3" presStyleCnt="5"/>
      <dgm:spPr/>
      <dgm:t>
        <a:bodyPr/>
        <a:lstStyle/>
        <a:p>
          <a:endParaRPr lang="zh-TW" altLang="en-US"/>
        </a:p>
      </dgm:t>
    </dgm:pt>
    <dgm:pt modelId="{E73E3E0B-043C-411A-9E04-4B507DCF80D0}" type="pres">
      <dgm:prSet presAssocID="{68B6E740-6A53-4D6A-8BC6-24C55F548973}" presName="root2" presStyleCnt="0"/>
      <dgm:spPr/>
    </dgm:pt>
    <dgm:pt modelId="{EAC5DD4C-1F81-4CF7-BE60-624003A08948}" type="pres">
      <dgm:prSet presAssocID="{68B6E740-6A53-4D6A-8BC6-24C55F548973}" presName="LevelTwoTextNode" presStyleLbl="node2" presStyleIdx="3" presStyleCnt="5" custScaleX="163040" custScaleY="178196">
        <dgm:presLayoutVars>
          <dgm:chPref val="3"/>
        </dgm:presLayoutVars>
      </dgm:prSet>
      <dgm:spPr>
        <a:prstGeom prst="roundRect">
          <a:avLst/>
        </a:prstGeom>
      </dgm:spPr>
      <dgm:t>
        <a:bodyPr/>
        <a:lstStyle/>
        <a:p>
          <a:endParaRPr lang="zh-TW" altLang="en-US"/>
        </a:p>
      </dgm:t>
    </dgm:pt>
    <dgm:pt modelId="{FDE99650-0A4A-4FE2-A2AB-A3FF6F9389A8}" type="pres">
      <dgm:prSet presAssocID="{68B6E740-6A53-4D6A-8BC6-24C55F548973}" presName="level3hierChild" presStyleCnt="0"/>
      <dgm:spPr/>
    </dgm:pt>
    <dgm:pt modelId="{2EF222AD-1B23-463E-A9DF-1E376F8EB32E}" type="pres">
      <dgm:prSet presAssocID="{4A76C715-E674-4A80-B7C0-8230865127B8}" presName="conn2-1" presStyleLbl="parChTrans1D2" presStyleIdx="4" presStyleCnt="5"/>
      <dgm:spPr/>
      <dgm:t>
        <a:bodyPr/>
        <a:lstStyle/>
        <a:p>
          <a:endParaRPr lang="zh-TW" altLang="en-US"/>
        </a:p>
      </dgm:t>
    </dgm:pt>
    <dgm:pt modelId="{67E7EEB1-8C65-4E18-BFD7-DD0D4BA44A7C}" type="pres">
      <dgm:prSet presAssocID="{4A76C715-E674-4A80-B7C0-8230865127B8}" presName="connTx" presStyleLbl="parChTrans1D2" presStyleIdx="4" presStyleCnt="5"/>
      <dgm:spPr/>
      <dgm:t>
        <a:bodyPr/>
        <a:lstStyle/>
        <a:p>
          <a:endParaRPr lang="zh-TW" altLang="en-US"/>
        </a:p>
      </dgm:t>
    </dgm:pt>
    <dgm:pt modelId="{5AB7AEAB-3CEA-4776-A718-BECEF38FA4AE}" type="pres">
      <dgm:prSet presAssocID="{5CF2B7A7-717C-49D3-BC9C-FF98DFF4BC41}" presName="root2" presStyleCnt="0"/>
      <dgm:spPr/>
    </dgm:pt>
    <dgm:pt modelId="{69FF56C8-727C-4BED-9190-C7D41ECFC440}" type="pres">
      <dgm:prSet presAssocID="{5CF2B7A7-717C-49D3-BC9C-FF98DFF4BC41}" presName="LevelTwoTextNode" presStyleLbl="node2" presStyleIdx="4" presStyleCnt="5" custScaleX="163040" custScaleY="178196">
        <dgm:presLayoutVars>
          <dgm:chPref val="3"/>
        </dgm:presLayoutVars>
      </dgm:prSet>
      <dgm:spPr>
        <a:prstGeom prst="roundRect">
          <a:avLst/>
        </a:prstGeom>
      </dgm:spPr>
      <dgm:t>
        <a:bodyPr/>
        <a:lstStyle/>
        <a:p>
          <a:endParaRPr lang="zh-TW" altLang="en-US"/>
        </a:p>
      </dgm:t>
    </dgm:pt>
    <dgm:pt modelId="{1502872E-5318-4308-B8EF-3C4240FDA639}" type="pres">
      <dgm:prSet presAssocID="{5CF2B7A7-717C-49D3-BC9C-FF98DFF4BC41}" presName="level3hierChild" presStyleCnt="0"/>
      <dgm:spPr/>
    </dgm:pt>
    <dgm:pt modelId="{00F58005-A7FD-4AB6-9E71-B9F08F884479}" type="pres">
      <dgm:prSet presAssocID="{18D2BF05-93AA-44CA-BB57-04BC1B22AE07}" presName="conn2-1" presStyleLbl="parChTrans1D3" presStyleIdx="5" presStyleCnt="7"/>
      <dgm:spPr/>
      <dgm:t>
        <a:bodyPr/>
        <a:lstStyle/>
        <a:p>
          <a:endParaRPr lang="zh-TW" altLang="en-US"/>
        </a:p>
      </dgm:t>
    </dgm:pt>
    <dgm:pt modelId="{A2B7AC2C-84D1-4F8D-BF7B-426E699ECC3F}" type="pres">
      <dgm:prSet presAssocID="{18D2BF05-93AA-44CA-BB57-04BC1B22AE07}" presName="connTx" presStyleLbl="parChTrans1D3" presStyleIdx="5" presStyleCnt="7"/>
      <dgm:spPr/>
      <dgm:t>
        <a:bodyPr/>
        <a:lstStyle/>
        <a:p>
          <a:endParaRPr lang="zh-TW" altLang="en-US"/>
        </a:p>
      </dgm:t>
    </dgm:pt>
    <dgm:pt modelId="{B5E40E08-C970-4BAD-BC79-20CEA287FEF1}" type="pres">
      <dgm:prSet presAssocID="{5A810550-4393-45A7-A284-43550AF0BA5F}" presName="root2" presStyleCnt="0"/>
      <dgm:spPr/>
    </dgm:pt>
    <dgm:pt modelId="{1B5EE292-E04D-4ED3-BA9D-66F9EE5E24B5}" type="pres">
      <dgm:prSet presAssocID="{5A810550-4393-45A7-A284-43550AF0BA5F}" presName="LevelTwoTextNode" presStyleLbl="node3" presStyleIdx="5" presStyleCnt="7" custScaleX="134102" custLinFactNeighborX="20285" custLinFactNeighborY="-27157">
        <dgm:presLayoutVars>
          <dgm:chPref val="3"/>
        </dgm:presLayoutVars>
      </dgm:prSet>
      <dgm:spPr>
        <a:prstGeom prst="roundRect">
          <a:avLst/>
        </a:prstGeom>
      </dgm:spPr>
      <dgm:t>
        <a:bodyPr/>
        <a:lstStyle/>
        <a:p>
          <a:endParaRPr lang="zh-TW" altLang="en-US"/>
        </a:p>
      </dgm:t>
    </dgm:pt>
    <dgm:pt modelId="{059921CF-71A7-4AB9-ADC2-6992B40A271A}" type="pres">
      <dgm:prSet presAssocID="{5A810550-4393-45A7-A284-43550AF0BA5F}" presName="level3hierChild" presStyleCnt="0"/>
      <dgm:spPr/>
    </dgm:pt>
    <dgm:pt modelId="{FFADEFFC-2AC9-4CEE-85E7-E3EAAA87A00D}" type="pres">
      <dgm:prSet presAssocID="{1959E27E-C7EA-4D32-B292-4AF59ABCDB53}" presName="conn2-1" presStyleLbl="parChTrans1D3" presStyleIdx="6" presStyleCnt="7"/>
      <dgm:spPr/>
      <dgm:t>
        <a:bodyPr/>
        <a:lstStyle/>
        <a:p>
          <a:endParaRPr lang="zh-TW" altLang="en-US"/>
        </a:p>
      </dgm:t>
    </dgm:pt>
    <dgm:pt modelId="{8C631DF2-3331-45C5-9711-21B1DA2F477E}" type="pres">
      <dgm:prSet presAssocID="{1959E27E-C7EA-4D32-B292-4AF59ABCDB53}" presName="connTx" presStyleLbl="parChTrans1D3" presStyleIdx="6" presStyleCnt="7"/>
      <dgm:spPr/>
      <dgm:t>
        <a:bodyPr/>
        <a:lstStyle/>
        <a:p>
          <a:endParaRPr lang="zh-TW" altLang="en-US"/>
        </a:p>
      </dgm:t>
    </dgm:pt>
    <dgm:pt modelId="{3B76BE7F-B148-40FD-AC53-1B5B45E29676}" type="pres">
      <dgm:prSet presAssocID="{50B3BD69-468A-4122-944F-3523924862EC}" presName="root2" presStyleCnt="0"/>
      <dgm:spPr/>
    </dgm:pt>
    <dgm:pt modelId="{BBD8F0FB-9BC3-48B1-A902-203D96CF7FB4}" type="pres">
      <dgm:prSet presAssocID="{50B3BD69-468A-4122-944F-3523924862EC}" presName="LevelTwoTextNode" presStyleLbl="node3" presStyleIdx="6" presStyleCnt="7" custScaleX="134102" custScaleY="169307" custLinFactNeighborX="20065" custLinFactNeighborY="-676">
        <dgm:presLayoutVars>
          <dgm:chPref val="3"/>
        </dgm:presLayoutVars>
      </dgm:prSet>
      <dgm:spPr>
        <a:prstGeom prst="roundRect">
          <a:avLst/>
        </a:prstGeom>
      </dgm:spPr>
      <dgm:t>
        <a:bodyPr/>
        <a:lstStyle/>
        <a:p>
          <a:endParaRPr lang="zh-TW" altLang="en-US"/>
        </a:p>
      </dgm:t>
    </dgm:pt>
    <dgm:pt modelId="{431B54B7-0BFD-415A-8850-4165B20DE0CF}" type="pres">
      <dgm:prSet presAssocID="{50B3BD69-468A-4122-944F-3523924862EC}" presName="level3hierChild" presStyleCnt="0"/>
      <dgm:spPr/>
    </dgm:pt>
  </dgm:ptLst>
  <dgm:cxnLst>
    <dgm:cxn modelId="{44B82785-AA11-4A73-BCAB-F9AD07348EB6}" type="presOf" srcId="{C1A9C13B-298A-4BD0-8272-21D85817A58E}" destId="{325479F8-6369-45D0-9B40-1AADD039AC4C}" srcOrd="0" destOrd="0" presId="urn:microsoft.com/office/officeart/2008/layout/HorizontalMultiLevelHierarchy"/>
    <dgm:cxn modelId="{1682E5DC-1256-4DBF-9297-BFE219DE1290}" type="presOf" srcId="{48E05984-53F7-4BF7-A32A-83E729C96104}" destId="{A680BD94-8DE9-41A7-8855-B637E4753BFA}" srcOrd="0" destOrd="0" presId="urn:microsoft.com/office/officeart/2008/layout/HorizontalMultiLevelHierarchy"/>
    <dgm:cxn modelId="{6DC88E08-3C39-41E0-A53E-3030F7582255}" type="presOf" srcId="{4A76C715-E674-4A80-B7C0-8230865127B8}" destId="{67E7EEB1-8C65-4E18-BFD7-DD0D4BA44A7C}" srcOrd="1" destOrd="0" presId="urn:microsoft.com/office/officeart/2008/layout/HorizontalMultiLevelHierarchy"/>
    <dgm:cxn modelId="{727BB04B-25BB-47CC-8224-0112F61A837B}" srcId="{5CF2B7A7-717C-49D3-BC9C-FF98DFF4BC41}" destId="{5A810550-4393-45A7-A284-43550AF0BA5F}" srcOrd="0" destOrd="0" parTransId="{18D2BF05-93AA-44CA-BB57-04BC1B22AE07}" sibTransId="{F53069A7-8229-4CBE-B48B-08CCF2706FA5}"/>
    <dgm:cxn modelId="{DB1DF7D0-7E95-407F-A5BA-DD2B45D75BFD}" srcId="{2CDF6649-B076-4D5F-8A53-A56EDEE334E3}" destId="{C72BE8A5-DCAC-4727-B85F-520E9C86C24E}" srcOrd="2" destOrd="0" parTransId="{FF06F995-6D10-4041-9715-2213FEB2B6E4}" sibTransId="{DB27659E-B13D-41F3-AF7D-6BEF6C6105DE}"/>
    <dgm:cxn modelId="{FBE70BC5-7DDA-4B7B-967A-0498195174C2}" type="presOf" srcId="{67BA668F-F360-4B4A-B4AB-C92E8B7F8FBE}" destId="{18E0410F-3961-470D-BA8C-300F13908CE8}" srcOrd="0" destOrd="0" presId="urn:microsoft.com/office/officeart/2008/layout/HorizontalMultiLevelHierarchy"/>
    <dgm:cxn modelId="{752BCD27-A83D-4E09-9D4F-2B1E6C4758BA}" srcId="{C88BAA17-699A-47F9-9EBA-381A2866A6E1}" destId="{11E952C9-22AC-4977-8F8D-695B526050FF}" srcOrd="1" destOrd="0" parTransId="{A66D7A74-993C-4F8C-A7C8-86F543986795}" sibTransId="{98884A1B-56A5-4F4E-9886-6CA2E4B684EA}"/>
    <dgm:cxn modelId="{BF9D2693-7465-4895-85B7-7354E64CE3A3}" type="presOf" srcId="{1959E27E-C7EA-4D32-B292-4AF59ABCDB53}" destId="{FFADEFFC-2AC9-4CEE-85E7-E3EAAA87A00D}" srcOrd="0" destOrd="0" presId="urn:microsoft.com/office/officeart/2008/layout/HorizontalMultiLevelHierarchy"/>
    <dgm:cxn modelId="{E64E4E9A-9ED9-4A24-8EE6-12756588C6CE}" type="presOf" srcId="{C1A9C13B-298A-4BD0-8272-21D85817A58E}" destId="{7633D145-5968-462C-BD64-01709C81D77E}" srcOrd="1" destOrd="0" presId="urn:microsoft.com/office/officeart/2008/layout/HorizontalMultiLevelHierarchy"/>
    <dgm:cxn modelId="{B0BE3AEA-A4DF-4862-AD3E-D91AB604B4B9}" type="presOf" srcId="{AC031C01-9537-421A-84E9-4FCDC12942D5}" destId="{321702D7-892C-49C1-AC88-3150C15F6B35}" srcOrd="0" destOrd="0" presId="urn:microsoft.com/office/officeart/2008/layout/HorizontalMultiLevelHierarchy"/>
    <dgm:cxn modelId="{B83F6238-B4C8-43E8-8BED-A733FC6AB46E}" type="presOf" srcId="{3BD91915-5BF4-4248-920A-63676A7B8E4B}" destId="{4610C9BA-9BD8-462E-9181-0E39F739CBC4}" srcOrd="0" destOrd="0" presId="urn:microsoft.com/office/officeart/2008/layout/HorizontalMultiLevelHierarchy"/>
    <dgm:cxn modelId="{11F4B1C6-FCE3-4235-9768-FCD6DA275FF1}" type="presOf" srcId="{A9B1053E-11BC-499F-901E-4826443A2F85}" destId="{4F8865D0-7C0C-4758-98A9-28F26A8A100A}" srcOrd="0" destOrd="0" presId="urn:microsoft.com/office/officeart/2008/layout/HorizontalMultiLevelHierarchy"/>
    <dgm:cxn modelId="{BA0E6FBA-B4A3-4173-93B2-58B481D38403}" type="presOf" srcId="{5CF2B7A7-717C-49D3-BC9C-FF98DFF4BC41}" destId="{69FF56C8-727C-4BED-9190-C7D41ECFC440}" srcOrd="0" destOrd="0" presId="urn:microsoft.com/office/officeart/2008/layout/HorizontalMultiLevelHierarchy"/>
    <dgm:cxn modelId="{52C70645-2660-46AB-9626-E12FEC1F3012}" type="presOf" srcId="{C72BE8A5-DCAC-4727-B85F-520E9C86C24E}" destId="{AF5054BD-BB1A-4606-A26A-B2175D640125}" srcOrd="0" destOrd="0" presId="urn:microsoft.com/office/officeart/2008/layout/HorizontalMultiLevelHierarchy"/>
    <dgm:cxn modelId="{6B750677-C629-41CA-83C5-F2658F9F6E97}" type="presOf" srcId="{F15E40BC-6013-4C9E-9ABE-5ECCCE1BB770}" destId="{CA424917-C2CF-4FF5-9766-924B887135DC}" srcOrd="1" destOrd="0" presId="urn:microsoft.com/office/officeart/2008/layout/HorizontalMultiLevelHierarchy"/>
    <dgm:cxn modelId="{D9B548A3-71D0-49CD-AAD6-C30517A427FC}" type="presOf" srcId="{3E1216F3-6D6B-481C-A6C1-C5A668187375}" destId="{9C2A6D18-C881-4AAA-8E9E-51A6BAFC6E6A}" srcOrd="0" destOrd="0" presId="urn:microsoft.com/office/officeart/2008/layout/HorizontalMultiLevelHierarchy"/>
    <dgm:cxn modelId="{3A09B56B-D6DD-4530-8DF2-7823716F951D}" type="presOf" srcId="{FF06F995-6D10-4041-9715-2213FEB2B6E4}" destId="{BE94C504-BE80-44F5-87FF-42FB82F6B851}" srcOrd="1" destOrd="0" presId="urn:microsoft.com/office/officeart/2008/layout/HorizontalMultiLevelHierarchy"/>
    <dgm:cxn modelId="{56644FE4-D4C6-4CED-B0EC-FB0AD9E6EF89}" type="presOf" srcId="{248A4484-8AE5-4507-A0F7-1B6BAC89CBB2}" destId="{11335719-F2AC-471B-99CA-0457161F569C}" srcOrd="0" destOrd="0" presId="urn:microsoft.com/office/officeart/2008/layout/HorizontalMultiLevelHierarchy"/>
    <dgm:cxn modelId="{C73551F1-ADBF-46EE-885E-BAD6C07BCC00}" type="presOf" srcId="{11E952C9-22AC-4977-8F8D-695B526050FF}" destId="{519682EC-5E3A-4B14-A451-D33BB26956D9}" srcOrd="0" destOrd="0" presId="urn:microsoft.com/office/officeart/2008/layout/HorizontalMultiLevelHierarchy"/>
    <dgm:cxn modelId="{81CFA714-1C51-4137-A8EB-EEEEE020A526}" srcId="{C88BAA17-699A-47F9-9EBA-381A2866A6E1}" destId="{68B6E740-6A53-4D6A-8BC6-24C55F548973}" srcOrd="3" destOrd="0" parTransId="{951448F7-9678-4444-8A2E-A510E6E49C2D}" sibTransId="{EC151088-F6A0-4E43-9126-988A72820949}"/>
    <dgm:cxn modelId="{42E8C2F9-B01F-41F8-97D2-E96A92359E01}" type="presOf" srcId="{18D2BF05-93AA-44CA-BB57-04BC1B22AE07}" destId="{00F58005-A7FD-4AB6-9E71-B9F08F884479}" srcOrd="0" destOrd="0" presId="urn:microsoft.com/office/officeart/2008/layout/HorizontalMultiLevelHierarchy"/>
    <dgm:cxn modelId="{11DF7A96-E2FF-43B6-AEEB-5DC50FA953A7}" srcId="{2CDF6649-B076-4D5F-8A53-A56EDEE334E3}" destId="{3BD91915-5BF4-4248-920A-63676A7B8E4B}" srcOrd="0" destOrd="0" parTransId="{3E1216F3-6D6B-481C-A6C1-C5A668187375}" sibTransId="{677B290C-0429-41A9-9D6D-6E6E092FB912}"/>
    <dgm:cxn modelId="{94079882-9166-4B62-A0FA-9CDFEF8B62E8}" type="presOf" srcId="{951448F7-9678-4444-8A2E-A510E6E49C2D}" destId="{DFC807D7-5065-4C15-9E14-CCF0E2A7E86C}" srcOrd="0" destOrd="0" presId="urn:microsoft.com/office/officeart/2008/layout/HorizontalMultiLevelHierarchy"/>
    <dgm:cxn modelId="{E6E0D099-8646-4172-95E7-16515A6C7F76}" type="presOf" srcId="{67BA668F-F360-4B4A-B4AB-C92E8B7F8FBE}" destId="{434833EE-FCDF-41EE-B835-CE05E813CAE1}" srcOrd="1" destOrd="0" presId="urn:microsoft.com/office/officeart/2008/layout/HorizontalMultiLevelHierarchy"/>
    <dgm:cxn modelId="{281903D9-B57B-4473-AE19-D177F1C21B76}" srcId="{C88BAA17-699A-47F9-9EBA-381A2866A6E1}" destId="{5CF2B7A7-717C-49D3-BC9C-FF98DFF4BC41}" srcOrd="4" destOrd="0" parTransId="{4A76C715-E674-4A80-B7C0-8230865127B8}" sibTransId="{13BF84CA-2E76-4471-8077-25F0DBF1C681}"/>
    <dgm:cxn modelId="{6FA2F1D6-8ADB-4604-82FC-445BF727B3E3}" type="presOf" srcId="{951448F7-9678-4444-8A2E-A510E6E49C2D}" destId="{6C0D3523-0F54-4832-B3E0-166700774A7D}" srcOrd="1" destOrd="0" presId="urn:microsoft.com/office/officeart/2008/layout/HorizontalMultiLevelHierarchy"/>
    <dgm:cxn modelId="{06B3A6D2-9A38-4373-AD64-B2E609F8F064}" srcId="{AC031C01-9537-421A-84E9-4FCDC12942D5}" destId="{C88BAA17-699A-47F9-9EBA-381A2866A6E1}" srcOrd="0" destOrd="0" parTransId="{93C47D00-C417-46BE-80A8-02239907C05A}" sibTransId="{E9DE3A9D-7B41-4C0F-AFB8-3FE42DEC2215}"/>
    <dgm:cxn modelId="{FFCDC942-6448-4F89-B839-3B7EC010FC4E}" srcId="{11E952C9-22AC-4977-8F8D-695B526050FF}" destId="{FD5AF293-C1C2-4378-91BD-4D7223EA7641}" srcOrd="0" destOrd="0" parTransId="{93E2D7E9-6D1D-44D7-965E-8609F0ACB758}" sibTransId="{322D09C5-2D83-4E39-A2DC-AA841B5C9847}"/>
    <dgm:cxn modelId="{E909A987-3CCC-4272-8064-EB9C6CDA0C01}" type="presOf" srcId="{F15E40BC-6013-4C9E-9ABE-5ECCCE1BB770}" destId="{54B8A869-FFAE-408C-85D9-D08E7EF924C7}" srcOrd="0" destOrd="0" presId="urn:microsoft.com/office/officeart/2008/layout/HorizontalMultiLevelHierarchy"/>
    <dgm:cxn modelId="{C95C684B-2A3F-4CA6-B014-4D83755CD4B2}" type="presOf" srcId="{1959E27E-C7EA-4D32-B292-4AF59ABCDB53}" destId="{8C631DF2-3331-45C5-9711-21B1DA2F477E}" srcOrd="1" destOrd="0" presId="urn:microsoft.com/office/officeart/2008/layout/HorizontalMultiLevelHierarchy"/>
    <dgm:cxn modelId="{EFFF2800-7716-4B16-BABA-7BDE0901808F}" type="presOf" srcId="{FF06F995-6D10-4041-9715-2213FEB2B6E4}" destId="{AD97E66C-DECB-4EF3-815F-290E03E7DBAB}" srcOrd="0" destOrd="0" presId="urn:microsoft.com/office/officeart/2008/layout/HorizontalMultiLevelHierarchy"/>
    <dgm:cxn modelId="{B3056C48-32E6-4B3A-9195-7EC699B56043}" type="presOf" srcId="{3E1216F3-6D6B-481C-A6C1-C5A668187375}" destId="{B1A7A05D-8E0C-4F77-8F03-921454F9605B}" srcOrd="1" destOrd="0" presId="urn:microsoft.com/office/officeart/2008/layout/HorizontalMultiLevelHierarchy"/>
    <dgm:cxn modelId="{D691DDD5-83DC-44DE-85B4-E2BC4A40163B}" type="presOf" srcId="{18D2BF05-93AA-44CA-BB57-04BC1B22AE07}" destId="{A2B7AC2C-84D1-4F8D-BF7B-426E699ECC3F}" srcOrd="1" destOrd="0" presId="urn:microsoft.com/office/officeart/2008/layout/HorizontalMultiLevelHierarchy"/>
    <dgm:cxn modelId="{F95942BF-5FA1-495C-998F-8E2BB63175FE}" srcId="{C88BAA17-699A-47F9-9EBA-381A2866A6E1}" destId="{E3A6FA0A-9AA3-4455-B52A-11C3B0B37DE6}" srcOrd="2" destOrd="0" parTransId="{248A4484-8AE5-4507-A0F7-1B6BAC89CBB2}" sibTransId="{8FFB79AD-B51A-4BD6-A521-F1F3619FD444}"/>
    <dgm:cxn modelId="{ADF006FE-4913-4B91-9CEE-31232DFA8396}" srcId="{5CF2B7A7-717C-49D3-BC9C-FF98DFF4BC41}" destId="{50B3BD69-468A-4122-944F-3523924862EC}" srcOrd="1" destOrd="0" parTransId="{1959E27E-C7EA-4D32-B292-4AF59ABCDB53}" sibTransId="{590B6C3B-C9D1-4B3C-8A9C-4ED8A7489E2E}"/>
    <dgm:cxn modelId="{A19D1CB3-2B44-4AA2-B958-51838923600F}" type="presOf" srcId="{A66D7A74-993C-4F8C-A7C8-86F543986795}" destId="{C8240CA9-7AD5-4DC6-98BB-2AD2E6FD1927}" srcOrd="1" destOrd="0" presId="urn:microsoft.com/office/officeart/2008/layout/HorizontalMultiLevelHierarchy"/>
    <dgm:cxn modelId="{851837AA-E5D4-440D-8DD9-A2E44182D9CE}" type="presOf" srcId="{50B3BD69-468A-4122-944F-3523924862EC}" destId="{BBD8F0FB-9BC3-48B1-A902-203D96CF7FB4}" srcOrd="0" destOrd="0" presId="urn:microsoft.com/office/officeart/2008/layout/HorizontalMultiLevelHierarchy"/>
    <dgm:cxn modelId="{2235ECED-5555-448D-8CDE-1779209594AA}" type="presOf" srcId="{E3A6FA0A-9AA3-4455-B52A-11C3B0B37DE6}" destId="{158D6B6B-F9A4-4168-8355-A5BF90F24483}" srcOrd="0" destOrd="0" presId="urn:microsoft.com/office/officeart/2008/layout/HorizontalMultiLevelHierarchy"/>
    <dgm:cxn modelId="{A0E56F8E-2678-4BD9-B209-416D1D63E921}" type="presOf" srcId="{5A810550-4393-45A7-A284-43550AF0BA5F}" destId="{1B5EE292-E04D-4ED3-BA9D-66F9EE5E24B5}" srcOrd="0" destOrd="0" presId="urn:microsoft.com/office/officeart/2008/layout/HorizontalMultiLevelHierarchy"/>
    <dgm:cxn modelId="{E3E5FBDB-F222-4D3C-AE46-7AD15CF565AF}" type="presOf" srcId="{2CDF6649-B076-4D5F-8A53-A56EDEE334E3}" destId="{EA0D147E-5021-425D-A63F-5E760EAE152B}" srcOrd="0" destOrd="0" presId="urn:microsoft.com/office/officeart/2008/layout/HorizontalMultiLevelHierarchy"/>
    <dgm:cxn modelId="{6584AC88-384A-48BB-9923-CBB8D870082E}" type="presOf" srcId="{A66D7A74-993C-4F8C-A7C8-86F543986795}" destId="{DFFB9CEE-52A4-4F28-81F1-466B720280C0}" srcOrd="0" destOrd="0" presId="urn:microsoft.com/office/officeart/2008/layout/HorizontalMultiLevelHierarchy"/>
    <dgm:cxn modelId="{02D7A8C0-F4C4-419D-94C4-BCB165CDEFC9}" type="presOf" srcId="{C88BAA17-699A-47F9-9EBA-381A2866A6E1}" destId="{E43AC73E-FCB4-4C30-8490-A7F9D4A3EEC0}" srcOrd="0" destOrd="0" presId="urn:microsoft.com/office/officeart/2008/layout/HorizontalMultiLevelHierarchy"/>
    <dgm:cxn modelId="{CA17EF2E-CECC-4695-BDC4-DAE98DF5D745}" type="presOf" srcId="{4A76C715-E674-4A80-B7C0-8230865127B8}" destId="{2EF222AD-1B23-463E-A9DF-1E376F8EB32E}" srcOrd="0" destOrd="0" presId="urn:microsoft.com/office/officeart/2008/layout/HorizontalMultiLevelHierarchy"/>
    <dgm:cxn modelId="{7C1DE43C-9BF3-459A-BFC5-1472B1494196}" type="presOf" srcId="{93E2D7E9-6D1D-44D7-965E-8609F0ACB758}" destId="{297C25E0-72BD-4656-96AA-CF683ED2B5FF}" srcOrd="0" destOrd="0" presId="urn:microsoft.com/office/officeart/2008/layout/HorizontalMultiLevelHierarchy"/>
    <dgm:cxn modelId="{CB5BF74E-D074-4351-9E70-560D3CD87C41}" srcId="{11E952C9-22AC-4977-8F8D-695B526050FF}" destId="{A9B1053E-11BC-499F-901E-4826443A2F85}" srcOrd="1" destOrd="0" parTransId="{67BA668F-F360-4B4A-B4AB-C92E8B7F8FBE}" sibTransId="{FAE45458-982D-44B3-9C1E-C9D3B5A668EE}"/>
    <dgm:cxn modelId="{DA6AE337-DBA8-48B2-8E30-73D13B6A1FB8}" type="presOf" srcId="{93E2D7E9-6D1D-44D7-965E-8609F0ACB758}" destId="{2E0E3A1E-62EB-4BCF-8544-6791D044276E}" srcOrd="1" destOrd="0" presId="urn:microsoft.com/office/officeart/2008/layout/HorizontalMultiLevelHierarchy"/>
    <dgm:cxn modelId="{D7B36657-0C8C-4079-9202-1FA87AB20ED2}" type="presOf" srcId="{248A4484-8AE5-4507-A0F7-1B6BAC89CBB2}" destId="{97333EA3-83B2-47C9-82E7-4A44C00BD92C}" srcOrd="1" destOrd="0" presId="urn:microsoft.com/office/officeart/2008/layout/HorizontalMultiLevelHierarchy"/>
    <dgm:cxn modelId="{21403BAB-A7F6-4402-8D00-4EDD9FA1AB31}" srcId="{C88BAA17-699A-47F9-9EBA-381A2866A6E1}" destId="{2CDF6649-B076-4D5F-8A53-A56EDEE334E3}" srcOrd="0" destOrd="0" parTransId="{F15E40BC-6013-4C9E-9ABE-5ECCCE1BB770}" sibTransId="{7A4C1335-5CBF-49A1-A891-E0F9469DB877}"/>
    <dgm:cxn modelId="{81CB1653-0E2C-46B6-A214-7C72E8717FD9}" type="presOf" srcId="{68B6E740-6A53-4D6A-8BC6-24C55F548973}" destId="{EAC5DD4C-1F81-4CF7-BE60-624003A08948}" srcOrd="0" destOrd="0" presId="urn:microsoft.com/office/officeart/2008/layout/HorizontalMultiLevelHierarchy"/>
    <dgm:cxn modelId="{87A1B650-79EA-4B51-A2DD-D49D0432FEFF}" type="presOf" srcId="{FD5AF293-C1C2-4378-91BD-4D7223EA7641}" destId="{DF20B08A-3442-4C1C-ABC3-86C504F74EE1}" srcOrd="0" destOrd="0" presId="urn:microsoft.com/office/officeart/2008/layout/HorizontalMultiLevelHierarchy"/>
    <dgm:cxn modelId="{C726D97B-DDD4-46E3-B372-199E144DFE9A}" srcId="{2CDF6649-B076-4D5F-8A53-A56EDEE334E3}" destId="{48E05984-53F7-4BF7-A32A-83E729C96104}" srcOrd="1" destOrd="0" parTransId="{C1A9C13B-298A-4BD0-8272-21D85817A58E}" sibTransId="{F0CAF8B6-0EFA-4942-AFF6-8312489704C4}"/>
    <dgm:cxn modelId="{A77A875F-62E3-46C1-83D9-F25A384C8D3D}" type="presParOf" srcId="{321702D7-892C-49C1-AC88-3150C15F6B35}" destId="{AF17063D-3A9C-4D7F-A3A6-95911F6C623A}" srcOrd="0" destOrd="0" presId="urn:microsoft.com/office/officeart/2008/layout/HorizontalMultiLevelHierarchy"/>
    <dgm:cxn modelId="{8AD015E4-F884-47F3-8439-9F41238713A0}" type="presParOf" srcId="{AF17063D-3A9C-4D7F-A3A6-95911F6C623A}" destId="{E43AC73E-FCB4-4C30-8490-A7F9D4A3EEC0}" srcOrd="0" destOrd="0" presId="urn:microsoft.com/office/officeart/2008/layout/HorizontalMultiLevelHierarchy"/>
    <dgm:cxn modelId="{E73D618F-131A-4AEB-8A99-031AFF41B585}" type="presParOf" srcId="{AF17063D-3A9C-4D7F-A3A6-95911F6C623A}" destId="{4DBBCEE0-A551-4660-8915-E49EB16CF0F1}" srcOrd="1" destOrd="0" presId="urn:microsoft.com/office/officeart/2008/layout/HorizontalMultiLevelHierarchy"/>
    <dgm:cxn modelId="{E18185EB-C804-4300-AA6F-EB5CBBA308BA}" type="presParOf" srcId="{4DBBCEE0-A551-4660-8915-E49EB16CF0F1}" destId="{54B8A869-FFAE-408C-85D9-D08E7EF924C7}" srcOrd="0" destOrd="0" presId="urn:microsoft.com/office/officeart/2008/layout/HorizontalMultiLevelHierarchy"/>
    <dgm:cxn modelId="{7BC3CB2E-66BC-4EF6-9073-5F6053950A4D}" type="presParOf" srcId="{54B8A869-FFAE-408C-85D9-D08E7EF924C7}" destId="{CA424917-C2CF-4FF5-9766-924B887135DC}" srcOrd="0" destOrd="0" presId="urn:microsoft.com/office/officeart/2008/layout/HorizontalMultiLevelHierarchy"/>
    <dgm:cxn modelId="{83B32070-D509-48F8-BDA0-33431313FE7B}" type="presParOf" srcId="{4DBBCEE0-A551-4660-8915-E49EB16CF0F1}" destId="{9F4034B5-4027-435A-A1C1-B17AD444C45B}" srcOrd="1" destOrd="0" presId="urn:microsoft.com/office/officeart/2008/layout/HorizontalMultiLevelHierarchy"/>
    <dgm:cxn modelId="{BFEB816E-FEE4-4D7E-8377-7DD0BB92BCF9}" type="presParOf" srcId="{9F4034B5-4027-435A-A1C1-B17AD444C45B}" destId="{EA0D147E-5021-425D-A63F-5E760EAE152B}" srcOrd="0" destOrd="0" presId="urn:microsoft.com/office/officeart/2008/layout/HorizontalMultiLevelHierarchy"/>
    <dgm:cxn modelId="{F8A0B063-1872-48C9-9EF0-C591E1A8B3C9}" type="presParOf" srcId="{9F4034B5-4027-435A-A1C1-B17AD444C45B}" destId="{1CAEE706-E463-4C0F-A756-3881F777EB0B}" srcOrd="1" destOrd="0" presId="urn:microsoft.com/office/officeart/2008/layout/HorizontalMultiLevelHierarchy"/>
    <dgm:cxn modelId="{CB4FAEE5-2AC1-4D98-B503-9BBC9C73DA0F}" type="presParOf" srcId="{1CAEE706-E463-4C0F-A756-3881F777EB0B}" destId="{9C2A6D18-C881-4AAA-8E9E-51A6BAFC6E6A}" srcOrd="0" destOrd="0" presId="urn:microsoft.com/office/officeart/2008/layout/HorizontalMultiLevelHierarchy"/>
    <dgm:cxn modelId="{5A5FC675-2A87-430C-8615-9B512FD3BD76}" type="presParOf" srcId="{9C2A6D18-C881-4AAA-8E9E-51A6BAFC6E6A}" destId="{B1A7A05D-8E0C-4F77-8F03-921454F9605B}" srcOrd="0" destOrd="0" presId="urn:microsoft.com/office/officeart/2008/layout/HorizontalMultiLevelHierarchy"/>
    <dgm:cxn modelId="{594ACE17-124A-4A53-B7ED-D37A993FC5EB}" type="presParOf" srcId="{1CAEE706-E463-4C0F-A756-3881F777EB0B}" destId="{D1BD9235-C74A-4A62-B8A4-1C0CF954B501}" srcOrd="1" destOrd="0" presId="urn:microsoft.com/office/officeart/2008/layout/HorizontalMultiLevelHierarchy"/>
    <dgm:cxn modelId="{7840ADB1-57BC-4AC7-B33C-0C133FD2FB34}" type="presParOf" srcId="{D1BD9235-C74A-4A62-B8A4-1C0CF954B501}" destId="{4610C9BA-9BD8-462E-9181-0E39F739CBC4}" srcOrd="0" destOrd="0" presId="urn:microsoft.com/office/officeart/2008/layout/HorizontalMultiLevelHierarchy"/>
    <dgm:cxn modelId="{F1001F7B-8F4A-44C2-9BE3-6EF1DC494A96}" type="presParOf" srcId="{D1BD9235-C74A-4A62-B8A4-1C0CF954B501}" destId="{C8F1C68B-E6F8-4219-BFE9-8C90031E109D}" srcOrd="1" destOrd="0" presId="urn:microsoft.com/office/officeart/2008/layout/HorizontalMultiLevelHierarchy"/>
    <dgm:cxn modelId="{F41F76FB-1B45-4434-B43B-95028B929333}" type="presParOf" srcId="{1CAEE706-E463-4C0F-A756-3881F777EB0B}" destId="{325479F8-6369-45D0-9B40-1AADD039AC4C}" srcOrd="2" destOrd="0" presId="urn:microsoft.com/office/officeart/2008/layout/HorizontalMultiLevelHierarchy"/>
    <dgm:cxn modelId="{95AB607D-902E-40F4-B43B-D0938C3BE76D}" type="presParOf" srcId="{325479F8-6369-45D0-9B40-1AADD039AC4C}" destId="{7633D145-5968-462C-BD64-01709C81D77E}" srcOrd="0" destOrd="0" presId="urn:microsoft.com/office/officeart/2008/layout/HorizontalMultiLevelHierarchy"/>
    <dgm:cxn modelId="{B492C2C9-1D63-490B-BE19-E18A4B7A087B}" type="presParOf" srcId="{1CAEE706-E463-4C0F-A756-3881F777EB0B}" destId="{8777D97E-F979-4F94-A116-3972A6D1294A}" srcOrd="3" destOrd="0" presId="urn:microsoft.com/office/officeart/2008/layout/HorizontalMultiLevelHierarchy"/>
    <dgm:cxn modelId="{7231A468-EBBC-4294-A896-45CC3BF5E06A}" type="presParOf" srcId="{8777D97E-F979-4F94-A116-3972A6D1294A}" destId="{A680BD94-8DE9-41A7-8855-B637E4753BFA}" srcOrd="0" destOrd="0" presId="urn:microsoft.com/office/officeart/2008/layout/HorizontalMultiLevelHierarchy"/>
    <dgm:cxn modelId="{DEC0355B-0481-479B-85B5-EA15C4236BF5}" type="presParOf" srcId="{8777D97E-F979-4F94-A116-3972A6D1294A}" destId="{ED0C7A28-7339-4D6A-8F53-D6CEEBE5AF6C}" srcOrd="1" destOrd="0" presId="urn:microsoft.com/office/officeart/2008/layout/HorizontalMultiLevelHierarchy"/>
    <dgm:cxn modelId="{04F695FF-6862-4311-B060-7A38F437A890}" type="presParOf" srcId="{1CAEE706-E463-4C0F-A756-3881F777EB0B}" destId="{AD97E66C-DECB-4EF3-815F-290E03E7DBAB}" srcOrd="4" destOrd="0" presId="urn:microsoft.com/office/officeart/2008/layout/HorizontalMultiLevelHierarchy"/>
    <dgm:cxn modelId="{8455F176-3385-4A49-AF84-FAFE0363E905}" type="presParOf" srcId="{AD97E66C-DECB-4EF3-815F-290E03E7DBAB}" destId="{BE94C504-BE80-44F5-87FF-42FB82F6B851}" srcOrd="0" destOrd="0" presId="urn:microsoft.com/office/officeart/2008/layout/HorizontalMultiLevelHierarchy"/>
    <dgm:cxn modelId="{CFC065D8-C6EF-4EC6-AF13-DDCB376590B4}" type="presParOf" srcId="{1CAEE706-E463-4C0F-A756-3881F777EB0B}" destId="{47F08002-45F4-4595-A95F-04FBE977EDAF}" srcOrd="5" destOrd="0" presId="urn:microsoft.com/office/officeart/2008/layout/HorizontalMultiLevelHierarchy"/>
    <dgm:cxn modelId="{C56E977A-5455-4CBF-9346-458D9B410E79}" type="presParOf" srcId="{47F08002-45F4-4595-A95F-04FBE977EDAF}" destId="{AF5054BD-BB1A-4606-A26A-B2175D640125}" srcOrd="0" destOrd="0" presId="urn:microsoft.com/office/officeart/2008/layout/HorizontalMultiLevelHierarchy"/>
    <dgm:cxn modelId="{7C8D8D01-E324-4492-95CE-42082AE8D552}" type="presParOf" srcId="{47F08002-45F4-4595-A95F-04FBE977EDAF}" destId="{42514271-7265-467A-80CD-A0F1179F78F9}" srcOrd="1" destOrd="0" presId="urn:microsoft.com/office/officeart/2008/layout/HorizontalMultiLevelHierarchy"/>
    <dgm:cxn modelId="{89153784-A1F8-4758-8093-6D0BA428ADA7}" type="presParOf" srcId="{4DBBCEE0-A551-4660-8915-E49EB16CF0F1}" destId="{DFFB9CEE-52A4-4F28-81F1-466B720280C0}" srcOrd="2" destOrd="0" presId="urn:microsoft.com/office/officeart/2008/layout/HorizontalMultiLevelHierarchy"/>
    <dgm:cxn modelId="{B6B363A5-04D2-410E-A125-90B083F5636F}" type="presParOf" srcId="{DFFB9CEE-52A4-4F28-81F1-466B720280C0}" destId="{C8240CA9-7AD5-4DC6-98BB-2AD2E6FD1927}" srcOrd="0" destOrd="0" presId="urn:microsoft.com/office/officeart/2008/layout/HorizontalMultiLevelHierarchy"/>
    <dgm:cxn modelId="{4D83FDDC-A98C-4E3E-B84D-E4E027539CC6}" type="presParOf" srcId="{4DBBCEE0-A551-4660-8915-E49EB16CF0F1}" destId="{6A30B8AB-D6EE-4A73-8F2C-A34CFA68A0C9}" srcOrd="3" destOrd="0" presId="urn:microsoft.com/office/officeart/2008/layout/HorizontalMultiLevelHierarchy"/>
    <dgm:cxn modelId="{07EB0FE3-FE31-484F-8BCD-6692785AD135}" type="presParOf" srcId="{6A30B8AB-D6EE-4A73-8F2C-A34CFA68A0C9}" destId="{519682EC-5E3A-4B14-A451-D33BB26956D9}" srcOrd="0" destOrd="0" presId="urn:microsoft.com/office/officeart/2008/layout/HorizontalMultiLevelHierarchy"/>
    <dgm:cxn modelId="{797CAAC5-27BF-4FE6-A8F3-297994FA4011}" type="presParOf" srcId="{6A30B8AB-D6EE-4A73-8F2C-A34CFA68A0C9}" destId="{BD391140-16F5-4F60-AB3C-3EA8960B4A7A}" srcOrd="1" destOrd="0" presId="urn:microsoft.com/office/officeart/2008/layout/HorizontalMultiLevelHierarchy"/>
    <dgm:cxn modelId="{ABC5746C-495C-4DE6-96EC-E418E09B8DDD}" type="presParOf" srcId="{BD391140-16F5-4F60-AB3C-3EA8960B4A7A}" destId="{297C25E0-72BD-4656-96AA-CF683ED2B5FF}" srcOrd="0" destOrd="0" presId="urn:microsoft.com/office/officeart/2008/layout/HorizontalMultiLevelHierarchy"/>
    <dgm:cxn modelId="{3114BF76-EB52-48A8-BBC7-47CB6C14C393}" type="presParOf" srcId="{297C25E0-72BD-4656-96AA-CF683ED2B5FF}" destId="{2E0E3A1E-62EB-4BCF-8544-6791D044276E}" srcOrd="0" destOrd="0" presId="urn:microsoft.com/office/officeart/2008/layout/HorizontalMultiLevelHierarchy"/>
    <dgm:cxn modelId="{89DAD1CB-99AD-4D04-97A1-6E36724F2FE3}" type="presParOf" srcId="{BD391140-16F5-4F60-AB3C-3EA8960B4A7A}" destId="{FF7D1519-5673-406D-A810-8FB4F26BDB55}" srcOrd="1" destOrd="0" presId="urn:microsoft.com/office/officeart/2008/layout/HorizontalMultiLevelHierarchy"/>
    <dgm:cxn modelId="{1B806CDE-2C9D-42C4-BEF7-25032AE8554D}" type="presParOf" srcId="{FF7D1519-5673-406D-A810-8FB4F26BDB55}" destId="{DF20B08A-3442-4C1C-ABC3-86C504F74EE1}" srcOrd="0" destOrd="0" presId="urn:microsoft.com/office/officeart/2008/layout/HorizontalMultiLevelHierarchy"/>
    <dgm:cxn modelId="{98889076-DB54-4A5C-AC72-2226069FB8E5}" type="presParOf" srcId="{FF7D1519-5673-406D-A810-8FB4F26BDB55}" destId="{0DD98875-D52A-4778-86AE-A85D53492D3F}" srcOrd="1" destOrd="0" presId="urn:microsoft.com/office/officeart/2008/layout/HorizontalMultiLevelHierarchy"/>
    <dgm:cxn modelId="{73AC5B5C-E27B-4D13-AA31-9E2C1418A693}" type="presParOf" srcId="{BD391140-16F5-4F60-AB3C-3EA8960B4A7A}" destId="{18E0410F-3961-470D-BA8C-300F13908CE8}" srcOrd="2" destOrd="0" presId="urn:microsoft.com/office/officeart/2008/layout/HorizontalMultiLevelHierarchy"/>
    <dgm:cxn modelId="{D452E62E-A30A-4ACA-971E-5B22B3FB9762}" type="presParOf" srcId="{18E0410F-3961-470D-BA8C-300F13908CE8}" destId="{434833EE-FCDF-41EE-B835-CE05E813CAE1}" srcOrd="0" destOrd="0" presId="urn:microsoft.com/office/officeart/2008/layout/HorizontalMultiLevelHierarchy"/>
    <dgm:cxn modelId="{4DA331CB-D646-439D-998E-FDA18FDD6EB8}" type="presParOf" srcId="{BD391140-16F5-4F60-AB3C-3EA8960B4A7A}" destId="{5AC95510-F4B9-4E29-8CB0-368D52B74BDB}" srcOrd="3" destOrd="0" presId="urn:microsoft.com/office/officeart/2008/layout/HorizontalMultiLevelHierarchy"/>
    <dgm:cxn modelId="{E9AC885E-5596-4FAC-98B2-D42BE7FD6DDE}" type="presParOf" srcId="{5AC95510-F4B9-4E29-8CB0-368D52B74BDB}" destId="{4F8865D0-7C0C-4758-98A9-28F26A8A100A}" srcOrd="0" destOrd="0" presId="urn:microsoft.com/office/officeart/2008/layout/HorizontalMultiLevelHierarchy"/>
    <dgm:cxn modelId="{B8E85057-4401-442C-AAE5-27BBA8E05AB5}" type="presParOf" srcId="{5AC95510-F4B9-4E29-8CB0-368D52B74BDB}" destId="{CFDFD3E3-8178-44F0-AFD1-FF529F76EEE3}" srcOrd="1" destOrd="0" presId="urn:microsoft.com/office/officeart/2008/layout/HorizontalMultiLevelHierarchy"/>
    <dgm:cxn modelId="{A2751746-3C08-4E2A-9035-FAA8E309707F}" type="presParOf" srcId="{4DBBCEE0-A551-4660-8915-E49EB16CF0F1}" destId="{11335719-F2AC-471B-99CA-0457161F569C}" srcOrd="4" destOrd="0" presId="urn:microsoft.com/office/officeart/2008/layout/HorizontalMultiLevelHierarchy"/>
    <dgm:cxn modelId="{2243FD83-EFB2-402F-B4F4-7FB6075F8309}" type="presParOf" srcId="{11335719-F2AC-471B-99CA-0457161F569C}" destId="{97333EA3-83B2-47C9-82E7-4A44C00BD92C}" srcOrd="0" destOrd="0" presId="urn:microsoft.com/office/officeart/2008/layout/HorizontalMultiLevelHierarchy"/>
    <dgm:cxn modelId="{178591B2-BEE2-4C42-9ADA-AE9C39F0832C}" type="presParOf" srcId="{4DBBCEE0-A551-4660-8915-E49EB16CF0F1}" destId="{0245E5AC-13E2-472E-8C59-DA886BD2347D}" srcOrd="5" destOrd="0" presId="urn:microsoft.com/office/officeart/2008/layout/HorizontalMultiLevelHierarchy"/>
    <dgm:cxn modelId="{FD97A59F-F3A7-49E3-B938-444B5A9B94B2}" type="presParOf" srcId="{0245E5AC-13E2-472E-8C59-DA886BD2347D}" destId="{158D6B6B-F9A4-4168-8355-A5BF90F24483}" srcOrd="0" destOrd="0" presId="urn:microsoft.com/office/officeart/2008/layout/HorizontalMultiLevelHierarchy"/>
    <dgm:cxn modelId="{F0EA3F77-8117-4770-B1D5-441BBADABC19}" type="presParOf" srcId="{0245E5AC-13E2-472E-8C59-DA886BD2347D}" destId="{A48BAF21-44EC-4ADC-BB0A-CAB44643F19B}" srcOrd="1" destOrd="0" presId="urn:microsoft.com/office/officeart/2008/layout/HorizontalMultiLevelHierarchy"/>
    <dgm:cxn modelId="{9954536E-4DAE-4F09-9F3E-2D3507C5E0A8}" type="presParOf" srcId="{4DBBCEE0-A551-4660-8915-E49EB16CF0F1}" destId="{DFC807D7-5065-4C15-9E14-CCF0E2A7E86C}" srcOrd="6" destOrd="0" presId="urn:microsoft.com/office/officeart/2008/layout/HorizontalMultiLevelHierarchy"/>
    <dgm:cxn modelId="{81EC4843-BA52-4A1D-AA70-BBD37C895E1A}" type="presParOf" srcId="{DFC807D7-5065-4C15-9E14-CCF0E2A7E86C}" destId="{6C0D3523-0F54-4832-B3E0-166700774A7D}" srcOrd="0" destOrd="0" presId="urn:microsoft.com/office/officeart/2008/layout/HorizontalMultiLevelHierarchy"/>
    <dgm:cxn modelId="{5E7EEC69-6968-4B37-A639-0550399D1DBF}" type="presParOf" srcId="{4DBBCEE0-A551-4660-8915-E49EB16CF0F1}" destId="{E73E3E0B-043C-411A-9E04-4B507DCF80D0}" srcOrd="7" destOrd="0" presId="urn:microsoft.com/office/officeart/2008/layout/HorizontalMultiLevelHierarchy"/>
    <dgm:cxn modelId="{9C21ADAF-9E42-4ADF-8F37-598EEAE5F415}" type="presParOf" srcId="{E73E3E0B-043C-411A-9E04-4B507DCF80D0}" destId="{EAC5DD4C-1F81-4CF7-BE60-624003A08948}" srcOrd="0" destOrd="0" presId="urn:microsoft.com/office/officeart/2008/layout/HorizontalMultiLevelHierarchy"/>
    <dgm:cxn modelId="{0B49D282-B2C8-4488-AB15-9BF17647F7BD}" type="presParOf" srcId="{E73E3E0B-043C-411A-9E04-4B507DCF80D0}" destId="{FDE99650-0A4A-4FE2-A2AB-A3FF6F9389A8}" srcOrd="1" destOrd="0" presId="urn:microsoft.com/office/officeart/2008/layout/HorizontalMultiLevelHierarchy"/>
    <dgm:cxn modelId="{AF96D715-2B6D-4763-B6B3-18C0FE277875}" type="presParOf" srcId="{4DBBCEE0-A551-4660-8915-E49EB16CF0F1}" destId="{2EF222AD-1B23-463E-A9DF-1E376F8EB32E}" srcOrd="8" destOrd="0" presId="urn:microsoft.com/office/officeart/2008/layout/HorizontalMultiLevelHierarchy"/>
    <dgm:cxn modelId="{8DFD99E3-015E-4A40-9CDD-5BBF8F535CA3}" type="presParOf" srcId="{2EF222AD-1B23-463E-A9DF-1E376F8EB32E}" destId="{67E7EEB1-8C65-4E18-BFD7-DD0D4BA44A7C}" srcOrd="0" destOrd="0" presId="urn:microsoft.com/office/officeart/2008/layout/HorizontalMultiLevelHierarchy"/>
    <dgm:cxn modelId="{779A30A0-48EA-4680-982E-A9D78EDC1945}" type="presParOf" srcId="{4DBBCEE0-A551-4660-8915-E49EB16CF0F1}" destId="{5AB7AEAB-3CEA-4776-A718-BECEF38FA4AE}" srcOrd="9" destOrd="0" presId="urn:microsoft.com/office/officeart/2008/layout/HorizontalMultiLevelHierarchy"/>
    <dgm:cxn modelId="{34E34EDB-1073-412A-BF5E-7E8492447DA0}" type="presParOf" srcId="{5AB7AEAB-3CEA-4776-A718-BECEF38FA4AE}" destId="{69FF56C8-727C-4BED-9190-C7D41ECFC440}" srcOrd="0" destOrd="0" presId="urn:microsoft.com/office/officeart/2008/layout/HorizontalMultiLevelHierarchy"/>
    <dgm:cxn modelId="{339ACE39-E298-4FF0-815C-25F5CF249CCE}" type="presParOf" srcId="{5AB7AEAB-3CEA-4776-A718-BECEF38FA4AE}" destId="{1502872E-5318-4308-B8EF-3C4240FDA639}" srcOrd="1" destOrd="0" presId="urn:microsoft.com/office/officeart/2008/layout/HorizontalMultiLevelHierarchy"/>
    <dgm:cxn modelId="{0FF36846-111C-4665-AE99-D953A196FC9E}" type="presParOf" srcId="{1502872E-5318-4308-B8EF-3C4240FDA639}" destId="{00F58005-A7FD-4AB6-9E71-B9F08F884479}" srcOrd="0" destOrd="0" presId="urn:microsoft.com/office/officeart/2008/layout/HorizontalMultiLevelHierarchy"/>
    <dgm:cxn modelId="{ABEF8A0B-B3B3-4B53-AF2F-1F39496E5480}" type="presParOf" srcId="{00F58005-A7FD-4AB6-9E71-B9F08F884479}" destId="{A2B7AC2C-84D1-4F8D-BF7B-426E699ECC3F}" srcOrd="0" destOrd="0" presId="urn:microsoft.com/office/officeart/2008/layout/HorizontalMultiLevelHierarchy"/>
    <dgm:cxn modelId="{28E5F709-0B37-4A32-95C0-D0944A0C4C65}" type="presParOf" srcId="{1502872E-5318-4308-B8EF-3C4240FDA639}" destId="{B5E40E08-C970-4BAD-BC79-20CEA287FEF1}" srcOrd="1" destOrd="0" presId="urn:microsoft.com/office/officeart/2008/layout/HorizontalMultiLevelHierarchy"/>
    <dgm:cxn modelId="{FF74C369-DF13-46F1-999C-86DD499AEDCE}" type="presParOf" srcId="{B5E40E08-C970-4BAD-BC79-20CEA287FEF1}" destId="{1B5EE292-E04D-4ED3-BA9D-66F9EE5E24B5}" srcOrd="0" destOrd="0" presId="urn:microsoft.com/office/officeart/2008/layout/HorizontalMultiLevelHierarchy"/>
    <dgm:cxn modelId="{DF328282-9F2D-485C-A4B3-A1C69B116AC7}" type="presParOf" srcId="{B5E40E08-C970-4BAD-BC79-20CEA287FEF1}" destId="{059921CF-71A7-4AB9-ADC2-6992B40A271A}" srcOrd="1" destOrd="0" presId="urn:microsoft.com/office/officeart/2008/layout/HorizontalMultiLevelHierarchy"/>
    <dgm:cxn modelId="{8412431A-FC51-48A7-9634-31F194627C16}" type="presParOf" srcId="{1502872E-5318-4308-B8EF-3C4240FDA639}" destId="{FFADEFFC-2AC9-4CEE-85E7-E3EAAA87A00D}" srcOrd="2" destOrd="0" presId="urn:microsoft.com/office/officeart/2008/layout/HorizontalMultiLevelHierarchy"/>
    <dgm:cxn modelId="{9E553FD4-A692-4DDA-85E2-CBE639E01C10}" type="presParOf" srcId="{FFADEFFC-2AC9-4CEE-85E7-E3EAAA87A00D}" destId="{8C631DF2-3331-45C5-9711-21B1DA2F477E}" srcOrd="0" destOrd="0" presId="urn:microsoft.com/office/officeart/2008/layout/HorizontalMultiLevelHierarchy"/>
    <dgm:cxn modelId="{2E8BFCCB-30AD-4091-B1EA-68D2A7A08969}" type="presParOf" srcId="{1502872E-5318-4308-B8EF-3C4240FDA639}" destId="{3B76BE7F-B148-40FD-AC53-1B5B45E29676}" srcOrd="3" destOrd="0" presId="urn:microsoft.com/office/officeart/2008/layout/HorizontalMultiLevelHierarchy"/>
    <dgm:cxn modelId="{90F5ADC8-E4FE-4E73-A90D-73C726F5ABE4}" type="presParOf" srcId="{3B76BE7F-B148-40FD-AC53-1B5B45E29676}" destId="{BBD8F0FB-9BC3-48B1-A902-203D96CF7FB4}" srcOrd="0" destOrd="0" presId="urn:microsoft.com/office/officeart/2008/layout/HorizontalMultiLevelHierarchy"/>
    <dgm:cxn modelId="{C7C555FD-5F61-47F9-A365-0A00BDA4698A}" type="presParOf" srcId="{3B76BE7F-B148-40FD-AC53-1B5B45E29676}" destId="{431B54B7-0BFD-415A-8850-4165B20DE0C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選擇訂價政策</a:t>
          </a:r>
          <a:endParaRPr lang="zh-TW" altLang="en-US" b="1" cap="none" spc="150" dirty="0">
            <a:ln w="11430"/>
            <a:solidFill>
              <a:schemeClr val="tx1"/>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chemeClr val="tx1"/>
              </a:solidFill>
              <a:effectLst>
                <a:outerShdw blurRad="25400" algn="tl" rotWithShape="0">
                  <a:srgbClr val="000000">
                    <a:alpha val="43000"/>
                  </a:srgbClr>
                </a:outerShdw>
              </a:effectLst>
            </a:rPr>
            <a:t>決定訂價方法</a:t>
          </a:r>
          <a:endParaRPr lang="zh-TW" altLang="en-US" b="1" cap="none" spc="150" dirty="0">
            <a:ln w="11430"/>
            <a:solidFill>
              <a:schemeClr val="tx1"/>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rgbClr val="FFFF00"/>
              </a:solidFill>
              <a:effectLst>
                <a:outerShdw blurRad="25400" algn="tl" rotWithShape="0">
                  <a:srgbClr val="000000">
                    <a:alpha val="43000"/>
                  </a:srgbClr>
                </a:outerShdw>
              </a:effectLst>
            </a:rPr>
            <a:t>多項產品的訂價策略</a:t>
          </a:r>
          <a:endParaRPr lang="zh-TW" altLang="en-US" b="1" cap="none" spc="150" dirty="0">
            <a:ln w="11430"/>
            <a:solidFill>
              <a:srgbClr val="FFFF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chemeClr val="tx1"/>
              </a:solidFill>
              <a:effectLst>
                <a:outerShdw blurRad="25400" algn="tl" rotWithShape="0">
                  <a:srgbClr val="000000">
                    <a:alpha val="43000"/>
                  </a:srgbClr>
                </a:outerShdw>
              </a:effectLst>
            </a:rPr>
            <a:t>牌價的微調</a:t>
          </a:r>
          <a:endParaRPr lang="zh-TW" altLang="en-US" b="1" cap="none" spc="150" dirty="0">
            <a:ln w="11430"/>
            <a:solidFill>
              <a:schemeClr val="tx1"/>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1977398C-DE79-47CF-BE6C-647A82AE26BC}" type="presOf" srcId="{466623E0-0040-4E26-A554-EEAA51687F87}" destId="{09A62253-66AE-4B25-BF05-80D4F5919D6A}"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85D024B6-CC9A-4E4F-9AAA-76864889BEEC}"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40FBF53C-E704-401B-95D3-1C40814D7047}" srcId="{6EE1F8CB-366B-4837-A5B3-E150B7996724}" destId="{21874C3B-E6F9-46BE-BBA7-51B3A98F393E}" srcOrd="1" destOrd="0" parTransId="{DA18153F-6C49-4CBE-BBD6-9C2D8B0DECCE}" sibTransId="{A88A5E44-8233-40C1-AC6D-F517F24CD5D0}"/>
    <dgm:cxn modelId="{A4BC6435-8459-4B4B-9F9D-07CAC9F343A6}" type="presOf" srcId="{9E6E3CE6-47C8-4ECD-B644-309F3D2315B1}" destId="{44BE8015-B2A3-4DD6-9721-F18AC7C3695E}"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C32EC67D-D1AD-4ED2-B2BD-0B208C89DAC0}" type="presOf" srcId="{21874C3B-E6F9-46BE-BBA7-51B3A98F393E}" destId="{48045E5C-A433-40C5-A9A1-1F2ACC2731E6}" srcOrd="0" destOrd="0" presId="urn:microsoft.com/office/officeart/2005/8/layout/vList2"/>
    <dgm:cxn modelId="{0D7A5750-1FF0-422F-8984-F3B5753D03A0}" type="presOf" srcId="{92441081-EF9A-4A41-9712-FFA268598394}" destId="{0B052A4C-9EC6-4953-B7A4-B3CB579AF515}"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E7033DBC-DD60-4660-97DA-04276E71914C}" type="presOf" srcId="{6EE1F8CB-366B-4837-A5B3-E150B7996724}" destId="{A541DA28-CDCD-489A-9F84-11D61EC9A3FF}" srcOrd="0" destOrd="0" presId="urn:microsoft.com/office/officeart/2005/8/layout/vList2"/>
    <dgm:cxn modelId="{B785DD7C-8305-4D51-8FC6-F0B521B98AD9}" type="presOf" srcId="{21D204B7-8CEF-44B6-9C07-CE12F0775F3A}" destId="{FC1C9785-4EAA-40D5-A517-48DAC3F311E7}" srcOrd="0" destOrd="0" presId="urn:microsoft.com/office/officeart/2005/8/layout/vList2"/>
    <dgm:cxn modelId="{5A85767E-E8AA-4654-A22F-9D48A23F835B}" type="presParOf" srcId="{A541DA28-CDCD-489A-9F84-11D61EC9A3FF}" destId="{09A62253-66AE-4B25-BF05-80D4F5919D6A}" srcOrd="0" destOrd="0" presId="urn:microsoft.com/office/officeart/2005/8/layout/vList2"/>
    <dgm:cxn modelId="{2E1A04AA-5911-47AC-A261-8184EC393E94}" type="presParOf" srcId="{A541DA28-CDCD-489A-9F84-11D61EC9A3FF}" destId="{78E87418-2E9B-4068-BE3B-AA521FD793DE}" srcOrd="1" destOrd="0" presId="urn:microsoft.com/office/officeart/2005/8/layout/vList2"/>
    <dgm:cxn modelId="{90BC4BF9-C09B-4BB4-BBFC-8CBC888C789D}" type="presParOf" srcId="{A541DA28-CDCD-489A-9F84-11D61EC9A3FF}" destId="{48045E5C-A433-40C5-A9A1-1F2ACC2731E6}" srcOrd="2" destOrd="0" presId="urn:microsoft.com/office/officeart/2005/8/layout/vList2"/>
    <dgm:cxn modelId="{63B3A576-B12F-458C-A6DD-3B041044597D}" type="presParOf" srcId="{A541DA28-CDCD-489A-9F84-11D61EC9A3FF}" destId="{8E796305-0BD0-4ECF-B55B-8944ACFC328D}" srcOrd="3" destOrd="0" presId="urn:microsoft.com/office/officeart/2005/8/layout/vList2"/>
    <dgm:cxn modelId="{E6DA94B4-258A-4595-B5AF-18CB3F633715}" type="presParOf" srcId="{A541DA28-CDCD-489A-9F84-11D61EC9A3FF}" destId="{0B052A4C-9EC6-4953-B7A4-B3CB579AF515}" srcOrd="4" destOrd="0" presId="urn:microsoft.com/office/officeart/2005/8/layout/vList2"/>
    <dgm:cxn modelId="{399281D6-24A3-47AC-BED3-37CD6AF7772A}" type="presParOf" srcId="{A541DA28-CDCD-489A-9F84-11D61EC9A3FF}" destId="{74905B49-9F37-450F-B8D7-DD9F28F52CAD}" srcOrd="5" destOrd="0" presId="urn:microsoft.com/office/officeart/2005/8/layout/vList2"/>
    <dgm:cxn modelId="{6F30D7F0-6B3F-4CBF-A5D6-A12CF80B1A4A}" type="presParOf" srcId="{A541DA28-CDCD-489A-9F84-11D61EC9A3FF}" destId="{FC1C9785-4EAA-40D5-A517-48DAC3F311E7}" srcOrd="6" destOrd="0" presId="urn:microsoft.com/office/officeart/2005/8/layout/vList2"/>
    <dgm:cxn modelId="{A02163E7-A8A4-4B78-91AE-C12B3A365797}" type="presParOf" srcId="{A541DA28-CDCD-489A-9F84-11D61EC9A3FF}" destId="{199D8E03-A968-476A-B03B-FA63044BC272}" srcOrd="7" destOrd="0" presId="urn:microsoft.com/office/officeart/2005/8/layout/vList2"/>
    <dgm:cxn modelId="{BD493719-4199-47A2-9F3D-5A3643725A81}" type="presParOf" srcId="{A541DA28-CDCD-489A-9F84-11D61EC9A3FF}" destId="{44BE8015-B2A3-4DD6-9721-F18AC7C3695E}" srcOrd="8" destOrd="0" presId="urn:microsoft.com/office/officeart/2005/8/layout/vList2"/>
    <dgm:cxn modelId="{A2CCE33E-FB4B-4985-B580-56C01CF43742}" type="presParOf" srcId="{A541DA28-CDCD-489A-9F84-11D61EC9A3FF}" destId="{EB84D9C4-CDAC-42C0-A530-8206B8063E84}" srcOrd="9" destOrd="0" presId="urn:microsoft.com/office/officeart/2005/8/layout/vList2"/>
    <dgm:cxn modelId="{98D561AF-3B1F-448D-9F4A-3080B180DD97}"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zh-TW" altLang="en-US"/>
        </a:p>
      </dgm:t>
    </dgm:pt>
    <dgm:pt modelId="{1B57BCC4-E97C-4E6A-AC6F-3D345A005198}">
      <dgm:prSet phldrT="[文字]" custT="1"/>
      <dgm:spPr>
        <a:solidFill>
          <a:srgbClr val="C00000"/>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全產品單一價格</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chemeClr val="accent3">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兩段式訂價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互補訂價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5902CEF-40EA-47CC-8C7F-12DECC46187A}">
      <dgm:prSet phldrT="[文字]" custT="1"/>
      <dgm:spPr>
        <a:solidFill>
          <a:srgbClr val="0070C0"/>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搭售訂價</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6750A5C-B479-45F9-A243-91A1F72AB838}" type="par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43FA9F6-1B4D-4666-A3AD-1F0BE3FB75E8}" type="sibTrans" cxnId="{3CA0FD6C-1866-46CB-A5DD-83364B7C10E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16EC3F02-A1ED-4FB6-ADF3-D528E4E9F080}">
      <dgm:prSet phldrT="[文字]" custT="1"/>
      <dgm:spPr>
        <a:solidFill>
          <a:schemeClr val="accent6">
            <a:lumMod val="50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30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產品線訂價法</a:t>
          </a:r>
          <a:endParaRPr lang="zh-TW" altLang="en-US" sz="30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69ECB786-1183-4EE3-A66B-9243F1D9FBFD}" type="par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45D76764-9C88-4638-89CD-42EC5F4FF794}" type="sibTrans" cxnId="{59BC234C-D7A7-43D5-9D13-12C7BC58F71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5">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5">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5">
        <dgm:presLayoutVars>
          <dgm:bulletEnabled val="1"/>
        </dgm:presLayoutVars>
      </dgm:prSet>
      <dgm:spPr>
        <a:prstGeom prst="roundRect">
          <a:avLst/>
        </a:prstGeom>
      </dgm:spPr>
      <dgm:t>
        <a:bodyPr/>
        <a:lstStyle/>
        <a:p>
          <a:endParaRPr lang="zh-TW" altLang="en-US"/>
        </a:p>
      </dgm:t>
    </dgm:pt>
    <dgm:pt modelId="{D67671A4-B6EE-45B4-A4A9-27714A682E06}" type="pres">
      <dgm:prSet presAssocID="{D64BEEAD-9639-4DD5-A173-CEBBE66904C2}" presName="sibTrans" presStyleCnt="0"/>
      <dgm:spPr/>
      <dgm:t>
        <a:bodyPr/>
        <a:lstStyle/>
        <a:p>
          <a:endParaRPr lang="zh-TW" altLang="en-US"/>
        </a:p>
      </dgm:t>
    </dgm:pt>
    <dgm:pt modelId="{5A976926-F4C1-4A14-B3EE-713C690953DE}" type="pres">
      <dgm:prSet presAssocID="{25902CEF-40EA-47CC-8C7F-12DECC46187A}" presName="node" presStyleLbl="node1" presStyleIdx="3" presStyleCnt="5" custLinFactNeighborX="-366" custLinFactNeighborY="-11122">
        <dgm:presLayoutVars>
          <dgm:bulletEnabled val="1"/>
        </dgm:presLayoutVars>
      </dgm:prSet>
      <dgm:spPr>
        <a:prstGeom prst="roundRect">
          <a:avLst/>
        </a:prstGeom>
      </dgm:spPr>
      <dgm:t>
        <a:bodyPr/>
        <a:lstStyle/>
        <a:p>
          <a:endParaRPr lang="zh-TW" altLang="en-US"/>
        </a:p>
      </dgm:t>
    </dgm:pt>
    <dgm:pt modelId="{16A1044C-5A23-4DDC-9F74-CC0A79B401EA}" type="pres">
      <dgm:prSet presAssocID="{143FA9F6-1B4D-4666-A3AD-1F0BE3FB75E8}" presName="sibTrans" presStyleCnt="0"/>
      <dgm:spPr/>
      <dgm:t>
        <a:bodyPr/>
        <a:lstStyle/>
        <a:p>
          <a:endParaRPr lang="zh-TW" altLang="en-US"/>
        </a:p>
      </dgm:t>
    </dgm:pt>
    <dgm:pt modelId="{519E7015-12AB-4743-AE72-8327EFD0B7ED}" type="pres">
      <dgm:prSet presAssocID="{16EC3F02-A1ED-4FB6-ADF3-D528E4E9F080}" presName="node" presStyleLbl="node1" presStyleIdx="4" presStyleCnt="5" custLinFactNeighborX="172" custLinFactNeighborY="-10227">
        <dgm:presLayoutVars>
          <dgm:bulletEnabled val="1"/>
        </dgm:presLayoutVars>
      </dgm:prSet>
      <dgm:spPr>
        <a:prstGeom prst="roundRect">
          <a:avLst/>
        </a:prstGeom>
      </dgm:spPr>
      <dgm:t>
        <a:bodyPr/>
        <a:lstStyle/>
        <a:p>
          <a:endParaRPr lang="zh-TW" altLang="en-US"/>
        </a:p>
      </dgm:t>
    </dgm:pt>
  </dgm:ptLst>
  <dgm:cxnLst>
    <dgm:cxn modelId="{A3CAD390-FEAB-4DCB-9BE0-B676857FE0CC}" srcId="{DAA43C58-D23A-420E-8913-BABFFEB08633}" destId="{990438B5-C578-48F7-9400-D2C7C6FD596E}" srcOrd="1" destOrd="0" parTransId="{BA2D3746-5636-4E46-9278-BCC59A0FC2F9}" sibTransId="{F4BE3860-0CFA-4465-AFD3-159CCF051678}"/>
    <dgm:cxn modelId="{59BC234C-D7A7-43D5-9D13-12C7BC58F71A}" srcId="{DAA43C58-D23A-420E-8913-BABFFEB08633}" destId="{16EC3F02-A1ED-4FB6-ADF3-D528E4E9F080}" srcOrd="4" destOrd="0" parTransId="{69ECB786-1183-4EE3-A66B-9243F1D9FBFD}" sibTransId="{45D76764-9C88-4638-89CD-42EC5F4FF794}"/>
    <dgm:cxn modelId="{D64E5EDE-F378-47C6-92DD-A7C42EA7E12C}" type="presOf" srcId="{16EC3F02-A1ED-4FB6-ADF3-D528E4E9F080}" destId="{519E7015-12AB-4743-AE72-8327EFD0B7ED}" srcOrd="0" destOrd="0" presId="urn:microsoft.com/office/officeart/2005/8/layout/default"/>
    <dgm:cxn modelId="{20507534-5E3B-4ADC-8674-F5AC7008A67C}" type="presOf" srcId="{AEFFE9C1-8DD6-4989-AAC3-0B713D2D4331}" destId="{B147493B-2ACF-4210-A434-F82BF65829C3}" srcOrd="0" destOrd="0" presId="urn:microsoft.com/office/officeart/2005/8/layout/default"/>
    <dgm:cxn modelId="{D1866C79-1D1D-4D64-92F4-5FF5C751A02E}" type="presOf" srcId="{25902CEF-40EA-47CC-8C7F-12DECC46187A}" destId="{5A976926-F4C1-4A14-B3EE-713C690953DE}" srcOrd="0" destOrd="0" presId="urn:microsoft.com/office/officeart/2005/8/layout/default"/>
    <dgm:cxn modelId="{3CA0FD6C-1866-46CB-A5DD-83364B7C10EC}" srcId="{DAA43C58-D23A-420E-8913-BABFFEB08633}" destId="{25902CEF-40EA-47CC-8C7F-12DECC46187A}" srcOrd="3" destOrd="0" parTransId="{26750A5C-B479-45F9-A243-91A1F72AB838}" sibTransId="{143FA9F6-1B4D-4666-A3AD-1F0BE3FB75E8}"/>
    <dgm:cxn modelId="{014BEEFC-E3B8-4F4E-B85B-B278FCBB5D1E}" srcId="{DAA43C58-D23A-420E-8913-BABFFEB08633}" destId="{AEFFE9C1-8DD6-4989-AAC3-0B713D2D4331}" srcOrd="2" destOrd="0" parTransId="{3DB7E963-7042-4CF1-9053-60BAEACD229B}" sibTransId="{D64BEEAD-9639-4DD5-A173-CEBBE66904C2}"/>
    <dgm:cxn modelId="{50C3EE68-6A60-48FC-848E-4FD6621FA7DF}" srcId="{DAA43C58-D23A-420E-8913-BABFFEB08633}" destId="{1B57BCC4-E97C-4E6A-AC6F-3D345A005198}" srcOrd="0" destOrd="0" parTransId="{22FD5B87-F6D6-4914-B265-6375DE99DEA8}" sibTransId="{C8D70097-48FD-48AE-956D-701D4E336685}"/>
    <dgm:cxn modelId="{35F9AC63-20F6-401A-882D-6DEE9A9553CB}" type="presOf" srcId="{DAA43C58-D23A-420E-8913-BABFFEB08633}" destId="{76095A23-A959-4D82-8209-F4E6C9D8BD50}" srcOrd="0" destOrd="0" presId="urn:microsoft.com/office/officeart/2005/8/layout/default"/>
    <dgm:cxn modelId="{440809D5-B1C7-49E6-AF8F-4F4074FC35F3}" type="presOf" srcId="{990438B5-C578-48F7-9400-D2C7C6FD596E}" destId="{FA2DFF8C-377F-46BC-B51A-AE7A5145C0B7}" srcOrd="0" destOrd="0" presId="urn:microsoft.com/office/officeart/2005/8/layout/default"/>
    <dgm:cxn modelId="{6AFEACA8-989F-4DC7-ADB2-434379B4BD50}" type="presOf" srcId="{1B57BCC4-E97C-4E6A-AC6F-3D345A005198}" destId="{05542A5E-26ED-4234-8664-29E163BCDDA0}" srcOrd="0" destOrd="0" presId="urn:microsoft.com/office/officeart/2005/8/layout/default"/>
    <dgm:cxn modelId="{D3BACC74-ABB6-40B8-83F0-7D6AC4079CA0}" type="presParOf" srcId="{76095A23-A959-4D82-8209-F4E6C9D8BD50}" destId="{05542A5E-26ED-4234-8664-29E163BCDDA0}" srcOrd="0" destOrd="0" presId="urn:microsoft.com/office/officeart/2005/8/layout/default"/>
    <dgm:cxn modelId="{6EE1D1DA-5560-4D7E-8316-DE3A2F601FBD}" type="presParOf" srcId="{76095A23-A959-4D82-8209-F4E6C9D8BD50}" destId="{5C5C3C28-DBB1-4E45-8E82-71B280824AC3}" srcOrd="1" destOrd="0" presId="urn:microsoft.com/office/officeart/2005/8/layout/default"/>
    <dgm:cxn modelId="{36E6457F-7CB4-47E7-9A07-1C9BDD81E669}" type="presParOf" srcId="{76095A23-A959-4D82-8209-F4E6C9D8BD50}" destId="{FA2DFF8C-377F-46BC-B51A-AE7A5145C0B7}" srcOrd="2" destOrd="0" presId="urn:microsoft.com/office/officeart/2005/8/layout/default"/>
    <dgm:cxn modelId="{312355C8-2B2A-41C6-B543-511709D39311}" type="presParOf" srcId="{76095A23-A959-4D82-8209-F4E6C9D8BD50}" destId="{2E5BB301-3918-4EAA-B6D6-A20E41E89F31}" srcOrd="3" destOrd="0" presId="urn:microsoft.com/office/officeart/2005/8/layout/default"/>
    <dgm:cxn modelId="{7DD682F2-1FC5-447B-9379-A82194A7C8A4}" type="presParOf" srcId="{76095A23-A959-4D82-8209-F4E6C9D8BD50}" destId="{B147493B-2ACF-4210-A434-F82BF65829C3}" srcOrd="4" destOrd="0" presId="urn:microsoft.com/office/officeart/2005/8/layout/default"/>
    <dgm:cxn modelId="{A321CB28-547F-4788-9A1A-5FF9CB5CB816}" type="presParOf" srcId="{76095A23-A959-4D82-8209-F4E6C9D8BD50}" destId="{D67671A4-B6EE-45B4-A4A9-27714A682E06}" srcOrd="5" destOrd="0" presId="urn:microsoft.com/office/officeart/2005/8/layout/default"/>
    <dgm:cxn modelId="{93592611-CB23-4F12-9340-9031920A70E4}" type="presParOf" srcId="{76095A23-A959-4D82-8209-F4E6C9D8BD50}" destId="{5A976926-F4C1-4A14-B3EE-713C690953DE}" srcOrd="6" destOrd="0" presId="urn:microsoft.com/office/officeart/2005/8/layout/default"/>
    <dgm:cxn modelId="{90564BE0-0B0B-4970-AA1A-6E904B514B22}" type="presParOf" srcId="{76095A23-A959-4D82-8209-F4E6C9D8BD50}" destId="{16A1044C-5A23-4DDC-9F74-CC0A79B401EA}" srcOrd="7" destOrd="0" presId="urn:microsoft.com/office/officeart/2005/8/layout/default"/>
    <dgm:cxn modelId="{94324D85-5B7A-446D-A9D2-F02CE394B8F2}" type="presParOf" srcId="{76095A23-A959-4D82-8209-F4E6C9D8BD50}" destId="{519E7015-12AB-4743-AE72-8327EFD0B7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利潤極大化</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滿意的利潤</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目標投資報酬率的達成</a:t>
          </a:r>
          <a:endParaRPr lang="zh-TW" altLang="en-US" sz="28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3"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3"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3" custScaleX="111883" custLinFactNeighborX="15924" custLinFactNeighborY="-28">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A3CAD390-FEAB-4DCB-9BE0-B676857FE0CC}" srcId="{DAA43C58-D23A-420E-8913-BABFFEB08633}" destId="{990438B5-C578-48F7-9400-D2C7C6FD596E}" srcOrd="1" destOrd="0" parTransId="{BA2D3746-5636-4E46-9278-BCC59A0FC2F9}" sibTransId="{F4BE3860-0CFA-4465-AFD3-159CCF051678}"/>
    <dgm:cxn modelId="{C9EF0374-39BE-4CB8-9769-80B2CF088347}" type="presOf" srcId="{1B57BCC4-E97C-4E6A-AC6F-3D345A005198}" destId="{05542A5E-26ED-4234-8664-29E163BCDDA0}" srcOrd="0" destOrd="0" presId="urn:microsoft.com/office/officeart/2005/8/layout/default"/>
    <dgm:cxn modelId="{5D8B6FF5-A0C1-4AF2-9B33-59891D301B3A}" type="presOf" srcId="{AEFFE9C1-8DD6-4989-AAC3-0B713D2D4331}" destId="{B147493B-2ACF-4210-A434-F82BF65829C3}" srcOrd="0" destOrd="0" presId="urn:microsoft.com/office/officeart/2005/8/layout/default"/>
    <dgm:cxn modelId="{BD8E4EB8-3110-468A-9088-2680F6DCE486}" type="presOf" srcId="{DAA43C58-D23A-420E-8913-BABFFEB08633}" destId="{76095A23-A959-4D82-8209-F4E6C9D8BD50}" srcOrd="0" destOrd="0" presId="urn:microsoft.com/office/officeart/2005/8/layout/default"/>
    <dgm:cxn modelId="{50C3EE68-6A60-48FC-848E-4FD6621FA7DF}" srcId="{DAA43C58-D23A-420E-8913-BABFFEB08633}" destId="{1B57BCC4-E97C-4E6A-AC6F-3D345A005198}" srcOrd="0" destOrd="0" parTransId="{22FD5B87-F6D6-4914-B265-6375DE99DEA8}" sibTransId="{C8D70097-48FD-48AE-956D-701D4E336685}"/>
    <dgm:cxn modelId="{20A4F11C-524F-4F73-8625-941459106323}" type="presOf" srcId="{990438B5-C578-48F7-9400-D2C7C6FD596E}" destId="{FA2DFF8C-377F-46BC-B51A-AE7A5145C0B7}" srcOrd="0" destOrd="0" presId="urn:microsoft.com/office/officeart/2005/8/layout/default"/>
    <dgm:cxn modelId="{9A2B14A4-BA81-4239-9482-F8C248727B75}" type="presParOf" srcId="{76095A23-A959-4D82-8209-F4E6C9D8BD50}" destId="{05542A5E-26ED-4234-8664-29E163BCDDA0}" srcOrd="0" destOrd="0" presId="urn:microsoft.com/office/officeart/2005/8/layout/default"/>
    <dgm:cxn modelId="{39560801-70C7-4441-821C-CF72649A2AB9}" type="presParOf" srcId="{76095A23-A959-4D82-8209-F4E6C9D8BD50}" destId="{5C5C3C28-DBB1-4E45-8E82-71B280824AC3}" srcOrd="1" destOrd="0" presId="urn:microsoft.com/office/officeart/2005/8/layout/default"/>
    <dgm:cxn modelId="{922640FC-C92B-434A-82CB-06E6EEF312D9}" type="presParOf" srcId="{76095A23-A959-4D82-8209-F4E6C9D8BD50}" destId="{FA2DFF8C-377F-46BC-B51A-AE7A5145C0B7}" srcOrd="2" destOrd="0" presId="urn:microsoft.com/office/officeart/2005/8/layout/default"/>
    <dgm:cxn modelId="{F60C032B-06C8-4F7B-8851-879B3C8EBC7A}" type="presParOf" srcId="{76095A23-A959-4D82-8209-F4E6C9D8BD50}" destId="{2E5BB301-3918-4EAA-B6D6-A20E41E89F31}" srcOrd="3" destOrd="0" presId="urn:microsoft.com/office/officeart/2005/8/layout/default"/>
    <dgm:cxn modelId="{5BEB351E-99B7-45F3-B209-428E3BF952EA}" type="presParOf" srcId="{76095A23-A959-4D82-8209-F4E6C9D8BD50}" destId="{B147493B-2ACF-4210-A434-F82BF65829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smtClean="0">
              <a:ln w="11430"/>
              <a:effectLst>
                <a:outerShdw blurRad="25400" algn="tl" rotWithShape="0">
                  <a:srgbClr val="000000">
                    <a:alpha val="43000"/>
                  </a:srgbClr>
                </a:outerShdw>
              </a:effectLst>
              <a:latin typeface="微軟正黑體" pitchFamily="34" charset="-120"/>
              <a:ea typeface="微軟正黑體" pitchFamily="34" charset="-120"/>
            </a:rPr>
            <a:t>市場占有率</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B05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銷售額或銷售量極大化</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2" custScaleX="123736" custLinFactNeighborX="-37716" custLinFactNeighborY="-1171">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2" custScaleX="145930" custLinFactNeighborX="35877" custLinFactNeighborY="-4">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BAF19E95-BB45-4392-87F2-AAEC49C40184}" type="presOf" srcId="{1B57BCC4-E97C-4E6A-AC6F-3D345A005198}" destId="{05542A5E-26ED-4234-8664-29E163BCDDA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62E43139-99E8-4FA0-BE11-2B44210FA9E0}" type="presOf" srcId="{DAA43C58-D23A-420E-8913-BABFFEB08633}" destId="{76095A23-A959-4D82-8209-F4E6C9D8BD50}" srcOrd="0" destOrd="0" presId="urn:microsoft.com/office/officeart/2005/8/layout/default"/>
    <dgm:cxn modelId="{0580FF2F-88EE-4052-9483-10F95BE4072D}" type="presOf" srcId="{990438B5-C578-48F7-9400-D2C7C6FD596E}" destId="{FA2DFF8C-377F-46BC-B51A-AE7A5145C0B7}" srcOrd="0" destOrd="0" presId="urn:microsoft.com/office/officeart/2005/8/layout/default"/>
    <dgm:cxn modelId="{4D0937D8-7BA6-45CD-B79B-56278522F15D}" type="presParOf" srcId="{76095A23-A959-4D82-8209-F4E6C9D8BD50}" destId="{05542A5E-26ED-4234-8664-29E163BCDDA0}" srcOrd="0" destOrd="0" presId="urn:microsoft.com/office/officeart/2005/8/layout/default"/>
    <dgm:cxn modelId="{950BA739-DDE1-458F-86B1-244675F3C431}" type="presParOf" srcId="{76095A23-A959-4D82-8209-F4E6C9D8BD50}" destId="{5C5C3C28-DBB1-4E45-8E82-71B280824AC3}" srcOrd="1" destOrd="0" presId="urn:microsoft.com/office/officeart/2005/8/layout/default"/>
    <dgm:cxn modelId="{A56299D3-4CE1-4FE6-BAF4-2047F21150F2}" type="presParOf" srcId="{76095A23-A959-4D82-8209-F4E6C9D8BD50}" destId="{FA2DFF8C-377F-46BC-B51A-AE7A5145C0B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4" csCatId="colorful" phldr="1"/>
      <dgm:spPr/>
      <dgm:t>
        <a:bodyPr/>
        <a:lstStyle/>
        <a:p>
          <a:endParaRPr lang="zh-TW" altLang="en-US"/>
        </a:p>
      </dgm:t>
    </dgm:pt>
    <dgm:pt modelId="{1B57BCC4-E97C-4E6A-AC6F-3D345A005198}">
      <dgm:prSet phldrT="[文字]" custT="1"/>
      <dgm:spPr>
        <a:solidFill>
          <a:schemeClr val="accent6">
            <a:lumMod val="75000"/>
          </a:schemeClr>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宣示品質</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a:solidFill>
          <a:srgbClr val="002060"/>
        </a:solidFill>
      </dgm:spPr>
      <dgm:t>
        <a:bodyPr>
          <a:scene3d>
            <a:camera prst="orthographicFront"/>
            <a:lightRig rig="soft" dir="t">
              <a:rot lat="0" lon="0" rev="10800000"/>
            </a:lightRig>
          </a:scene3d>
          <a:sp3d>
            <a:bevelT w="27940" h="12700"/>
            <a:contourClr>
              <a:srgbClr val="DDDDDD"/>
            </a:contourClr>
          </a:sp3d>
        </a:bodyPr>
        <a:lstStyle/>
        <a:p>
          <a:r>
            <a:rPr lang="zh-TW" altLang="en-US" sz="2800" b="1"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其他非經濟目標</a:t>
          </a:r>
          <a:endParaRPr lang="zh-TW" altLang="en-US" sz="2800" b="1"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2" custScaleX="123736" custLinFactNeighborX="-25361" custLinFactNeighborY="83">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2" custScaleX="163100" custLinFactNeighborX="45905" custLinFactNeighborY="-4">
        <dgm:presLayoutVars>
          <dgm:bulletEnabled val="1"/>
        </dgm:presLayoutVars>
      </dgm:prSet>
      <dgm:spPr>
        <a:prstGeom prst="roundRect">
          <a:avLst/>
        </a:prstGeom>
      </dgm:spPr>
      <dgm:t>
        <a:bodyPr/>
        <a:lstStyle/>
        <a:p>
          <a:endParaRPr lang="zh-TW" altLang="en-US"/>
        </a:p>
      </dgm:t>
    </dgm:pt>
  </dgm:ptLst>
  <dgm:cxnLst>
    <dgm:cxn modelId="{50C3EE68-6A60-48FC-848E-4FD6621FA7DF}" srcId="{DAA43C58-D23A-420E-8913-BABFFEB08633}" destId="{1B57BCC4-E97C-4E6A-AC6F-3D345A005198}" srcOrd="0" destOrd="0" parTransId="{22FD5B87-F6D6-4914-B265-6375DE99DEA8}" sibTransId="{C8D70097-48FD-48AE-956D-701D4E336685}"/>
    <dgm:cxn modelId="{A3CAD390-FEAB-4DCB-9BE0-B676857FE0CC}" srcId="{DAA43C58-D23A-420E-8913-BABFFEB08633}" destId="{990438B5-C578-48F7-9400-D2C7C6FD596E}" srcOrd="1" destOrd="0" parTransId="{BA2D3746-5636-4E46-9278-BCC59A0FC2F9}" sibTransId="{F4BE3860-0CFA-4465-AFD3-159CCF051678}"/>
    <dgm:cxn modelId="{3C39BF24-88CF-4DF1-9996-C6FE3C3E0DED}" type="presOf" srcId="{990438B5-C578-48F7-9400-D2C7C6FD596E}" destId="{FA2DFF8C-377F-46BC-B51A-AE7A5145C0B7}" srcOrd="0" destOrd="0" presId="urn:microsoft.com/office/officeart/2005/8/layout/default"/>
    <dgm:cxn modelId="{0316F86F-2A74-48A1-88CB-351049216A64}" type="presOf" srcId="{1B57BCC4-E97C-4E6A-AC6F-3D345A005198}" destId="{05542A5E-26ED-4234-8664-29E163BCDDA0}" srcOrd="0" destOrd="0" presId="urn:microsoft.com/office/officeart/2005/8/layout/default"/>
    <dgm:cxn modelId="{E085D593-7E0E-47CF-91D8-871C52560114}" type="presOf" srcId="{DAA43C58-D23A-420E-8913-BABFFEB08633}" destId="{76095A23-A959-4D82-8209-F4E6C9D8BD50}" srcOrd="0" destOrd="0" presId="urn:microsoft.com/office/officeart/2005/8/layout/default"/>
    <dgm:cxn modelId="{EDCA083A-7462-4C98-B3B8-61AD1A19F577}" type="presParOf" srcId="{76095A23-A959-4D82-8209-F4E6C9D8BD50}" destId="{05542A5E-26ED-4234-8664-29E163BCDDA0}" srcOrd="0" destOrd="0" presId="urn:microsoft.com/office/officeart/2005/8/layout/default"/>
    <dgm:cxn modelId="{7F9C81B0-849B-4955-8EC3-589D0FE1E438}" type="presParOf" srcId="{76095A23-A959-4D82-8209-F4E6C9D8BD50}" destId="{5C5C3C28-DBB1-4E45-8E82-71B280824AC3}" srcOrd="1" destOrd="0" presId="urn:microsoft.com/office/officeart/2005/8/layout/default"/>
    <dgm:cxn modelId="{667DB415-8C32-4B8E-8CCD-42A94BC78C6E}" type="presParOf" srcId="{76095A23-A959-4D82-8209-F4E6C9D8BD50}" destId="{FA2DFF8C-377F-46BC-B51A-AE7A5145C0B7}"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分析需求、成本、價格和利潤的關係</a:t>
          </a:r>
          <a:endParaRPr lang="zh-TW" altLang="en-US" b="1" cap="none" spc="150" dirty="0">
            <a:ln w="11430"/>
            <a:solidFill>
              <a:srgbClr val="FFFF00"/>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329485A1-3C83-4A1C-AB37-316C2176638F}" type="presOf" srcId="{466623E0-0040-4E26-A554-EEAA51687F87}" destId="{09A62253-66AE-4B25-BF05-80D4F5919D6A}" srcOrd="0" destOrd="0" presId="urn:microsoft.com/office/officeart/2005/8/layout/vList2"/>
    <dgm:cxn modelId="{C132ED0F-7D8E-4D45-AD30-59F641D48155}" type="presOf" srcId="{6EE1F8CB-366B-4837-A5B3-E150B7996724}" destId="{A541DA28-CDCD-489A-9F84-11D61EC9A3FF}" srcOrd="0" destOrd="0" presId="urn:microsoft.com/office/officeart/2005/8/layout/vList2"/>
    <dgm:cxn modelId="{0A4302F9-FE99-4C24-8D9F-A8232EA04DD1}" srcId="{6EE1F8CB-366B-4837-A5B3-E150B7996724}" destId="{92441081-EF9A-4A41-9712-FFA268598394}" srcOrd="2" destOrd="0" parTransId="{69227985-397E-4379-AF25-45CFD4FAD0A0}" sibTransId="{ACE2F7A0-B8CE-4A0D-92FC-A4A20345BF57}"/>
    <dgm:cxn modelId="{DAD75EB2-D265-476D-8426-93B4C08D158F}" type="presOf" srcId="{FDCEED69-B8B0-4C85-8554-E52B3BDFA751}" destId="{169D8D42-9E09-4DC0-9DEA-7654AEADA1A2}"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BC047F26-6B3A-48AA-8A22-D6677EFDDE1B}" type="presOf" srcId="{21D204B7-8CEF-44B6-9C07-CE12F0775F3A}" destId="{FC1C9785-4EAA-40D5-A517-48DAC3F311E7}" srcOrd="0" destOrd="0" presId="urn:microsoft.com/office/officeart/2005/8/layout/vList2"/>
    <dgm:cxn modelId="{C26DACBA-3BD9-4955-92D0-B24715E577DD}" type="presOf" srcId="{92441081-EF9A-4A41-9712-FFA268598394}" destId="{0B052A4C-9EC6-4953-B7A4-B3CB579AF515}" srcOrd="0" destOrd="0" presId="urn:microsoft.com/office/officeart/2005/8/layout/vList2"/>
    <dgm:cxn modelId="{ADB932CA-40FF-4735-BDAD-BC7066765155}" type="presOf" srcId="{21874C3B-E6F9-46BE-BBA7-51B3A98F393E}" destId="{48045E5C-A433-40C5-A9A1-1F2ACC2731E6}" srcOrd="0" destOrd="0" presId="urn:microsoft.com/office/officeart/2005/8/layout/vList2"/>
    <dgm:cxn modelId="{40FBF53C-E704-401B-95D3-1C40814D7047}" srcId="{6EE1F8CB-366B-4837-A5B3-E150B7996724}" destId="{21874C3B-E6F9-46BE-BBA7-51B3A98F393E}" srcOrd="1" destOrd="0" parTransId="{DA18153F-6C49-4CBE-BBD6-9C2D8B0DECCE}" sibTransId="{A88A5E44-8233-40C1-AC6D-F517F24CD5D0}"/>
    <dgm:cxn modelId="{554401DD-C7F8-4204-9EBF-8374D61F146A}" srcId="{6EE1F8CB-366B-4837-A5B3-E150B7996724}" destId="{466623E0-0040-4E26-A554-EEAA51687F87}" srcOrd="0" destOrd="0" parTransId="{FD67E2CB-352D-41D4-9CAE-9719170116A2}" sibTransId="{0A393C8B-C662-42ED-9335-8E91627952F5}"/>
    <dgm:cxn modelId="{4AF8E785-C56E-4021-BE2F-D5F85EE2DC2C}" srcId="{6EE1F8CB-366B-4837-A5B3-E150B7996724}" destId="{FDCEED69-B8B0-4C85-8554-E52B3BDFA751}" srcOrd="5" destOrd="0" parTransId="{CB4B588C-C53B-455F-8A98-742F3544FA15}" sibTransId="{E1302291-CC0C-4DEE-85F9-DF5910A63716}"/>
    <dgm:cxn modelId="{51F6E3EB-DA3E-4B0D-8CF1-BEC6DA5EFFF8}" type="presOf" srcId="{9E6E3CE6-47C8-4ECD-B644-309F3D2315B1}" destId="{44BE8015-B2A3-4DD6-9721-F18AC7C3695E}"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67E442FF-E7C5-4C89-A7F4-EE811AF1E78C}" type="presParOf" srcId="{A541DA28-CDCD-489A-9F84-11D61EC9A3FF}" destId="{09A62253-66AE-4B25-BF05-80D4F5919D6A}" srcOrd="0" destOrd="0" presId="urn:microsoft.com/office/officeart/2005/8/layout/vList2"/>
    <dgm:cxn modelId="{A0B0A4A8-9FFD-4653-A952-EA4247455B43}" type="presParOf" srcId="{A541DA28-CDCD-489A-9F84-11D61EC9A3FF}" destId="{78E87418-2E9B-4068-BE3B-AA521FD793DE}" srcOrd="1" destOrd="0" presId="urn:microsoft.com/office/officeart/2005/8/layout/vList2"/>
    <dgm:cxn modelId="{D89B0CA5-B9E1-4177-A8AB-BA6CAEA3028F}" type="presParOf" srcId="{A541DA28-CDCD-489A-9F84-11D61EC9A3FF}" destId="{48045E5C-A433-40C5-A9A1-1F2ACC2731E6}" srcOrd="2" destOrd="0" presId="urn:microsoft.com/office/officeart/2005/8/layout/vList2"/>
    <dgm:cxn modelId="{06273215-02E4-4711-A575-522CEED21279}" type="presParOf" srcId="{A541DA28-CDCD-489A-9F84-11D61EC9A3FF}" destId="{8E796305-0BD0-4ECF-B55B-8944ACFC328D}" srcOrd="3" destOrd="0" presId="urn:microsoft.com/office/officeart/2005/8/layout/vList2"/>
    <dgm:cxn modelId="{80BDB368-916D-4F3C-B33B-08467454896A}" type="presParOf" srcId="{A541DA28-CDCD-489A-9F84-11D61EC9A3FF}" destId="{0B052A4C-9EC6-4953-B7A4-B3CB579AF515}" srcOrd="4" destOrd="0" presId="urn:microsoft.com/office/officeart/2005/8/layout/vList2"/>
    <dgm:cxn modelId="{0E9CF8F4-1CFE-4F77-90C8-54D811A1A044}" type="presParOf" srcId="{A541DA28-CDCD-489A-9F84-11D61EC9A3FF}" destId="{74905B49-9F37-450F-B8D7-DD9F28F52CAD}" srcOrd="5" destOrd="0" presId="urn:microsoft.com/office/officeart/2005/8/layout/vList2"/>
    <dgm:cxn modelId="{A9E5BB45-70FA-49A1-899F-E3D7559279A2}" type="presParOf" srcId="{A541DA28-CDCD-489A-9F84-11D61EC9A3FF}" destId="{FC1C9785-4EAA-40D5-A517-48DAC3F311E7}" srcOrd="6" destOrd="0" presId="urn:microsoft.com/office/officeart/2005/8/layout/vList2"/>
    <dgm:cxn modelId="{0D2BA98E-F7D0-4952-999A-F50E17A48C4C}" type="presParOf" srcId="{A541DA28-CDCD-489A-9F84-11D61EC9A3FF}" destId="{199D8E03-A968-476A-B03B-FA63044BC272}" srcOrd="7" destOrd="0" presId="urn:microsoft.com/office/officeart/2005/8/layout/vList2"/>
    <dgm:cxn modelId="{560A60EA-262E-46F7-A605-99570D5628F8}" type="presParOf" srcId="{A541DA28-CDCD-489A-9F84-11D61EC9A3FF}" destId="{44BE8015-B2A3-4DD6-9721-F18AC7C3695E}" srcOrd="8" destOrd="0" presId="urn:microsoft.com/office/officeart/2005/8/layout/vList2"/>
    <dgm:cxn modelId="{1B8F0530-3CA4-47DE-971B-B67A254EE57A}" type="presParOf" srcId="{A541DA28-CDCD-489A-9F84-11D61EC9A3FF}" destId="{EB84D9C4-CDAC-42C0-A530-8206B8063E84}" srcOrd="9" destOrd="0" presId="urn:microsoft.com/office/officeart/2005/8/layout/vList2"/>
    <dgm:cxn modelId="{29A63D43-A7B3-41C3-A8E4-81A79FDCD6BA}"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E1F8CB-366B-4837-A5B3-E150B7996724}"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zh-TW" altLang="en-US"/>
        </a:p>
      </dgm:t>
    </dgm:pt>
    <dgm:pt modelId="{466623E0-0040-4E26-A554-EEAA51687F87}">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b="1" cap="none" spc="150" dirty="0" smtClean="0">
              <a:ln w="11430"/>
              <a:solidFill>
                <a:schemeClr val="tx1"/>
              </a:solidFill>
              <a:effectLst>
                <a:outerShdw blurRad="25400" algn="tl" rotWithShape="0">
                  <a:srgbClr val="000000">
                    <a:alpha val="43000"/>
                  </a:srgbClr>
                </a:outerShdw>
              </a:effectLst>
            </a:rPr>
            <a:t>訂價目標的設定</a:t>
          </a:r>
          <a:endParaRPr lang="zh-TW" altLang="en-US" b="1" cap="none" spc="150" dirty="0">
            <a:ln w="11430"/>
            <a:solidFill>
              <a:schemeClr val="tx1"/>
            </a:solidFill>
            <a:effectLst>
              <a:outerShdw blurRad="25400" algn="tl" rotWithShape="0">
                <a:srgbClr val="000000">
                  <a:alpha val="43000"/>
                </a:srgbClr>
              </a:outerShdw>
            </a:effectLst>
          </a:endParaRPr>
        </a:p>
      </dgm:t>
    </dgm:pt>
    <dgm:pt modelId="{FD67E2CB-352D-41D4-9CAE-9719170116A2}" type="par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0A393C8B-C662-42ED-9335-8E91627952F5}" type="sibTrans" cxnId="{554401DD-C7F8-4204-9EBF-8374D61F146A}">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874C3B-E6F9-46BE-BBA7-51B3A98F393E}">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b="1" cap="none" spc="150" dirty="0">
            <a:ln w="11430"/>
            <a:solidFill>
              <a:schemeClr val="tx1"/>
            </a:solidFill>
            <a:effectLst>
              <a:outerShdw blurRad="25400" algn="tl" rotWithShape="0">
                <a:srgbClr val="000000">
                  <a:alpha val="43000"/>
                </a:srgbClr>
              </a:outerShdw>
            </a:effectLst>
          </a:endParaRPr>
        </a:p>
      </dgm:t>
    </dgm:pt>
    <dgm:pt modelId="{DA18153F-6C49-4CBE-BBD6-9C2D8B0DECCE}" type="par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88A5E44-8233-40C1-AC6D-F517F24CD5D0}" type="sibTrans" cxnId="{40FBF53C-E704-401B-95D3-1C40814D7047}">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2441081-EF9A-4A41-9712-FFA268598394}">
      <dgm:prSet phldrT="[文字]"/>
      <dgm:spPr>
        <a:solidFill>
          <a:srgbClr val="7030A0"/>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b="1"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b="1" cap="none" spc="150" dirty="0" smtClean="0">
              <a:ln w="11430"/>
              <a:solidFill>
                <a:srgbClr val="FFFF00"/>
              </a:solidFill>
              <a:effectLst>
                <a:outerShdw blurRad="25400" algn="tl" rotWithShape="0">
                  <a:srgbClr val="000000">
                    <a:alpha val="43000"/>
                  </a:srgbClr>
                </a:outerShdw>
              </a:effectLst>
            </a:rPr>
            <a:t>選擇訂價政策</a:t>
          </a:r>
          <a:endParaRPr lang="zh-TW" altLang="en-US" b="1" cap="none" spc="150" dirty="0">
            <a:ln w="11430"/>
            <a:solidFill>
              <a:srgbClr val="FFFF00"/>
            </a:solidFill>
            <a:effectLst>
              <a:outerShdw blurRad="25400" algn="tl" rotWithShape="0">
                <a:srgbClr val="000000">
                  <a:alpha val="43000"/>
                </a:srgbClr>
              </a:outerShdw>
            </a:effectLst>
          </a:endParaRPr>
        </a:p>
      </dgm:t>
    </dgm:pt>
    <dgm:pt modelId="{69227985-397E-4379-AF25-45CFD4FAD0A0}" type="par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CE2F7A0-B8CE-4A0D-92FC-A4A20345BF57}" type="sibTrans" cxnId="{0A4302F9-FE99-4C24-8D9F-A8232EA04DD1}">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1D204B7-8CEF-44B6-9C07-CE12F0775F3A}">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b="1"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99174FD9-FA08-4985-82E9-5CE212455EEC}" type="par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DFD2A5D-B0D1-4D17-A09F-91C885A0B343}" type="sibTrans" cxnId="{1F83EAE2-493A-4FED-A9B1-1263AB87E03B}">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DCEED69-B8B0-4C85-8554-E52B3BDFA75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b="1"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CB4B588C-C53B-455F-8A98-742F3544FA15}" type="parTrans" cxnId="{4AF8E785-C56E-4021-BE2F-D5F85EE2DC2C}">
      <dgm:prSet/>
      <dgm:spPr/>
      <dgm:t>
        <a:bodyPr/>
        <a:lstStyle/>
        <a:p>
          <a:endParaRPr lang="zh-TW" altLang="en-US"/>
        </a:p>
      </dgm:t>
    </dgm:pt>
    <dgm:pt modelId="{E1302291-CC0C-4DEE-85F9-DF5910A63716}" type="sibTrans" cxnId="{4AF8E785-C56E-4021-BE2F-D5F85EE2DC2C}">
      <dgm:prSet/>
      <dgm:spPr/>
      <dgm:t>
        <a:bodyPr/>
        <a:lstStyle/>
        <a:p>
          <a:endParaRPr lang="zh-TW" altLang="en-US"/>
        </a:p>
      </dgm:t>
    </dgm:pt>
    <dgm:pt modelId="{9E6E3CE6-47C8-4ECD-B644-309F3D2315B1}">
      <dgm:prSet phldrT="[文字]"/>
      <dgm:spPr>
        <a:solidFill>
          <a:srgbClr val="CDACE6"/>
        </a:solidFill>
      </dgm:spPr>
      <dgm:t>
        <a:bodyPr>
          <a:scene3d>
            <a:camera prst="orthographicFront"/>
            <a:lightRig rig="soft" dir="t">
              <a:rot lat="0" lon="0" rev="10800000"/>
            </a:lightRig>
          </a:scene3d>
          <a:sp3d>
            <a:bevelT w="27940" h="12700"/>
            <a:contourClr>
              <a:srgbClr val="DDDDDD"/>
            </a:contourClr>
          </a:sp3d>
        </a:bodyPr>
        <a:lstStyle/>
        <a:p>
          <a:r>
            <a:rPr lang="en-US" altLang="zh-TW" b="1"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b="1"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b="1" cap="none" spc="150" dirty="0">
            <a:ln w="11430"/>
            <a:solidFill>
              <a:sysClr val="windowText" lastClr="000000"/>
            </a:solidFill>
            <a:effectLst>
              <a:outerShdw blurRad="25400" algn="tl" rotWithShape="0">
                <a:srgbClr val="000000">
                  <a:alpha val="43000"/>
                </a:srgbClr>
              </a:outerShdw>
            </a:effectLst>
          </a:endParaRPr>
        </a:p>
      </dgm:t>
    </dgm:pt>
    <dgm:pt modelId="{80209FE2-E122-4E8C-BE1A-FCA9D27F5A12}" type="parTrans" cxnId="{0D80CAB5-F48B-4A1F-9499-C167AE11FE11}">
      <dgm:prSet/>
      <dgm:spPr/>
      <dgm:t>
        <a:bodyPr/>
        <a:lstStyle/>
        <a:p>
          <a:endParaRPr lang="zh-TW" altLang="en-US"/>
        </a:p>
      </dgm:t>
    </dgm:pt>
    <dgm:pt modelId="{4A41DC5C-E34F-4E52-B2BF-5C096890C3E4}" type="sibTrans" cxnId="{0D80CAB5-F48B-4A1F-9499-C167AE11FE11}">
      <dgm:prSet/>
      <dgm:spPr/>
      <dgm:t>
        <a:bodyPr/>
        <a:lstStyle/>
        <a:p>
          <a:endParaRPr lang="zh-TW" altLang="en-US"/>
        </a:p>
      </dgm:t>
    </dgm:pt>
    <dgm:pt modelId="{A541DA28-CDCD-489A-9F84-11D61EC9A3FF}" type="pres">
      <dgm:prSet presAssocID="{6EE1F8CB-366B-4837-A5B3-E150B7996724}" presName="linear" presStyleCnt="0">
        <dgm:presLayoutVars>
          <dgm:animLvl val="lvl"/>
          <dgm:resizeHandles val="exact"/>
        </dgm:presLayoutVars>
      </dgm:prSet>
      <dgm:spPr/>
      <dgm:t>
        <a:bodyPr/>
        <a:lstStyle/>
        <a:p>
          <a:endParaRPr lang="zh-TW" altLang="en-US"/>
        </a:p>
      </dgm:t>
    </dgm:pt>
    <dgm:pt modelId="{09A62253-66AE-4B25-BF05-80D4F5919D6A}" type="pres">
      <dgm:prSet presAssocID="{466623E0-0040-4E26-A554-EEAA51687F87}" presName="parentText" presStyleLbl="node1" presStyleIdx="0" presStyleCnt="6">
        <dgm:presLayoutVars>
          <dgm:chMax val="0"/>
          <dgm:bulletEnabled val="1"/>
        </dgm:presLayoutVars>
      </dgm:prSet>
      <dgm:spPr/>
      <dgm:t>
        <a:bodyPr/>
        <a:lstStyle/>
        <a:p>
          <a:endParaRPr lang="zh-TW" altLang="en-US"/>
        </a:p>
      </dgm:t>
    </dgm:pt>
    <dgm:pt modelId="{78E87418-2E9B-4068-BE3B-AA521FD793DE}" type="pres">
      <dgm:prSet presAssocID="{0A393C8B-C662-42ED-9335-8E91627952F5}" presName="spacer" presStyleCnt="0"/>
      <dgm:spPr/>
    </dgm:pt>
    <dgm:pt modelId="{48045E5C-A433-40C5-A9A1-1F2ACC2731E6}" type="pres">
      <dgm:prSet presAssocID="{21874C3B-E6F9-46BE-BBA7-51B3A98F393E}" presName="parentText" presStyleLbl="node1" presStyleIdx="1" presStyleCnt="6">
        <dgm:presLayoutVars>
          <dgm:chMax val="0"/>
          <dgm:bulletEnabled val="1"/>
        </dgm:presLayoutVars>
      </dgm:prSet>
      <dgm:spPr/>
      <dgm:t>
        <a:bodyPr/>
        <a:lstStyle/>
        <a:p>
          <a:endParaRPr lang="zh-TW" altLang="en-US"/>
        </a:p>
      </dgm:t>
    </dgm:pt>
    <dgm:pt modelId="{8E796305-0BD0-4ECF-B55B-8944ACFC328D}" type="pres">
      <dgm:prSet presAssocID="{A88A5E44-8233-40C1-AC6D-F517F24CD5D0}" presName="spacer" presStyleCnt="0"/>
      <dgm:spPr/>
    </dgm:pt>
    <dgm:pt modelId="{0B052A4C-9EC6-4953-B7A4-B3CB579AF515}" type="pres">
      <dgm:prSet presAssocID="{92441081-EF9A-4A41-9712-FFA268598394}" presName="parentText" presStyleLbl="node1" presStyleIdx="2" presStyleCnt="6">
        <dgm:presLayoutVars>
          <dgm:chMax val="0"/>
          <dgm:bulletEnabled val="1"/>
        </dgm:presLayoutVars>
      </dgm:prSet>
      <dgm:spPr/>
      <dgm:t>
        <a:bodyPr/>
        <a:lstStyle/>
        <a:p>
          <a:endParaRPr lang="zh-TW" altLang="en-US"/>
        </a:p>
      </dgm:t>
    </dgm:pt>
    <dgm:pt modelId="{74905B49-9F37-450F-B8D7-DD9F28F52CAD}" type="pres">
      <dgm:prSet presAssocID="{ACE2F7A0-B8CE-4A0D-92FC-A4A20345BF57}" presName="spacer" presStyleCnt="0"/>
      <dgm:spPr/>
    </dgm:pt>
    <dgm:pt modelId="{FC1C9785-4EAA-40D5-A517-48DAC3F311E7}" type="pres">
      <dgm:prSet presAssocID="{21D204B7-8CEF-44B6-9C07-CE12F0775F3A}" presName="parentText" presStyleLbl="node1" presStyleIdx="3" presStyleCnt="6">
        <dgm:presLayoutVars>
          <dgm:chMax val="0"/>
          <dgm:bulletEnabled val="1"/>
        </dgm:presLayoutVars>
      </dgm:prSet>
      <dgm:spPr/>
      <dgm:t>
        <a:bodyPr/>
        <a:lstStyle/>
        <a:p>
          <a:endParaRPr lang="zh-TW" altLang="en-US"/>
        </a:p>
      </dgm:t>
    </dgm:pt>
    <dgm:pt modelId="{199D8E03-A968-476A-B03B-FA63044BC272}" type="pres">
      <dgm:prSet presAssocID="{CDFD2A5D-B0D1-4D17-A09F-91C885A0B343}" presName="spacer" presStyleCnt="0"/>
      <dgm:spPr/>
    </dgm:pt>
    <dgm:pt modelId="{44BE8015-B2A3-4DD6-9721-F18AC7C3695E}" type="pres">
      <dgm:prSet presAssocID="{9E6E3CE6-47C8-4ECD-B644-309F3D2315B1}" presName="parentText" presStyleLbl="node1" presStyleIdx="4" presStyleCnt="6">
        <dgm:presLayoutVars>
          <dgm:chMax val="0"/>
          <dgm:bulletEnabled val="1"/>
        </dgm:presLayoutVars>
      </dgm:prSet>
      <dgm:spPr/>
      <dgm:t>
        <a:bodyPr/>
        <a:lstStyle/>
        <a:p>
          <a:endParaRPr lang="zh-TW" altLang="en-US"/>
        </a:p>
      </dgm:t>
    </dgm:pt>
    <dgm:pt modelId="{EB84D9C4-CDAC-42C0-A530-8206B8063E84}" type="pres">
      <dgm:prSet presAssocID="{4A41DC5C-E34F-4E52-B2BF-5C096890C3E4}" presName="spacer" presStyleCnt="0"/>
      <dgm:spPr/>
    </dgm:pt>
    <dgm:pt modelId="{169D8D42-9E09-4DC0-9DEA-7654AEADA1A2}" type="pres">
      <dgm:prSet presAssocID="{FDCEED69-B8B0-4C85-8554-E52B3BDFA751}" presName="parentText" presStyleLbl="node1" presStyleIdx="5" presStyleCnt="6">
        <dgm:presLayoutVars>
          <dgm:chMax val="0"/>
          <dgm:bulletEnabled val="1"/>
        </dgm:presLayoutVars>
      </dgm:prSet>
      <dgm:spPr/>
      <dgm:t>
        <a:bodyPr/>
        <a:lstStyle/>
        <a:p>
          <a:endParaRPr lang="zh-TW" altLang="en-US"/>
        </a:p>
      </dgm:t>
    </dgm:pt>
  </dgm:ptLst>
  <dgm:cxnLst>
    <dgm:cxn modelId="{0A4302F9-FE99-4C24-8D9F-A8232EA04DD1}" srcId="{6EE1F8CB-366B-4837-A5B3-E150B7996724}" destId="{92441081-EF9A-4A41-9712-FFA268598394}" srcOrd="2" destOrd="0" parTransId="{69227985-397E-4379-AF25-45CFD4FAD0A0}" sibTransId="{ACE2F7A0-B8CE-4A0D-92FC-A4A20345BF57}"/>
    <dgm:cxn modelId="{1538FA6A-BF00-462C-A9CF-83F596250A89}" type="presOf" srcId="{466623E0-0040-4E26-A554-EEAA51687F87}" destId="{09A62253-66AE-4B25-BF05-80D4F5919D6A}" srcOrd="0" destOrd="0" presId="urn:microsoft.com/office/officeart/2005/8/layout/vList2"/>
    <dgm:cxn modelId="{1F83EAE2-493A-4FED-A9B1-1263AB87E03B}" srcId="{6EE1F8CB-366B-4837-A5B3-E150B7996724}" destId="{21D204B7-8CEF-44B6-9C07-CE12F0775F3A}" srcOrd="3" destOrd="0" parTransId="{99174FD9-FA08-4985-82E9-5CE212455EEC}" sibTransId="{CDFD2A5D-B0D1-4D17-A09F-91C885A0B343}"/>
    <dgm:cxn modelId="{5727C98A-827E-415F-8E5C-ACA6E4790BA5}" type="presOf" srcId="{9E6E3CE6-47C8-4ECD-B644-309F3D2315B1}" destId="{44BE8015-B2A3-4DD6-9721-F18AC7C3695E}" srcOrd="0" destOrd="0" presId="urn:microsoft.com/office/officeart/2005/8/layout/vList2"/>
    <dgm:cxn modelId="{4AF8E785-C56E-4021-BE2F-D5F85EE2DC2C}" srcId="{6EE1F8CB-366B-4837-A5B3-E150B7996724}" destId="{FDCEED69-B8B0-4C85-8554-E52B3BDFA751}" srcOrd="5" destOrd="0" parTransId="{CB4B588C-C53B-455F-8A98-742F3544FA15}" sibTransId="{E1302291-CC0C-4DEE-85F9-DF5910A63716}"/>
    <dgm:cxn modelId="{7D37D9FB-0469-4A0C-87CA-C69C14602DFC}" type="presOf" srcId="{21874C3B-E6F9-46BE-BBA7-51B3A98F393E}" destId="{48045E5C-A433-40C5-A9A1-1F2ACC2731E6}" srcOrd="0" destOrd="0" presId="urn:microsoft.com/office/officeart/2005/8/layout/vList2"/>
    <dgm:cxn modelId="{14F05D5C-9785-4D45-85D0-6B5D2E38143B}" type="presOf" srcId="{FDCEED69-B8B0-4C85-8554-E52B3BDFA751}" destId="{169D8D42-9E09-4DC0-9DEA-7654AEADA1A2}" srcOrd="0" destOrd="0" presId="urn:microsoft.com/office/officeart/2005/8/layout/vList2"/>
    <dgm:cxn modelId="{C900D417-19E0-443E-9225-F500D3EBCFD8}" type="presOf" srcId="{92441081-EF9A-4A41-9712-FFA268598394}" destId="{0B052A4C-9EC6-4953-B7A4-B3CB579AF515}" srcOrd="0" destOrd="0" presId="urn:microsoft.com/office/officeart/2005/8/layout/vList2"/>
    <dgm:cxn modelId="{554401DD-C7F8-4204-9EBF-8374D61F146A}" srcId="{6EE1F8CB-366B-4837-A5B3-E150B7996724}" destId="{466623E0-0040-4E26-A554-EEAA51687F87}" srcOrd="0" destOrd="0" parTransId="{FD67E2CB-352D-41D4-9CAE-9719170116A2}" sibTransId="{0A393C8B-C662-42ED-9335-8E91627952F5}"/>
    <dgm:cxn modelId="{40FBF53C-E704-401B-95D3-1C40814D7047}" srcId="{6EE1F8CB-366B-4837-A5B3-E150B7996724}" destId="{21874C3B-E6F9-46BE-BBA7-51B3A98F393E}" srcOrd="1" destOrd="0" parTransId="{DA18153F-6C49-4CBE-BBD6-9C2D8B0DECCE}" sibTransId="{A88A5E44-8233-40C1-AC6D-F517F24CD5D0}"/>
    <dgm:cxn modelId="{F6487E98-1881-4820-BE11-A8AA8160ACE8}" type="presOf" srcId="{21D204B7-8CEF-44B6-9C07-CE12F0775F3A}" destId="{FC1C9785-4EAA-40D5-A517-48DAC3F311E7}" srcOrd="0" destOrd="0" presId="urn:microsoft.com/office/officeart/2005/8/layout/vList2"/>
    <dgm:cxn modelId="{4EC623D7-D198-4936-8138-134EE384E311}" type="presOf" srcId="{6EE1F8CB-366B-4837-A5B3-E150B7996724}" destId="{A541DA28-CDCD-489A-9F84-11D61EC9A3FF}" srcOrd="0" destOrd="0" presId="urn:microsoft.com/office/officeart/2005/8/layout/vList2"/>
    <dgm:cxn modelId="{0D80CAB5-F48B-4A1F-9499-C167AE11FE11}" srcId="{6EE1F8CB-366B-4837-A5B3-E150B7996724}" destId="{9E6E3CE6-47C8-4ECD-B644-309F3D2315B1}" srcOrd="4" destOrd="0" parTransId="{80209FE2-E122-4E8C-BE1A-FCA9D27F5A12}" sibTransId="{4A41DC5C-E34F-4E52-B2BF-5C096890C3E4}"/>
    <dgm:cxn modelId="{FB38DAE5-88C9-452C-B138-EE08251C1AE9}" type="presParOf" srcId="{A541DA28-CDCD-489A-9F84-11D61EC9A3FF}" destId="{09A62253-66AE-4B25-BF05-80D4F5919D6A}" srcOrd="0" destOrd="0" presId="urn:microsoft.com/office/officeart/2005/8/layout/vList2"/>
    <dgm:cxn modelId="{4D329796-48D0-42C9-9208-4D356871076B}" type="presParOf" srcId="{A541DA28-CDCD-489A-9F84-11D61EC9A3FF}" destId="{78E87418-2E9B-4068-BE3B-AA521FD793DE}" srcOrd="1" destOrd="0" presId="urn:microsoft.com/office/officeart/2005/8/layout/vList2"/>
    <dgm:cxn modelId="{7589C2A9-3B59-4309-BAC7-C9B542769043}" type="presParOf" srcId="{A541DA28-CDCD-489A-9F84-11D61EC9A3FF}" destId="{48045E5C-A433-40C5-A9A1-1F2ACC2731E6}" srcOrd="2" destOrd="0" presId="urn:microsoft.com/office/officeart/2005/8/layout/vList2"/>
    <dgm:cxn modelId="{DF7E89FE-B30E-4415-A973-07F37334F4DB}" type="presParOf" srcId="{A541DA28-CDCD-489A-9F84-11D61EC9A3FF}" destId="{8E796305-0BD0-4ECF-B55B-8944ACFC328D}" srcOrd="3" destOrd="0" presId="urn:microsoft.com/office/officeart/2005/8/layout/vList2"/>
    <dgm:cxn modelId="{B41F9408-EE01-4B59-94D1-6DA13520DDBC}" type="presParOf" srcId="{A541DA28-CDCD-489A-9F84-11D61EC9A3FF}" destId="{0B052A4C-9EC6-4953-B7A4-B3CB579AF515}" srcOrd="4" destOrd="0" presId="urn:microsoft.com/office/officeart/2005/8/layout/vList2"/>
    <dgm:cxn modelId="{AEE43134-3D91-4686-89CB-44A9DA913A2E}" type="presParOf" srcId="{A541DA28-CDCD-489A-9F84-11D61EC9A3FF}" destId="{74905B49-9F37-450F-B8D7-DD9F28F52CAD}" srcOrd="5" destOrd="0" presId="urn:microsoft.com/office/officeart/2005/8/layout/vList2"/>
    <dgm:cxn modelId="{00B45ACF-B26E-4872-B410-9B9721151EC8}" type="presParOf" srcId="{A541DA28-CDCD-489A-9F84-11D61EC9A3FF}" destId="{FC1C9785-4EAA-40D5-A517-48DAC3F311E7}" srcOrd="6" destOrd="0" presId="urn:microsoft.com/office/officeart/2005/8/layout/vList2"/>
    <dgm:cxn modelId="{9D15329D-AB2A-4FD1-9DF5-5FF8D08EB236}" type="presParOf" srcId="{A541DA28-CDCD-489A-9F84-11D61EC9A3FF}" destId="{199D8E03-A968-476A-B03B-FA63044BC272}" srcOrd="7" destOrd="0" presId="urn:microsoft.com/office/officeart/2005/8/layout/vList2"/>
    <dgm:cxn modelId="{D2259CD5-D08E-4750-9627-57A36CD883C3}" type="presParOf" srcId="{A541DA28-CDCD-489A-9F84-11D61EC9A3FF}" destId="{44BE8015-B2A3-4DD6-9721-F18AC7C3695E}" srcOrd="8" destOrd="0" presId="urn:microsoft.com/office/officeart/2005/8/layout/vList2"/>
    <dgm:cxn modelId="{6FA10773-B2CC-4542-81CD-380ED549440C}" type="presParOf" srcId="{A541DA28-CDCD-489A-9F84-11D61EC9A3FF}" destId="{EB84D9C4-CDAC-42C0-A530-8206B8063E84}" srcOrd="9" destOrd="0" presId="urn:microsoft.com/office/officeart/2005/8/layout/vList2"/>
    <dgm:cxn modelId="{C09A6500-FBD3-461F-97EE-2841BADF3DA2}" type="presParOf" srcId="{A541DA28-CDCD-489A-9F84-11D61EC9A3FF}" destId="{169D8D42-9E09-4DC0-9DEA-7654AEADA1A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刮脂訂價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滲透訂價</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單一彈性</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86D32E3-2C45-4739-B1FA-49E8AA4557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彈性價格</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54C6A5-D89F-441C-9DEB-9A8638DDFE05}" type="parTrans" cxnId="{A64ED344-08F0-4473-926F-13654264FFC6}">
      <dgm:prSet/>
      <dgm:spPr/>
      <dgm:t>
        <a:bodyPr/>
        <a:lstStyle/>
        <a:p>
          <a:endParaRPr lang="zh-TW" altLang="en-US"/>
        </a:p>
      </dgm:t>
    </dgm:pt>
    <dgm:pt modelId="{991B58BF-28CE-40B6-AB69-4849BACAE842}" type="sibTrans" cxnId="{A64ED344-08F0-4473-926F-13654264FFC6}">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114126"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111883">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111883" custLinFactNeighborX="-10757" custLinFactNeighborY="13">
        <dgm:presLayoutVars>
          <dgm:bulletEnabled val="1"/>
        </dgm:presLayoutVars>
      </dgm:prSet>
      <dgm:spPr>
        <a:prstGeom prst="roundRect">
          <a:avLst/>
        </a:prstGeom>
      </dgm:spPr>
      <dgm:t>
        <a:bodyPr/>
        <a:lstStyle/>
        <a:p>
          <a:endParaRPr lang="zh-TW" altLang="en-US"/>
        </a:p>
      </dgm:t>
    </dgm:pt>
    <dgm:pt modelId="{819A944C-2025-4145-895D-D1A433C17EAB}" type="pres">
      <dgm:prSet presAssocID="{D64BEEAD-9639-4DD5-A173-CEBBE66904C2}" presName="sibTrans" presStyleCnt="0"/>
      <dgm:spPr/>
    </dgm:pt>
    <dgm:pt modelId="{1D0FAE3B-FA4F-40C0-ABED-EA12FA7AB3B7}" type="pres">
      <dgm:prSet presAssocID="{286D32E3-2C45-4739-B1FA-49E8AA45573F}" presName="node" presStyleLbl="node1" presStyleIdx="3" presStyleCnt="4" custScaleX="110317">
        <dgm:presLayoutVars>
          <dgm:bulletEnabled val="1"/>
        </dgm:presLayoutVars>
      </dgm:prSet>
      <dgm:spPr>
        <a:prstGeom prst="roundRect">
          <a:avLst/>
        </a:prstGeom>
      </dgm:spPr>
      <dgm:t>
        <a:bodyPr/>
        <a:lstStyle/>
        <a:p>
          <a:endParaRPr lang="zh-TW" altLang="en-US"/>
        </a:p>
      </dgm:t>
    </dgm:pt>
  </dgm:ptLst>
  <dgm:cxnLst>
    <dgm:cxn modelId="{8DB052D0-FCDD-410A-A2B6-05F03A42981A}" type="presOf" srcId="{1B57BCC4-E97C-4E6A-AC6F-3D345A005198}" destId="{05542A5E-26ED-4234-8664-29E163BCDDA0}" srcOrd="0" destOrd="0" presId="urn:microsoft.com/office/officeart/2005/8/layout/default"/>
    <dgm:cxn modelId="{014BEEFC-E3B8-4F4E-B85B-B278FCBB5D1E}" srcId="{DAA43C58-D23A-420E-8913-BABFFEB08633}" destId="{AEFFE9C1-8DD6-4989-AAC3-0B713D2D4331}" srcOrd="2" destOrd="0" parTransId="{3DB7E963-7042-4CF1-9053-60BAEACD229B}" sibTransId="{D64BEEAD-9639-4DD5-A173-CEBBE66904C2}"/>
    <dgm:cxn modelId="{44C8C720-8BA1-444C-8466-12E9CD63360A}" type="presOf" srcId="{286D32E3-2C45-4739-B1FA-49E8AA45573F}" destId="{1D0FAE3B-FA4F-40C0-ABED-EA12FA7AB3B7}"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24D53F87-D03E-482F-9F50-40433E253908}" type="presOf" srcId="{AEFFE9C1-8DD6-4989-AAC3-0B713D2D4331}" destId="{B147493B-2ACF-4210-A434-F82BF65829C3}" srcOrd="0" destOrd="0" presId="urn:microsoft.com/office/officeart/2005/8/layout/default"/>
    <dgm:cxn modelId="{AD58364F-BB75-4A1B-A1F3-432D19AC14F9}" type="presOf" srcId="{990438B5-C578-48F7-9400-D2C7C6FD596E}" destId="{FA2DFF8C-377F-46BC-B51A-AE7A5145C0B7}" srcOrd="0" destOrd="0" presId="urn:microsoft.com/office/officeart/2005/8/layout/default"/>
    <dgm:cxn modelId="{A64ED344-08F0-4473-926F-13654264FFC6}" srcId="{DAA43C58-D23A-420E-8913-BABFFEB08633}" destId="{286D32E3-2C45-4739-B1FA-49E8AA45573F}" srcOrd="3" destOrd="0" parTransId="{A454C6A5-D89F-441C-9DEB-9A8638DDFE05}" sibTransId="{991B58BF-28CE-40B6-AB69-4849BACAE842}"/>
    <dgm:cxn modelId="{50C3EE68-6A60-48FC-848E-4FD6621FA7DF}" srcId="{DAA43C58-D23A-420E-8913-BABFFEB08633}" destId="{1B57BCC4-E97C-4E6A-AC6F-3D345A005198}" srcOrd="0" destOrd="0" parTransId="{22FD5B87-F6D6-4914-B265-6375DE99DEA8}" sibTransId="{C8D70097-48FD-48AE-956D-701D4E336685}"/>
    <dgm:cxn modelId="{8FE1860B-66CC-4CD9-A9F3-13F8BEFFC18C}" type="presOf" srcId="{DAA43C58-D23A-420E-8913-BABFFEB08633}" destId="{76095A23-A959-4D82-8209-F4E6C9D8BD50}" srcOrd="0" destOrd="0" presId="urn:microsoft.com/office/officeart/2005/8/layout/default"/>
    <dgm:cxn modelId="{3F7884D1-FA6B-47D5-B1B0-987A76BCDB43}" type="presParOf" srcId="{76095A23-A959-4D82-8209-F4E6C9D8BD50}" destId="{05542A5E-26ED-4234-8664-29E163BCDDA0}" srcOrd="0" destOrd="0" presId="urn:microsoft.com/office/officeart/2005/8/layout/default"/>
    <dgm:cxn modelId="{D5591280-EFDB-40FB-8E15-832053C976C2}" type="presParOf" srcId="{76095A23-A959-4D82-8209-F4E6C9D8BD50}" destId="{5C5C3C28-DBB1-4E45-8E82-71B280824AC3}" srcOrd="1" destOrd="0" presId="urn:microsoft.com/office/officeart/2005/8/layout/default"/>
    <dgm:cxn modelId="{C146CE33-5FE2-472C-A550-0FF9189EAF34}" type="presParOf" srcId="{76095A23-A959-4D82-8209-F4E6C9D8BD50}" destId="{FA2DFF8C-377F-46BC-B51A-AE7A5145C0B7}" srcOrd="2" destOrd="0" presId="urn:microsoft.com/office/officeart/2005/8/layout/default"/>
    <dgm:cxn modelId="{DE4BFF65-C658-4023-A44D-9CD6D70B15EC}" type="presParOf" srcId="{76095A23-A959-4D82-8209-F4E6C9D8BD50}" destId="{2E5BB301-3918-4EAA-B6D6-A20E41E89F31}" srcOrd="3" destOrd="0" presId="urn:microsoft.com/office/officeart/2005/8/layout/default"/>
    <dgm:cxn modelId="{1B2BC1A9-6726-4297-AA51-FF0D9CF895B4}" type="presParOf" srcId="{76095A23-A959-4D82-8209-F4E6C9D8BD50}" destId="{B147493B-2ACF-4210-A434-F82BF65829C3}" srcOrd="4" destOrd="0" presId="urn:microsoft.com/office/officeart/2005/8/layout/default"/>
    <dgm:cxn modelId="{9163ACF2-EDF2-4B83-B36E-8BEFAE64DFC7}" type="presParOf" srcId="{76095A23-A959-4D82-8209-F4E6C9D8BD50}" destId="{819A944C-2025-4145-895D-D1A433C17EAB}" srcOrd="5" destOrd="0" presId="urn:microsoft.com/office/officeart/2005/8/layout/default"/>
    <dgm:cxn modelId="{D2C2D5CD-5C51-4DCE-91C7-1772F0A86EB4}" type="presParOf" srcId="{76095A23-A959-4D82-8209-F4E6C9D8BD50}" destId="{1D0FAE3B-FA4F-40C0-ABED-EA12FA7AB3B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A43C58-D23A-420E-8913-BABFFEB08633}"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zh-TW" altLang="en-US"/>
        </a:p>
      </dgm:t>
    </dgm:pt>
    <dgm:pt modelId="{1B57BCC4-E97C-4E6A-AC6F-3D345A005198}">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單一刮脂型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22FD5B87-F6D6-4914-B265-6375DE99DEA8}" type="par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C8D70097-48FD-48AE-956D-701D4E336685}" type="sibTrans" cxnId="{50C3EE68-6A60-48FC-848E-4FD6621FA7DF}">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990438B5-C578-48F7-9400-D2C7C6FD596E}">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單一滲透型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BA2D3746-5636-4E46-9278-BCC59A0FC2F9}" type="par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F4BE3860-0CFA-4465-AFD3-159CCF051678}" type="sibTrans" cxnId="{A3CAD390-FEAB-4DCB-9BE0-B676857FE0CC}">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AEFFE9C1-8DD6-4989-AAC3-0B713D2D4331}">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彈性刮脂型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3DB7E963-7042-4CF1-9053-60BAEACD229B}" type="par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D64BEEAD-9639-4DD5-A173-CEBBE66904C2}" type="sibTrans" cxnId="{014BEEFC-E3B8-4F4E-B85B-B278FCBB5D1E}">
      <dgm:prSet/>
      <dgm:spPr/>
      <dgm:t>
        <a:bodyPr>
          <a:scene3d>
            <a:camera prst="orthographicFront"/>
            <a:lightRig rig="soft" dir="t">
              <a:rot lat="0" lon="0" rev="10800000"/>
            </a:lightRig>
          </a:scene3d>
          <a:sp3d>
            <a:bevelT w="27940" h="12700"/>
            <a:contourClr>
              <a:srgbClr val="DDDDDD"/>
            </a:contourClr>
          </a:sp3d>
        </a:bodyPr>
        <a:lstStyle/>
        <a:p>
          <a:endParaRPr lang="zh-TW" altLang="en-US" b="1" cap="none" spc="150">
            <a:ln w="11430"/>
            <a:solidFill>
              <a:srgbClr val="F8F8F8"/>
            </a:solidFill>
            <a:effectLst>
              <a:outerShdw blurRad="25400" algn="tl" rotWithShape="0">
                <a:srgbClr val="000000">
                  <a:alpha val="43000"/>
                </a:srgbClr>
              </a:outerShdw>
            </a:effectLst>
          </a:endParaRPr>
        </a:p>
      </dgm:t>
    </dgm:pt>
    <dgm:pt modelId="{286D32E3-2C45-4739-B1FA-49E8AA45573F}">
      <dgm:prSet phldrT="[文字]" custT="1"/>
      <dgm:spPr/>
      <dgm:t>
        <a:bodyPr>
          <a:scene3d>
            <a:camera prst="orthographicFront"/>
            <a:lightRig rig="soft" dir="t">
              <a:rot lat="0" lon="0" rev="10800000"/>
            </a:lightRig>
          </a:scene3d>
          <a:sp3d>
            <a:bevelT w="27940" h="12700"/>
            <a:contourClr>
              <a:srgbClr val="DDDDDD"/>
            </a:contourClr>
          </a:sp3d>
        </a:bodyPr>
        <a:lstStyle/>
        <a:p>
          <a:r>
            <a:rPr lang="zh-TW" altLang="en-US" sz="3200" b="1"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彈性滲透型</a:t>
          </a:r>
          <a:endParaRPr lang="zh-TW" altLang="en-US" sz="3200" b="1"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gm:t>
    </dgm:pt>
    <dgm:pt modelId="{A454C6A5-D89F-441C-9DEB-9A8638DDFE05}" type="parTrans" cxnId="{A64ED344-08F0-4473-926F-13654264FFC6}">
      <dgm:prSet/>
      <dgm:spPr/>
      <dgm:t>
        <a:bodyPr/>
        <a:lstStyle/>
        <a:p>
          <a:endParaRPr lang="zh-TW" altLang="en-US"/>
        </a:p>
      </dgm:t>
    </dgm:pt>
    <dgm:pt modelId="{991B58BF-28CE-40B6-AB69-4849BACAE842}" type="sibTrans" cxnId="{A64ED344-08F0-4473-926F-13654264FFC6}">
      <dgm:prSet/>
      <dgm:spPr/>
      <dgm:t>
        <a:bodyPr/>
        <a:lstStyle/>
        <a:p>
          <a:endParaRPr lang="zh-TW" altLang="en-US"/>
        </a:p>
      </dgm:t>
    </dgm:pt>
    <dgm:pt modelId="{76095A23-A959-4D82-8209-F4E6C9D8BD50}" type="pres">
      <dgm:prSet presAssocID="{DAA43C58-D23A-420E-8913-BABFFEB08633}" presName="diagram" presStyleCnt="0">
        <dgm:presLayoutVars>
          <dgm:dir/>
          <dgm:resizeHandles val="exact"/>
        </dgm:presLayoutVars>
      </dgm:prSet>
      <dgm:spPr/>
      <dgm:t>
        <a:bodyPr/>
        <a:lstStyle/>
        <a:p>
          <a:endParaRPr lang="zh-TW" altLang="en-US"/>
        </a:p>
      </dgm:t>
    </dgm:pt>
    <dgm:pt modelId="{05542A5E-26ED-4234-8664-29E163BCDDA0}" type="pres">
      <dgm:prSet presAssocID="{1B57BCC4-E97C-4E6A-AC6F-3D345A005198}" presName="node" presStyleLbl="node1" presStyleIdx="0" presStyleCnt="4" custScaleX="228396" custScaleY="160517" custLinFactNeighborX="-11271" custLinFactNeighborY="-28">
        <dgm:presLayoutVars>
          <dgm:bulletEnabled val="1"/>
        </dgm:presLayoutVars>
      </dgm:prSet>
      <dgm:spPr>
        <a:prstGeom prst="roundRect">
          <a:avLst/>
        </a:prstGeom>
      </dgm:spPr>
      <dgm:t>
        <a:bodyPr/>
        <a:lstStyle/>
        <a:p>
          <a:endParaRPr lang="zh-TW" altLang="en-US"/>
        </a:p>
      </dgm:t>
    </dgm:pt>
    <dgm:pt modelId="{5C5C3C28-DBB1-4E45-8E82-71B280824AC3}" type="pres">
      <dgm:prSet presAssocID="{C8D70097-48FD-48AE-956D-701D4E336685}" presName="sibTrans" presStyleCnt="0"/>
      <dgm:spPr/>
      <dgm:t>
        <a:bodyPr/>
        <a:lstStyle/>
        <a:p>
          <a:endParaRPr lang="zh-TW" altLang="en-US"/>
        </a:p>
      </dgm:t>
    </dgm:pt>
    <dgm:pt modelId="{FA2DFF8C-377F-46BC-B51A-AE7A5145C0B7}" type="pres">
      <dgm:prSet presAssocID="{990438B5-C578-48F7-9400-D2C7C6FD596E}" presName="node" presStyleLbl="node1" presStyleIdx="1" presStyleCnt="4" custScaleX="223906" custScaleY="160517" custLinFactNeighborX="-10327" custLinFactNeighborY="-660">
        <dgm:presLayoutVars>
          <dgm:bulletEnabled val="1"/>
        </dgm:presLayoutVars>
      </dgm:prSet>
      <dgm:spPr>
        <a:prstGeom prst="roundRect">
          <a:avLst/>
        </a:prstGeom>
      </dgm:spPr>
      <dgm:t>
        <a:bodyPr/>
        <a:lstStyle/>
        <a:p>
          <a:endParaRPr lang="zh-TW" altLang="en-US"/>
        </a:p>
      </dgm:t>
    </dgm:pt>
    <dgm:pt modelId="{2E5BB301-3918-4EAA-B6D6-A20E41E89F31}" type="pres">
      <dgm:prSet presAssocID="{F4BE3860-0CFA-4465-AFD3-159CCF051678}" presName="sibTrans" presStyleCnt="0"/>
      <dgm:spPr/>
      <dgm:t>
        <a:bodyPr/>
        <a:lstStyle/>
        <a:p>
          <a:endParaRPr lang="zh-TW" altLang="en-US"/>
        </a:p>
      </dgm:t>
    </dgm:pt>
    <dgm:pt modelId="{B147493B-2ACF-4210-A434-F82BF65829C3}" type="pres">
      <dgm:prSet presAssocID="{AEFFE9C1-8DD6-4989-AAC3-0B713D2D4331}" presName="node" presStyleLbl="node1" presStyleIdx="2" presStyleCnt="4" custScaleX="226240" custScaleY="160517" custLinFactNeighborX="-14034" custLinFactNeighborY="-11620">
        <dgm:presLayoutVars>
          <dgm:bulletEnabled val="1"/>
        </dgm:presLayoutVars>
      </dgm:prSet>
      <dgm:spPr>
        <a:prstGeom prst="roundRect">
          <a:avLst/>
        </a:prstGeom>
      </dgm:spPr>
      <dgm:t>
        <a:bodyPr/>
        <a:lstStyle/>
        <a:p>
          <a:endParaRPr lang="zh-TW" altLang="en-US"/>
        </a:p>
      </dgm:t>
    </dgm:pt>
    <dgm:pt modelId="{819A944C-2025-4145-895D-D1A433C17EAB}" type="pres">
      <dgm:prSet presAssocID="{D64BEEAD-9639-4DD5-A173-CEBBE66904C2}" presName="sibTrans" presStyleCnt="0"/>
      <dgm:spPr/>
    </dgm:pt>
    <dgm:pt modelId="{1D0FAE3B-FA4F-40C0-ABED-EA12FA7AB3B7}" type="pres">
      <dgm:prSet presAssocID="{286D32E3-2C45-4739-B1FA-49E8AA45573F}" presName="node" presStyleLbl="node1" presStyleIdx="3" presStyleCnt="4" custScaleX="220772" custScaleY="160517" custLinFactNeighborX="-8927" custLinFactNeighborY="-13471">
        <dgm:presLayoutVars>
          <dgm:bulletEnabled val="1"/>
        </dgm:presLayoutVars>
      </dgm:prSet>
      <dgm:spPr>
        <a:prstGeom prst="roundRect">
          <a:avLst/>
        </a:prstGeom>
      </dgm:spPr>
      <dgm:t>
        <a:bodyPr/>
        <a:lstStyle/>
        <a:p>
          <a:endParaRPr lang="zh-TW" altLang="en-US"/>
        </a:p>
      </dgm:t>
    </dgm:pt>
  </dgm:ptLst>
  <dgm:cxnLst>
    <dgm:cxn modelId="{014BEEFC-E3B8-4F4E-B85B-B278FCBB5D1E}" srcId="{DAA43C58-D23A-420E-8913-BABFFEB08633}" destId="{AEFFE9C1-8DD6-4989-AAC3-0B713D2D4331}" srcOrd="2" destOrd="0" parTransId="{3DB7E963-7042-4CF1-9053-60BAEACD229B}" sibTransId="{D64BEEAD-9639-4DD5-A173-CEBBE66904C2}"/>
    <dgm:cxn modelId="{429439E2-9AF3-4EAA-923F-4EB7034DABF2}" type="presOf" srcId="{1B57BCC4-E97C-4E6A-AC6F-3D345A005198}" destId="{05542A5E-26ED-4234-8664-29E163BCDDA0}" srcOrd="0" destOrd="0" presId="urn:microsoft.com/office/officeart/2005/8/layout/default"/>
    <dgm:cxn modelId="{A3CAD390-FEAB-4DCB-9BE0-B676857FE0CC}" srcId="{DAA43C58-D23A-420E-8913-BABFFEB08633}" destId="{990438B5-C578-48F7-9400-D2C7C6FD596E}" srcOrd="1" destOrd="0" parTransId="{BA2D3746-5636-4E46-9278-BCC59A0FC2F9}" sibTransId="{F4BE3860-0CFA-4465-AFD3-159CCF051678}"/>
    <dgm:cxn modelId="{5CBC0F41-3549-40EB-AD2D-EF9A4D81011C}" type="presOf" srcId="{990438B5-C578-48F7-9400-D2C7C6FD596E}" destId="{FA2DFF8C-377F-46BC-B51A-AE7A5145C0B7}" srcOrd="0" destOrd="0" presId="urn:microsoft.com/office/officeart/2005/8/layout/default"/>
    <dgm:cxn modelId="{83D9382F-F270-4A1F-BA4A-F134799D7793}" type="presOf" srcId="{286D32E3-2C45-4739-B1FA-49E8AA45573F}" destId="{1D0FAE3B-FA4F-40C0-ABED-EA12FA7AB3B7}" srcOrd="0" destOrd="0" presId="urn:microsoft.com/office/officeart/2005/8/layout/default"/>
    <dgm:cxn modelId="{B2AB6FD6-1E63-413E-82A8-AE9CAB617F81}" type="presOf" srcId="{AEFFE9C1-8DD6-4989-AAC3-0B713D2D4331}" destId="{B147493B-2ACF-4210-A434-F82BF65829C3}" srcOrd="0" destOrd="0" presId="urn:microsoft.com/office/officeart/2005/8/layout/default"/>
    <dgm:cxn modelId="{D03864B3-AFA8-4795-8A58-E3F700F89F3D}" type="presOf" srcId="{DAA43C58-D23A-420E-8913-BABFFEB08633}" destId="{76095A23-A959-4D82-8209-F4E6C9D8BD50}" srcOrd="0" destOrd="0" presId="urn:microsoft.com/office/officeart/2005/8/layout/default"/>
    <dgm:cxn modelId="{A64ED344-08F0-4473-926F-13654264FFC6}" srcId="{DAA43C58-D23A-420E-8913-BABFFEB08633}" destId="{286D32E3-2C45-4739-B1FA-49E8AA45573F}" srcOrd="3" destOrd="0" parTransId="{A454C6A5-D89F-441C-9DEB-9A8638DDFE05}" sibTransId="{991B58BF-28CE-40B6-AB69-4849BACAE842}"/>
    <dgm:cxn modelId="{50C3EE68-6A60-48FC-848E-4FD6621FA7DF}" srcId="{DAA43C58-D23A-420E-8913-BABFFEB08633}" destId="{1B57BCC4-E97C-4E6A-AC6F-3D345A005198}" srcOrd="0" destOrd="0" parTransId="{22FD5B87-F6D6-4914-B265-6375DE99DEA8}" sibTransId="{C8D70097-48FD-48AE-956D-701D4E336685}"/>
    <dgm:cxn modelId="{A6ABCDFB-0BD7-4829-B74C-D0521BCB98BE}" type="presParOf" srcId="{76095A23-A959-4D82-8209-F4E6C9D8BD50}" destId="{05542A5E-26ED-4234-8664-29E163BCDDA0}" srcOrd="0" destOrd="0" presId="urn:microsoft.com/office/officeart/2005/8/layout/default"/>
    <dgm:cxn modelId="{DA6E1008-9EB8-413B-88D6-FE3A51253E3B}" type="presParOf" srcId="{76095A23-A959-4D82-8209-F4E6C9D8BD50}" destId="{5C5C3C28-DBB1-4E45-8E82-71B280824AC3}" srcOrd="1" destOrd="0" presId="urn:microsoft.com/office/officeart/2005/8/layout/default"/>
    <dgm:cxn modelId="{1B02EB16-F61B-4717-8D18-54B75F296192}" type="presParOf" srcId="{76095A23-A959-4D82-8209-F4E6C9D8BD50}" destId="{FA2DFF8C-377F-46BC-B51A-AE7A5145C0B7}" srcOrd="2" destOrd="0" presId="urn:microsoft.com/office/officeart/2005/8/layout/default"/>
    <dgm:cxn modelId="{8FA2EEEF-697B-49BC-92D8-30054FAF70DA}" type="presParOf" srcId="{76095A23-A959-4D82-8209-F4E6C9D8BD50}" destId="{2E5BB301-3918-4EAA-B6D6-A20E41E89F31}" srcOrd="3" destOrd="0" presId="urn:microsoft.com/office/officeart/2005/8/layout/default"/>
    <dgm:cxn modelId="{709999BC-B5CF-4787-94B0-3688E961DB61}" type="presParOf" srcId="{76095A23-A959-4D82-8209-F4E6C9D8BD50}" destId="{B147493B-2ACF-4210-A434-F82BF65829C3}" srcOrd="4" destOrd="0" presId="urn:microsoft.com/office/officeart/2005/8/layout/default"/>
    <dgm:cxn modelId="{916F78E0-3C90-494F-BC6C-E394DCADD256}" type="presParOf" srcId="{76095A23-A959-4D82-8209-F4E6C9D8BD50}" destId="{819A944C-2025-4145-895D-D1A433C17EAB}" srcOrd="5" destOrd="0" presId="urn:microsoft.com/office/officeart/2005/8/layout/default"/>
    <dgm:cxn modelId="{97B907BC-572A-47F6-AA94-17FCA0974B88}" type="presParOf" srcId="{76095A23-A959-4D82-8209-F4E6C9D8BD50}" destId="{1D0FAE3B-FA4F-40C0-ABED-EA12FA7AB3B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選擇訂價政策</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rgbClr val="FFFF00"/>
              </a:solidFill>
              <a:effectLst>
                <a:outerShdw blurRad="25400" algn="tl" rotWithShape="0">
                  <a:srgbClr val="000000">
                    <a:alpha val="43000"/>
                  </a:srgbClr>
                </a:outerShdw>
              </a:effectLst>
            </a:rPr>
            <a:t>決定訂價方法</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85775"/>
          <a:ext cx="2685451" cy="1411834"/>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成本加成訂價法</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8920" y="154695"/>
        <a:ext cx="2547611" cy="1273994"/>
      </dsp:txXfrm>
    </dsp:sp>
    <dsp:sp modelId="{FA2DFF8C-377F-46BC-B51A-AE7A5145C0B7}">
      <dsp:nvSpPr>
        <dsp:cNvPr id="0" name=""/>
        <dsp:cNvSpPr/>
      </dsp:nvSpPr>
      <dsp:spPr>
        <a:xfrm>
          <a:off x="2922521" y="86170"/>
          <a:ext cx="2632672" cy="1411834"/>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目標報酬訂價法</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991441" y="155090"/>
        <a:ext cx="2494832" cy="1273994"/>
      </dsp:txXfrm>
    </dsp:sp>
    <dsp:sp modelId="{B147493B-2ACF-4210-A434-F82BF65829C3}">
      <dsp:nvSpPr>
        <dsp:cNvPr id="0" name=""/>
        <dsp:cNvSpPr/>
      </dsp:nvSpPr>
      <dsp:spPr>
        <a:xfrm>
          <a:off x="5792263" y="85775"/>
          <a:ext cx="2632672" cy="141183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價格底線訂價法</a:t>
          </a:r>
          <a:endParaRPr lang="zh-TW" altLang="en-US" sz="28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861183" y="154695"/>
        <a:ext cx="2494832" cy="12739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117109"/>
          <a:ext cx="2566316" cy="1349201"/>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流行訂價法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5863" y="182972"/>
        <a:ext cx="2434590" cy="1217475"/>
      </dsp:txXfrm>
    </dsp:sp>
    <dsp:sp modelId="{FA2DFF8C-377F-46BC-B51A-AE7A5145C0B7}">
      <dsp:nvSpPr>
        <dsp:cNvPr id="0" name=""/>
        <dsp:cNvSpPr/>
      </dsp:nvSpPr>
      <dsp:spPr>
        <a:xfrm>
          <a:off x="2792869" y="117487"/>
          <a:ext cx="2515878" cy="1349201"/>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拍賣訂價法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858732" y="183350"/>
        <a:ext cx="2384152" cy="1217475"/>
      </dsp:txXfrm>
    </dsp:sp>
    <dsp:sp modelId="{B147493B-2ACF-4210-A434-F82BF65829C3}">
      <dsp:nvSpPr>
        <dsp:cNvPr id="0" name=""/>
        <dsp:cNvSpPr/>
      </dsp:nvSpPr>
      <dsp:spPr>
        <a:xfrm>
          <a:off x="5535300" y="117109"/>
          <a:ext cx="2515878" cy="1349201"/>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談判訂價法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601163" y="182972"/>
        <a:ext cx="2384152" cy="121747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72012" y="5"/>
          <a:ext cx="2597613" cy="1365655"/>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英式拍賣</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8678" y="66671"/>
        <a:ext cx="2464281" cy="1232323"/>
      </dsp:txXfrm>
    </dsp:sp>
    <dsp:sp modelId="{FA2DFF8C-377F-46BC-B51A-AE7A5145C0B7}">
      <dsp:nvSpPr>
        <dsp:cNvPr id="0" name=""/>
        <dsp:cNvSpPr/>
      </dsp:nvSpPr>
      <dsp:spPr>
        <a:xfrm>
          <a:off x="3108729" y="1248"/>
          <a:ext cx="2546560" cy="1365655"/>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荷式拍賣</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75395" y="67914"/>
        <a:ext cx="2413228" cy="1232323"/>
      </dsp:txXfrm>
    </dsp:sp>
    <dsp:sp modelId="{B147493B-2ACF-4210-A434-F82BF65829C3}">
      <dsp:nvSpPr>
        <dsp:cNvPr id="0" name=""/>
        <dsp:cNvSpPr/>
      </dsp:nvSpPr>
      <dsp:spPr>
        <a:xfrm>
          <a:off x="6166407" y="865"/>
          <a:ext cx="2546560" cy="1365655"/>
        </a:xfrm>
        <a:prstGeom prst="roundRect">
          <a:avLst/>
        </a:prstGeom>
        <a:solidFill>
          <a:srgbClr val="DA45E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封籤訂價法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33073" y="67531"/>
        <a:ext cx="2413228" cy="123232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302317" y="0"/>
          <a:ext cx="2393038" cy="111167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認知價值訂價法</a:t>
          </a:r>
          <a:endParaRPr lang="zh-TW" altLang="en-US" sz="32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56585" y="54268"/>
        <a:ext cx="2284502" cy="1003143"/>
      </dsp:txXfrm>
    </dsp:sp>
    <dsp:sp modelId="{FA2DFF8C-377F-46BC-B51A-AE7A5145C0B7}">
      <dsp:nvSpPr>
        <dsp:cNvPr id="0" name=""/>
        <dsp:cNvSpPr/>
      </dsp:nvSpPr>
      <dsp:spPr>
        <a:xfrm>
          <a:off x="2882971" y="666"/>
          <a:ext cx="2345996" cy="1111679"/>
        </a:xfrm>
        <a:prstGeom prst="round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習慣訂價法</a:t>
          </a:r>
          <a:endParaRPr lang="zh-TW" altLang="en-US" sz="32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2937239" y="54934"/>
        <a:ext cx="2237460" cy="1003143"/>
      </dsp:txXfrm>
    </dsp:sp>
    <dsp:sp modelId="{B147493B-2ACF-4210-A434-F82BF65829C3}">
      <dsp:nvSpPr>
        <dsp:cNvPr id="0" name=""/>
        <dsp:cNvSpPr/>
      </dsp:nvSpPr>
      <dsp:spPr>
        <a:xfrm>
          <a:off x="5444040" y="0"/>
          <a:ext cx="2345996" cy="1111679"/>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需求回溯訂價法</a:t>
          </a:r>
          <a:endParaRPr lang="zh-TW" altLang="en-US" sz="32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498308" y="54268"/>
        <a:ext cx="2237460" cy="1003143"/>
      </dsp:txXfrm>
    </dsp:sp>
    <dsp:sp modelId="{34DCB08A-45E4-4EAD-9F53-863AC58ADCA6}">
      <dsp:nvSpPr>
        <dsp:cNvPr id="0" name=""/>
        <dsp:cNvSpPr/>
      </dsp:nvSpPr>
      <dsp:spPr>
        <a:xfrm>
          <a:off x="1757413" y="1297626"/>
          <a:ext cx="2182394" cy="1111679"/>
        </a:xfrm>
        <a:prstGeom prst="round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價值訂價法</a:t>
          </a:r>
          <a:endParaRPr lang="zh-TW" altLang="en-US" sz="32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811681" y="1351894"/>
        <a:ext cx="2073858" cy="1003143"/>
      </dsp:txXfrm>
    </dsp:sp>
    <dsp:sp modelId="{4388390C-2C4F-4944-929B-DA8AE9998CB5}">
      <dsp:nvSpPr>
        <dsp:cNvPr id="0" name=""/>
        <dsp:cNvSpPr/>
      </dsp:nvSpPr>
      <dsp:spPr>
        <a:xfrm>
          <a:off x="4125087" y="1297626"/>
          <a:ext cx="2182394" cy="111167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心理訂價法</a:t>
          </a:r>
          <a:endParaRPr lang="zh-TW" altLang="en-US" sz="32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179355" y="1351894"/>
        <a:ext cx="2073858" cy="10031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72012" y="5"/>
          <a:ext cx="2597613" cy="1365655"/>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威望訂價法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38678" y="66671"/>
        <a:ext cx="2464281" cy="1232323"/>
      </dsp:txXfrm>
    </dsp:sp>
    <dsp:sp modelId="{FA2DFF8C-377F-46BC-B51A-AE7A5145C0B7}">
      <dsp:nvSpPr>
        <dsp:cNvPr id="0" name=""/>
        <dsp:cNvSpPr/>
      </dsp:nvSpPr>
      <dsp:spPr>
        <a:xfrm>
          <a:off x="3108729" y="1248"/>
          <a:ext cx="2546560" cy="1365655"/>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畸零訂價法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75395" y="67914"/>
        <a:ext cx="2413228" cy="1232323"/>
      </dsp:txXfrm>
    </dsp:sp>
    <dsp:sp modelId="{B147493B-2ACF-4210-A434-F82BF65829C3}">
      <dsp:nvSpPr>
        <dsp:cNvPr id="0" name=""/>
        <dsp:cNvSpPr/>
      </dsp:nvSpPr>
      <dsp:spPr>
        <a:xfrm>
          <a:off x="6166407" y="865"/>
          <a:ext cx="2546560" cy="1365655"/>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犧牲打訂價法</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33073" y="67531"/>
        <a:ext cx="2413228" cy="12323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選擇訂價政策</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chemeClr val="tx1"/>
              </a:solidFill>
              <a:effectLst>
                <a:outerShdw blurRad="25400" algn="tl" rotWithShape="0">
                  <a:srgbClr val="000000">
                    <a:alpha val="43000"/>
                  </a:srgbClr>
                </a:outerShdw>
              </a:effectLst>
            </a:rPr>
            <a:t>決定訂價方法</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rgbClr val="FFFF00"/>
              </a:solidFill>
              <a:effectLst>
                <a:outerShdw blurRad="25400" algn="tl" rotWithShape="0">
                  <a:srgbClr val="000000">
                    <a:alpha val="43000"/>
                  </a:srgbClr>
                </a:outerShdw>
              </a:effectLst>
            </a:rPr>
            <a:t>牌價的微調</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313124"/>
          <a:ext cx="2639067" cy="1387449"/>
        </a:xfrm>
        <a:prstGeom prst="roundRect">
          <a:avLst/>
        </a:prstGeom>
        <a:solidFill>
          <a:srgbClr val="F595C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折扣、折讓和現金還本</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7730" y="380854"/>
        <a:ext cx="2503607" cy="1251989"/>
      </dsp:txXfrm>
    </dsp:sp>
    <dsp:sp modelId="{FA2DFF8C-377F-46BC-B51A-AE7A5145C0B7}">
      <dsp:nvSpPr>
        <dsp:cNvPr id="0" name=""/>
        <dsp:cNvSpPr/>
      </dsp:nvSpPr>
      <dsp:spPr>
        <a:xfrm>
          <a:off x="2872043" y="314387"/>
          <a:ext cx="2587200" cy="1387449"/>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地理訂價</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939773" y="382117"/>
        <a:ext cx="2451740" cy="1251989"/>
      </dsp:txXfrm>
    </dsp:sp>
    <dsp:sp modelId="{B147493B-2ACF-4210-A434-F82BF65829C3}">
      <dsp:nvSpPr>
        <dsp:cNvPr id="0" name=""/>
        <dsp:cNvSpPr/>
      </dsp:nvSpPr>
      <dsp:spPr>
        <a:xfrm>
          <a:off x="5692218" y="313998"/>
          <a:ext cx="2587200" cy="1387449"/>
        </a:xfrm>
        <a:prstGeom prst="roundRect">
          <a:avLst/>
        </a:prstGeom>
        <a:solidFill>
          <a:srgbClr val="00B0F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價格瀑布與落袋價格</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759948" y="381728"/>
        <a:ext cx="2451740" cy="12519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671193" y="2254"/>
          <a:ext cx="2348311" cy="14089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數量折扣</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9974" y="71035"/>
        <a:ext cx="2210749" cy="1271425"/>
      </dsp:txXfrm>
    </dsp:sp>
    <dsp:sp modelId="{FA2DFF8C-377F-46BC-B51A-AE7A5145C0B7}">
      <dsp:nvSpPr>
        <dsp:cNvPr id="0" name=""/>
        <dsp:cNvSpPr/>
      </dsp:nvSpPr>
      <dsp:spPr>
        <a:xfrm>
          <a:off x="3254336" y="2254"/>
          <a:ext cx="2348311" cy="1408987"/>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現金折扣</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23117" y="71035"/>
        <a:ext cx="2210749" cy="1271425"/>
      </dsp:txXfrm>
    </dsp:sp>
    <dsp:sp modelId="{B147493B-2ACF-4210-A434-F82BF65829C3}">
      <dsp:nvSpPr>
        <dsp:cNvPr id="0" name=""/>
        <dsp:cNvSpPr/>
      </dsp:nvSpPr>
      <dsp:spPr>
        <a:xfrm>
          <a:off x="5837479" y="2254"/>
          <a:ext cx="2348311" cy="1408987"/>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功能性折扣</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06260" y="71035"/>
        <a:ext cx="2210749" cy="1271425"/>
      </dsp:txXfrm>
    </dsp:sp>
    <dsp:sp modelId="{5A976926-F4C1-4A14-B3EE-713C690953DE}">
      <dsp:nvSpPr>
        <dsp:cNvPr id="0" name=""/>
        <dsp:cNvSpPr/>
      </dsp:nvSpPr>
      <dsp:spPr>
        <a:xfrm>
          <a:off x="663537" y="1659754"/>
          <a:ext cx="2348311" cy="1408987"/>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季節性折扣</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732318" y="1728535"/>
        <a:ext cx="2210749" cy="1271425"/>
      </dsp:txXfrm>
    </dsp:sp>
    <dsp:sp modelId="{519E7015-12AB-4743-AE72-8327EFD0B7ED}">
      <dsp:nvSpPr>
        <dsp:cNvPr id="0" name=""/>
        <dsp:cNvSpPr/>
      </dsp:nvSpPr>
      <dsp:spPr>
        <a:xfrm>
          <a:off x="3288644" y="1659754"/>
          <a:ext cx="2348311" cy="1408987"/>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推廣折讓</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57425" y="1728535"/>
        <a:ext cx="2210749" cy="1271425"/>
      </dsp:txXfrm>
    </dsp:sp>
    <dsp:sp modelId="{7D7A1B43-C595-4C56-BF6A-D8820E12618C}">
      <dsp:nvSpPr>
        <dsp:cNvPr id="0" name=""/>
        <dsp:cNvSpPr/>
      </dsp:nvSpPr>
      <dsp:spPr>
        <a:xfrm>
          <a:off x="5837479" y="1646072"/>
          <a:ext cx="2348311" cy="1408987"/>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現金還本</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906260" y="1714853"/>
        <a:ext cx="2210749" cy="1271425"/>
      </dsp:txXfrm>
    </dsp:sp>
    <dsp:sp modelId="{256CBB5C-E263-483F-B7E5-308E6BF1F7E0}">
      <dsp:nvSpPr>
        <dsp:cNvPr id="0" name=""/>
        <dsp:cNvSpPr/>
      </dsp:nvSpPr>
      <dsp:spPr>
        <a:xfrm>
          <a:off x="3254336" y="3289891"/>
          <a:ext cx="2348311" cy="1408987"/>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rPr>
            <a:t>換入折讓</a:t>
          </a:r>
          <a:endParaRPr lang="zh-TW" altLang="en-US" sz="3000" b="1" kern="1200" cap="none" spc="150" dirty="0">
            <a:ln w="11430"/>
            <a:solidFill>
              <a:srgbClr val="F8F8F8"/>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323117" y="3358672"/>
        <a:ext cx="2210749" cy="12714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551491"/>
          <a:ext cx="2767807" cy="16606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出廠價格訂價</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1068" y="632559"/>
        <a:ext cx="2605671" cy="1498548"/>
      </dsp:txXfrm>
    </dsp:sp>
    <dsp:sp modelId="{FA2DFF8C-377F-46BC-B51A-AE7A5145C0B7}">
      <dsp:nvSpPr>
        <dsp:cNvPr id="0" name=""/>
        <dsp:cNvSpPr/>
      </dsp:nvSpPr>
      <dsp:spPr>
        <a:xfrm>
          <a:off x="3044588" y="551491"/>
          <a:ext cx="2767807" cy="1660684"/>
        </a:xfrm>
        <a:prstGeom prst="roundRect">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統一運費訂價</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125656" y="632559"/>
        <a:ext cx="2605671" cy="1498548"/>
      </dsp:txXfrm>
    </dsp:sp>
    <dsp:sp modelId="{B147493B-2ACF-4210-A434-F82BF65829C3}">
      <dsp:nvSpPr>
        <dsp:cNvPr id="0" name=""/>
        <dsp:cNvSpPr/>
      </dsp:nvSpPr>
      <dsp:spPr>
        <a:xfrm>
          <a:off x="6089176" y="551491"/>
          <a:ext cx="2767807" cy="1660684"/>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區域統一價格訂價</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170244" y="632559"/>
        <a:ext cx="2605671" cy="1498548"/>
      </dsp:txXfrm>
    </dsp:sp>
    <dsp:sp modelId="{5A976926-F4C1-4A14-B3EE-713C690953DE}">
      <dsp:nvSpPr>
        <dsp:cNvPr id="0" name=""/>
        <dsp:cNvSpPr/>
      </dsp:nvSpPr>
      <dsp:spPr>
        <a:xfrm>
          <a:off x="1512163" y="2304255"/>
          <a:ext cx="2767807" cy="1660684"/>
        </a:xfrm>
        <a:prstGeom prst="roundRect">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基點訂價</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1593231" y="2385323"/>
        <a:ext cx="2605671" cy="1498548"/>
      </dsp:txXfrm>
    </dsp:sp>
    <dsp:sp modelId="{519E7015-12AB-4743-AE72-8327EFD0B7ED}">
      <dsp:nvSpPr>
        <dsp:cNvPr id="0" name=""/>
        <dsp:cNvSpPr/>
      </dsp:nvSpPr>
      <dsp:spPr>
        <a:xfrm>
          <a:off x="4571643" y="2319118"/>
          <a:ext cx="2767807" cy="1660684"/>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運費吸收訂價</a:t>
          </a:r>
          <a:endParaRPr lang="zh-TW" altLang="en-US" sz="30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4652711" y="2400186"/>
        <a:ext cx="2605671" cy="1498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DEFFC-2AC9-4CEE-85E7-E3EAAA87A00D}">
      <dsp:nvSpPr>
        <dsp:cNvPr id="0" name=""/>
        <dsp:cNvSpPr/>
      </dsp:nvSpPr>
      <dsp:spPr>
        <a:xfrm>
          <a:off x="5103251" y="5940659"/>
          <a:ext cx="711056" cy="334520"/>
        </a:xfrm>
        <a:custGeom>
          <a:avLst/>
          <a:gdLst/>
          <a:ahLst/>
          <a:cxnLst/>
          <a:rect l="0" t="0" r="0" b="0"/>
          <a:pathLst>
            <a:path>
              <a:moveTo>
                <a:pt x="0" y="0"/>
              </a:moveTo>
              <a:lnTo>
                <a:pt x="355528" y="0"/>
              </a:lnTo>
              <a:lnTo>
                <a:pt x="355528" y="334520"/>
              </a:lnTo>
              <a:lnTo>
                <a:pt x="711056" y="3345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134" y="6088273"/>
        <a:ext cx="39290" cy="39290"/>
      </dsp:txXfrm>
    </dsp:sp>
    <dsp:sp modelId="{00F58005-A7FD-4AB6-9E71-B9F08F884479}">
      <dsp:nvSpPr>
        <dsp:cNvPr id="0" name=""/>
        <dsp:cNvSpPr/>
      </dsp:nvSpPr>
      <dsp:spPr>
        <a:xfrm>
          <a:off x="5103251" y="5268034"/>
          <a:ext cx="714961" cy="672625"/>
        </a:xfrm>
        <a:custGeom>
          <a:avLst/>
          <a:gdLst/>
          <a:ahLst/>
          <a:cxnLst/>
          <a:rect l="0" t="0" r="0" b="0"/>
          <a:pathLst>
            <a:path>
              <a:moveTo>
                <a:pt x="0" y="672625"/>
              </a:moveTo>
              <a:lnTo>
                <a:pt x="357480" y="672625"/>
              </a:lnTo>
              <a:lnTo>
                <a:pt x="357480" y="0"/>
              </a:lnTo>
              <a:lnTo>
                <a:pt x="714961"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6191" y="5579805"/>
        <a:ext cx="49081" cy="49081"/>
      </dsp:txXfrm>
    </dsp:sp>
    <dsp:sp modelId="{2EF222AD-1B23-463E-A9DF-1E376F8EB32E}">
      <dsp:nvSpPr>
        <dsp:cNvPr id="0" name=""/>
        <dsp:cNvSpPr/>
      </dsp:nvSpPr>
      <dsp:spPr>
        <a:xfrm>
          <a:off x="1664538" y="3440809"/>
          <a:ext cx="545148" cy="2499850"/>
        </a:xfrm>
        <a:custGeom>
          <a:avLst/>
          <a:gdLst/>
          <a:ahLst/>
          <a:cxnLst/>
          <a:rect l="0" t="0" r="0" b="0"/>
          <a:pathLst>
            <a:path>
              <a:moveTo>
                <a:pt x="0" y="0"/>
              </a:moveTo>
              <a:lnTo>
                <a:pt x="272574" y="0"/>
              </a:lnTo>
              <a:lnTo>
                <a:pt x="272574" y="2499850"/>
              </a:lnTo>
              <a:lnTo>
                <a:pt x="545148" y="249985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873147" y="4626769"/>
        <a:ext cx="127930" cy="127930"/>
      </dsp:txXfrm>
    </dsp:sp>
    <dsp:sp modelId="{DFC807D7-5065-4C15-9E14-CCF0E2A7E86C}">
      <dsp:nvSpPr>
        <dsp:cNvPr id="0" name=""/>
        <dsp:cNvSpPr/>
      </dsp:nvSpPr>
      <dsp:spPr>
        <a:xfrm>
          <a:off x="1664538" y="3440809"/>
          <a:ext cx="545148" cy="1400387"/>
        </a:xfrm>
        <a:custGeom>
          <a:avLst/>
          <a:gdLst/>
          <a:ahLst/>
          <a:cxnLst/>
          <a:rect l="0" t="0" r="0" b="0"/>
          <a:pathLst>
            <a:path>
              <a:moveTo>
                <a:pt x="0" y="0"/>
              </a:moveTo>
              <a:lnTo>
                <a:pt x="272574" y="0"/>
              </a:lnTo>
              <a:lnTo>
                <a:pt x="272574" y="1400387"/>
              </a:lnTo>
              <a:lnTo>
                <a:pt x="545148" y="1400387"/>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899543" y="4103433"/>
        <a:ext cx="75137" cy="75137"/>
      </dsp:txXfrm>
    </dsp:sp>
    <dsp:sp modelId="{11335719-F2AC-471B-99CA-0457161F569C}">
      <dsp:nvSpPr>
        <dsp:cNvPr id="0" name=""/>
        <dsp:cNvSpPr/>
      </dsp:nvSpPr>
      <dsp:spPr>
        <a:xfrm>
          <a:off x="1664538" y="3440809"/>
          <a:ext cx="545148" cy="300925"/>
        </a:xfrm>
        <a:custGeom>
          <a:avLst/>
          <a:gdLst/>
          <a:ahLst/>
          <a:cxnLst/>
          <a:rect l="0" t="0" r="0" b="0"/>
          <a:pathLst>
            <a:path>
              <a:moveTo>
                <a:pt x="0" y="0"/>
              </a:moveTo>
              <a:lnTo>
                <a:pt x="272574" y="0"/>
              </a:lnTo>
              <a:lnTo>
                <a:pt x="272574" y="300925"/>
              </a:lnTo>
              <a:lnTo>
                <a:pt x="545148" y="300925"/>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21545" y="3575704"/>
        <a:ext cx="31134" cy="31134"/>
      </dsp:txXfrm>
    </dsp:sp>
    <dsp:sp modelId="{18E0410F-3961-470D-BA8C-300F13908CE8}">
      <dsp:nvSpPr>
        <dsp:cNvPr id="0" name=""/>
        <dsp:cNvSpPr/>
      </dsp:nvSpPr>
      <dsp:spPr>
        <a:xfrm>
          <a:off x="5103251" y="2642271"/>
          <a:ext cx="711056" cy="334520"/>
        </a:xfrm>
        <a:custGeom>
          <a:avLst/>
          <a:gdLst/>
          <a:ahLst/>
          <a:cxnLst/>
          <a:rect l="0" t="0" r="0" b="0"/>
          <a:pathLst>
            <a:path>
              <a:moveTo>
                <a:pt x="0" y="0"/>
              </a:moveTo>
              <a:lnTo>
                <a:pt x="355528" y="0"/>
              </a:lnTo>
              <a:lnTo>
                <a:pt x="355528" y="334520"/>
              </a:lnTo>
              <a:lnTo>
                <a:pt x="711056" y="3345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134" y="2789886"/>
        <a:ext cx="39290" cy="39290"/>
      </dsp:txXfrm>
    </dsp:sp>
    <dsp:sp modelId="{297C25E0-72BD-4656-96AA-CF683ED2B5FF}">
      <dsp:nvSpPr>
        <dsp:cNvPr id="0" name=""/>
        <dsp:cNvSpPr/>
      </dsp:nvSpPr>
      <dsp:spPr>
        <a:xfrm>
          <a:off x="5103251" y="2300436"/>
          <a:ext cx="711056" cy="341835"/>
        </a:xfrm>
        <a:custGeom>
          <a:avLst/>
          <a:gdLst/>
          <a:ahLst/>
          <a:cxnLst/>
          <a:rect l="0" t="0" r="0" b="0"/>
          <a:pathLst>
            <a:path>
              <a:moveTo>
                <a:pt x="0" y="341835"/>
              </a:moveTo>
              <a:lnTo>
                <a:pt x="355528" y="341835"/>
              </a:lnTo>
              <a:lnTo>
                <a:pt x="355528" y="0"/>
              </a:lnTo>
              <a:lnTo>
                <a:pt x="711056"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9056" y="2451629"/>
        <a:ext cx="39447" cy="39447"/>
      </dsp:txXfrm>
    </dsp:sp>
    <dsp:sp modelId="{DFFB9CEE-52A4-4F28-81F1-466B720280C0}">
      <dsp:nvSpPr>
        <dsp:cNvPr id="0" name=""/>
        <dsp:cNvSpPr/>
      </dsp:nvSpPr>
      <dsp:spPr>
        <a:xfrm>
          <a:off x="1664538" y="2642271"/>
          <a:ext cx="545148" cy="798537"/>
        </a:xfrm>
        <a:custGeom>
          <a:avLst/>
          <a:gdLst/>
          <a:ahLst/>
          <a:cxnLst/>
          <a:rect l="0" t="0" r="0" b="0"/>
          <a:pathLst>
            <a:path>
              <a:moveTo>
                <a:pt x="0" y="798537"/>
              </a:moveTo>
              <a:lnTo>
                <a:pt x="272574" y="798537"/>
              </a:lnTo>
              <a:lnTo>
                <a:pt x="272574" y="0"/>
              </a:lnTo>
              <a:lnTo>
                <a:pt x="545148"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1912940" y="3017368"/>
        <a:ext cx="48343" cy="48343"/>
      </dsp:txXfrm>
    </dsp:sp>
    <dsp:sp modelId="{AD97E66C-DECB-4EF3-815F-290E03E7DBAB}">
      <dsp:nvSpPr>
        <dsp:cNvPr id="0" name=""/>
        <dsp:cNvSpPr/>
      </dsp:nvSpPr>
      <dsp:spPr>
        <a:xfrm>
          <a:off x="5103251" y="951382"/>
          <a:ext cx="711056" cy="672698"/>
        </a:xfrm>
        <a:custGeom>
          <a:avLst/>
          <a:gdLst/>
          <a:ahLst/>
          <a:cxnLst/>
          <a:rect l="0" t="0" r="0" b="0"/>
          <a:pathLst>
            <a:path>
              <a:moveTo>
                <a:pt x="0" y="0"/>
              </a:moveTo>
              <a:lnTo>
                <a:pt x="355528" y="0"/>
              </a:lnTo>
              <a:lnTo>
                <a:pt x="355528" y="672698"/>
              </a:lnTo>
              <a:lnTo>
                <a:pt x="711056" y="672698"/>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4308" y="1263260"/>
        <a:ext cx="48941" cy="48941"/>
      </dsp:txXfrm>
    </dsp:sp>
    <dsp:sp modelId="{325479F8-6369-45D0-9B40-1AADD039AC4C}">
      <dsp:nvSpPr>
        <dsp:cNvPr id="0" name=""/>
        <dsp:cNvSpPr/>
      </dsp:nvSpPr>
      <dsp:spPr>
        <a:xfrm>
          <a:off x="5103251" y="902004"/>
          <a:ext cx="711056" cy="91440"/>
        </a:xfrm>
        <a:custGeom>
          <a:avLst/>
          <a:gdLst/>
          <a:ahLst/>
          <a:cxnLst/>
          <a:rect l="0" t="0" r="0" b="0"/>
          <a:pathLst>
            <a:path>
              <a:moveTo>
                <a:pt x="0" y="49377"/>
              </a:moveTo>
              <a:lnTo>
                <a:pt x="355528" y="49377"/>
              </a:lnTo>
              <a:lnTo>
                <a:pt x="355528" y="45720"/>
              </a:lnTo>
              <a:lnTo>
                <a:pt x="711056" y="4572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41003" y="929947"/>
        <a:ext cx="35553" cy="35553"/>
      </dsp:txXfrm>
    </dsp:sp>
    <dsp:sp modelId="{9C2A6D18-C881-4AAA-8E9E-51A6BAFC6E6A}">
      <dsp:nvSpPr>
        <dsp:cNvPr id="0" name=""/>
        <dsp:cNvSpPr/>
      </dsp:nvSpPr>
      <dsp:spPr>
        <a:xfrm>
          <a:off x="5103251" y="271368"/>
          <a:ext cx="711056" cy="680013"/>
        </a:xfrm>
        <a:custGeom>
          <a:avLst/>
          <a:gdLst/>
          <a:ahLst/>
          <a:cxnLst/>
          <a:rect l="0" t="0" r="0" b="0"/>
          <a:pathLst>
            <a:path>
              <a:moveTo>
                <a:pt x="0" y="680013"/>
              </a:moveTo>
              <a:lnTo>
                <a:pt x="355528" y="680013"/>
              </a:lnTo>
              <a:lnTo>
                <a:pt x="355528" y="0"/>
              </a:lnTo>
              <a:lnTo>
                <a:pt x="711056" y="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434182" y="586778"/>
        <a:ext cx="49194" cy="49194"/>
      </dsp:txXfrm>
    </dsp:sp>
    <dsp:sp modelId="{54B8A869-FFAE-408C-85D9-D08E7EF924C7}">
      <dsp:nvSpPr>
        <dsp:cNvPr id="0" name=""/>
        <dsp:cNvSpPr/>
      </dsp:nvSpPr>
      <dsp:spPr>
        <a:xfrm>
          <a:off x="1664538" y="951382"/>
          <a:ext cx="545148" cy="2489427"/>
        </a:xfrm>
        <a:custGeom>
          <a:avLst/>
          <a:gdLst/>
          <a:ahLst/>
          <a:cxnLst/>
          <a:rect l="0" t="0" r="0" b="0"/>
          <a:pathLst>
            <a:path>
              <a:moveTo>
                <a:pt x="0" y="2489427"/>
              </a:moveTo>
              <a:lnTo>
                <a:pt x="272574" y="2489427"/>
              </a:lnTo>
              <a:lnTo>
                <a:pt x="272574" y="0"/>
              </a:lnTo>
              <a:lnTo>
                <a:pt x="545148" y="0"/>
              </a:lnTo>
            </a:path>
          </a:pathLst>
        </a:custGeom>
        <a:noFill/>
        <a:ln w="25400"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1873401" y="2132385"/>
        <a:ext cx="127420" cy="127420"/>
      </dsp:txXfrm>
    </dsp:sp>
    <dsp:sp modelId="{E43AC73E-FCB4-4C30-8490-A7F9D4A3EEC0}">
      <dsp:nvSpPr>
        <dsp:cNvPr id="0" name=""/>
        <dsp:cNvSpPr/>
      </dsp:nvSpPr>
      <dsp:spPr>
        <a:xfrm rot="16200000">
          <a:off x="-160273" y="3112595"/>
          <a:ext cx="2993195" cy="65642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vert" wrap="square" lIns="25400" tIns="25400" rIns="25400" bIns="254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778000">
            <a:lnSpc>
              <a:spcPct val="90000"/>
            </a:lnSpc>
            <a:spcBef>
              <a:spcPct val="0"/>
            </a:spcBef>
            <a:spcAft>
              <a:spcPct val="35000"/>
            </a:spcAft>
          </a:pPr>
          <a:r>
            <a:rPr lang="zh-TW" altLang="en-US" sz="4000" b="1" kern="1200" cap="none" spc="150" dirty="0" smtClean="0">
              <a:ln w="11430"/>
              <a:solidFill>
                <a:srgbClr val="F8F8F8"/>
              </a:solidFill>
              <a:effectLst>
                <a:outerShdw blurRad="25400" algn="tl" rotWithShape="0">
                  <a:srgbClr val="000000">
                    <a:alpha val="43000"/>
                  </a:srgbClr>
                </a:outerShdw>
              </a:effectLst>
            </a:rPr>
            <a:t>訂價目標</a:t>
          </a:r>
          <a:endParaRPr lang="zh-TW" altLang="en-US" sz="4000" b="1" kern="1200" cap="none" spc="150" dirty="0">
            <a:ln w="11430"/>
            <a:solidFill>
              <a:srgbClr val="F8F8F8"/>
            </a:solidFill>
            <a:effectLst>
              <a:outerShdw blurRad="25400" algn="tl" rotWithShape="0">
                <a:srgbClr val="000000">
                  <a:alpha val="43000"/>
                </a:srgbClr>
              </a:outerShdw>
            </a:effectLst>
          </a:endParaRPr>
        </a:p>
      </dsp:txBody>
      <dsp:txXfrm>
        <a:off x="-128229" y="3144639"/>
        <a:ext cx="2929107" cy="592339"/>
      </dsp:txXfrm>
    </dsp:sp>
    <dsp:sp modelId="{EA0D147E-5021-425D-A63F-5E760EAE152B}">
      <dsp:nvSpPr>
        <dsp:cNvPr id="0" name=""/>
        <dsp:cNvSpPr/>
      </dsp:nvSpPr>
      <dsp:spPr>
        <a:xfrm>
          <a:off x="2209686" y="469286"/>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利潤導向的訂價目標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516354"/>
        <a:ext cx="2799429" cy="870055"/>
      </dsp:txXfrm>
    </dsp:sp>
    <dsp:sp modelId="{4610C9BA-9BD8-462E-9181-0E39F739CBC4}">
      <dsp:nvSpPr>
        <dsp:cNvPr id="0" name=""/>
        <dsp:cNvSpPr/>
      </dsp:nvSpPr>
      <dsp:spPr>
        <a:xfrm>
          <a:off x="5814308" y="826"/>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利潤極大化</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7240"/>
        <a:ext cx="2327157" cy="488256"/>
      </dsp:txXfrm>
    </dsp:sp>
    <dsp:sp modelId="{A680BD94-8DE9-41A7-8855-B637E4753BFA}">
      <dsp:nvSpPr>
        <dsp:cNvPr id="0" name=""/>
        <dsp:cNvSpPr/>
      </dsp:nvSpPr>
      <dsp:spPr>
        <a:xfrm>
          <a:off x="5814308" y="677181"/>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滿意的利潤</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703595"/>
        <a:ext cx="2327157" cy="488256"/>
      </dsp:txXfrm>
    </dsp:sp>
    <dsp:sp modelId="{AF5054BD-BB1A-4606-A26A-B2175D640125}">
      <dsp:nvSpPr>
        <dsp:cNvPr id="0" name=""/>
        <dsp:cNvSpPr/>
      </dsp:nvSpPr>
      <dsp:spPr>
        <a:xfrm>
          <a:off x="5814308" y="1353537"/>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目標投資報酬率</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1379951"/>
        <a:ext cx="2327157" cy="488256"/>
      </dsp:txXfrm>
    </dsp:sp>
    <dsp:sp modelId="{519682EC-5E3A-4B14-A451-D33BB26956D9}">
      <dsp:nvSpPr>
        <dsp:cNvPr id="0" name=""/>
        <dsp:cNvSpPr/>
      </dsp:nvSpPr>
      <dsp:spPr>
        <a:xfrm>
          <a:off x="2209686" y="2160176"/>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銷售額導向的訂價目標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2207244"/>
        <a:ext cx="2799429" cy="870055"/>
      </dsp:txXfrm>
    </dsp:sp>
    <dsp:sp modelId="{DF20B08A-3442-4C1C-ABC3-86C504F74EE1}">
      <dsp:nvSpPr>
        <dsp:cNvPr id="0" name=""/>
        <dsp:cNvSpPr/>
      </dsp:nvSpPr>
      <dsp:spPr>
        <a:xfrm>
          <a:off x="5814308" y="2029893"/>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市場占有率</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056307"/>
        <a:ext cx="2327157" cy="488256"/>
      </dsp:txXfrm>
    </dsp:sp>
    <dsp:sp modelId="{4F8865D0-7C0C-4758-98A9-28F26A8A100A}">
      <dsp:nvSpPr>
        <dsp:cNvPr id="0" name=""/>
        <dsp:cNvSpPr/>
      </dsp:nvSpPr>
      <dsp:spPr>
        <a:xfrm>
          <a:off x="5814308" y="2706249"/>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銷售極大化</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0722" y="2732663"/>
        <a:ext cx="2327157" cy="488256"/>
      </dsp:txXfrm>
    </dsp:sp>
    <dsp:sp modelId="{158D6B6B-F9A4-4168-8355-A5BF90F24483}">
      <dsp:nvSpPr>
        <dsp:cNvPr id="0" name=""/>
        <dsp:cNvSpPr/>
      </dsp:nvSpPr>
      <dsp:spPr>
        <a:xfrm>
          <a:off x="2209686" y="3259638"/>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維持現況導向的訂價目標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3306706"/>
        <a:ext cx="2799429" cy="870055"/>
      </dsp:txXfrm>
    </dsp:sp>
    <dsp:sp modelId="{EAC5DD4C-1F81-4CF7-BE60-624003A08948}">
      <dsp:nvSpPr>
        <dsp:cNvPr id="0" name=""/>
        <dsp:cNvSpPr/>
      </dsp:nvSpPr>
      <dsp:spPr>
        <a:xfrm>
          <a:off x="2209686" y="4359101"/>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短期求生導向的訂價目標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4406169"/>
        <a:ext cx="2799429" cy="870055"/>
      </dsp:txXfrm>
    </dsp:sp>
    <dsp:sp modelId="{69FF56C8-727C-4BED-9190-C7D41ECFC440}">
      <dsp:nvSpPr>
        <dsp:cNvPr id="0" name=""/>
        <dsp:cNvSpPr/>
      </dsp:nvSpPr>
      <dsp:spPr>
        <a:xfrm>
          <a:off x="2209686" y="5458563"/>
          <a:ext cx="2893565" cy="9641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非經濟性導向的訂價目標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2256754" y="5505631"/>
        <a:ext cx="2799429" cy="870055"/>
      </dsp:txXfrm>
    </dsp:sp>
    <dsp:sp modelId="{1B5EE292-E04D-4ED3-BA9D-66F9EE5E24B5}">
      <dsp:nvSpPr>
        <dsp:cNvPr id="0" name=""/>
        <dsp:cNvSpPr/>
      </dsp:nvSpPr>
      <dsp:spPr>
        <a:xfrm>
          <a:off x="5818212" y="4997491"/>
          <a:ext cx="2379985" cy="54108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smtClean="0">
              <a:ln w="11430"/>
              <a:solidFill>
                <a:srgbClr val="F8F8F8"/>
              </a:solidFill>
              <a:effectLst>
                <a:outerShdw blurRad="25400" algn="tl" rotWithShape="0">
                  <a:srgbClr val="000000">
                    <a:alpha val="43000"/>
                  </a:srgbClr>
                </a:outerShdw>
              </a:effectLst>
            </a:rPr>
            <a:t>品質宣示導向</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44626" y="5023905"/>
        <a:ext cx="2327157" cy="488256"/>
      </dsp:txXfrm>
    </dsp:sp>
    <dsp:sp modelId="{BBD8F0FB-9BC3-48B1-A902-203D96CF7FB4}">
      <dsp:nvSpPr>
        <dsp:cNvPr id="0" name=""/>
        <dsp:cNvSpPr/>
      </dsp:nvSpPr>
      <dsp:spPr>
        <a:xfrm>
          <a:off x="5814308" y="5817132"/>
          <a:ext cx="2379985" cy="91609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066800">
            <a:lnSpc>
              <a:spcPct val="90000"/>
            </a:lnSpc>
            <a:spcBef>
              <a:spcPct val="0"/>
            </a:spcBef>
            <a:spcAft>
              <a:spcPct val="35000"/>
            </a:spcAft>
          </a:pPr>
          <a:r>
            <a:rPr lang="zh-TW" altLang="en-US" sz="2400" b="1" kern="1200" cap="none" spc="150" dirty="0" smtClean="0">
              <a:ln w="11430"/>
              <a:solidFill>
                <a:srgbClr val="F8F8F8"/>
              </a:solidFill>
              <a:effectLst>
                <a:outerShdw blurRad="25400" algn="tl" rotWithShape="0">
                  <a:srgbClr val="000000">
                    <a:alpha val="43000"/>
                  </a:srgbClr>
                </a:outerShdw>
              </a:effectLst>
            </a:rPr>
            <a:t>其他非經濟性目標</a:t>
          </a:r>
          <a:endParaRPr lang="zh-TW" altLang="en-US" sz="2400" b="1" kern="1200" cap="none" spc="150" dirty="0">
            <a:ln w="11430"/>
            <a:solidFill>
              <a:srgbClr val="F8F8F8"/>
            </a:solidFill>
            <a:effectLst>
              <a:outerShdw blurRad="25400" algn="tl" rotWithShape="0">
                <a:srgbClr val="000000">
                  <a:alpha val="43000"/>
                </a:srgbClr>
              </a:outerShdw>
            </a:effectLst>
          </a:endParaRPr>
        </a:p>
      </dsp:txBody>
      <dsp:txXfrm>
        <a:off x="5859028" y="5861852"/>
        <a:ext cx="2290545" cy="82665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551491"/>
          <a:ext cx="2767807" cy="166068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全產品單一價格</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81068" y="632559"/>
        <a:ext cx="2605671" cy="1498548"/>
      </dsp:txXfrm>
    </dsp:sp>
    <dsp:sp modelId="{FA2DFF8C-377F-46BC-B51A-AE7A5145C0B7}">
      <dsp:nvSpPr>
        <dsp:cNvPr id="0" name=""/>
        <dsp:cNvSpPr/>
      </dsp:nvSpPr>
      <dsp:spPr>
        <a:xfrm>
          <a:off x="3044588" y="551491"/>
          <a:ext cx="2767807" cy="1660684"/>
        </a:xfrm>
        <a:prstGeom prst="roundRect">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兩段式訂價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3125656" y="632559"/>
        <a:ext cx="2605671" cy="1498548"/>
      </dsp:txXfrm>
    </dsp:sp>
    <dsp:sp modelId="{B147493B-2ACF-4210-A434-F82BF65829C3}">
      <dsp:nvSpPr>
        <dsp:cNvPr id="0" name=""/>
        <dsp:cNvSpPr/>
      </dsp:nvSpPr>
      <dsp:spPr>
        <a:xfrm>
          <a:off x="6089176" y="551491"/>
          <a:ext cx="2767807" cy="166068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互補訂價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6170244" y="632559"/>
        <a:ext cx="2605671" cy="1498548"/>
      </dsp:txXfrm>
    </dsp:sp>
    <dsp:sp modelId="{5A976926-F4C1-4A14-B3EE-713C690953DE}">
      <dsp:nvSpPr>
        <dsp:cNvPr id="0" name=""/>
        <dsp:cNvSpPr/>
      </dsp:nvSpPr>
      <dsp:spPr>
        <a:xfrm>
          <a:off x="1512163" y="2304255"/>
          <a:ext cx="2767807" cy="1660684"/>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搭售訂價</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593231" y="2385323"/>
        <a:ext cx="2605671" cy="1498548"/>
      </dsp:txXfrm>
    </dsp:sp>
    <dsp:sp modelId="{519E7015-12AB-4743-AE72-8327EFD0B7ED}">
      <dsp:nvSpPr>
        <dsp:cNvPr id="0" name=""/>
        <dsp:cNvSpPr/>
      </dsp:nvSpPr>
      <dsp:spPr>
        <a:xfrm>
          <a:off x="4571643" y="2319118"/>
          <a:ext cx="2767807" cy="1660684"/>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333500">
            <a:lnSpc>
              <a:spcPct val="90000"/>
            </a:lnSpc>
            <a:spcBef>
              <a:spcPct val="0"/>
            </a:spcBef>
            <a:spcAft>
              <a:spcPct val="35000"/>
            </a:spcAft>
          </a:pPr>
          <a:r>
            <a:rPr lang="zh-TW" altLang="en-US" sz="30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產品線訂價法</a:t>
          </a:r>
          <a:endParaRPr lang="zh-TW" altLang="en-US" sz="30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4652711" y="2400186"/>
        <a:ext cx="2605671" cy="1498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636263" y="0"/>
          <a:ext cx="2328241" cy="122403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利潤極大化</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96016" y="59753"/>
        <a:ext cx="2208735" cy="1104531"/>
      </dsp:txXfrm>
    </dsp:sp>
    <dsp:sp modelId="{FA2DFF8C-377F-46BC-B51A-AE7A5145C0B7}">
      <dsp:nvSpPr>
        <dsp:cNvPr id="0" name=""/>
        <dsp:cNvSpPr/>
      </dsp:nvSpPr>
      <dsp:spPr>
        <a:xfrm>
          <a:off x="3398446" y="49"/>
          <a:ext cx="2282483" cy="1224037"/>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滿意的利潤</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458199" y="59802"/>
        <a:ext cx="2162977" cy="1104531"/>
      </dsp:txXfrm>
    </dsp:sp>
    <dsp:sp modelId="{B147493B-2ACF-4210-A434-F82BF65829C3}">
      <dsp:nvSpPr>
        <dsp:cNvPr id="0" name=""/>
        <dsp:cNvSpPr/>
      </dsp:nvSpPr>
      <dsp:spPr>
        <a:xfrm>
          <a:off x="6209795" y="0"/>
          <a:ext cx="2282483" cy="1224037"/>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目標投資報酬率的達成</a:t>
          </a:r>
          <a:endParaRPr lang="zh-TW" altLang="en-US" sz="28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6269548" y="59753"/>
        <a:ext cx="2162977" cy="11045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894698" y="0"/>
          <a:ext cx="2524291" cy="122403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smtClean="0">
              <a:ln w="11430"/>
              <a:effectLst>
                <a:outerShdw blurRad="25400" algn="tl" rotWithShape="0">
                  <a:srgbClr val="000000">
                    <a:alpha val="43000"/>
                  </a:srgbClr>
                </a:outerShdw>
              </a:effectLst>
              <a:latin typeface="微軟正黑體" pitchFamily="34" charset="-120"/>
              <a:ea typeface="微軟正黑體" pitchFamily="34" charset="-120"/>
            </a:rPr>
            <a:t>市場占有率</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954451" y="59753"/>
        <a:ext cx="2404785" cy="1104531"/>
      </dsp:txXfrm>
    </dsp:sp>
    <dsp:sp modelId="{FA2DFF8C-377F-46BC-B51A-AE7A5145C0B7}">
      <dsp:nvSpPr>
        <dsp:cNvPr id="0" name=""/>
        <dsp:cNvSpPr/>
      </dsp:nvSpPr>
      <dsp:spPr>
        <a:xfrm>
          <a:off x="5124339" y="0"/>
          <a:ext cx="2977063" cy="1224037"/>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銷售額或銷售量極大化</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184092" y="59753"/>
        <a:ext cx="2857557" cy="1104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971608" y="98"/>
          <a:ext cx="2524291" cy="1224037"/>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宣示品質</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1031361" y="59851"/>
        <a:ext cx="2404785" cy="1104531"/>
      </dsp:txXfrm>
    </dsp:sp>
    <dsp:sp modelId="{FA2DFF8C-377F-46BC-B51A-AE7A5145C0B7}">
      <dsp:nvSpPr>
        <dsp:cNvPr id="0" name=""/>
        <dsp:cNvSpPr/>
      </dsp:nvSpPr>
      <dsp:spPr>
        <a:xfrm>
          <a:off x="5153777" y="0"/>
          <a:ext cx="3327342" cy="1224037"/>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244600">
            <a:lnSpc>
              <a:spcPct val="90000"/>
            </a:lnSpc>
            <a:spcBef>
              <a:spcPct val="0"/>
            </a:spcBef>
            <a:spcAft>
              <a:spcPct val="35000"/>
            </a:spcAft>
          </a:pPr>
          <a:r>
            <a:rPr lang="zh-TW" altLang="en-US" sz="2800" b="1" kern="1200" cap="none" spc="150" dirty="0" smtClean="0">
              <a:ln w="11430"/>
              <a:effectLst>
                <a:outerShdw blurRad="25400" algn="tl" rotWithShape="0">
                  <a:srgbClr val="000000">
                    <a:alpha val="43000"/>
                  </a:srgbClr>
                </a:outerShdw>
              </a:effectLst>
              <a:latin typeface="微軟正黑體" pitchFamily="34" charset="-120"/>
              <a:ea typeface="微軟正黑體" pitchFamily="34" charset="-120"/>
            </a:rPr>
            <a:t>其他非經濟目標</a:t>
          </a:r>
          <a:endParaRPr lang="zh-TW" altLang="en-US" sz="2800" b="1" kern="1200" cap="none" spc="150" dirty="0">
            <a:ln w="11430"/>
            <a:effectLst>
              <a:outerShdw blurRad="25400" algn="tl" rotWithShape="0">
                <a:srgbClr val="000000">
                  <a:alpha val="43000"/>
                </a:srgbClr>
              </a:outerShdw>
            </a:effectLst>
            <a:latin typeface="微軟正黑體" pitchFamily="34" charset="-120"/>
            <a:ea typeface="微軟正黑體" pitchFamily="34" charset="-120"/>
          </a:endParaRPr>
        </a:p>
      </dsp:txBody>
      <dsp:txXfrm>
        <a:off x="5213530" y="59753"/>
        <a:ext cx="3207836" cy="110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rgbClr val="FFFF00"/>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選擇訂價政策</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253-66AE-4B25-BF05-80D4F5919D6A}">
      <dsp:nvSpPr>
        <dsp:cNvPr id="0" name=""/>
        <dsp:cNvSpPr/>
      </dsp:nvSpPr>
      <dsp:spPr>
        <a:xfrm>
          <a:off x="0" y="252911"/>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2700" b="1" kern="1200" cap="none" spc="150" dirty="0" smtClean="0">
              <a:ln w="11430"/>
              <a:solidFill>
                <a:schemeClr val="tx1"/>
              </a:solidFill>
              <a:effectLst>
                <a:outerShdw blurRad="25400" algn="tl" rotWithShape="0">
                  <a:srgbClr val="000000">
                    <a:alpha val="43000"/>
                  </a:srgbClr>
                </a:outerShdw>
              </a:effectLst>
            </a:rPr>
            <a:t>訂價目標的設定</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294258"/>
        <a:ext cx="7406138" cy="764312"/>
      </dsp:txXfrm>
    </dsp:sp>
    <dsp:sp modelId="{48045E5C-A433-40C5-A9A1-1F2ACC2731E6}">
      <dsp:nvSpPr>
        <dsp:cNvPr id="0" name=""/>
        <dsp:cNvSpPr/>
      </dsp:nvSpPr>
      <dsp:spPr>
        <a:xfrm>
          <a:off x="0" y="11776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§12.2</a:t>
          </a:r>
          <a:r>
            <a:rPr lang="zh-TW" altLang="en-US" sz="27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chemeClr val="tx1"/>
              </a:solidFill>
              <a:effectLst>
                <a:outerShdw blurRad="25400" algn="tl" rotWithShape="0">
                  <a:srgbClr val="000000">
                    <a:alpha val="43000"/>
                  </a:srgbClr>
                </a:outerShdw>
              </a:effectLst>
            </a:rPr>
            <a:t>分析需求、成本、價格和利潤的關係</a:t>
          </a:r>
          <a:endParaRPr lang="zh-TW" altLang="en-US" sz="2700" b="1" kern="1200" cap="none" spc="150" dirty="0">
            <a:ln w="11430"/>
            <a:solidFill>
              <a:schemeClr val="tx1"/>
            </a:solidFill>
            <a:effectLst>
              <a:outerShdw blurRad="25400" algn="tl" rotWithShape="0">
                <a:srgbClr val="000000">
                  <a:alpha val="43000"/>
                </a:srgbClr>
              </a:outerShdw>
            </a:effectLst>
          </a:endParaRPr>
        </a:p>
      </dsp:txBody>
      <dsp:txXfrm>
        <a:off x="41347" y="1219025"/>
        <a:ext cx="7406138" cy="764312"/>
      </dsp:txXfrm>
    </dsp:sp>
    <dsp:sp modelId="{0B052A4C-9EC6-4953-B7A4-B3CB579AF515}">
      <dsp:nvSpPr>
        <dsp:cNvPr id="0" name=""/>
        <dsp:cNvSpPr/>
      </dsp:nvSpPr>
      <dsp:spPr>
        <a:xfrm>
          <a:off x="0" y="2102445"/>
          <a:ext cx="7488832" cy="847006"/>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§12.3</a:t>
          </a:r>
          <a:r>
            <a:rPr lang="zh-TW" altLang="en-US" sz="2700" b="1" kern="1200" cap="none" spc="150" dirty="0" smtClean="0">
              <a:ln w="11430"/>
              <a:solidFill>
                <a:srgbClr val="FFFF00"/>
              </a:solidFill>
              <a:effectLst>
                <a:outerShdw blurRad="25400" algn="tl" rotWithShape="0">
                  <a:srgbClr val="000000">
                    <a:alpha val="43000"/>
                  </a:srgbClr>
                </a:outerShdw>
              </a:effectLst>
              <a:latin typeface="微軟正黑體" pitchFamily="34" charset="-120"/>
              <a:ea typeface="微軟正黑體" pitchFamily="34" charset="-120"/>
            </a:rPr>
            <a:t>  </a:t>
          </a:r>
          <a:r>
            <a:rPr lang="zh-TW" altLang="en-US" sz="2700" b="1" kern="1200" cap="none" spc="150" dirty="0" smtClean="0">
              <a:ln w="11430"/>
              <a:solidFill>
                <a:srgbClr val="FFFF00"/>
              </a:solidFill>
              <a:effectLst>
                <a:outerShdw blurRad="25400" algn="tl" rotWithShape="0">
                  <a:srgbClr val="000000">
                    <a:alpha val="43000"/>
                  </a:srgbClr>
                </a:outerShdw>
              </a:effectLst>
            </a:rPr>
            <a:t>選擇訂價政策</a:t>
          </a:r>
          <a:endParaRPr lang="zh-TW" altLang="en-US" sz="2700" b="1" kern="1200" cap="none" spc="150" dirty="0">
            <a:ln w="11430"/>
            <a:solidFill>
              <a:srgbClr val="FFFF00"/>
            </a:solidFill>
            <a:effectLst>
              <a:outerShdw blurRad="25400" algn="tl" rotWithShape="0">
                <a:srgbClr val="000000">
                  <a:alpha val="43000"/>
                </a:srgbClr>
              </a:outerShdw>
            </a:effectLst>
          </a:endParaRPr>
        </a:p>
      </dsp:txBody>
      <dsp:txXfrm>
        <a:off x="41347" y="2143792"/>
        <a:ext cx="7406138" cy="764312"/>
      </dsp:txXfrm>
    </dsp:sp>
    <dsp:sp modelId="{FC1C9785-4EAA-40D5-A517-48DAC3F311E7}">
      <dsp:nvSpPr>
        <dsp:cNvPr id="0" name=""/>
        <dsp:cNvSpPr/>
      </dsp:nvSpPr>
      <dsp:spPr>
        <a:xfrm>
          <a:off x="0" y="3027212"/>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§12.4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決定訂價方法</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068559"/>
        <a:ext cx="7406138" cy="764312"/>
      </dsp:txXfrm>
    </dsp:sp>
    <dsp:sp modelId="{44BE8015-B2A3-4DD6-9721-F18AC7C3695E}">
      <dsp:nvSpPr>
        <dsp:cNvPr id="0" name=""/>
        <dsp:cNvSpPr/>
      </dsp:nvSpPr>
      <dsp:spPr>
        <a:xfrm>
          <a:off x="0" y="3951978"/>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§12.5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牌價的微調</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3993325"/>
        <a:ext cx="7406138" cy="764312"/>
      </dsp:txXfrm>
    </dsp:sp>
    <dsp:sp modelId="{169D8D42-9E09-4DC0-9DEA-7654AEADA1A2}">
      <dsp:nvSpPr>
        <dsp:cNvPr id="0" name=""/>
        <dsp:cNvSpPr/>
      </dsp:nvSpPr>
      <dsp:spPr>
        <a:xfrm>
          <a:off x="0" y="4876745"/>
          <a:ext cx="7488832" cy="847006"/>
        </a:xfrm>
        <a:prstGeom prst="roundRect">
          <a:avLst/>
        </a:prstGeom>
        <a:solidFill>
          <a:srgbClr val="CDACE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200150">
            <a:lnSpc>
              <a:spcPct val="90000"/>
            </a:lnSpc>
            <a:spcBef>
              <a:spcPct val="0"/>
            </a:spcBef>
            <a:spcAft>
              <a:spcPct val="35000"/>
            </a:spcAft>
          </a:pPr>
          <a:r>
            <a:rPr lang="en-US" altLang="zh-TW" sz="2700" b="1" kern="1200" cap="none"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§12.6  </a:t>
          </a:r>
          <a:r>
            <a:rPr lang="zh-TW" altLang="en-US" sz="2700" b="1" kern="1200" cap="none" spc="150" dirty="0" smtClean="0">
              <a:ln w="11430"/>
              <a:solidFill>
                <a:sysClr val="windowText" lastClr="000000"/>
              </a:solidFill>
              <a:effectLst>
                <a:outerShdw blurRad="25400" algn="tl" rotWithShape="0">
                  <a:srgbClr val="000000">
                    <a:alpha val="43000"/>
                  </a:srgbClr>
                </a:outerShdw>
              </a:effectLst>
            </a:rPr>
            <a:t>多項產品的訂價策略</a:t>
          </a:r>
          <a:endParaRPr lang="zh-TW" altLang="en-US" sz="2700" b="1" kern="1200" cap="none" spc="150" dirty="0">
            <a:ln w="11430"/>
            <a:solidFill>
              <a:sysClr val="windowText" lastClr="000000"/>
            </a:solidFill>
            <a:effectLst>
              <a:outerShdw blurRad="25400" algn="tl" rotWithShape="0">
                <a:srgbClr val="000000">
                  <a:alpha val="43000"/>
                </a:srgbClr>
              </a:outerShdw>
            </a:effectLst>
          </a:endParaRPr>
        </a:p>
      </dsp:txBody>
      <dsp:txXfrm>
        <a:off x="41347" y="4918092"/>
        <a:ext cx="7406138" cy="7643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780002" y="471"/>
          <a:ext cx="2426311" cy="12755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刮脂訂價</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42271" y="62740"/>
        <a:ext cx="2301773" cy="1151058"/>
      </dsp:txXfrm>
    </dsp:sp>
    <dsp:sp modelId="{FA2DFF8C-377F-46BC-B51A-AE7A5145C0B7}">
      <dsp:nvSpPr>
        <dsp:cNvPr id="0" name=""/>
        <dsp:cNvSpPr/>
      </dsp:nvSpPr>
      <dsp:spPr>
        <a:xfrm>
          <a:off x="3658534" y="828"/>
          <a:ext cx="2378625" cy="12755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滲透訂價</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20803" y="63097"/>
        <a:ext cx="2254087" cy="1151058"/>
      </dsp:txXfrm>
    </dsp:sp>
    <dsp:sp modelId="{B147493B-2ACF-4210-A434-F82BF65829C3}">
      <dsp:nvSpPr>
        <dsp:cNvPr id="0" name=""/>
        <dsp:cNvSpPr/>
      </dsp:nvSpPr>
      <dsp:spPr>
        <a:xfrm>
          <a:off x="831419" y="1489190"/>
          <a:ext cx="2378625" cy="12755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單一彈性</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893688" y="1551459"/>
        <a:ext cx="2254087" cy="1151058"/>
      </dsp:txXfrm>
    </dsp:sp>
    <dsp:sp modelId="{1D0FAE3B-FA4F-40C0-ABED-EA12FA7AB3B7}">
      <dsp:nvSpPr>
        <dsp:cNvPr id="0" name=""/>
        <dsp:cNvSpPr/>
      </dsp:nvSpPr>
      <dsp:spPr>
        <a:xfrm>
          <a:off x="3651338" y="1489024"/>
          <a:ext cx="2345332" cy="12755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彈性價格</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3713607" y="1551293"/>
        <a:ext cx="2220794" cy="11510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542A5E-26ED-4234-8664-29E163BCDDA0}">
      <dsp:nvSpPr>
        <dsp:cNvPr id="0" name=""/>
        <dsp:cNvSpPr/>
      </dsp:nvSpPr>
      <dsp:spPr>
        <a:xfrm>
          <a:off x="0" y="4433"/>
          <a:ext cx="2668113" cy="112509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單一刮脂型</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922" y="59355"/>
        <a:ext cx="2558269" cy="1015248"/>
      </dsp:txXfrm>
    </dsp:sp>
    <dsp:sp modelId="{FA2DFF8C-377F-46BC-B51A-AE7A5145C0B7}">
      <dsp:nvSpPr>
        <dsp:cNvPr id="0" name=""/>
        <dsp:cNvSpPr/>
      </dsp:nvSpPr>
      <dsp:spPr>
        <a:xfrm>
          <a:off x="2664296" y="3"/>
          <a:ext cx="2615661" cy="1125092"/>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單一滲透型</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19218" y="54925"/>
        <a:ext cx="2505817" cy="1015248"/>
      </dsp:txXfrm>
    </dsp:sp>
    <dsp:sp modelId="{B147493B-2ACF-4210-A434-F82BF65829C3}">
      <dsp:nvSpPr>
        <dsp:cNvPr id="0" name=""/>
        <dsp:cNvSpPr/>
      </dsp:nvSpPr>
      <dsp:spPr>
        <a:xfrm>
          <a:off x="0" y="1165094"/>
          <a:ext cx="2642927" cy="1125092"/>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彈性刮脂型</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54922" y="1220016"/>
        <a:ext cx="2533083" cy="1015248"/>
      </dsp:txXfrm>
    </dsp:sp>
    <dsp:sp modelId="{1D0FAE3B-FA4F-40C0-ABED-EA12FA7AB3B7}">
      <dsp:nvSpPr>
        <dsp:cNvPr id="0" name=""/>
        <dsp:cNvSpPr/>
      </dsp:nvSpPr>
      <dsp:spPr>
        <a:xfrm>
          <a:off x="2686363" y="1152120"/>
          <a:ext cx="2579050" cy="1125092"/>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scene3d>
            <a:camera prst="orthographicFront"/>
            <a:lightRig rig="soft" dir="t">
              <a:rot lat="0" lon="0" rev="10800000"/>
            </a:lightRig>
          </a:scene3d>
          <a:sp3d>
            <a:bevelT w="27940" h="12700"/>
            <a:contourClr>
              <a:srgbClr val="DDDDDD"/>
            </a:contourClr>
          </a:sp3d>
        </a:bodyPr>
        <a:lstStyle/>
        <a:p>
          <a:pPr lvl="0" algn="ctr" defTabSz="1422400">
            <a:lnSpc>
              <a:spcPct val="90000"/>
            </a:lnSpc>
            <a:spcBef>
              <a:spcPct val="0"/>
            </a:spcBef>
            <a:spcAft>
              <a:spcPct val="35000"/>
            </a:spcAft>
          </a:pPr>
          <a:r>
            <a:rPr lang="zh-TW" altLang="en-US" sz="3200" b="1" kern="1200" cap="none" spc="150" dirty="0" smtClean="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rPr>
            <a:t>彈性滲透型</a:t>
          </a:r>
          <a:endParaRPr lang="zh-TW" altLang="en-US" sz="3200" b="1" kern="1200" cap="none" spc="150" dirty="0">
            <a:ln w="11430"/>
            <a:solidFill>
              <a:schemeClr val="tx1"/>
            </a:solidFill>
            <a:effectLst>
              <a:outerShdw blurRad="25400" algn="tl" rotWithShape="0">
                <a:srgbClr val="000000">
                  <a:alpha val="43000"/>
                </a:srgbClr>
              </a:outerShdw>
            </a:effectLst>
            <a:latin typeface="微軟正黑體" pitchFamily="34" charset="-120"/>
            <a:ea typeface="微軟正黑體" pitchFamily="34" charset="-120"/>
          </a:endParaRPr>
        </a:p>
      </dsp:txBody>
      <dsp:txXfrm>
        <a:off x="2741285" y="1207042"/>
        <a:ext cx="2469206" cy="10152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D8FC25-69EB-47C4-8777-671F4BD42C45}" type="datetimeFigureOut">
              <a:rPr lang="zh-TW" altLang="en-US" smtClean="0"/>
              <a:t>2014/5/21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CE8E2-6758-476F-BD17-E1310D3B4BE0}" type="slidenum">
              <a:rPr lang="zh-TW" altLang="en-US" smtClean="0"/>
              <a:t>‹#›</a:t>
            </a:fld>
            <a:endParaRPr lang="zh-TW" altLang="en-US"/>
          </a:p>
        </p:txBody>
      </p:sp>
    </p:spTree>
    <p:extLst>
      <p:ext uri="{BB962C8B-B14F-4D97-AF65-F5344CB8AC3E}">
        <p14:creationId xmlns:p14="http://schemas.microsoft.com/office/powerpoint/2010/main" val="10593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5A0C53A-C15D-44C7-B264-C8F362EA7132}" type="slidenum">
              <a:rPr lang="zh-TW" altLang="en-US" smtClean="0"/>
              <a:t>2</a:t>
            </a:fld>
            <a:endParaRPr lang="zh-TW" altLang="en-US"/>
          </a:p>
        </p:txBody>
      </p:sp>
    </p:spTree>
    <p:extLst>
      <p:ext uri="{BB962C8B-B14F-4D97-AF65-F5344CB8AC3E}">
        <p14:creationId xmlns:p14="http://schemas.microsoft.com/office/powerpoint/2010/main" val="188336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46645"/>
      </p:ext>
    </p:extLst>
  </p:cSld>
  <p:clrMapOvr>
    <a:masterClrMapping/>
  </p:clrMapOvr>
  <p:transition spd="slow" advClick="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094573261"/>
      </p:ext>
    </p:extLst>
  </p:cSld>
  <p:clrMapOvr>
    <a:masterClrMapping/>
  </p:clrMapOvr>
  <p:transition spd="slow" advClick="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432259156"/>
      </p:ext>
    </p:extLst>
  </p:cSld>
  <p:clrMapOvr>
    <a:masterClrMapping/>
  </p:clrMapOvr>
  <p:transition spd="slow" advClick="0">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116F608-3048-4E8C-BCBF-E56CCAFCEBC3}" type="datetimeFigureOut">
              <a:rPr lang="zh-TW" altLang="en-US" smtClean="0"/>
              <a:t>2014/5/21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831937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EBBC8AC-AF33-4276-B395-4A96213D6FAE}" type="slidenum">
              <a:rPr lang="en-US" altLang="zh-TW"/>
              <a:pPr>
                <a:defRPr/>
              </a:pPr>
              <a:t>‹#›</a:t>
            </a:fld>
            <a:endParaRPr lang="en-US" altLang="zh-TW"/>
          </a:p>
        </p:txBody>
      </p:sp>
    </p:spTree>
    <p:extLst>
      <p:ext uri="{BB962C8B-B14F-4D97-AF65-F5344CB8AC3E}">
        <p14:creationId xmlns:p14="http://schemas.microsoft.com/office/powerpoint/2010/main" val="2753940347"/>
      </p:ext>
    </p:extLst>
  </p:cSld>
  <p:clrMapOvr>
    <a:masterClrMapping/>
  </p:clrMapOvr>
  <p:transition spd="slow" advClick="0">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41B2DFE3-E3C5-447F-B4F2-B0076ECDF9DC}" type="slidenum">
              <a:rPr lang="en-US" altLang="zh-TW"/>
              <a:pPr>
                <a:defRPr/>
              </a:pPr>
              <a:t>‹#›</a:t>
            </a:fld>
            <a:endParaRPr lang="en-US" altLang="zh-TW"/>
          </a:p>
        </p:txBody>
      </p:sp>
    </p:spTree>
    <p:extLst>
      <p:ext uri="{BB962C8B-B14F-4D97-AF65-F5344CB8AC3E}">
        <p14:creationId xmlns:p14="http://schemas.microsoft.com/office/powerpoint/2010/main" val="1856298122"/>
      </p:ext>
    </p:extLst>
  </p:cSld>
  <p:clrMapOvr>
    <a:masterClrMapping/>
  </p:clrMapOvr>
  <p:transition spd="slow" advClick="0">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132A04D6-4073-4797-9E11-5D4FF62A4B6C}" type="slidenum">
              <a:rPr lang="en-US" altLang="zh-TW"/>
              <a:pPr>
                <a:defRPr/>
              </a:pPr>
              <a:t>‹#›</a:t>
            </a:fld>
            <a:endParaRPr lang="en-US" altLang="zh-TW"/>
          </a:p>
        </p:txBody>
      </p:sp>
    </p:spTree>
    <p:extLst>
      <p:ext uri="{BB962C8B-B14F-4D97-AF65-F5344CB8AC3E}">
        <p14:creationId xmlns:p14="http://schemas.microsoft.com/office/powerpoint/2010/main" val="1847593032"/>
      </p:ext>
    </p:extLst>
  </p:cSld>
  <p:clrMapOvr>
    <a:masterClrMapping/>
  </p:clrMapOvr>
  <p:transition spd="slow" advClick="0">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758CDFE2-D4C9-474F-8A93-934974686752}" type="slidenum">
              <a:rPr lang="en-US" altLang="zh-TW"/>
              <a:pPr>
                <a:defRPr/>
              </a:pPr>
              <a:t>‹#›</a:t>
            </a:fld>
            <a:endParaRPr lang="en-US" altLang="zh-TW"/>
          </a:p>
        </p:txBody>
      </p:sp>
    </p:spTree>
    <p:extLst>
      <p:ext uri="{BB962C8B-B14F-4D97-AF65-F5344CB8AC3E}">
        <p14:creationId xmlns:p14="http://schemas.microsoft.com/office/powerpoint/2010/main" val="372712642"/>
      </p:ext>
    </p:extLst>
  </p:cSld>
  <p:clrMapOvr>
    <a:masterClrMapping/>
  </p:clrMapOvr>
  <p:transition spd="slow" advClick="0">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A297F9AB-2FD1-4F87-A900-EC333D2785E7}" type="slidenum">
              <a:rPr lang="en-US" altLang="zh-TW"/>
              <a:pPr>
                <a:defRPr/>
              </a:pPr>
              <a:t>‹#›</a:t>
            </a:fld>
            <a:endParaRPr lang="en-US" altLang="zh-TW"/>
          </a:p>
        </p:txBody>
      </p:sp>
    </p:spTree>
    <p:extLst>
      <p:ext uri="{BB962C8B-B14F-4D97-AF65-F5344CB8AC3E}">
        <p14:creationId xmlns:p14="http://schemas.microsoft.com/office/powerpoint/2010/main" val="2605118987"/>
      </p:ext>
    </p:extLst>
  </p:cSld>
  <p:clrMapOvr>
    <a:masterClrMapping/>
  </p:clrMapOvr>
  <p:transition spd="slow" advClick="0">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D244C2BB-29DB-45F0-B4A9-69C26E3D7927}" type="slidenum">
              <a:rPr lang="en-US" altLang="zh-TW"/>
              <a:pPr>
                <a:defRPr/>
              </a:pPr>
              <a:t>‹#›</a:t>
            </a:fld>
            <a:endParaRPr lang="en-US" altLang="zh-TW"/>
          </a:p>
        </p:txBody>
      </p:sp>
    </p:spTree>
    <p:extLst>
      <p:ext uri="{BB962C8B-B14F-4D97-AF65-F5344CB8AC3E}">
        <p14:creationId xmlns:p14="http://schemas.microsoft.com/office/powerpoint/2010/main" val="1384869402"/>
      </p:ext>
    </p:extLst>
  </p:cSld>
  <p:clrMapOvr>
    <a:masterClrMapping/>
  </p:clrMapOvr>
  <p:transition spd="slow" advClick="0">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59E411A2-711E-4E89-8264-8A171A94E38C}" type="slidenum">
              <a:rPr lang="en-US" altLang="zh-TW"/>
              <a:pPr>
                <a:defRPr/>
              </a:pPr>
              <a:t>‹#›</a:t>
            </a:fld>
            <a:endParaRPr lang="en-US" altLang="zh-TW"/>
          </a:p>
        </p:txBody>
      </p:sp>
    </p:spTree>
    <p:extLst>
      <p:ext uri="{BB962C8B-B14F-4D97-AF65-F5344CB8AC3E}">
        <p14:creationId xmlns:p14="http://schemas.microsoft.com/office/powerpoint/2010/main" val="2042582596"/>
      </p:ext>
    </p:extLst>
  </p:cSld>
  <p:clrMapOvr>
    <a:masterClrMapping/>
  </p:clrMapOvr>
  <p:transition spd="slow" advClick="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tx1"/>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defRPr dirty="0" smtClean="0">
                <a:solidFill>
                  <a:schemeClr val="bg1">
                    <a:lumMod val="65000"/>
                  </a:schemeClr>
                </a:solidFill>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p:txBody>
          <a:bodyPr/>
          <a:lstStyle>
            <a:lvl1pPr>
              <a:defRPr/>
            </a:lvl1pPr>
          </a:lstStyle>
          <a:p>
            <a:endParaRPr lang="zh-TW" altLang="en-US"/>
          </a:p>
        </p:txBody>
      </p:sp>
      <p:sp>
        <p:nvSpPr>
          <p:cNvPr id="6" name="Rectangle 6"/>
          <p:cNvSpPr>
            <a:spLocks noGrp="1" noChangeArrowheads="1"/>
          </p:cNvSpPr>
          <p:nvPr>
            <p:ph type="sldNum" sz="quarter" idx="12"/>
          </p:nvPr>
        </p:nvSpPr>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921365717"/>
      </p:ext>
    </p:extLst>
  </p:cSld>
  <p:clrMapOvr>
    <a:masterClrMapping/>
  </p:clrMapOvr>
  <p:transition spd="slow" advClick="0">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F0A286E3-627E-4383-A4A1-60FD50EB62F0}" type="slidenum">
              <a:rPr lang="en-US" altLang="zh-TW"/>
              <a:pPr>
                <a:defRPr/>
              </a:pPr>
              <a:t>‹#›</a:t>
            </a:fld>
            <a:endParaRPr lang="en-US" altLang="zh-TW"/>
          </a:p>
        </p:txBody>
      </p:sp>
    </p:spTree>
    <p:extLst>
      <p:ext uri="{BB962C8B-B14F-4D97-AF65-F5344CB8AC3E}">
        <p14:creationId xmlns:p14="http://schemas.microsoft.com/office/powerpoint/2010/main" val="4004867000"/>
      </p:ext>
    </p:extLst>
  </p:cSld>
  <p:clrMapOvr>
    <a:masterClrMapping/>
  </p:clrMapOvr>
  <p:transition spd="slow" advClick="0">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DFDBD638-0696-474B-B182-303EF4B65C57}" type="slidenum">
              <a:rPr lang="en-US" altLang="zh-TW"/>
              <a:pPr>
                <a:defRPr/>
              </a:pPr>
              <a:t>‹#›</a:t>
            </a:fld>
            <a:endParaRPr lang="en-US" altLang="zh-TW"/>
          </a:p>
        </p:txBody>
      </p:sp>
    </p:spTree>
    <p:extLst>
      <p:ext uri="{BB962C8B-B14F-4D97-AF65-F5344CB8AC3E}">
        <p14:creationId xmlns:p14="http://schemas.microsoft.com/office/powerpoint/2010/main" val="4272184065"/>
      </p:ext>
    </p:extLst>
  </p:cSld>
  <p:clrMapOvr>
    <a:masterClrMapping/>
  </p:clrMapOvr>
  <p:transition spd="slow" advClick="0">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DD419357-8A8C-4FF3-A3EE-3A2F82D4180C}" type="slidenum">
              <a:rPr lang="en-US" altLang="zh-TW"/>
              <a:pPr>
                <a:defRPr/>
              </a:pPr>
              <a:t>‹#›</a:t>
            </a:fld>
            <a:endParaRPr lang="en-US" altLang="zh-TW"/>
          </a:p>
        </p:txBody>
      </p:sp>
    </p:spTree>
    <p:extLst>
      <p:ext uri="{BB962C8B-B14F-4D97-AF65-F5344CB8AC3E}">
        <p14:creationId xmlns:p14="http://schemas.microsoft.com/office/powerpoint/2010/main" val="4210157754"/>
      </p:ext>
    </p:extLst>
  </p:cSld>
  <p:clrMapOvr>
    <a:masterClrMapping/>
  </p:clrMapOvr>
  <p:transition spd="slow" advClick="0">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783E6B3-BE57-4D6B-93A1-DEE8795095F5}" type="slidenum">
              <a:rPr lang="en-US" altLang="zh-TW"/>
              <a:pPr>
                <a:defRPr/>
              </a:pPr>
              <a:t>‹#›</a:t>
            </a:fld>
            <a:endParaRPr lang="en-US" altLang="zh-TW"/>
          </a:p>
        </p:txBody>
      </p:sp>
    </p:spTree>
    <p:extLst>
      <p:ext uri="{BB962C8B-B14F-4D97-AF65-F5344CB8AC3E}">
        <p14:creationId xmlns:p14="http://schemas.microsoft.com/office/powerpoint/2010/main" val="3500535446"/>
      </p:ext>
    </p:extLst>
  </p:cSld>
  <p:clrMapOvr>
    <a:masterClrMapping/>
  </p:clrMapOvr>
  <p:transition spd="slow" advClick="0">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7AC005A-8D19-4323-986C-933D83FDF6C2}" type="slidenum">
              <a:rPr lang="en-US" altLang="zh-TW"/>
              <a:pPr>
                <a:defRPr/>
              </a:pPr>
              <a:t>‹#›</a:t>
            </a:fld>
            <a:endParaRPr lang="en-US" altLang="zh-TW"/>
          </a:p>
        </p:txBody>
      </p:sp>
    </p:spTree>
    <p:extLst>
      <p:ext uri="{BB962C8B-B14F-4D97-AF65-F5344CB8AC3E}">
        <p14:creationId xmlns:p14="http://schemas.microsoft.com/office/powerpoint/2010/main" val="33299000"/>
      </p:ext>
    </p:extLst>
  </p:cSld>
  <p:clrMapOvr>
    <a:masterClrMapping/>
  </p:clrMapOvr>
  <p:transition spd="slow" advClick="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3E9AB5A1-2498-45AB-BA8C-1209DDD7247C}" type="slidenum">
              <a:rPr lang="en-US" altLang="zh-TW"/>
              <a:pPr>
                <a:defRPr/>
              </a:pPr>
              <a:t>‹#›</a:t>
            </a:fld>
            <a:endParaRPr lang="en-US" altLang="zh-TW"/>
          </a:p>
        </p:txBody>
      </p:sp>
    </p:spTree>
    <p:extLst>
      <p:ext uri="{BB962C8B-B14F-4D97-AF65-F5344CB8AC3E}">
        <p14:creationId xmlns:p14="http://schemas.microsoft.com/office/powerpoint/2010/main" val="3914272189"/>
      </p:ext>
    </p:extLst>
  </p:cSld>
  <p:clrMapOvr>
    <a:masterClrMapping/>
  </p:clrMapOvr>
  <p:transition spd="slow" advClick="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C1D514A3-3468-48D0-A13A-C3FB02A3FDD8}" type="slidenum">
              <a:rPr lang="en-US" altLang="zh-TW"/>
              <a:pPr>
                <a:defRPr/>
              </a:pPr>
              <a:t>‹#›</a:t>
            </a:fld>
            <a:endParaRPr lang="en-US" altLang="zh-TW"/>
          </a:p>
        </p:txBody>
      </p:sp>
    </p:spTree>
    <p:extLst>
      <p:ext uri="{BB962C8B-B14F-4D97-AF65-F5344CB8AC3E}">
        <p14:creationId xmlns:p14="http://schemas.microsoft.com/office/powerpoint/2010/main" val="4256566586"/>
      </p:ext>
    </p:extLst>
  </p:cSld>
  <p:clrMapOvr>
    <a:masterClrMapping/>
  </p:clrMapOvr>
  <p:transition spd="slow" advClick="0">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9A54BB20-11D8-4B36-9D25-7030C6A6B694}" type="slidenum">
              <a:rPr lang="en-US" altLang="zh-TW"/>
              <a:pPr>
                <a:defRPr/>
              </a:pPr>
              <a:t>‹#›</a:t>
            </a:fld>
            <a:endParaRPr lang="en-US" altLang="zh-TW"/>
          </a:p>
        </p:txBody>
      </p:sp>
    </p:spTree>
    <p:extLst>
      <p:ext uri="{BB962C8B-B14F-4D97-AF65-F5344CB8AC3E}">
        <p14:creationId xmlns:p14="http://schemas.microsoft.com/office/powerpoint/2010/main" val="640607156"/>
      </p:ext>
    </p:extLst>
  </p:cSld>
  <p:clrMapOvr>
    <a:masterClrMapping/>
  </p:clrMapOvr>
  <p:transition spd="slow" advClick="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r>
              <a:rPr lang="en-US" altLang="zh-TW"/>
              <a:t>1-</a:t>
            </a:r>
            <a:fld id="{40D535F9-AFDA-47CB-85D9-AF775D7A2B20}" type="slidenum">
              <a:rPr lang="en-US" altLang="zh-TW"/>
              <a:pPr>
                <a:defRPr/>
              </a:pPr>
              <a:t>‹#›</a:t>
            </a:fld>
            <a:endParaRPr lang="en-US" altLang="zh-TW"/>
          </a:p>
        </p:txBody>
      </p:sp>
    </p:spTree>
    <p:extLst>
      <p:ext uri="{BB962C8B-B14F-4D97-AF65-F5344CB8AC3E}">
        <p14:creationId xmlns:p14="http://schemas.microsoft.com/office/powerpoint/2010/main" val="795608105"/>
      </p:ext>
    </p:extLst>
  </p:cSld>
  <p:clrMapOvr>
    <a:masterClrMapping/>
  </p:clrMapOvr>
  <p:transition spd="slow" advClick="0">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r>
              <a:rPr lang="en-US" altLang="zh-TW"/>
              <a:t>1-</a:t>
            </a:r>
            <a:fld id="{827948FC-3CB7-4655-8B7D-D0D8AC1B3775}" type="slidenum">
              <a:rPr lang="en-US" altLang="zh-TW"/>
              <a:pPr>
                <a:defRPr/>
              </a:pPr>
              <a:t>‹#›</a:t>
            </a:fld>
            <a:endParaRPr lang="en-US" altLang="zh-TW"/>
          </a:p>
        </p:txBody>
      </p:sp>
    </p:spTree>
    <p:extLst>
      <p:ext uri="{BB962C8B-B14F-4D97-AF65-F5344CB8AC3E}">
        <p14:creationId xmlns:p14="http://schemas.microsoft.com/office/powerpoint/2010/main" val="2419268688"/>
      </p:ext>
    </p:extLst>
  </p:cSld>
  <p:clrMapOvr>
    <a:masterClrMapping/>
  </p:clrMapOvr>
  <p:transition spd="slow" advClick="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476692370"/>
      </p:ext>
    </p:extLst>
  </p:cSld>
  <p:clrMapOvr>
    <a:masterClrMapping/>
  </p:clrMapOvr>
  <p:transition spd="slow" advClick="0">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r>
              <a:rPr lang="en-US" altLang="zh-TW"/>
              <a:t>1-</a:t>
            </a:r>
            <a:fld id="{7C4245EE-07C5-4747-8F2E-FCD9603AD8BE}" type="slidenum">
              <a:rPr lang="en-US" altLang="zh-TW"/>
              <a:pPr>
                <a:defRPr/>
              </a:pPr>
              <a:t>‹#›</a:t>
            </a:fld>
            <a:endParaRPr lang="en-US" altLang="zh-TW"/>
          </a:p>
        </p:txBody>
      </p:sp>
    </p:spTree>
    <p:extLst>
      <p:ext uri="{BB962C8B-B14F-4D97-AF65-F5344CB8AC3E}">
        <p14:creationId xmlns:p14="http://schemas.microsoft.com/office/powerpoint/2010/main" val="2994350715"/>
      </p:ext>
    </p:extLst>
  </p:cSld>
  <p:clrMapOvr>
    <a:masterClrMapping/>
  </p:clrMapOvr>
  <p:transition spd="slow" advClick="0">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C31CC063-1EBF-4235-8723-FD8463805B6D}" type="slidenum">
              <a:rPr lang="en-US" altLang="zh-TW"/>
              <a:pPr>
                <a:defRPr/>
              </a:pPr>
              <a:t>‹#›</a:t>
            </a:fld>
            <a:endParaRPr lang="en-US" altLang="zh-TW"/>
          </a:p>
        </p:txBody>
      </p:sp>
    </p:spTree>
    <p:extLst>
      <p:ext uri="{BB962C8B-B14F-4D97-AF65-F5344CB8AC3E}">
        <p14:creationId xmlns:p14="http://schemas.microsoft.com/office/powerpoint/2010/main" val="2168986059"/>
      </p:ext>
    </p:extLst>
  </p:cSld>
  <p:clrMapOvr>
    <a:masterClrMapping/>
  </p:clrMapOvr>
  <p:transition spd="slow" advClick="0">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r>
              <a:rPr lang="en-US" altLang="zh-TW"/>
              <a:t>1-</a:t>
            </a:r>
            <a:fld id="{411B73B9-E777-4657-9380-EBE6CC26A006}" type="slidenum">
              <a:rPr lang="en-US" altLang="zh-TW"/>
              <a:pPr>
                <a:defRPr/>
              </a:pPr>
              <a:t>‹#›</a:t>
            </a:fld>
            <a:endParaRPr lang="en-US" altLang="zh-TW"/>
          </a:p>
        </p:txBody>
      </p:sp>
    </p:spTree>
    <p:extLst>
      <p:ext uri="{BB962C8B-B14F-4D97-AF65-F5344CB8AC3E}">
        <p14:creationId xmlns:p14="http://schemas.microsoft.com/office/powerpoint/2010/main" val="2048854466"/>
      </p:ext>
    </p:extLst>
  </p:cSld>
  <p:clrMapOvr>
    <a:masterClrMapping/>
  </p:clrMapOvr>
  <p:transition spd="slow" advClick="0">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94FB540F-A64F-44D4-A1C6-F0986FAD450D}" type="slidenum">
              <a:rPr lang="en-US" altLang="zh-TW"/>
              <a:pPr>
                <a:defRPr/>
              </a:pPr>
              <a:t>‹#›</a:t>
            </a:fld>
            <a:endParaRPr lang="en-US" altLang="zh-TW"/>
          </a:p>
        </p:txBody>
      </p:sp>
    </p:spTree>
    <p:extLst>
      <p:ext uri="{BB962C8B-B14F-4D97-AF65-F5344CB8AC3E}">
        <p14:creationId xmlns:p14="http://schemas.microsoft.com/office/powerpoint/2010/main" val="1794889980"/>
      </p:ext>
    </p:extLst>
  </p:cSld>
  <p:clrMapOvr>
    <a:masterClrMapping/>
  </p:clrMapOvr>
  <p:transition spd="slow" advClick="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r>
              <a:rPr lang="zh-TW" altLang="en-US"/>
              <a:t>行銷管理 </a:t>
            </a:r>
            <a:r>
              <a:rPr lang="en-US" altLang="zh-TW"/>
              <a:t>Ch 1</a:t>
            </a:r>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r>
              <a:rPr lang="en-US" altLang="zh-TW"/>
              <a:t>1-</a:t>
            </a:r>
            <a:fld id="{0C53F577-E892-44DD-B9F6-CA12FE0F5E58}" type="slidenum">
              <a:rPr lang="en-US" altLang="zh-TW"/>
              <a:pPr>
                <a:defRPr/>
              </a:pPr>
              <a:t>‹#›</a:t>
            </a:fld>
            <a:endParaRPr lang="en-US" altLang="zh-TW"/>
          </a:p>
        </p:txBody>
      </p:sp>
    </p:spTree>
    <p:extLst>
      <p:ext uri="{BB962C8B-B14F-4D97-AF65-F5344CB8AC3E}">
        <p14:creationId xmlns:p14="http://schemas.microsoft.com/office/powerpoint/2010/main" val="1239486911"/>
      </p:ext>
    </p:extLst>
  </p:cSld>
  <p:clrMapOvr>
    <a:masterClrMapping/>
  </p:clrMapOvr>
  <p:transition spd="slow" advClick="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7450"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13325" y="1600200"/>
            <a:ext cx="3673475"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8358173"/>
      </p:ext>
    </p:extLst>
  </p:cSld>
  <p:clrMapOvr>
    <a:masterClrMapping/>
  </p:clrMapOvr>
  <p:transition spd="slow" advClick="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2109137214"/>
      </p:ext>
    </p:extLst>
  </p:cSld>
  <p:clrMapOvr>
    <a:masterClrMapping/>
  </p:clrMapOvr>
  <p:transition spd="slow" advClick="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3240999712"/>
      </p:ext>
    </p:extLst>
  </p:cSld>
  <p:clrMapOvr>
    <a:masterClrMapping/>
  </p:clrMapOvr>
  <p:transition spd="slow" advClick="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713708894"/>
      </p:ext>
    </p:extLst>
  </p:cSld>
  <p:clrMapOvr>
    <a:masterClrMapping/>
  </p:clrMapOvr>
  <p:transition spd="slow" advClick="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699017590"/>
      </p:ext>
    </p:extLst>
  </p:cSld>
  <p:clrMapOvr>
    <a:masterClrMapping/>
  </p:clrMapOvr>
  <p:transition spd="slow" advClick="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3116F608-3048-4E8C-BCBF-E56CCAFCEBC3}" type="datetimeFigureOut">
              <a:rPr lang="zh-TW" altLang="en-US" smtClean="0"/>
              <a:t>2014/5/21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5694EA51-34AC-46FA-B7BF-A2DC63CF62FB}" type="slidenum">
              <a:rPr lang="zh-TW" altLang="en-US" smtClean="0"/>
              <a:t>‹#›</a:t>
            </a:fld>
            <a:endParaRPr lang="zh-TW" altLang="en-US"/>
          </a:p>
        </p:txBody>
      </p:sp>
    </p:spTree>
    <p:extLst>
      <p:ext uri="{BB962C8B-B14F-4D97-AF65-F5344CB8AC3E}">
        <p14:creationId xmlns:p14="http://schemas.microsoft.com/office/powerpoint/2010/main" val="1447128443"/>
      </p:ext>
    </p:extLst>
  </p:cSld>
  <p:clrMapOvr>
    <a:masterClrMapping/>
  </p:clrMapOvr>
  <p:transition spd="slow" advClick="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jpeg"/><Relationship Id="rId18" Type="http://schemas.openxmlformats.org/officeDocument/2006/relationships/image" Target="../media/image8.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7.png"/><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7450" y="1600200"/>
            <a:ext cx="74993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3116F608-3048-4E8C-BCBF-E56CCAFCEBC3}" type="datetimeFigureOut">
              <a:rPr lang="zh-TW" altLang="en-US" smtClean="0"/>
              <a:t>2014/5/21</a:t>
            </a:fld>
            <a:endParaRPr lang="zh-TW"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zh-TW" altLang="en-US"/>
          </a:p>
        </p:txBody>
      </p:sp>
      <p:sp>
        <p:nvSpPr>
          <p:cNvPr id="1030" name="Rectangle 6"/>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694EA51-34AC-46FA-B7BF-A2DC63CF62FB}" type="slidenum">
              <a:rPr lang="zh-TW" altLang="en-US" smtClean="0"/>
              <a:t>‹#›</a:t>
            </a:fld>
            <a:endParaRPr lang="zh-TW" altLang="en-US"/>
          </a:p>
        </p:txBody>
      </p:sp>
      <p:pic>
        <p:nvPicPr>
          <p:cNvPr id="1031" name="Picture 7" descr="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91550" y="39688"/>
            <a:ext cx="51276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7900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p:fade thruBlk="1"/>
  </p:transition>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Adobe 繁黑體 Std B" pitchFamily="34" charset="-120"/>
        </a:defRPr>
      </a:lvl9pPr>
    </p:titleStyle>
    <p:bodyStyle>
      <a:lvl1pPr marL="342900" indent="-342900" algn="l" rtl="0" eaLnBrk="1" fontAlgn="base" hangingPunct="1">
        <a:spcBef>
          <a:spcPct val="20000"/>
        </a:spcBef>
        <a:spcAft>
          <a:spcPct val="0"/>
        </a:spcAft>
        <a:buSzPct val="130000"/>
        <a:buChar char="•"/>
        <a:defRPr kumimoji="1"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7"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5129"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56A5A01A-A3CD-4081-9DAD-3B2269B22F1D}" type="slidenum">
              <a:rPr lang="en-US" altLang="zh-TW"/>
              <a:pPr>
                <a:defRPr/>
              </a:pPr>
              <a:t>‹#›</a:t>
            </a:fld>
            <a:endParaRPr lang="en-US" altLang="zh-TW"/>
          </a:p>
        </p:txBody>
      </p:sp>
    </p:spTree>
    <p:extLst>
      <p:ext uri="{BB962C8B-B14F-4D97-AF65-F5344CB8AC3E}">
        <p14:creationId xmlns:p14="http://schemas.microsoft.com/office/powerpoint/2010/main" val="11886930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003366"/>
          </a:solidFill>
          <a:latin typeface="+mj-lt"/>
          <a:ea typeface="+mj-ea"/>
          <a:cs typeface="+mj-cs"/>
        </a:defRPr>
      </a:lvl1pPr>
      <a:lvl2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003366"/>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151" name="Rectangle 7"/>
          <p:cNvSpPr>
            <a:spLocks noGrp="1" noChangeArrowheads="1"/>
          </p:cNvSpPr>
          <p:nvPr>
            <p:ph type="dt" sz="half" idx="2"/>
          </p:nvPr>
        </p:nvSpPr>
        <p:spPr bwMode="auto">
          <a:xfrm>
            <a:off x="98425" y="6545263"/>
            <a:ext cx="26019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r>
              <a:rPr lang="zh-TW" altLang="en-US"/>
              <a:t>行銷管理 </a:t>
            </a:r>
            <a:r>
              <a:rPr lang="en-US" altLang="zh-TW"/>
              <a:t>Ch 1</a:t>
            </a:r>
          </a:p>
        </p:txBody>
      </p:sp>
      <p:sp>
        <p:nvSpPr>
          <p:cNvPr id="6152"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6153" name="Rectangle 9"/>
          <p:cNvSpPr>
            <a:spLocks noGrp="1" noChangeArrowheads="1"/>
          </p:cNvSpPr>
          <p:nvPr>
            <p:ph type="sldNum" sz="quarter" idx="4"/>
          </p:nvPr>
        </p:nvSpPr>
        <p:spPr bwMode="auto">
          <a:xfrm>
            <a:off x="6877050" y="65246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r>
              <a:rPr lang="en-US" altLang="zh-TW"/>
              <a:t>1-</a:t>
            </a:r>
            <a:fld id="{19A51D02-475F-4A36-8249-865496059175}" type="slidenum">
              <a:rPr lang="en-US" altLang="zh-TW"/>
              <a:pPr>
                <a:defRPr/>
              </a:pPr>
              <a:t>‹#›</a:t>
            </a:fld>
            <a:endParaRPr lang="en-US" altLang="zh-TW"/>
          </a:p>
        </p:txBody>
      </p:sp>
    </p:spTree>
    <p:extLst>
      <p:ext uri="{BB962C8B-B14F-4D97-AF65-F5344CB8AC3E}">
        <p14:creationId xmlns:p14="http://schemas.microsoft.com/office/powerpoint/2010/main" val="36178474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slow" advClick="0">
    <p:fade thruBlk="1"/>
  </p:transition>
  <p:hf hdr="0" ftr="0"/>
  <p:txStyles>
    <p:titleStyle>
      <a:lvl1pPr algn="ctr" rtl="0" eaLnBrk="1" fontAlgn="base" hangingPunct="1">
        <a:spcBef>
          <a:spcPct val="0"/>
        </a:spcBef>
        <a:spcAft>
          <a:spcPct val="0"/>
        </a:spcAft>
        <a:defRPr kumimoji="1" sz="4200" b="1" kern="1200">
          <a:solidFill>
            <a:srgbClr val="990033"/>
          </a:solidFill>
          <a:latin typeface="+mj-lt"/>
          <a:ea typeface="+mj-ea"/>
          <a:cs typeface="+mj-cs"/>
        </a:defRPr>
      </a:lvl1pPr>
      <a:lvl2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2pPr>
      <a:lvl3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3pPr>
      <a:lvl4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4pPr>
      <a:lvl5pPr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5pPr>
      <a:lvl6pPr marL="4572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200" b="1">
          <a:solidFill>
            <a:srgbClr val="990033"/>
          </a:solidFill>
          <a:latin typeface="Arial" panose="020B0604020202020204" pitchFamily="34" charset="0"/>
          <a:ea typeface="標楷體" panose="03000509000000000000" pitchFamily="65" charset="-120"/>
        </a:defRPr>
      </a:lvl9pPr>
    </p:titleStyle>
    <p:bodyStyle>
      <a:lvl1pPr marL="342900" indent="-342900" algn="l" rtl="0" eaLnBrk="1" fontAlgn="base" hangingPunct="1">
        <a:spcBef>
          <a:spcPct val="20000"/>
        </a:spcBef>
        <a:spcAft>
          <a:spcPct val="0"/>
        </a:spcAft>
        <a:buBlip>
          <a:blip r:embed="rId14"/>
        </a:buBlip>
        <a:defRPr kumimoji="1" sz="3000" b="1"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5"/>
        </a:buBlip>
        <a:defRPr kumimoji="1" sz="3000" b="1"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6"/>
        </a:buBlip>
        <a:defRPr kumimoji="1" sz="2800" b="1"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7"/>
        </a:buBlip>
        <a:defRPr kumimoji="1" sz="2800" b="1"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8"/>
        </a:buBlip>
        <a:defRPr kumimoji="1"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31.jpeg"/><Relationship Id="rId4" Type="http://schemas.openxmlformats.org/officeDocument/2006/relationships/diagramLayout" Target="../diagrams/layout13.xml"/><Relationship Id="rId9" Type="http://schemas.openxmlformats.org/officeDocument/2006/relationships/image" Target="../media/image30.gif"/></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2.jp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diagramLayout" Target="../diagrams/layout21.xml"/><Relationship Id="rId7" Type="http://schemas.openxmlformats.org/officeDocument/2006/relationships/image" Target="../media/image43.jpeg"/><Relationship Id="rId12" Type="http://schemas.openxmlformats.org/officeDocument/2006/relationships/image" Target="../media/image48.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image" Target="../media/image47.png"/><Relationship Id="rId5" Type="http://schemas.openxmlformats.org/officeDocument/2006/relationships/diagramColors" Target="../diagrams/colors21.xml"/><Relationship Id="rId10" Type="http://schemas.openxmlformats.org/officeDocument/2006/relationships/image" Target="../media/image46.png"/><Relationship Id="rId4" Type="http://schemas.openxmlformats.org/officeDocument/2006/relationships/diagramQuickStyle" Target="../diagrams/quickStyle21.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2.png"/><Relationship Id="rId5" Type="http://schemas.openxmlformats.org/officeDocument/2006/relationships/diagramQuickStyle" Target="../diagrams/quickStyle5.xml"/><Relationship Id="rId10" Type="http://schemas.openxmlformats.org/officeDocument/2006/relationships/image" Target="../media/image21.png"/><Relationship Id="rId4" Type="http://schemas.openxmlformats.org/officeDocument/2006/relationships/diagramLayout" Target="../diagrams/layout5.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文字方塊 3"/>
          <p:cNvSpPr txBox="1"/>
          <p:nvPr/>
        </p:nvSpPr>
        <p:spPr>
          <a:xfrm>
            <a:off x="3719649" y="2276872"/>
            <a:ext cx="2199861" cy="584775"/>
          </a:xfrm>
          <a:prstGeom prst="rect">
            <a:avLst/>
          </a:prstGeom>
          <a:noFill/>
        </p:spPr>
        <p:txBody>
          <a:bodyPr wrap="square" rtlCol="0">
            <a:spAutoFit/>
          </a:bodyPr>
          <a:lstStyle/>
          <a:p>
            <a:r>
              <a:rPr lang="en-US" altLang="zh-TW" sz="3200" dirty="0" smtClean="0">
                <a:solidFill>
                  <a:srgbClr val="002060"/>
                </a:solidFill>
                <a:latin typeface="Calibri" pitchFamily="34" charset="0"/>
                <a:cs typeface="Calibri" pitchFamily="34" charset="0"/>
              </a:rPr>
              <a:t>Chapter 12 </a:t>
            </a:r>
            <a:endParaRPr lang="zh-TW" altLang="en-US" sz="3200" dirty="0">
              <a:solidFill>
                <a:srgbClr val="002060"/>
              </a:solidFill>
              <a:latin typeface="Calibri" pitchFamily="34" charset="0"/>
              <a:cs typeface="Calibri" pitchFamily="34" charset="0"/>
            </a:endParaRPr>
          </a:p>
        </p:txBody>
      </p:sp>
      <p:sp>
        <p:nvSpPr>
          <p:cNvPr id="5" name="文字方塊 4"/>
          <p:cNvSpPr txBox="1"/>
          <p:nvPr/>
        </p:nvSpPr>
        <p:spPr>
          <a:xfrm>
            <a:off x="3451292" y="3068960"/>
            <a:ext cx="2736573" cy="76944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4400" b="1" spc="150" dirty="0" smtClean="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rPr>
              <a:t>制定價格</a:t>
            </a:r>
            <a:endParaRPr lang="zh-TW" altLang="en-US" sz="4400"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cs typeface="Calibri" pitchFamily="34" charset="0"/>
            </a:endParaRPr>
          </a:p>
        </p:txBody>
      </p:sp>
    </p:spTree>
    <p:extLst>
      <p:ext uri="{BB962C8B-B14F-4D97-AF65-F5344CB8AC3E}">
        <p14:creationId xmlns:p14="http://schemas.microsoft.com/office/powerpoint/2010/main" val="3933508425"/>
      </p:ext>
    </p:extLst>
  </p:cSld>
  <p:clrMapOvr>
    <a:masterClrMapping/>
  </p:clrMapOvr>
  <p:transition>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10</a:t>
            </a:fld>
            <a:endParaRPr lang="zh-TW" altLang="en-US" dirty="0"/>
          </a:p>
        </p:txBody>
      </p:sp>
      <p:graphicFrame>
        <p:nvGraphicFramePr>
          <p:cNvPr id="6" name="資料庫圖表 5"/>
          <p:cNvGraphicFramePr/>
          <p:nvPr>
            <p:extLst>
              <p:ext uri="{D42A27DB-BD31-4B8C-83A1-F6EECF244321}">
                <p14:modId xmlns:p14="http://schemas.microsoft.com/office/powerpoint/2010/main" val="1655606136"/>
              </p:ext>
            </p:extLst>
          </p:nvPr>
        </p:nvGraphicFramePr>
        <p:xfrm>
          <a:off x="1259632" y="379686"/>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8"/>
            <a:ext cx="8229600" cy="1326480"/>
          </a:xfrm>
        </p:spPr>
        <p:txBody>
          <a:bodyPr>
            <a:normAutofit/>
          </a:bodyPr>
          <a:lstStyle/>
          <a:p>
            <a:r>
              <a:rPr lang="en-US" altLang="zh-TW"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§12.2 </a:t>
            </a:r>
            <a:r>
              <a:rPr lang="zh-TW" altLang="en-US" sz="3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分析需求、成本、價格和利潤的關係</a:t>
            </a:r>
            <a:endParaRPr lang="zh-TW" altLang="en-US" sz="36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71600" y="1340768"/>
            <a:ext cx="8229600" cy="4711701"/>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100" b="1" spc="150" dirty="0">
                <a:ln w="11430"/>
                <a:solidFill>
                  <a:srgbClr val="0070C0"/>
                </a:solidFill>
                <a:effectLst>
                  <a:outerShdw blurRad="25400" algn="tl" rotWithShape="0">
                    <a:srgbClr val="000000">
                      <a:alpha val="43000"/>
                    </a:srgbClr>
                  </a:outerShdw>
                </a:effectLst>
              </a:rPr>
              <a:t>總收入是由價格和需求數量所決定，而需求數量又和產品的需求彈性有關</a:t>
            </a:r>
            <a:r>
              <a:rPr lang="zh-TW" altLang="zh-TW" sz="3100" b="1" spc="150" dirty="0" smtClean="0">
                <a:ln w="11430"/>
                <a:solidFill>
                  <a:srgbClr val="0070C0"/>
                </a:solidFill>
                <a:effectLst>
                  <a:outerShdw blurRad="25400" algn="tl" rotWithShape="0">
                    <a:srgbClr val="000000">
                      <a:alpha val="43000"/>
                    </a:srgbClr>
                  </a:outerShdw>
                </a:effectLst>
              </a:rPr>
              <a:t>。</a:t>
            </a:r>
            <a:endParaRPr lang="en-US" altLang="zh-TW" sz="3100" b="1" spc="150" dirty="0" smtClean="0">
              <a:ln w="11430"/>
              <a:solidFill>
                <a:srgbClr val="0070C0"/>
              </a:solidFill>
              <a:effectLst>
                <a:outerShdw blurRad="25400" algn="tl" rotWithShape="0">
                  <a:srgbClr val="000000">
                    <a:alpha val="43000"/>
                  </a:srgbClr>
                </a:outerShdw>
              </a:effectLst>
            </a:endParaRPr>
          </a:p>
          <a:p>
            <a:r>
              <a:rPr lang="zh-TW" altLang="zh-TW" sz="3100" b="1" spc="150" dirty="0" smtClean="0">
                <a:ln w="11430"/>
                <a:effectLst>
                  <a:outerShdw blurRad="25400" algn="tl" rotWithShape="0">
                    <a:srgbClr val="000000">
                      <a:alpha val="43000"/>
                    </a:srgbClr>
                  </a:outerShdw>
                </a:effectLst>
              </a:rPr>
              <a:t>在</a:t>
            </a:r>
            <a:r>
              <a:rPr lang="zh-TW" altLang="zh-TW" sz="3100" b="1" spc="150" dirty="0">
                <a:ln w="11430"/>
                <a:effectLst>
                  <a:outerShdw blurRad="25400" algn="tl" rotWithShape="0">
                    <a:srgbClr val="000000">
                      <a:alpha val="43000"/>
                    </a:srgbClr>
                  </a:outerShdw>
                </a:effectLst>
              </a:rPr>
              <a:t>設定訂價目標之後，行銷管理人員必須估計在不同價格下，總收入所產生的</a:t>
            </a:r>
            <a:r>
              <a:rPr lang="zh-TW" altLang="zh-TW" sz="3100" b="1" spc="150" dirty="0" smtClean="0">
                <a:ln w="11430"/>
                <a:effectLst>
                  <a:outerShdw blurRad="25400" algn="tl" rotWithShape="0">
                    <a:srgbClr val="000000">
                      <a:alpha val="43000"/>
                    </a:srgbClr>
                  </a:outerShdw>
                </a:effectLst>
              </a:rPr>
              <a:t>差異</a:t>
            </a:r>
            <a:r>
              <a:rPr lang="zh-TW" altLang="en-US" sz="3100" b="1" spc="150" dirty="0">
                <a:ln w="11430"/>
                <a:effectLst>
                  <a:outerShdw blurRad="25400" algn="tl" rotWithShape="0">
                    <a:srgbClr val="000000">
                      <a:alpha val="43000"/>
                    </a:srgbClr>
                  </a:outerShdw>
                </a:effectLst>
              </a:rPr>
              <a:t>。</a:t>
            </a:r>
            <a:endParaRPr lang="en-US" altLang="zh-TW" sz="3100" b="1" spc="150" dirty="0" smtClean="0">
              <a:ln w="11430"/>
              <a:effectLst>
                <a:outerShdw blurRad="25400" algn="tl" rotWithShape="0">
                  <a:srgbClr val="000000">
                    <a:alpha val="43000"/>
                  </a:srgbClr>
                </a:outerShdw>
              </a:effectLst>
            </a:endParaRPr>
          </a:p>
          <a:p>
            <a:r>
              <a:rPr lang="zh-TW" altLang="zh-TW" sz="3100" b="1" spc="150" dirty="0" smtClean="0">
                <a:ln w="11430"/>
                <a:effectLst>
                  <a:outerShdw blurRad="25400" algn="tl" rotWithShape="0">
                    <a:srgbClr val="000000">
                      <a:alpha val="43000"/>
                    </a:srgbClr>
                  </a:outerShdw>
                </a:effectLst>
              </a:rPr>
              <a:t>其次</a:t>
            </a:r>
            <a:r>
              <a:rPr lang="zh-TW" altLang="zh-TW" sz="3100" b="1" spc="150" dirty="0">
                <a:ln w="11430"/>
                <a:effectLst>
                  <a:outerShdw blurRad="25400" algn="tl" rotWithShape="0">
                    <a:srgbClr val="000000">
                      <a:alpha val="43000"/>
                    </a:srgbClr>
                  </a:outerShdw>
                </a:effectLst>
              </a:rPr>
              <a:t>，也必須決定在每一價格下所伴隨的成本，然後才能準確地估計利潤有多少，以及在每種價格下所可能獲取的市場占有率為何。</a:t>
            </a:r>
            <a:r>
              <a:rPr lang="zh-TW" altLang="en-US" sz="31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a:xfrm>
            <a:off x="6876256" y="6524625"/>
            <a:ext cx="2133600" cy="268288"/>
          </a:xfrm>
        </p:spPr>
        <p:txBody>
          <a:bodyPr/>
          <a:lstStyle/>
          <a:p>
            <a:r>
              <a:rPr lang="en-US" altLang="zh-TW" dirty="0" smtClean="0"/>
              <a:t>12-</a:t>
            </a:r>
            <a:fld id="{B26F0F54-EDFB-4D3E-95FE-4222E89E373E}" type="slidenum">
              <a:rPr lang="zh-TW" altLang="en-US" smtClean="0"/>
              <a:t>11</a:t>
            </a:fld>
            <a:endParaRPr lang="zh-TW" altLang="en-US" dirty="0"/>
          </a:p>
        </p:txBody>
      </p:sp>
      <p:sp>
        <p:nvSpPr>
          <p:cNvPr id="6" name="雲朵形 5"/>
          <p:cNvSpPr/>
          <p:nvPr/>
        </p:nvSpPr>
        <p:spPr>
          <a:xfrm>
            <a:off x="2270597" y="5114925"/>
            <a:ext cx="4968552" cy="1628775"/>
          </a:xfrm>
          <a:prstGeom prst="cloud">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C00000"/>
                </a:solidFill>
                <a:effectLst>
                  <a:outerShdw blurRad="25400" algn="tl" rotWithShape="0">
                    <a:srgbClr val="000000">
                      <a:alpha val="43000"/>
                    </a:srgbClr>
                  </a:outerShdw>
                </a:effectLst>
              </a:rPr>
              <a:t>這些</a:t>
            </a:r>
            <a:r>
              <a:rPr lang="zh-TW" altLang="zh-TW" sz="2400" b="1" spc="150" dirty="0" smtClean="0">
                <a:ln w="11430"/>
                <a:solidFill>
                  <a:srgbClr val="C00000"/>
                </a:solidFill>
                <a:effectLst>
                  <a:outerShdw blurRad="25400" algn="tl" rotWithShape="0">
                    <a:srgbClr val="000000">
                      <a:alpha val="43000"/>
                    </a:srgbClr>
                  </a:outerShdw>
                </a:effectLst>
              </a:rPr>
              <a:t>資料</a:t>
            </a:r>
            <a:r>
              <a:rPr lang="zh-TW" altLang="en-US" sz="2400" b="1" spc="150" dirty="0">
                <a:ln w="11430"/>
                <a:solidFill>
                  <a:srgbClr val="C00000"/>
                </a:solidFill>
                <a:effectLst>
                  <a:outerShdw blurRad="25400" algn="tl" rotWithShape="0">
                    <a:srgbClr val="000000">
                      <a:alpha val="43000"/>
                    </a:srgbClr>
                  </a:outerShdw>
                </a:effectLst>
              </a:rPr>
              <a:t>都將</a:t>
            </a:r>
            <a:r>
              <a:rPr lang="zh-TW" altLang="en-US" sz="2400" b="1" spc="150" dirty="0" smtClean="0">
                <a:ln w="11430"/>
                <a:solidFill>
                  <a:srgbClr val="C00000"/>
                </a:solidFill>
                <a:effectLst>
                  <a:outerShdw blurRad="25400" algn="tl" rotWithShape="0">
                    <a:srgbClr val="000000">
                      <a:alpha val="43000"/>
                    </a:srgbClr>
                  </a:outerShdw>
                </a:effectLst>
              </a:rPr>
              <a:t>成為</a:t>
            </a:r>
            <a:r>
              <a:rPr lang="zh-TW" altLang="zh-TW" sz="2400" b="1" spc="150" dirty="0" smtClean="0">
                <a:ln w="11430"/>
                <a:solidFill>
                  <a:srgbClr val="C00000"/>
                </a:solidFill>
                <a:effectLst>
                  <a:outerShdw blurRad="25400" algn="tl" rotWithShape="0">
                    <a:srgbClr val="000000">
                      <a:alpha val="43000"/>
                    </a:srgbClr>
                  </a:outerShdw>
                </a:effectLst>
              </a:rPr>
              <a:t>發展</a:t>
            </a:r>
            <a:r>
              <a:rPr lang="zh-TW" altLang="zh-TW" sz="2400" b="1" spc="150" dirty="0">
                <a:ln w="11430"/>
                <a:solidFill>
                  <a:srgbClr val="C00000"/>
                </a:solidFill>
                <a:effectLst>
                  <a:outerShdw blurRad="25400" algn="tl" rotWithShape="0">
                    <a:srgbClr val="000000">
                      <a:alpha val="43000"/>
                    </a:srgbClr>
                  </a:outerShdw>
                </a:effectLst>
              </a:rPr>
              <a:t>價格政策的核心</a:t>
            </a:r>
            <a:endParaRPr lang="zh-TW" altLang="en-US" sz="2400" b="1" spc="150" dirty="0">
              <a:ln w="11430"/>
              <a:solidFill>
                <a:srgbClr val="C0000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12</a:t>
            </a:fld>
            <a:endParaRPr lang="zh-TW" altLang="en-US" dirty="0"/>
          </a:p>
        </p:txBody>
      </p:sp>
      <p:graphicFrame>
        <p:nvGraphicFramePr>
          <p:cNvPr id="6" name="資料庫圖表 5"/>
          <p:cNvGraphicFramePr/>
          <p:nvPr>
            <p:extLst>
              <p:ext uri="{D42A27DB-BD31-4B8C-83A1-F6EECF244321}">
                <p14:modId xmlns:p14="http://schemas.microsoft.com/office/powerpoint/2010/main" val="826675531"/>
              </p:ext>
            </p:extLst>
          </p:nvPr>
        </p:nvGraphicFramePr>
        <p:xfrm>
          <a:off x="1187624" y="260648"/>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選擇訂價策略</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20267"/>
            <a:ext cx="8229600" cy="2592287"/>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訂價政策</a:t>
            </a:r>
            <a:r>
              <a:rPr lang="zh-TW" altLang="zh-TW" b="1" spc="150" dirty="0">
                <a:ln w="11430"/>
                <a:effectLst>
                  <a:outerShdw blurRad="25400" algn="tl" rotWithShape="0">
                    <a:srgbClr val="000000">
                      <a:alpha val="43000"/>
                    </a:srgbClr>
                  </a:outerShdw>
                </a:effectLst>
              </a:rPr>
              <a:t>可說是價格訂定時的一個基調，也就是引導價格決策的哲學與基本方向，而訂價政策應該來自於訂價目標</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訂價策略包含：</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13</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662650969"/>
              </p:ext>
            </p:extLst>
          </p:nvPr>
        </p:nvGraphicFramePr>
        <p:xfrm>
          <a:off x="1115616" y="3471862"/>
          <a:ext cx="7056784" cy="276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par>
                          <p:cTn id="26" fill="hold">
                            <p:stCondLst>
                              <p:cond delay="1500"/>
                            </p:stCondLst>
                            <p:childTnLst>
                              <p:par>
                                <p:cTn id="27" presetID="14" presetClass="entr" presetSubtype="10" fill="hold" grpId="0" nodeType="afterEffect">
                                  <p:stCondLst>
                                    <p:cond delay="0"/>
                                  </p:stCondLst>
                                  <p:childTnLst>
                                    <p:set>
                                      <p:cBhvr>
                                        <p:cTn id="28" dur="1" fill="hold">
                                          <p:stCondLst>
                                            <p:cond delay="0"/>
                                          </p:stCondLst>
                                        </p:cTn>
                                        <p:tgtEl>
                                          <p:spTgt spid="6">
                                            <p:graphicEl>
                                              <a:dgm id="{1D0FAE3B-FA4F-40C0-ABED-EA12FA7AB3B7}"/>
                                            </p:graphicEl>
                                          </p:spTgt>
                                        </p:tgtEl>
                                        <p:attrNameLst>
                                          <p:attrName>style.visibility</p:attrName>
                                        </p:attrNameLst>
                                      </p:cBhvr>
                                      <p:to>
                                        <p:strVal val="visible"/>
                                      </p:to>
                                    </p:set>
                                    <p:animEffect transition="in" filter="randombar(horizontal)">
                                      <p:cBhvr>
                                        <p:cTn id="29" dur="500"/>
                                        <p:tgtEl>
                                          <p:spTgt spid="6">
                                            <p:graphicEl>
                                              <a:dgm id="{1D0FAE3B-FA4F-40C0-ABED-EA12FA7AB3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521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刮脂訂價</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100920" y="1258760"/>
            <a:ext cx="8229600" cy="158417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刮脂</a:t>
            </a:r>
            <a:r>
              <a:rPr lang="zh-TW" altLang="zh-TW" b="1" spc="150" dirty="0" smtClean="0">
                <a:ln w="11430"/>
                <a:solidFill>
                  <a:srgbClr val="C00000"/>
                </a:solidFill>
                <a:effectLst>
                  <a:outerShdw blurRad="25400" algn="tl" rotWithShape="0">
                    <a:srgbClr val="000000">
                      <a:alpha val="43000"/>
                    </a:srgbClr>
                  </a:outerShdw>
                </a:effectLst>
              </a:rPr>
              <a:t>訂價</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廠商訂定一個顧客可能願意支付的最高價格。</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14</a:t>
            </a:fld>
            <a:endParaRPr lang="zh-TW" altLang="en-US" dirty="0"/>
          </a:p>
        </p:txBody>
      </p:sp>
      <p:grpSp>
        <p:nvGrpSpPr>
          <p:cNvPr id="6" name="Group 14"/>
          <p:cNvGrpSpPr>
            <a:grpSpLocks/>
          </p:cNvGrpSpPr>
          <p:nvPr/>
        </p:nvGrpSpPr>
        <p:grpSpPr bwMode="auto">
          <a:xfrm>
            <a:off x="2699792" y="2597902"/>
            <a:ext cx="4014242" cy="3528392"/>
            <a:chOff x="254" y="2471"/>
            <a:chExt cx="2159" cy="1809"/>
          </a:xfrm>
        </p:grpSpPr>
        <p:sp>
          <p:nvSpPr>
            <p:cNvPr id="7" name="Line 15"/>
            <p:cNvSpPr>
              <a:spLocks noChangeShapeType="1"/>
            </p:cNvSpPr>
            <p:nvPr/>
          </p:nvSpPr>
          <p:spPr bwMode="auto">
            <a:xfrm flipV="1">
              <a:off x="551" y="2471"/>
              <a:ext cx="0" cy="15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16"/>
            <p:cNvSpPr>
              <a:spLocks noChangeShapeType="1"/>
            </p:cNvSpPr>
            <p:nvPr/>
          </p:nvSpPr>
          <p:spPr bwMode="auto">
            <a:xfrm>
              <a:off x="551" y="4024"/>
              <a:ext cx="16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Text Box 17"/>
            <p:cNvSpPr txBox="1">
              <a:spLocks noChangeArrowheads="1"/>
            </p:cNvSpPr>
            <p:nvPr/>
          </p:nvSpPr>
          <p:spPr bwMode="auto">
            <a:xfrm>
              <a:off x="1887" y="4049"/>
              <a:ext cx="5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a:ea typeface="標楷體" pitchFamily="65" charset="-120"/>
                </a:rPr>
                <a:t>數量</a:t>
              </a:r>
            </a:p>
          </p:txBody>
        </p:sp>
        <p:sp>
          <p:nvSpPr>
            <p:cNvPr id="10" name="Text Box 18"/>
            <p:cNvSpPr txBox="1">
              <a:spLocks noChangeArrowheads="1"/>
            </p:cNvSpPr>
            <p:nvPr/>
          </p:nvSpPr>
          <p:spPr bwMode="auto">
            <a:xfrm>
              <a:off x="254" y="2504"/>
              <a:ext cx="289"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TW" altLang="en-US">
                  <a:ea typeface="標楷體" pitchFamily="65" charset="-120"/>
                </a:rPr>
                <a:t>價格</a:t>
              </a:r>
            </a:p>
          </p:txBody>
        </p:sp>
        <p:sp>
          <p:nvSpPr>
            <p:cNvPr id="11" name="Line 19"/>
            <p:cNvSpPr>
              <a:spLocks noChangeShapeType="1"/>
            </p:cNvSpPr>
            <p:nvPr/>
          </p:nvSpPr>
          <p:spPr bwMode="auto">
            <a:xfrm>
              <a:off x="718" y="2830"/>
              <a:ext cx="1436" cy="985"/>
            </a:xfrm>
            <a:prstGeom prst="line">
              <a:avLst/>
            </a:prstGeom>
            <a:ln w="57150">
              <a:solidFill>
                <a:srgbClr val="FF0000"/>
              </a:solidFill>
              <a:headEnd/>
              <a:tailEnd/>
            </a:ln>
          </p:spPr>
          <p:style>
            <a:lnRef idx="2">
              <a:schemeClr val="accent2"/>
            </a:lnRef>
            <a:fillRef idx="0">
              <a:schemeClr val="accent2"/>
            </a:fillRef>
            <a:effectRef idx="1">
              <a:schemeClr val="accent2"/>
            </a:effectRef>
            <a:fontRef idx="minor">
              <a:schemeClr val="tx1"/>
            </a:fontRef>
          </p:style>
          <p:txBody>
            <a:bodyPr/>
            <a:lstStyle/>
            <a:p>
              <a:endParaRPr lang="zh-TW" altLang="en-US"/>
            </a:p>
          </p:txBody>
        </p:sp>
      </p:grpSp>
      <p:cxnSp>
        <p:nvCxnSpPr>
          <p:cNvPr id="14" name="直線接點 13"/>
          <p:cNvCxnSpPr/>
          <p:nvPr/>
        </p:nvCxnSpPr>
        <p:spPr>
          <a:xfrm>
            <a:off x="3250507" y="3573134"/>
            <a:ext cx="67192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922429" y="3573134"/>
            <a:ext cx="0" cy="205384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3252006" y="4112438"/>
            <a:ext cx="139200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644008" y="4112438"/>
            <a:ext cx="0" cy="151453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3252006" y="4600054"/>
            <a:ext cx="211208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5364088" y="4600054"/>
            <a:ext cx="0" cy="10269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446511" y="3312406"/>
            <a:ext cx="184835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70C0"/>
                </a:solidFill>
                <a:effectLst>
                  <a:outerShdw blurRad="25400" algn="tl" rotWithShape="0">
                    <a:srgbClr val="000000">
                      <a:alpha val="43000"/>
                    </a:srgbClr>
                  </a:outerShdw>
                </a:effectLst>
              </a:rPr>
              <a:t>初次刮脂價格</a:t>
            </a:r>
            <a:endParaRPr lang="zh-TW" altLang="en-US" sz="2000" b="1" spc="150" dirty="0">
              <a:ln w="11430"/>
              <a:solidFill>
                <a:srgbClr val="0070C0"/>
              </a:solidFill>
              <a:effectLst>
                <a:outerShdw blurRad="25400" algn="tl" rotWithShape="0">
                  <a:srgbClr val="000000">
                    <a:alpha val="43000"/>
                  </a:srgbClr>
                </a:outerShdw>
              </a:effectLst>
            </a:endParaRPr>
          </a:p>
        </p:txBody>
      </p:sp>
      <p:sp>
        <p:nvSpPr>
          <p:cNvPr id="26" name="文字方塊 25"/>
          <p:cNvSpPr txBox="1"/>
          <p:nvPr/>
        </p:nvSpPr>
        <p:spPr>
          <a:xfrm>
            <a:off x="1171624" y="3898095"/>
            <a:ext cx="2217125"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chemeClr val="accent6">
                    <a:lumMod val="75000"/>
                  </a:schemeClr>
                </a:solidFill>
                <a:effectLst>
                  <a:outerShdw blurRad="25400" algn="tl" rotWithShape="0">
                    <a:srgbClr val="000000">
                      <a:alpha val="43000"/>
                    </a:srgbClr>
                  </a:outerShdw>
                </a:effectLst>
              </a:rPr>
              <a:t>第二</a:t>
            </a:r>
            <a:r>
              <a:rPr lang="zh-TW" altLang="en-US" sz="2000" b="1" spc="150" dirty="0" smtClean="0">
                <a:ln w="11430"/>
                <a:solidFill>
                  <a:schemeClr val="accent6">
                    <a:lumMod val="75000"/>
                  </a:schemeClr>
                </a:solidFill>
                <a:effectLst>
                  <a:outerShdw blurRad="25400" algn="tl" rotWithShape="0">
                    <a:srgbClr val="000000">
                      <a:alpha val="43000"/>
                    </a:srgbClr>
                  </a:outerShdw>
                </a:effectLst>
              </a:rPr>
              <a:t>次刮脂價格</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27" name="文字方塊 26"/>
          <p:cNvSpPr txBox="1"/>
          <p:nvPr/>
        </p:nvSpPr>
        <p:spPr>
          <a:xfrm>
            <a:off x="1446510" y="4469596"/>
            <a:ext cx="184835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B050"/>
                </a:solidFill>
                <a:effectLst>
                  <a:outerShdw blurRad="25400" algn="tl" rotWithShape="0">
                    <a:srgbClr val="000000">
                      <a:alpha val="43000"/>
                    </a:srgbClr>
                  </a:outerShdw>
                </a:effectLst>
              </a:rPr>
              <a:t>最後刮脂價格</a:t>
            </a:r>
            <a:endParaRPr lang="zh-TW" altLang="en-US" sz="2000" b="1" spc="150" dirty="0">
              <a:ln w="11430"/>
              <a:solidFill>
                <a:srgbClr val="00B050"/>
              </a:solidFill>
              <a:effectLst>
                <a:outerShdw blurRad="25400" algn="tl" rotWithShape="0">
                  <a:srgbClr val="000000">
                    <a:alpha val="43000"/>
                  </a:srgbClr>
                </a:outerShdw>
              </a:effectLst>
            </a:endParaRPr>
          </a:p>
        </p:txBody>
      </p:sp>
      <p:sp>
        <p:nvSpPr>
          <p:cNvPr id="28" name="文字方塊 27"/>
          <p:cNvSpPr txBox="1"/>
          <p:nvPr/>
        </p:nvSpPr>
        <p:spPr>
          <a:xfrm>
            <a:off x="2843808" y="6126294"/>
            <a:ext cx="403244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12-2 </a:t>
            </a:r>
            <a:r>
              <a:rPr lang="zh-TW" altLang="en-US" sz="2000" b="1" spc="150" dirty="0" smtClean="0">
                <a:ln w="11430"/>
                <a:solidFill>
                  <a:srgbClr val="FF0066"/>
                </a:solidFill>
                <a:effectLst>
                  <a:outerShdw blurRad="25400" algn="tl" rotWithShape="0">
                    <a:srgbClr val="000000">
                      <a:alpha val="43000"/>
                    </a:srgbClr>
                  </a:outerShdw>
                </a:effectLst>
              </a:rPr>
              <a:t>刮脂訂價法的價格調整</a:t>
            </a:r>
            <a:endParaRPr lang="zh-TW" altLang="en-US" sz="2000" b="1" spc="150" dirty="0">
              <a:ln w="11430"/>
              <a:solidFill>
                <a:srgbClr val="FF0066"/>
              </a:solidFill>
              <a:effectLst>
                <a:outerShdw blurRad="25400" algn="tl" rotWithShape="0">
                  <a:srgbClr val="000000">
                    <a:alpha val="43000"/>
                  </a:srgbClr>
                </a:outerShdw>
              </a:effectLst>
            </a:endParaRPr>
          </a:p>
        </p:txBody>
      </p:sp>
      <p:sp>
        <p:nvSpPr>
          <p:cNvPr id="29" name="圓角矩形 28"/>
          <p:cNvSpPr/>
          <p:nvPr/>
        </p:nvSpPr>
        <p:spPr>
          <a:xfrm>
            <a:off x="4427984" y="2453688"/>
            <a:ext cx="4608512" cy="1328023"/>
          </a:xfrm>
          <a:prstGeom prst="roundRect">
            <a:avLst/>
          </a:prstGeom>
          <a:solidFill>
            <a:srgbClr val="7030A0"/>
          </a:solidFill>
        </p:spPr>
        <p:style>
          <a:lnRef idx="3">
            <a:schemeClr val="lt1"/>
          </a:lnRef>
          <a:fillRef idx="1">
            <a:schemeClr val="accent5"/>
          </a:fillRef>
          <a:effectRef idx="1">
            <a:schemeClr val="accent5"/>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F8F8F8"/>
                </a:solidFill>
                <a:effectLst>
                  <a:outerShdw blurRad="25400" algn="tl" rotWithShape="0">
                    <a:srgbClr val="000000">
                      <a:alpha val="43000"/>
                    </a:srgbClr>
                  </a:outerShdw>
                </a:effectLst>
              </a:rPr>
              <a:t>隨著產品生命週期的進展，廠商會逐漸降低該產品的價格，以便能接近更大範圍的</a:t>
            </a:r>
            <a:r>
              <a:rPr lang="zh-TW" altLang="zh-TW" sz="2400" b="1" spc="150" dirty="0" smtClean="0">
                <a:ln w="11430"/>
                <a:solidFill>
                  <a:srgbClr val="F8F8F8"/>
                </a:solidFill>
                <a:effectLst>
                  <a:outerShdw blurRad="25400" algn="tl" rotWithShape="0">
                    <a:srgbClr val="000000">
                      <a:alpha val="43000"/>
                    </a:srgbClr>
                  </a:outerShdw>
                </a:effectLst>
              </a:rPr>
              <a:t>市場</a:t>
            </a:r>
            <a:r>
              <a:rPr lang="zh-TW" altLang="en-US" sz="2400" b="1" spc="150" dirty="0" smtClean="0">
                <a:ln w="11430"/>
                <a:solidFill>
                  <a:srgbClr val="F8F8F8"/>
                </a:solidFill>
                <a:effectLst>
                  <a:outerShdw blurRad="25400" algn="tl" rotWithShape="0">
                    <a:srgbClr val="000000">
                      <a:alpha val="43000"/>
                    </a:srgbClr>
                  </a:outerShdw>
                </a:effectLst>
              </a:rPr>
              <a:t>。 </a:t>
            </a:r>
            <a:endParaRPr lang="zh-TW" alt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randombar(horizontal)">
                                      <p:cBhvr>
                                        <p:cTn id="4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p:bldP spid="26" grpId="0"/>
      <p:bldP spid="27" grpId="0"/>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0845" y="0"/>
            <a:ext cx="8229600" cy="1268760"/>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§12.3.1.1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刮脂</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訂價</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2/2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268760"/>
            <a:ext cx="8229600" cy="410445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一般而言，刮脂訂價政策在下列情況下較為可行</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pPr>
              <a:buBlip>
                <a:blip r:embed="rId2"/>
              </a:buBlip>
            </a:pPr>
            <a:r>
              <a:rPr lang="en-US" altLang="zh-TW" b="1" spc="150" dirty="0" smtClean="0">
                <a:ln w="11430"/>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有</a:t>
            </a:r>
            <a:r>
              <a:rPr lang="zh-TW" altLang="zh-TW" b="1" spc="150" dirty="0">
                <a:ln w="11430"/>
                <a:solidFill>
                  <a:schemeClr val="tx1">
                    <a:lumMod val="50000"/>
                    <a:lumOff val="50000"/>
                  </a:schemeClr>
                </a:solidFill>
                <a:effectLst>
                  <a:outerShdw blurRad="25400" algn="tl" rotWithShape="0">
                    <a:srgbClr val="000000">
                      <a:alpha val="43000"/>
                    </a:srgbClr>
                  </a:outerShdw>
                </a:effectLst>
              </a:rPr>
              <a:t>相當多的顧客對於該產品有高度需求</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en-US" altLang="zh-TW"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存在</a:t>
            </a:r>
            <a:r>
              <a:rPr lang="zh-TW" altLang="zh-TW" b="1" spc="150" dirty="0">
                <a:ln w="11430"/>
                <a:solidFill>
                  <a:schemeClr val="tx1">
                    <a:lumMod val="50000"/>
                    <a:lumOff val="50000"/>
                  </a:schemeClr>
                </a:solidFill>
                <a:effectLst>
                  <a:outerShdw blurRad="25400" algn="tl" rotWithShape="0">
                    <a:srgbClr val="000000">
                      <a:alpha val="43000"/>
                    </a:srgbClr>
                  </a:outerShdw>
                </a:effectLst>
              </a:rPr>
              <a:t>著一些進入障礙，使得高價格不致於吸引更多競爭者</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en-US" altLang="zh-TW"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高價格</a:t>
            </a:r>
            <a:r>
              <a:rPr lang="zh-TW" altLang="zh-TW" b="1" spc="150" dirty="0">
                <a:ln w="11430"/>
                <a:solidFill>
                  <a:schemeClr val="tx1">
                    <a:lumMod val="50000"/>
                    <a:lumOff val="50000"/>
                  </a:schemeClr>
                </a:solidFill>
                <a:effectLst>
                  <a:outerShdw blurRad="25400" algn="tl" rotWithShape="0">
                    <a:srgbClr val="000000">
                      <a:alpha val="43000"/>
                    </a:srgbClr>
                  </a:outerShdw>
                </a:effectLst>
              </a:rPr>
              <a:t>可塑造高品質的產品形象</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15</a:t>
            </a:fld>
            <a:endParaRPr lang="zh-TW" altLang="en-US" dirty="0"/>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08012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滲透訂價</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00150"/>
            <a:ext cx="8229600" cy="2732906"/>
          </a:xfrm>
        </p:spPr>
        <p:txBody>
          <a:bodyPr>
            <a:normAutofit/>
            <a:scene3d>
              <a:camera prst="orthographicFront"/>
              <a:lightRig rig="soft" dir="t">
                <a:rot lat="0" lon="0" rev="10800000"/>
              </a:lightRig>
            </a:scene3d>
            <a:sp3d>
              <a:bevelT w="27940" h="12700"/>
              <a:contourClr>
                <a:srgbClr val="DDDDDD"/>
              </a:contourClr>
            </a:sp3d>
          </a:bodyPr>
          <a:lstStyle/>
          <a:p>
            <a:r>
              <a:rPr lang="zh-TW" altLang="en-US" sz="3100" b="1" spc="150" dirty="0" smtClean="0">
                <a:ln w="11430"/>
                <a:solidFill>
                  <a:srgbClr val="C00000"/>
                </a:solidFill>
                <a:effectLst>
                  <a:outerShdw blurRad="25400" algn="tl" rotWithShape="0">
                    <a:srgbClr val="000000">
                      <a:alpha val="43000"/>
                    </a:srgbClr>
                  </a:outerShdw>
                </a:effectLst>
              </a:rPr>
              <a:t>滲透訂價</a:t>
            </a:r>
            <a:r>
              <a:rPr lang="zh-TW" altLang="en-US" sz="3100" b="1" spc="150" dirty="0" smtClean="0">
                <a:ln w="11430"/>
                <a:solidFill>
                  <a:sysClr val="windowText" lastClr="000000"/>
                </a:solidFill>
                <a:effectLst>
                  <a:outerShdw blurRad="25400" algn="tl" rotWithShape="0">
                    <a:srgbClr val="000000">
                      <a:alpha val="43000"/>
                    </a:srgbClr>
                  </a:outerShdw>
                </a:effectLst>
              </a:rPr>
              <a:t>：</a:t>
            </a:r>
            <a:r>
              <a:rPr lang="zh-TW" altLang="zh-TW" sz="3100" b="1" spc="150" dirty="0" smtClean="0">
                <a:ln w="11430"/>
                <a:solidFill>
                  <a:sysClr val="windowText" lastClr="000000"/>
                </a:solidFill>
                <a:effectLst>
                  <a:outerShdw blurRad="25400" algn="tl" rotWithShape="0">
                    <a:srgbClr val="000000">
                      <a:alpha val="43000"/>
                    </a:srgbClr>
                  </a:outerShdw>
                </a:effectLst>
              </a:rPr>
              <a:t>指</a:t>
            </a:r>
            <a:r>
              <a:rPr lang="zh-TW" altLang="zh-TW" sz="3100" b="1" spc="150" dirty="0">
                <a:ln w="11430"/>
                <a:solidFill>
                  <a:sysClr val="windowText" lastClr="000000"/>
                </a:solidFill>
                <a:effectLst>
                  <a:outerShdw blurRad="25400" algn="tl" rotWithShape="0">
                    <a:srgbClr val="000000">
                      <a:alpha val="43000"/>
                    </a:srgbClr>
                  </a:outerShdw>
                </a:effectLst>
              </a:rPr>
              <a:t>對產品收取一個</a:t>
            </a:r>
            <a:r>
              <a:rPr lang="zh-TW" altLang="zh-TW" sz="3100" b="1" spc="150" dirty="0">
                <a:ln w="11430"/>
                <a:solidFill>
                  <a:srgbClr val="9900CC"/>
                </a:solidFill>
                <a:effectLst>
                  <a:outerShdw blurRad="25400" algn="tl" rotWithShape="0">
                    <a:srgbClr val="000000">
                      <a:alpha val="43000"/>
                    </a:srgbClr>
                  </a:outerShdw>
                </a:effectLst>
              </a:rPr>
              <a:t>相對較低的價格</a:t>
            </a:r>
            <a:r>
              <a:rPr lang="zh-TW" altLang="zh-TW" sz="3100" b="1" spc="150" dirty="0">
                <a:ln w="11430"/>
                <a:solidFill>
                  <a:sysClr val="windowText" lastClr="000000"/>
                </a:solidFill>
                <a:effectLst>
                  <a:outerShdw blurRad="25400" algn="tl" rotWithShape="0">
                    <a:srgbClr val="000000">
                      <a:alpha val="43000"/>
                    </a:srgbClr>
                  </a:outerShdw>
                </a:effectLst>
              </a:rPr>
              <a:t>，以便能快速地攫取大多數的</a:t>
            </a:r>
            <a:r>
              <a:rPr lang="zh-TW" altLang="zh-TW" sz="3100" b="1" spc="150" dirty="0" smtClean="0">
                <a:ln w="11430"/>
                <a:solidFill>
                  <a:sysClr val="windowText" lastClr="000000"/>
                </a:solidFill>
                <a:effectLst>
                  <a:outerShdw blurRad="25400" algn="tl" rotWithShape="0">
                    <a:srgbClr val="000000">
                      <a:alpha val="43000"/>
                    </a:srgbClr>
                  </a:outerShdw>
                </a:effectLst>
              </a:rPr>
              <a:t>市場。</a:t>
            </a:r>
            <a:r>
              <a:rPr lang="zh-TW" altLang="zh-TW" sz="3100" b="1" spc="150" dirty="0">
                <a:ln w="11430"/>
                <a:solidFill>
                  <a:sysClr val="windowText" lastClr="000000"/>
                </a:solidFill>
                <a:effectLst>
                  <a:outerShdw blurRad="25400" algn="tl" rotWithShape="0">
                    <a:srgbClr val="000000">
                      <a:alpha val="43000"/>
                    </a:srgbClr>
                  </a:outerShdw>
                </a:effectLst>
              </a:rPr>
              <a:t>採取低價的目的是為了獲取潛在市場的廣大占有率，以便能透過規模經濟來降低生產成本。</a:t>
            </a:r>
            <a:r>
              <a:rPr lang="zh-TW" altLang="en-US" sz="3100"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100"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16</a:t>
            </a:fld>
            <a:endParaRPr lang="zh-TW" altLang="en-US" dirty="0"/>
          </a:p>
        </p:txBody>
      </p:sp>
      <p:grpSp>
        <p:nvGrpSpPr>
          <p:cNvPr id="6" name="Group 13"/>
          <p:cNvGrpSpPr>
            <a:grpSpLocks/>
          </p:cNvGrpSpPr>
          <p:nvPr/>
        </p:nvGrpSpPr>
        <p:grpSpPr bwMode="auto">
          <a:xfrm>
            <a:off x="2868613" y="3698873"/>
            <a:ext cx="3427412" cy="2871787"/>
            <a:chOff x="254" y="2471"/>
            <a:chExt cx="2159" cy="1809"/>
          </a:xfrm>
        </p:grpSpPr>
        <p:sp>
          <p:nvSpPr>
            <p:cNvPr id="7" name="Line 14"/>
            <p:cNvSpPr>
              <a:spLocks noChangeShapeType="1"/>
            </p:cNvSpPr>
            <p:nvPr/>
          </p:nvSpPr>
          <p:spPr bwMode="auto">
            <a:xfrm flipV="1">
              <a:off x="551" y="2471"/>
              <a:ext cx="0" cy="15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8" name="Line 15"/>
            <p:cNvSpPr>
              <a:spLocks noChangeShapeType="1"/>
            </p:cNvSpPr>
            <p:nvPr/>
          </p:nvSpPr>
          <p:spPr bwMode="auto">
            <a:xfrm>
              <a:off x="551" y="4024"/>
              <a:ext cx="168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Text Box 16"/>
            <p:cNvSpPr txBox="1">
              <a:spLocks noChangeArrowheads="1"/>
            </p:cNvSpPr>
            <p:nvPr/>
          </p:nvSpPr>
          <p:spPr bwMode="auto">
            <a:xfrm>
              <a:off x="1887" y="4049"/>
              <a:ext cx="5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a:ea typeface="標楷體" pitchFamily="65" charset="-120"/>
                </a:rPr>
                <a:t>數量</a:t>
              </a:r>
            </a:p>
          </p:txBody>
        </p:sp>
        <p:sp>
          <p:nvSpPr>
            <p:cNvPr id="10" name="Text Box 17"/>
            <p:cNvSpPr txBox="1">
              <a:spLocks noChangeArrowheads="1"/>
            </p:cNvSpPr>
            <p:nvPr/>
          </p:nvSpPr>
          <p:spPr bwMode="auto">
            <a:xfrm>
              <a:off x="254" y="2504"/>
              <a:ext cx="289" cy="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spcBef>
                  <a:spcPct val="50000"/>
                </a:spcBef>
              </a:pPr>
              <a:r>
                <a:rPr lang="zh-TW" altLang="en-US" dirty="0">
                  <a:ea typeface="標楷體" pitchFamily="65" charset="-120"/>
                </a:rPr>
                <a:t>價格</a:t>
              </a:r>
            </a:p>
          </p:txBody>
        </p:sp>
        <p:sp>
          <p:nvSpPr>
            <p:cNvPr id="11" name="Line 18"/>
            <p:cNvSpPr>
              <a:spLocks noChangeShapeType="1"/>
            </p:cNvSpPr>
            <p:nvPr/>
          </p:nvSpPr>
          <p:spPr bwMode="auto">
            <a:xfrm>
              <a:off x="718" y="2830"/>
              <a:ext cx="1436" cy="985"/>
            </a:xfrm>
            <a:prstGeom prst="line">
              <a:avLst/>
            </a:prstGeom>
            <a:ln w="38100">
              <a:headEnd/>
              <a:tailEnd/>
            </a:ln>
          </p:spPr>
          <p:style>
            <a:lnRef idx="2">
              <a:schemeClr val="accent2"/>
            </a:lnRef>
            <a:fillRef idx="0">
              <a:schemeClr val="accent2"/>
            </a:fillRef>
            <a:effectRef idx="1">
              <a:schemeClr val="accent2"/>
            </a:effectRef>
            <a:fontRef idx="minor">
              <a:schemeClr val="tx1"/>
            </a:fontRef>
          </p:style>
          <p:txBody>
            <a:bodyPr/>
            <a:lstStyle/>
            <a:p>
              <a:endParaRPr lang="zh-TW" altLang="en-US"/>
            </a:p>
          </p:txBody>
        </p:sp>
      </p:grpSp>
      <p:sp>
        <p:nvSpPr>
          <p:cNvPr id="13" name="文字方塊 12"/>
          <p:cNvSpPr txBox="1"/>
          <p:nvPr/>
        </p:nvSpPr>
        <p:spPr>
          <a:xfrm>
            <a:off x="251520" y="3784736"/>
            <a:ext cx="2304256" cy="707886"/>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12-3 </a:t>
            </a:r>
            <a:r>
              <a:rPr lang="zh-TW" altLang="en-US" sz="2000" b="1" spc="150" dirty="0" smtClean="0">
                <a:ln w="11430"/>
                <a:solidFill>
                  <a:srgbClr val="FF0066"/>
                </a:solidFill>
                <a:effectLst>
                  <a:outerShdw blurRad="25400" algn="tl" rotWithShape="0">
                    <a:srgbClr val="000000">
                      <a:alpha val="43000"/>
                    </a:srgbClr>
                  </a:outerShdw>
                </a:effectLst>
              </a:rPr>
              <a:t>滲透訂價法的價格調整</a:t>
            </a:r>
            <a:endParaRPr lang="zh-TW" altLang="en-US" sz="2000" b="1" spc="150" dirty="0">
              <a:ln w="11430"/>
              <a:solidFill>
                <a:srgbClr val="FF0066"/>
              </a:solidFill>
              <a:effectLst>
                <a:outerShdw blurRad="25400" algn="tl" rotWithShape="0">
                  <a:srgbClr val="000000">
                    <a:alpha val="43000"/>
                  </a:srgbClr>
                </a:outerShdw>
              </a:effectLst>
            </a:endParaRPr>
          </a:p>
        </p:txBody>
      </p:sp>
      <p:cxnSp>
        <p:nvCxnSpPr>
          <p:cNvPr id="14" name="直線接點 13"/>
          <p:cNvCxnSpPr/>
          <p:nvPr/>
        </p:nvCxnSpPr>
        <p:spPr>
          <a:xfrm>
            <a:off x="3340100" y="4797747"/>
            <a:ext cx="980596" cy="142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4320696" y="4812035"/>
            <a:ext cx="0" cy="135222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3340100" y="5299651"/>
            <a:ext cx="170067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040776" y="5299651"/>
            <a:ext cx="0" cy="8582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956874" y="4597692"/>
            <a:ext cx="1663899"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chemeClr val="accent6">
                    <a:lumMod val="75000"/>
                  </a:schemeClr>
                </a:solidFill>
                <a:effectLst>
                  <a:outerShdw blurRad="25400" algn="tl" rotWithShape="0">
                    <a:srgbClr val="000000">
                      <a:alpha val="43000"/>
                    </a:srgbClr>
                  </a:outerShdw>
                </a:effectLst>
              </a:rPr>
              <a:t>一般價格</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19" name="文字方塊 18"/>
          <p:cNvSpPr txBox="1"/>
          <p:nvPr/>
        </p:nvSpPr>
        <p:spPr>
          <a:xfrm>
            <a:off x="1956874" y="5169193"/>
            <a:ext cx="1432578"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a:ln w="11430"/>
                <a:solidFill>
                  <a:srgbClr val="00B050"/>
                </a:solidFill>
                <a:effectLst>
                  <a:outerShdw blurRad="25400" algn="tl" rotWithShape="0">
                    <a:srgbClr val="000000">
                      <a:alpha val="43000"/>
                    </a:srgbClr>
                  </a:outerShdw>
                </a:effectLst>
              </a:rPr>
              <a:t>滲透</a:t>
            </a:r>
            <a:r>
              <a:rPr lang="zh-TW" altLang="en-US" sz="2000" b="1" spc="150" dirty="0" smtClean="0">
                <a:ln w="11430"/>
                <a:solidFill>
                  <a:srgbClr val="00B050"/>
                </a:solidFill>
                <a:effectLst>
                  <a:outerShdw blurRad="25400" algn="tl" rotWithShape="0">
                    <a:srgbClr val="000000">
                      <a:alpha val="43000"/>
                    </a:srgbClr>
                  </a:outerShdw>
                </a:effectLst>
              </a:rPr>
              <a:t>價格</a:t>
            </a:r>
            <a:endParaRPr lang="zh-TW" altLang="en-US" sz="2000" b="1" spc="150" dirty="0">
              <a:ln w="11430"/>
              <a:solidFill>
                <a:srgbClr val="00B050"/>
              </a:solidFill>
              <a:effectLst>
                <a:outerShdw blurRad="25400" algn="tl" rotWithShape="0">
                  <a:srgbClr val="000000">
                    <a:alpha val="43000"/>
                  </a:srgbClr>
                </a:outerShdw>
              </a:effectLst>
            </a:endParaRPr>
          </a:p>
        </p:txBody>
      </p:sp>
      <p:sp>
        <p:nvSpPr>
          <p:cNvPr id="25" name="圓角矩形 24"/>
          <p:cNvSpPr/>
          <p:nvPr/>
        </p:nvSpPr>
        <p:spPr>
          <a:xfrm>
            <a:off x="4716463" y="3311639"/>
            <a:ext cx="4321622" cy="1600438"/>
          </a:xfrm>
          <a:prstGeom prst="roundRect">
            <a:avLst/>
          </a:prstGeom>
          <a:solidFill>
            <a:srgbClr val="00B0F0"/>
          </a:solidFill>
        </p:spPr>
        <p:style>
          <a:lnRef idx="3">
            <a:schemeClr val="lt1"/>
          </a:lnRef>
          <a:fillRef idx="1">
            <a:schemeClr val="accent1"/>
          </a:fillRef>
          <a:effectRef idx="1">
            <a:schemeClr val="accent1"/>
          </a:effectRef>
          <a:fontRef idx="minor">
            <a:schemeClr val="lt1"/>
          </a:fontRef>
        </p:style>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tx1"/>
                </a:solidFill>
                <a:effectLst>
                  <a:outerShdw blurRad="25400" algn="tl" rotWithShape="0">
                    <a:srgbClr val="000000">
                      <a:alpha val="43000"/>
                    </a:srgbClr>
                  </a:outerShdw>
                </a:effectLst>
              </a:rPr>
              <a:t>滲透訂價政策會導致每單位的利潤降低；因此為了達到損益兩平點，廠商就需要取得高於刮脂訂價政策的銷售量。</a:t>
            </a:r>
            <a:endParaRPr lang="zh-TW" altLang="en-US" sz="2200" b="1" spc="150" dirty="0">
              <a:ln w="11430"/>
              <a:solidFill>
                <a:schemeClr val="tx1"/>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75"/>
            <a:ext cx="8229600" cy="1274763"/>
          </a:xfrm>
        </p:spPr>
        <p:txBody>
          <a:bodyPr/>
          <a:lstStyle/>
          <a:p>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a:t>
            </a:r>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12.3.1.2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滲透訂價</a:t>
            </a:r>
            <a:r>
              <a:rPr lang="en-US" altLang="zh-TW"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268760"/>
            <a:ext cx="8229600" cy="464137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滲透訂價政策較適合下列情況：</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pPr>
              <a:buBlip>
                <a:blip r:embed="rId2"/>
              </a:buBlip>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目標</a:t>
            </a:r>
            <a:r>
              <a:rPr lang="zh-TW" altLang="zh-TW" b="1" spc="150" dirty="0">
                <a:ln w="11430"/>
                <a:solidFill>
                  <a:schemeClr val="tx1">
                    <a:lumMod val="50000"/>
                    <a:lumOff val="50000"/>
                  </a:schemeClr>
                </a:solidFill>
                <a:effectLst>
                  <a:outerShdw blurRad="25400" algn="tl" rotWithShape="0">
                    <a:srgbClr val="000000">
                      <a:alpha val="43000"/>
                    </a:srgbClr>
                  </a:outerShdw>
                </a:effectLst>
              </a:rPr>
              <a:t>顧客對價格相當敏感，需求彈性很大</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公司</a:t>
            </a:r>
            <a:r>
              <a:rPr lang="zh-TW" altLang="zh-TW" b="1" spc="150" dirty="0">
                <a:ln w="11430"/>
                <a:solidFill>
                  <a:schemeClr val="tx1">
                    <a:lumMod val="50000"/>
                    <a:lumOff val="50000"/>
                  </a:schemeClr>
                </a:solidFill>
                <a:effectLst>
                  <a:outerShdw blurRad="25400" algn="tl" rotWithShape="0">
                    <a:srgbClr val="000000">
                      <a:alpha val="43000"/>
                    </a:srgbClr>
                  </a:outerShdw>
                </a:effectLst>
              </a:rPr>
              <a:t>的成本比競爭者低很多。</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a:p>
            <a:pPr>
              <a:buBlip>
                <a:blip r:embed="rId2"/>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每</a:t>
            </a:r>
            <a:r>
              <a:rPr lang="zh-TW" altLang="zh-TW" b="1" spc="150" dirty="0">
                <a:ln w="11430"/>
                <a:solidFill>
                  <a:schemeClr val="tx1">
                    <a:lumMod val="50000"/>
                    <a:lumOff val="50000"/>
                  </a:schemeClr>
                </a:solidFill>
                <a:effectLst>
                  <a:outerShdw blurRad="25400" algn="tl" rotWithShape="0">
                    <a:srgbClr val="000000">
                      <a:alpha val="43000"/>
                    </a:srgbClr>
                  </a:outerShdw>
                </a:effectLst>
              </a:rPr>
              <a:t>單位的生產與配銷成本可能隨著產量的增加而降低</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a:buBlip>
                <a:blip r:embed="rId2"/>
              </a:buBlip>
            </a:pP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 </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低價</a:t>
            </a:r>
            <a:r>
              <a:rPr lang="zh-TW" altLang="zh-TW" b="1" spc="150" dirty="0">
                <a:ln w="11430"/>
                <a:solidFill>
                  <a:schemeClr val="tx1">
                    <a:lumMod val="50000"/>
                    <a:lumOff val="50000"/>
                  </a:schemeClr>
                </a:solidFill>
                <a:effectLst>
                  <a:outerShdw blurRad="25400" algn="tl" rotWithShape="0">
                    <a:srgbClr val="000000">
                      <a:alpha val="43000"/>
                    </a:srgbClr>
                  </a:outerShdw>
                </a:effectLst>
              </a:rPr>
              <a:t>可以降低潛在競爭者進入市場的意願。</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17</a:t>
            </a:fld>
            <a:endParaRPr lang="zh-TW" altLang="en-US" dirty="0"/>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單一價格</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127882"/>
            <a:ext cx="8229600" cy="316835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單一</a:t>
            </a:r>
            <a:r>
              <a:rPr lang="zh-TW" altLang="zh-TW" b="1" spc="150" dirty="0" smtClean="0">
                <a:ln w="11430"/>
                <a:solidFill>
                  <a:srgbClr val="C00000"/>
                </a:solidFill>
                <a:effectLst>
                  <a:outerShdw blurRad="25400" algn="tl" rotWithShape="0">
                    <a:srgbClr val="000000">
                      <a:alpha val="43000"/>
                    </a:srgbClr>
                  </a:outerShdw>
                </a:effectLst>
              </a:rPr>
              <a:t>價格</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所有顧客在相同情況及相同購買數量下，付出的是相同的價格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單一價格政策的</a:t>
            </a:r>
            <a:r>
              <a:rPr lang="zh-TW" altLang="zh-TW" b="1" spc="150" dirty="0" smtClean="0">
                <a:ln w="11430"/>
                <a:solidFill>
                  <a:srgbClr val="00B050"/>
                </a:solidFill>
                <a:effectLst>
                  <a:outerShdw blurRad="25400" algn="tl" rotWithShape="0">
                    <a:srgbClr val="000000">
                      <a:alpha val="43000"/>
                    </a:srgbClr>
                  </a:outerShdw>
                </a:effectLst>
              </a:rPr>
              <a:t>優點</a:t>
            </a:r>
            <a:r>
              <a:rPr lang="zh-TW" altLang="en-US" b="1" spc="150" dirty="0" smtClean="0">
                <a:ln w="11430"/>
                <a:effectLst>
                  <a:outerShdw blurRad="25400" algn="tl" rotWithShape="0">
                    <a:srgbClr val="000000">
                      <a:alpha val="43000"/>
                    </a:srgbClr>
                  </a:outerShdw>
                </a:effectLst>
              </a:rPr>
              <a:t>：</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方便</a:t>
            </a:r>
            <a:r>
              <a:rPr lang="zh-TW" altLang="zh-TW" b="1" spc="150" dirty="0">
                <a:ln w="11430"/>
                <a:solidFill>
                  <a:schemeClr val="tx1">
                    <a:lumMod val="50000"/>
                    <a:lumOff val="50000"/>
                  </a:schemeClr>
                </a:solidFill>
                <a:effectLst>
                  <a:outerShdw blurRad="25400" algn="tl" rotWithShape="0">
                    <a:srgbClr val="000000">
                      <a:alpha val="43000"/>
                    </a:srgbClr>
                  </a:outerShdw>
                </a:effectLst>
              </a:rPr>
              <a:t>管理，並能維持良好的商</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譽</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r>
              <a:rPr lang="zh-TW" altLang="zh-TW" b="1" spc="150" dirty="0">
                <a:ln w="11430"/>
                <a:solidFill>
                  <a:srgbClr val="00B050"/>
                </a:solidFill>
                <a:effectLst>
                  <a:outerShdw blurRad="25400" algn="tl" rotWithShape="0">
                    <a:srgbClr val="000000">
                      <a:alpha val="43000"/>
                    </a:srgbClr>
                  </a:outerShdw>
                </a:effectLst>
              </a:rPr>
              <a:t>單一價格政策</a:t>
            </a:r>
            <a:r>
              <a:rPr lang="zh-TW" altLang="zh-TW" b="1" spc="150" dirty="0" smtClean="0">
                <a:ln w="11430"/>
                <a:solidFill>
                  <a:srgbClr val="00B050"/>
                </a:solidFill>
                <a:effectLst>
                  <a:outerShdw blurRad="25400" algn="tl" rotWithShape="0">
                    <a:srgbClr val="000000">
                      <a:alpha val="43000"/>
                    </a:srgbClr>
                  </a:outerShdw>
                </a:effectLst>
              </a:rPr>
              <a:t>的</a:t>
            </a:r>
            <a:r>
              <a:rPr lang="zh-TW" altLang="en-US" b="1" spc="150" dirty="0" smtClean="0">
                <a:ln w="11430"/>
                <a:solidFill>
                  <a:srgbClr val="00B050"/>
                </a:solidFill>
                <a:effectLst>
                  <a:outerShdw blurRad="25400" algn="tl" rotWithShape="0">
                    <a:srgbClr val="000000">
                      <a:alpha val="43000"/>
                    </a:srgbClr>
                  </a:outerShdw>
                </a:effectLst>
              </a:rPr>
              <a:t>缺點</a:t>
            </a:r>
            <a:r>
              <a:rPr lang="zh-TW" altLang="en-US" b="1" spc="150" dirty="0" smtClean="0">
                <a:ln w="11430"/>
                <a:effectLst>
                  <a:outerShdw blurRad="25400" algn="tl" rotWithShape="0">
                    <a:srgbClr val="000000">
                      <a:alpha val="43000"/>
                    </a:srgbClr>
                  </a:outerShdw>
                </a:effectLst>
              </a:rPr>
              <a:t>：</a:t>
            </a:r>
            <a:r>
              <a:rPr lang="zh-TW" altLang="zh-TW" b="1" spc="150" dirty="0">
                <a:ln w="11430"/>
                <a:solidFill>
                  <a:schemeClr val="tx1">
                    <a:lumMod val="50000"/>
                    <a:lumOff val="50000"/>
                  </a:schemeClr>
                </a:solidFill>
                <a:effectLst>
                  <a:outerShdw blurRad="25400" algn="tl" rotWithShape="0">
                    <a:srgbClr val="000000">
                      <a:alpha val="43000"/>
                    </a:srgbClr>
                  </a:outerShdw>
                </a:effectLst>
              </a:rPr>
              <a:t>價格過於僵固。</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18</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122" y="3933056"/>
            <a:ext cx="2976315" cy="2149561"/>
          </a:xfrm>
          <a:prstGeom prst="roundRect">
            <a:avLst>
              <a:gd name="adj" fmla="val 1334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727412" y="4227363"/>
            <a:ext cx="3733019"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a:t>
            </a:r>
            <a:r>
              <a:rPr lang="zh-TW" altLang="zh-TW" sz="2200" b="1" spc="150" dirty="0" smtClean="0">
                <a:ln w="11430"/>
                <a:solidFill>
                  <a:srgbClr val="002060"/>
                </a:solidFill>
                <a:effectLst>
                  <a:outerShdw blurRad="25400" algn="tl" rotWithShape="0">
                    <a:srgbClr val="000000">
                      <a:alpha val="43000"/>
                    </a:srgbClr>
                  </a:outerShdw>
                </a:effectLst>
              </a:rPr>
              <a:t>林華泰</a:t>
            </a:r>
            <a:r>
              <a:rPr lang="zh-TW" altLang="zh-TW" sz="2200" b="1" spc="150" dirty="0">
                <a:ln w="11430"/>
                <a:solidFill>
                  <a:srgbClr val="002060"/>
                </a:solidFill>
                <a:effectLst>
                  <a:outerShdw blurRad="25400" algn="tl" rotWithShape="0">
                    <a:srgbClr val="000000">
                      <a:alpha val="43000"/>
                    </a:srgbClr>
                  </a:outerShdw>
                </a:effectLst>
              </a:rPr>
              <a:t>茶行強調「童叟無欺不二價」，沒有議價，也沒有</a:t>
            </a:r>
            <a:r>
              <a:rPr lang="zh-TW" altLang="zh-TW" sz="2200" b="1" spc="150" dirty="0" smtClean="0">
                <a:ln w="11430"/>
                <a:solidFill>
                  <a:srgbClr val="002060"/>
                </a:solidFill>
                <a:effectLst>
                  <a:outerShdw blurRad="25400" algn="tl" rotWithShape="0">
                    <a:srgbClr val="000000">
                      <a:alpha val="43000"/>
                    </a:srgbClr>
                  </a:outerShdw>
                </a:effectLst>
              </a:rPr>
              <a:t>品茗</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§12.3.2.2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彈性訂價</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39231" y="960197"/>
            <a:ext cx="8229600" cy="3149525"/>
          </a:xfrm>
        </p:spPr>
        <p:txBody>
          <a:bodyPr>
            <a:noAutofit/>
            <a:scene3d>
              <a:camera prst="orthographicFront"/>
              <a:lightRig rig="soft" dir="t">
                <a:rot lat="0" lon="0" rev="10800000"/>
              </a:lightRig>
            </a:scene3d>
            <a:sp3d>
              <a:bevelT w="27940" h="12700"/>
              <a:contourClr>
                <a:srgbClr val="DDDDDD"/>
              </a:contourClr>
            </a:sp3d>
          </a:bodyPr>
          <a:lstStyle/>
          <a:p>
            <a:r>
              <a:rPr lang="zh-TW" altLang="zh-TW" sz="2800" b="1" spc="150" dirty="0">
                <a:ln w="11430"/>
                <a:solidFill>
                  <a:srgbClr val="C00000"/>
                </a:solidFill>
                <a:effectLst>
                  <a:outerShdw blurRad="25400" algn="tl" rotWithShape="0">
                    <a:srgbClr val="000000">
                      <a:alpha val="43000"/>
                    </a:srgbClr>
                  </a:outerShdw>
                </a:effectLst>
              </a:rPr>
              <a:t>彈性</a:t>
            </a:r>
            <a:r>
              <a:rPr lang="zh-TW" altLang="zh-TW" sz="2800" b="1" spc="150" dirty="0" smtClean="0">
                <a:ln w="11430"/>
                <a:solidFill>
                  <a:srgbClr val="C00000"/>
                </a:solidFill>
                <a:effectLst>
                  <a:outerShdw blurRad="25400" algn="tl" rotWithShape="0">
                    <a:srgbClr val="000000">
                      <a:alpha val="43000"/>
                    </a:srgbClr>
                  </a:outerShdw>
                </a:effectLst>
              </a:rPr>
              <a:t>訂價</a:t>
            </a:r>
            <a:r>
              <a:rPr lang="zh-TW" altLang="zh-TW" sz="2800" b="1" spc="150" dirty="0" smtClean="0">
                <a:ln w="11430"/>
                <a:effectLst>
                  <a:outerShdw blurRad="25400" algn="tl" rotWithShape="0">
                    <a:srgbClr val="000000">
                      <a:alpha val="43000"/>
                    </a:srgbClr>
                  </a:outerShdw>
                </a:effectLst>
              </a:rPr>
              <a:t>又</a:t>
            </a:r>
            <a:r>
              <a:rPr lang="zh-TW" altLang="zh-TW" sz="2800" b="1" spc="150" dirty="0">
                <a:ln w="11430"/>
                <a:effectLst>
                  <a:outerShdw blurRad="25400" algn="tl" rotWithShape="0">
                    <a:srgbClr val="000000">
                      <a:alpha val="43000"/>
                    </a:srgbClr>
                  </a:outerShdw>
                </a:effectLst>
              </a:rPr>
              <a:t>名為</a:t>
            </a:r>
            <a:r>
              <a:rPr lang="zh-TW" altLang="zh-TW" sz="2800" b="1" spc="150" dirty="0">
                <a:ln w="11430"/>
                <a:solidFill>
                  <a:srgbClr val="C00000"/>
                </a:solidFill>
                <a:effectLst>
                  <a:outerShdw blurRad="25400" algn="tl" rotWithShape="0">
                    <a:srgbClr val="000000">
                      <a:alpha val="43000"/>
                    </a:srgbClr>
                  </a:outerShdw>
                </a:effectLst>
              </a:rPr>
              <a:t>差異訂價</a:t>
            </a:r>
            <a:r>
              <a:rPr lang="zh-TW" altLang="zh-TW" sz="2800" b="1" spc="150" dirty="0">
                <a:ln w="11430"/>
                <a:effectLst>
                  <a:outerShdw blurRad="25400" algn="tl" rotWithShape="0">
                    <a:srgbClr val="000000">
                      <a:alpha val="43000"/>
                    </a:srgbClr>
                  </a:outerShdw>
                </a:effectLst>
              </a:rPr>
              <a:t>，是指相同的產品以不同的價格販售給不同的顧客</a:t>
            </a:r>
            <a:r>
              <a:rPr lang="zh-TW" altLang="zh-TW" sz="2800" b="1" spc="150" dirty="0" smtClean="0">
                <a:ln w="11430"/>
                <a:effectLst>
                  <a:outerShdw blurRad="25400" algn="tl" rotWithShape="0">
                    <a:srgbClr val="000000">
                      <a:alpha val="43000"/>
                    </a:srgbClr>
                  </a:outerShdw>
                </a:effectLst>
              </a:rPr>
              <a:t>。</a:t>
            </a:r>
            <a:endParaRPr lang="en-US" altLang="zh-TW" sz="2800" b="1" spc="150" dirty="0" smtClean="0">
              <a:ln w="11430"/>
              <a:effectLst>
                <a:outerShdw blurRad="25400" algn="tl" rotWithShape="0">
                  <a:srgbClr val="000000">
                    <a:alpha val="43000"/>
                  </a:srgbClr>
                </a:outerShdw>
              </a:effectLst>
            </a:endParaRPr>
          </a:p>
          <a:p>
            <a:r>
              <a:rPr lang="zh-TW" altLang="zh-TW" sz="2800" b="1" spc="150" dirty="0" smtClean="0">
                <a:ln w="11430"/>
                <a:effectLst>
                  <a:outerShdw blurRad="25400" algn="tl" rotWithShape="0">
                    <a:srgbClr val="000000">
                      <a:alpha val="43000"/>
                    </a:srgbClr>
                  </a:outerShdw>
                </a:effectLst>
              </a:rPr>
              <a:t>由於</a:t>
            </a:r>
            <a:r>
              <a:rPr lang="zh-TW" altLang="zh-TW" sz="2800" b="1" spc="150" dirty="0">
                <a:ln w="11430"/>
                <a:effectLst>
                  <a:outerShdw blurRad="25400" algn="tl" rotWithShape="0">
                    <a:srgbClr val="000000">
                      <a:alpha val="43000"/>
                    </a:srgbClr>
                  </a:outerShdw>
                </a:effectLst>
              </a:rPr>
              <a:t>某些市場的</a:t>
            </a:r>
            <a:r>
              <a:rPr lang="zh-TW" altLang="zh-TW" sz="2800" b="1" u="sng" spc="150" dirty="0">
                <a:ln w="11430"/>
                <a:effectLst>
                  <a:outerShdw blurRad="25400" algn="tl" rotWithShape="0">
                    <a:srgbClr val="000000">
                      <a:alpha val="43000"/>
                    </a:srgbClr>
                  </a:outerShdw>
                </a:effectLst>
              </a:rPr>
              <a:t>競爭格外激烈</a:t>
            </a:r>
            <a:r>
              <a:rPr lang="zh-TW" altLang="zh-TW" sz="2800" b="1" spc="150" dirty="0">
                <a:ln w="11430"/>
                <a:effectLst>
                  <a:outerShdw blurRad="25400" algn="tl" rotWithShape="0">
                    <a:srgbClr val="000000">
                      <a:alpha val="43000"/>
                    </a:srgbClr>
                  </a:outerShdw>
                </a:effectLst>
              </a:rPr>
              <a:t>，賣方利用彈性訂價政策可因應競爭者的價格，隨時作調整。</a:t>
            </a:r>
            <a:r>
              <a:rPr lang="zh-TW" altLang="en-US" sz="2800"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sz="2800"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sz="2800" b="1" spc="150" dirty="0">
                <a:ln w="11430"/>
                <a:solidFill>
                  <a:schemeClr val="tx1">
                    <a:lumMod val="50000"/>
                    <a:lumOff val="50000"/>
                  </a:schemeClr>
                </a:solidFill>
                <a:effectLst>
                  <a:outerShdw blurRad="25400" algn="tl" rotWithShape="0">
                    <a:srgbClr val="000000">
                      <a:alpha val="43000"/>
                    </a:srgbClr>
                  </a:outerShdw>
                </a:effectLst>
              </a:rPr>
              <a:t>根據這兩項構面，我們可以將訂價政策分為下列四種</a:t>
            </a:r>
            <a:r>
              <a:rPr lang="zh-TW" altLang="zh-TW" sz="2800" b="1" spc="150" dirty="0" smtClean="0">
                <a:ln w="11430"/>
                <a:solidFill>
                  <a:schemeClr val="tx1">
                    <a:lumMod val="50000"/>
                    <a:lumOff val="50000"/>
                  </a:schemeClr>
                </a:solidFill>
                <a:effectLst>
                  <a:outerShdw blurRad="25400" algn="tl" rotWithShape="0">
                    <a:srgbClr val="000000">
                      <a:alpha val="43000"/>
                    </a:srgbClr>
                  </a:outerShdw>
                </a:effectLst>
              </a:rPr>
              <a:t>類型</a:t>
            </a:r>
            <a:r>
              <a:rPr lang="zh-TW" altLang="en-US" sz="2800"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sz="28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19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582038738"/>
              </p:ext>
            </p:extLst>
          </p:nvPr>
        </p:nvGraphicFramePr>
        <p:xfrm>
          <a:off x="2231740" y="3975920"/>
          <a:ext cx="5400600" cy="237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文字方塊 6"/>
          <p:cNvSpPr txBox="1"/>
          <p:nvPr/>
        </p:nvSpPr>
        <p:spPr>
          <a:xfrm>
            <a:off x="3455876" y="6369213"/>
            <a:ext cx="3600400" cy="40011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FF0066"/>
                </a:solidFill>
                <a:effectLst>
                  <a:outerShdw blurRad="25400" algn="tl" rotWithShape="0">
                    <a:srgbClr val="000000">
                      <a:alpha val="43000"/>
                    </a:srgbClr>
                  </a:outerShdw>
                </a:effectLst>
              </a:rPr>
              <a:t>圖</a:t>
            </a:r>
            <a:r>
              <a:rPr lang="en-US" altLang="zh-TW" sz="2000" b="1" spc="150" dirty="0" smtClean="0">
                <a:ln w="11430"/>
                <a:solidFill>
                  <a:srgbClr val="FF0066"/>
                </a:solidFill>
                <a:effectLst>
                  <a:outerShdw blurRad="25400" algn="tl" rotWithShape="0">
                    <a:srgbClr val="000000">
                      <a:alpha val="43000"/>
                    </a:srgbClr>
                  </a:outerShdw>
                </a:effectLst>
              </a:rPr>
              <a:t>12-4 </a:t>
            </a:r>
            <a:r>
              <a:rPr lang="zh-TW" altLang="en-US" sz="2000" b="1" spc="150" dirty="0" smtClean="0">
                <a:ln w="11430"/>
                <a:solidFill>
                  <a:srgbClr val="FF0066"/>
                </a:solidFill>
                <a:effectLst>
                  <a:outerShdw blurRad="25400" algn="tl" rotWithShape="0">
                    <a:srgbClr val="000000">
                      <a:alpha val="43000"/>
                    </a:srgbClr>
                  </a:outerShdw>
                </a:effectLst>
              </a:rPr>
              <a:t>訂價政策的類型</a:t>
            </a:r>
            <a:endParaRPr lang="zh-TW" altLang="en-US" sz="2000" b="1" spc="150" dirty="0">
              <a:ln w="11430"/>
              <a:solidFill>
                <a:srgbClr val="FF0066"/>
              </a:solidFill>
              <a:effectLst>
                <a:outerShdw blurRad="25400" algn="tl" rotWithShape="0">
                  <a:srgbClr val="000000">
                    <a:alpha val="43000"/>
                  </a:srgbClr>
                </a:outerShdw>
              </a:effectLst>
            </a:endParaRPr>
          </a:p>
        </p:txBody>
      </p:sp>
      <p:sp>
        <p:nvSpPr>
          <p:cNvPr id="8" name="文字方塊 7"/>
          <p:cNvSpPr txBox="1"/>
          <p:nvPr/>
        </p:nvSpPr>
        <p:spPr>
          <a:xfrm>
            <a:off x="1683209" y="3976491"/>
            <a:ext cx="461665" cy="1152128"/>
          </a:xfrm>
          <a:prstGeom prst="rect">
            <a:avLst/>
          </a:prstGeom>
          <a:noFill/>
        </p:spPr>
        <p:txBody>
          <a:bodyPr vert="eaVert"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單一價格</a:t>
            </a:r>
            <a:endParaRPr lang="zh-TW" altLang="en-US" b="1" spc="150" dirty="0">
              <a:ln w="11430"/>
              <a:effectLst>
                <a:outerShdw blurRad="25400" algn="tl" rotWithShape="0">
                  <a:srgbClr val="000000">
                    <a:alpha val="43000"/>
                  </a:srgbClr>
                </a:outerShdw>
              </a:effectLst>
            </a:endParaRPr>
          </a:p>
        </p:txBody>
      </p:sp>
      <p:sp>
        <p:nvSpPr>
          <p:cNvPr id="9" name="文字方塊 8"/>
          <p:cNvSpPr txBox="1"/>
          <p:nvPr/>
        </p:nvSpPr>
        <p:spPr>
          <a:xfrm>
            <a:off x="1670484" y="5157194"/>
            <a:ext cx="461665" cy="1152128"/>
          </a:xfrm>
          <a:prstGeom prst="rect">
            <a:avLst/>
          </a:prstGeom>
          <a:noFill/>
        </p:spPr>
        <p:txBody>
          <a:bodyPr vert="eaVert"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彈性價格</a:t>
            </a:r>
            <a:endParaRPr lang="zh-TW" altLang="en-US" b="1" spc="150" dirty="0">
              <a:ln w="11430"/>
              <a:effectLst>
                <a:outerShdw blurRad="25400" algn="tl" rotWithShape="0">
                  <a:srgbClr val="000000">
                    <a:alpha val="43000"/>
                  </a:srgbClr>
                </a:outerShdw>
              </a:effectLst>
            </a:endParaRPr>
          </a:p>
        </p:txBody>
      </p:sp>
      <p:sp>
        <p:nvSpPr>
          <p:cNvPr id="12" name="文字方塊 11"/>
          <p:cNvSpPr txBox="1"/>
          <p:nvPr/>
        </p:nvSpPr>
        <p:spPr>
          <a:xfrm>
            <a:off x="2987824" y="3607159"/>
            <a:ext cx="1368152"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smtClean="0">
                <a:ln w="11430"/>
                <a:effectLst>
                  <a:outerShdw blurRad="25400" algn="tl" rotWithShape="0">
                    <a:srgbClr val="000000">
                      <a:alpha val="43000"/>
                    </a:srgbClr>
                  </a:outerShdw>
                </a:effectLst>
              </a:rPr>
              <a:t>刮脂訂價</a:t>
            </a:r>
            <a:endParaRPr lang="zh-TW" altLang="en-US" b="1" spc="150" dirty="0">
              <a:ln w="11430"/>
              <a:effectLst>
                <a:outerShdw blurRad="25400" algn="tl" rotWithShape="0">
                  <a:srgbClr val="000000">
                    <a:alpha val="43000"/>
                  </a:srgbClr>
                </a:outerShdw>
              </a:effectLst>
            </a:endParaRPr>
          </a:p>
        </p:txBody>
      </p:sp>
      <p:sp>
        <p:nvSpPr>
          <p:cNvPr id="13" name="文字方塊 12"/>
          <p:cNvSpPr txBox="1"/>
          <p:nvPr/>
        </p:nvSpPr>
        <p:spPr>
          <a:xfrm>
            <a:off x="5652120" y="3573016"/>
            <a:ext cx="1287760" cy="369332"/>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zh-TW" altLang="en-US" b="1" spc="150" dirty="0">
                <a:ln w="11430"/>
                <a:effectLst>
                  <a:outerShdw blurRad="25400" algn="tl" rotWithShape="0">
                    <a:srgbClr val="000000">
                      <a:alpha val="43000"/>
                    </a:srgbClr>
                  </a:outerShdw>
                </a:effectLst>
              </a:rPr>
              <a:t>滲透</a:t>
            </a:r>
            <a:r>
              <a:rPr lang="zh-TW" altLang="en-US" b="1" spc="150" dirty="0" smtClean="0">
                <a:ln w="11430"/>
                <a:effectLst>
                  <a:outerShdw blurRad="25400" algn="tl" rotWithShape="0">
                    <a:srgbClr val="000000">
                      <a:alpha val="43000"/>
                    </a:srgbClr>
                  </a:outerShdw>
                </a:effectLst>
              </a:rPr>
              <a:t>訂價</a:t>
            </a:r>
            <a:endParaRPr lang="zh-TW" altLang="en-US" b="1" spc="150" dirty="0">
              <a:ln w="11430"/>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35" dur="500"/>
                                        <p:tgtEl>
                                          <p:spTgt spid="6">
                                            <p:graphicEl>
                                              <a:dgm id="{05542A5E-26ED-4234-8664-29E163BCDDA0}"/>
                                            </p:graphicEl>
                                          </p:spTgt>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9" dur="500"/>
                                        <p:tgtEl>
                                          <p:spTgt spid="6">
                                            <p:graphicEl>
                                              <a:dgm id="{FA2DFF8C-377F-46BC-B51A-AE7A5145C0B7}"/>
                                            </p:graphicEl>
                                          </p:spTgt>
                                        </p:tgtEl>
                                      </p:cBhvr>
                                    </p:animEffect>
                                  </p:childTnLst>
                                </p:cTn>
                              </p:par>
                            </p:childTnLst>
                          </p:cTn>
                        </p:par>
                        <p:par>
                          <p:cTn id="40" fill="hold">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43" dur="500"/>
                                        <p:tgtEl>
                                          <p:spTgt spid="6">
                                            <p:graphicEl>
                                              <a:dgm id="{B147493B-2ACF-4210-A434-F82BF65829C3}"/>
                                            </p:graphicEl>
                                          </p:spTgt>
                                        </p:tgtEl>
                                      </p:cBhvr>
                                    </p:animEffect>
                                  </p:childTnLst>
                                </p:cTn>
                              </p:par>
                            </p:childTnLst>
                          </p:cTn>
                        </p:par>
                        <p:par>
                          <p:cTn id="44" fill="hold">
                            <p:stCondLst>
                              <p:cond delay="1500"/>
                            </p:stCondLst>
                            <p:childTnLst>
                              <p:par>
                                <p:cTn id="45" presetID="14" presetClass="entr" presetSubtype="10" fill="hold" grpId="0" nodeType="afterEffect">
                                  <p:stCondLst>
                                    <p:cond delay="0"/>
                                  </p:stCondLst>
                                  <p:childTnLst>
                                    <p:set>
                                      <p:cBhvr>
                                        <p:cTn id="46" dur="1" fill="hold">
                                          <p:stCondLst>
                                            <p:cond delay="0"/>
                                          </p:stCondLst>
                                        </p:cTn>
                                        <p:tgtEl>
                                          <p:spTgt spid="6">
                                            <p:graphicEl>
                                              <a:dgm id="{1D0FAE3B-FA4F-40C0-ABED-EA12FA7AB3B7}"/>
                                            </p:graphicEl>
                                          </p:spTgt>
                                        </p:tgtEl>
                                        <p:attrNameLst>
                                          <p:attrName>style.visibility</p:attrName>
                                        </p:attrNameLst>
                                      </p:cBhvr>
                                      <p:to>
                                        <p:strVal val="visible"/>
                                      </p:to>
                                    </p:set>
                                    <p:animEffect transition="in" filter="randombar(horizontal)">
                                      <p:cBhvr>
                                        <p:cTn id="47" dur="500"/>
                                        <p:tgtEl>
                                          <p:spTgt spid="6">
                                            <p:graphicEl>
                                              <a:dgm id="{1D0FAE3B-FA4F-40C0-ABED-EA12FA7AB3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8" grpId="0"/>
      <p:bldP spid="9"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32048"/>
            <a:ext cx="8229600" cy="1020688"/>
          </a:xfrm>
        </p:spPr>
        <p:txBody>
          <a:bodyPr>
            <a:normAutofit/>
          </a:bodyPr>
          <a:lstStyle/>
          <a:p>
            <a:r>
              <a:rPr lang="en-US" altLang="zh-TW"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Chapter 12 </a:t>
            </a:r>
            <a:r>
              <a:rPr lang="zh-TW" altLang="en-US"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制定價格</a:t>
            </a:r>
            <a:endParaRPr lang="zh-TW" altLang="zh-TW" sz="40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5" name="日期版面配置區 4"/>
          <p:cNvSpPr>
            <a:spLocks noGrp="1"/>
          </p:cNvSpPr>
          <p:nvPr>
            <p:ph type="dt" sz="half" idx="10"/>
          </p:nvPr>
        </p:nvSpPr>
        <p:spPr>
          <a:xfrm>
            <a:off x="611560" y="6309320"/>
            <a:ext cx="2232248" cy="365125"/>
          </a:xfrm>
        </p:spPr>
        <p:txBody>
          <a:bodyPr/>
          <a:lstStyle/>
          <a:p>
            <a:pPr algn="l"/>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6" name="投影片編號版面配置區 5"/>
          <p:cNvSpPr>
            <a:spLocks noGrp="1"/>
          </p:cNvSpPr>
          <p:nvPr>
            <p:ph type="sldNum" sz="quarter" idx="12"/>
          </p:nvPr>
        </p:nvSpPr>
        <p:spPr/>
        <p:txBody>
          <a:bodyPr/>
          <a:lstStyle/>
          <a:p>
            <a:r>
              <a:rPr lang="en-US" altLang="zh-TW" dirty="0" smtClean="0"/>
              <a:t>12-</a:t>
            </a:r>
            <a:fld id="{B233F449-7AA8-4DCD-AEC5-4B134B512325}" type="slidenum">
              <a:rPr lang="en-US" altLang="zh-TW" smtClean="0"/>
              <a:pPr/>
              <a:t>2</a:t>
            </a:fld>
            <a:endParaRPr lang="en-US" altLang="zh-TW" dirty="0"/>
          </a:p>
        </p:txBody>
      </p:sp>
      <p:graphicFrame>
        <p:nvGraphicFramePr>
          <p:cNvPr id="2" name="資料庫圖表 1"/>
          <p:cNvGraphicFramePr/>
          <p:nvPr>
            <p:extLst>
              <p:ext uri="{D42A27DB-BD31-4B8C-83A1-F6EECF244321}">
                <p14:modId xmlns:p14="http://schemas.microsoft.com/office/powerpoint/2010/main" val="2963254075"/>
              </p:ext>
            </p:extLst>
          </p:nvPr>
        </p:nvGraphicFramePr>
        <p:xfrm>
          <a:off x="1135662" y="908720"/>
          <a:ext cx="748883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874751"/>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09A62253-66AE-4B25-BF05-80D4F5919D6A}"/>
                                            </p:graphicEl>
                                          </p:spTgt>
                                        </p:tgtEl>
                                        <p:attrNameLst>
                                          <p:attrName>style.visibility</p:attrName>
                                        </p:attrNameLst>
                                      </p:cBhvr>
                                      <p:to>
                                        <p:strVal val="visible"/>
                                      </p:to>
                                    </p:set>
                                    <p:animEffect transition="in" filter="wipe(left)">
                                      <p:cBhvr>
                                        <p:cTn id="7" dur="500"/>
                                        <p:tgtEl>
                                          <p:spTgt spid="2">
                                            <p:graphicEl>
                                              <a:dgm id="{09A62253-66AE-4B25-BF05-80D4F5919D6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graphicEl>
                                              <a:dgm id="{48045E5C-A433-40C5-A9A1-1F2ACC2731E6}"/>
                                            </p:graphicEl>
                                          </p:spTgt>
                                        </p:tgtEl>
                                        <p:attrNameLst>
                                          <p:attrName>style.visibility</p:attrName>
                                        </p:attrNameLst>
                                      </p:cBhvr>
                                      <p:to>
                                        <p:strVal val="visible"/>
                                      </p:to>
                                    </p:set>
                                    <p:animEffect transition="in" filter="wipe(left)">
                                      <p:cBhvr>
                                        <p:cTn id="11" dur="500"/>
                                        <p:tgtEl>
                                          <p:spTgt spid="2">
                                            <p:graphicEl>
                                              <a:dgm id="{48045E5C-A433-40C5-A9A1-1F2ACC2731E6}"/>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0B052A4C-9EC6-4953-B7A4-B3CB579AF515}"/>
                                            </p:graphicEl>
                                          </p:spTgt>
                                        </p:tgtEl>
                                        <p:attrNameLst>
                                          <p:attrName>style.visibility</p:attrName>
                                        </p:attrNameLst>
                                      </p:cBhvr>
                                      <p:to>
                                        <p:strVal val="visible"/>
                                      </p:to>
                                    </p:set>
                                    <p:animEffect transition="in" filter="wipe(left)">
                                      <p:cBhvr>
                                        <p:cTn id="15" dur="500"/>
                                        <p:tgtEl>
                                          <p:spTgt spid="2">
                                            <p:graphicEl>
                                              <a:dgm id="{0B052A4C-9EC6-4953-B7A4-B3CB579AF515}"/>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FC1C9785-4EAA-40D5-A517-48DAC3F311E7}"/>
                                            </p:graphicEl>
                                          </p:spTgt>
                                        </p:tgtEl>
                                        <p:attrNameLst>
                                          <p:attrName>style.visibility</p:attrName>
                                        </p:attrNameLst>
                                      </p:cBhvr>
                                      <p:to>
                                        <p:strVal val="visible"/>
                                      </p:to>
                                    </p:set>
                                    <p:animEffect transition="in" filter="wipe(left)">
                                      <p:cBhvr>
                                        <p:cTn id="19" dur="500"/>
                                        <p:tgtEl>
                                          <p:spTgt spid="2">
                                            <p:graphicEl>
                                              <a:dgm id="{FC1C9785-4EAA-40D5-A517-48DAC3F311E7}"/>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graphicEl>
                                              <a:dgm id="{44BE8015-B2A3-4DD6-9721-F18AC7C3695E}"/>
                                            </p:graphicEl>
                                          </p:spTgt>
                                        </p:tgtEl>
                                        <p:attrNameLst>
                                          <p:attrName>style.visibility</p:attrName>
                                        </p:attrNameLst>
                                      </p:cBhvr>
                                      <p:to>
                                        <p:strVal val="visible"/>
                                      </p:to>
                                    </p:set>
                                    <p:animEffect transition="in" filter="wipe(left)">
                                      <p:cBhvr>
                                        <p:cTn id="23" dur="500"/>
                                        <p:tgtEl>
                                          <p:spTgt spid="2">
                                            <p:graphicEl>
                                              <a:dgm id="{44BE8015-B2A3-4DD6-9721-F18AC7C3695E}"/>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graphicEl>
                                              <a:dgm id="{169D8D42-9E09-4DC0-9DEA-7654AEADA1A2}"/>
                                            </p:graphicEl>
                                          </p:spTgt>
                                        </p:tgtEl>
                                        <p:attrNameLst>
                                          <p:attrName>style.visibility</p:attrName>
                                        </p:attrNameLst>
                                      </p:cBhvr>
                                      <p:to>
                                        <p:strVal val="visible"/>
                                      </p:to>
                                    </p:set>
                                    <p:animEffect transition="in" filter="wipe(left)">
                                      <p:cBhvr>
                                        <p:cTn id="27" dur="500"/>
                                        <p:tgtEl>
                                          <p:spTgt spid="2">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20</a:t>
            </a:fld>
            <a:endParaRPr lang="zh-TW" altLang="en-US" dirty="0"/>
          </a:p>
        </p:txBody>
      </p:sp>
      <p:graphicFrame>
        <p:nvGraphicFramePr>
          <p:cNvPr id="7" name="資料庫圖表 6"/>
          <p:cNvGraphicFramePr/>
          <p:nvPr>
            <p:extLst>
              <p:ext uri="{D42A27DB-BD31-4B8C-83A1-F6EECF244321}">
                <p14:modId xmlns:p14="http://schemas.microsoft.com/office/powerpoint/2010/main" val="182861339"/>
              </p:ext>
            </p:extLst>
          </p:nvPr>
        </p:nvGraphicFramePr>
        <p:xfrm>
          <a:off x="1187624" y="379686"/>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graphicEl>
                                              <a:dgm id="{09A62253-66AE-4B25-BF05-80D4F5919D6A}"/>
                                            </p:graphicEl>
                                          </p:spTgt>
                                        </p:tgtEl>
                                        <p:attrNameLst>
                                          <p:attrName>style.visibility</p:attrName>
                                        </p:attrNameLst>
                                      </p:cBhvr>
                                      <p:to>
                                        <p:strVal val="visible"/>
                                      </p:to>
                                    </p:set>
                                    <p:animEffect transition="in" filter="wipe(left)">
                                      <p:cBhvr>
                                        <p:cTn id="7" dur="250"/>
                                        <p:tgtEl>
                                          <p:spTgt spid="7">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7">
                                            <p:graphicEl>
                                              <a:dgm id="{48045E5C-A433-40C5-A9A1-1F2ACC2731E6}"/>
                                            </p:graphicEl>
                                          </p:spTgt>
                                        </p:tgtEl>
                                        <p:attrNameLst>
                                          <p:attrName>style.visibility</p:attrName>
                                        </p:attrNameLst>
                                      </p:cBhvr>
                                      <p:to>
                                        <p:strVal val="visible"/>
                                      </p:to>
                                    </p:set>
                                    <p:animEffect transition="in" filter="wipe(left)">
                                      <p:cBhvr>
                                        <p:cTn id="11" dur="250"/>
                                        <p:tgtEl>
                                          <p:spTgt spid="7">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graphicEl>
                                              <a:dgm id="{0B052A4C-9EC6-4953-B7A4-B3CB579AF515}"/>
                                            </p:graphicEl>
                                          </p:spTgt>
                                        </p:tgtEl>
                                        <p:attrNameLst>
                                          <p:attrName>style.visibility</p:attrName>
                                        </p:attrNameLst>
                                      </p:cBhvr>
                                      <p:to>
                                        <p:strVal val="visible"/>
                                      </p:to>
                                    </p:set>
                                    <p:animEffect transition="in" filter="wipe(left)">
                                      <p:cBhvr>
                                        <p:cTn id="15" dur="250"/>
                                        <p:tgtEl>
                                          <p:spTgt spid="7">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7">
                                            <p:graphicEl>
                                              <a:dgm id="{FC1C9785-4EAA-40D5-A517-48DAC3F311E7}"/>
                                            </p:graphicEl>
                                          </p:spTgt>
                                        </p:tgtEl>
                                        <p:attrNameLst>
                                          <p:attrName>style.visibility</p:attrName>
                                        </p:attrNameLst>
                                      </p:cBhvr>
                                      <p:to>
                                        <p:strVal val="visible"/>
                                      </p:to>
                                    </p:set>
                                    <p:animEffect transition="in" filter="wipe(left)">
                                      <p:cBhvr>
                                        <p:cTn id="19" dur="250"/>
                                        <p:tgtEl>
                                          <p:spTgt spid="7">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7">
                                            <p:graphicEl>
                                              <a:dgm id="{44BE8015-B2A3-4DD6-9721-F18AC7C3695E}"/>
                                            </p:graphicEl>
                                          </p:spTgt>
                                        </p:tgtEl>
                                        <p:attrNameLst>
                                          <p:attrName>style.visibility</p:attrName>
                                        </p:attrNameLst>
                                      </p:cBhvr>
                                      <p:to>
                                        <p:strVal val="visible"/>
                                      </p:to>
                                    </p:set>
                                    <p:animEffect transition="in" filter="wipe(left)">
                                      <p:cBhvr>
                                        <p:cTn id="23" dur="250"/>
                                        <p:tgtEl>
                                          <p:spTgt spid="7">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7">
                                            <p:graphicEl>
                                              <a:dgm id="{169D8D42-9E09-4DC0-9DEA-7654AEADA1A2}"/>
                                            </p:graphicEl>
                                          </p:spTgt>
                                        </p:tgtEl>
                                        <p:attrNameLst>
                                          <p:attrName>style.visibility</p:attrName>
                                        </p:attrNameLst>
                                      </p:cBhvr>
                                      <p:to>
                                        <p:strVal val="visible"/>
                                      </p:to>
                                    </p:set>
                                    <p:animEffect transition="in" filter="wipe(left)">
                                      <p:cBhvr>
                                        <p:cTn id="27" dur="250"/>
                                        <p:tgtEl>
                                          <p:spTgt spid="7">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0"/>
            <a:ext cx="8229600" cy="122899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成本導向的訂價方法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228998"/>
            <a:ext cx="8229600" cy="290777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成本導向的訂價方法</a:t>
            </a:r>
            <a:r>
              <a:rPr lang="zh-TW" altLang="zh-TW" b="1" spc="150" dirty="0">
                <a:ln w="11430"/>
                <a:effectLst>
                  <a:outerShdw blurRad="25400" algn="tl" rotWithShape="0">
                    <a:srgbClr val="000000">
                      <a:alpha val="43000"/>
                    </a:srgbClr>
                  </a:outerShdw>
                </a:effectLst>
              </a:rPr>
              <a:t>是最常見的訂價方法，這是在購入成本或生產成本上再加上一個成數，因此這是確保價格能回收成本及獲得所期望利潤的一種訂價方法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成本導向的訂價方法包括：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1360169282"/>
              </p:ext>
            </p:extLst>
          </p:nvPr>
        </p:nvGraphicFramePr>
        <p:xfrm>
          <a:off x="395536" y="4365104"/>
          <a:ext cx="8424936"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24744"/>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成本加成訂價法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037922"/>
            <a:ext cx="8229600" cy="397076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成本加成訂價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指</a:t>
            </a:r>
            <a:r>
              <a:rPr lang="zh-TW" altLang="zh-TW" b="1" spc="150" dirty="0">
                <a:ln w="11430"/>
                <a:effectLst>
                  <a:outerShdw blurRad="25400" algn="tl" rotWithShape="0">
                    <a:srgbClr val="000000">
                      <a:alpha val="43000"/>
                    </a:srgbClr>
                  </a:outerShdw>
                </a:effectLst>
              </a:rPr>
              <a:t>在產品成本上加上某一標準加成比率，以得到產品的價格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如果</a:t>
            </a:r>
            <a:r>
              <a:rPr lang="zh-TW" altLang="zh-TW" b="1" spc="150" dirty="0">
                <a:ln w="11430"/>
                <a:solidFill>
                  <a:schemeClr val="tx1">
                    <a:lumMod val="50000"/>
                    <a:lumOff val="50000"/>
                  </a:schemeClr>
                </a:solidFill>
                <a:effectLst>
                  <a:outerShdw blurRad="25400" algn="tl" rotWithShape="0">
                    <a:srgbClr val="000000">
                      <a:alpha val="43000"/>
                    </a:srgbClr>
                  </a:outerShdw>
                </a:effectLst>
              </a:rPr>
              <a:t>是採用成本的一定比率，其公式如下</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rgbClr val="0070C0"/>
                </a:solidFill>
                <a:effectLst>
                  <a:outerShdw blurRad="25400" algn="tl" rotWithShape="0">
                    <a:srgbClr val="000000">
                      <a:alpha val="43000"/>
                    </a:srgbClr>
                  </a:outerShdw>
                </a:effectLst>
              </a:rPr>
              <a:t>訂價</a:t>
            </a:r>
            <a:r>
              <a:rPr lang="en-US" altLang="zh-TW" b="1" spc="150" dirty="0">
                <a:ln w="11430"/>
                <a:solidFill>
                  <a:srgbClr val="0070C0"/>
                </a:solidFill>
                <a:effectLst>
                  <a:outerShdw blurRad="25400" algn="tl" rotWithShape="0">
                    <a:srgbClr val="000000">
                      <a:alpha val="43000"/>
                    </a:srgbClr>
                  </a:outerShdw>
                </a:effectLst>
              </a:rPr>
              <a:t>=</a:t>
            </a:r>
            <a:r>
              <a:rPr lang="zh-TW" altLang="zh-TW" b="1" spc="150" dirty="0">
                <a:ln w="11430"/>
                <a:solidFill>
                  <a:srgbClr val="0070C0"/>
                </a:solidFill>
                <a:effectLst>
                  <a:outerShdw blurRad="25400" algn="tl" rotWithShape="0">
                    <a:srgbClr val="000000">
                      <a:alpha val="43000"/>
                    </a:srgbClr>
                  </a:outerShdw>
                </a:effectLst>
              </a:rPr>
              <a:t>單位成本（</a:t>
            </a:r>
            <a:r>
              <a:rPr lang="en-US" altLang="zh-TW" b="1" spc="150" dirty="0">
                <a:ln w="11430"/>
                <a:solidFill>
                  <a:srgbClr val="0070C0"/>
                </a:solidFill>
                <a:effectLst>
                  <a:outerShdw blurRad="25400" algn="tl" rotWithShape="0">
                    <a:srgbClr val="000000">
                      <a:alpha val="43000"/>
                    </a:srgbClr>
                  </a:outerShdw>
                </a:effectLst>
              </a:rPr>
              <a:t>1+</a:t>
            </a:r>
            <a:r>
              <a:rPr lang="zh-TW" altLang="zh-TW" b="1" spc="150" dirty="0">
                <a:ln w="11430"/>
                <a:solidFill>
                  <a:srgbClr val="0070C0"/>
                </a:solidFill>
                <a:effectLst>
                  <a:outerShdw blurRad="25400" algn="tl" rotWithShape="0">
                    <a:srgbClr val="000000">
                      <a:alpha val="43000"/>
                    </a:srgbClr>
                  </a:outerShdw>
                </a:effectLst>
              </a:rPr>
              <a:t>加成比率</a:t>
            </a:r>
            <a:r>
              <a:rPr lang="zh-TW" altLang="zh-TW" b="1" spc="150" dirty="0" smtClean="0">
                <a:ln w="11430"/>
                <a:solidFill>
                  <a:srgbClr val="0070C0"/>
                </a:solidFill>
                <a:effectLst>
                  <a:outerShdw blurRad="25400" algn="tl" rotWithShape="0">
                    <a:srgbClr val="000000">
                      <a:alpha val="43000"/>
                    </a:srgbClr>
                  </a:outerShdw>
                </a:effectLst>
              </a:rPr>
              <a:t>）</a:t>
            </a:r>
            <a:endParaRPr lang="en-US" altLang="zh-TW" b="1" spc="150" dirty="0" smtClean="0">
              <a:ln w="11430"/>
              <a:solidFill>
                <a:srgbClr val="0070C0"/>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如果是採用售價的一定比率，則公式如下</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a:t>
            </a:r>
            <a:endParaRPr lang="en-US" altLang="zh-TW" b="1" spc="150" dirty="0" smtClean="0">
              <a:ln w="11430"/>
              <a:solidFill>
                <a:schemeClr val="tx1">
                  <a:lumMod val="50000"/>
                  <a:lumOff val="50000"/>
                </a:schemeClr>
              </a:solidFill>
              <a:effectLst>
                <a:outerShdw blurRad="25400" algn="tl" rotWithShape="0">
                  <a:srgbClr val="000000">
                    <a:alpha val="43000"/>
                  </a:srgbClr>
                </a:outerShdw>
              </a:effectLst>
            </a:endParaRPr>
          </a:p>
          <a:p>
            <a:pPr marL="0" indent="0">
              <a:buNone/>
            </a:pPr>
            <a:r>
              <a:rPr lang="zh-TW" altLang="en-US" b="1" spc="150" dirty="0" smtClean="0">
                <a:ln w="11430"/>
                <a:effectLst>
                  <a:outerShdw blurRad="25400" algn="tl" rotWithShape="0">
                    <a:srgbClr val="000000">
                      <a:alpha val="43000"/>
                    </a:srgbClr>
                  </a:outerShdw>
                </a:effectLst>
              </a:rPr>
              <a:t>          </a:t>
            </a:r>
            <a:r>
              <a:rPr lang="zh-TW" altLang="zh-TW" b="1" spc="150" dirty="0" smtClean="0">
                <a:ln w="11430"/>
                <a:solidFill>
                  <a:srgbClr val="0070C0"/>
                </a:solidFill>
                <a:effectLst>
                  <a:outerShdw blurRad="25400" algn="tl" rotWithShape="0">
                    <a:srgbClr val="000000">
                      <a:alpha val="43000"/>
                    </a:srgbClr>
                  </a:outerShdw>
                </a:effectLst>
              </a:rPr>
              <a:t>訂價</a:t>
            </a:r>
            <a:r>
              <a:rPr lang="en-US" altLang="zh-TW" b="1" spc="150" dirty="0">
                <a:ln w="11430"/>
                <a:solidFill>
                  <a:srgbClr val="0070C0"/>
                </a:solidFill>
                <a:effectLst>
                  <a:outerShdw blurRad="25400" algn="tl" rotWithShape="0">
                    <a:srgbClr val="000000">
                      <a:alpha val="43000"/>
                    </a:srgbClr>
                  </a:outerShdw>
                </a:effectLst>
              </a:rPr>
              <a:t>=</a:t>
            </a:r>
            <a:r>
              <a:rPr lang="zh-TW" altLang="zh-TW" b="1" spc="150" dirty="0">
                <a:ln w="11430"/>
                <a:solidFill>
                  <a:srgbClr val="0070C0"/>
                </a:solidFill>
                <a:effectLst>
                  <a:outerShdw blurRad="25400" algn="tl" rotWithShape="0">
                    <a:srgbClr val="000000">
                      <a:alpha val="43000"/>
                    </a:srgbClr>
                  </a:outerShdw>
                </a:effectLst>
              </a:rPr>
              <a:t>單位成本／（</a:t>
            </a:r>
            <a:r>
              <a:rPr lang="en-US" altLang="zh-TW" b="1" spc="150" dirty="0">
                <a:ln w="11430"/>
                <a:solidFill>
                  <a:srgbClr val="0070C0"/>
                </a:solidFill>
                <a:effectLst>
                  <a:outerShdw blurRad="25400" algn="tl" rotWithShape="0">
                    <a:srgbClr val="000000">
                      <a:alpha val="43000"/>
                    </a:srgbClr>
                  </a:outerShdw>
                </a:effectLst>
              </a:rPr>
              <a:t>1-</a:t>
            </a:r>
            <a:r>
              <a:rPr lang="zh-TW" altLang="zh-TW" b="1" spc="150" dirty="0">
                <a:ln w="11430"/>
                <a:solidFill>
                  <a:srgbClr val="0070C0"/>
                </a:solidFill>
                <a:effectLst>
                  <a:outerShdw blurRad="25400" algn="tl" rotWithShape="0">
                    <a:srgbClr val="000000">
                      <a:alpha val="43000"/>
                    </a:srgbClr>
                  </a:outerShdw>
                </a:effectLst>
              </a:rPr>
              <a:t>加成比率）</a:t>
            </a:r>
          </a:p>
          <a:p>
            <a:pPr marL="0" indent="0">
              <a:buNone/>
            </a:pPr>
            <a:endParaRPr lang="zh-TW" altLang="zh-TW" b="1" spc="150" dirty="0">
              <a:ln w="11430"/>
              <a:effectLst>
                <a:outerShdw blurRad="25400" algn="tl" rotWithShape="0">
                  <a:srgbClr val="000000">
                    <a:alpha val="43000"/>
                  </a:srgbClr>
                </a:outerShdw>
              </a:effectLst>
            </a:endParaRPr>
          </a:p>
          <a:p>
            <a:pPr marL="0" indent="0">
              <a:buNone/>
            </a:pP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22</a:t>
            </a:fld>
            <a:endParaRPr lang="zh-TW" alt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588" y="4293096"/>
            <a:ext cx="2800351" cy="2100263"/>
          </a:xfrm>
          <a:prstGeom prst="roundRect">
            <a:avLst>
              <a:gd name="adj" fmla="val 7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114800" y="4509120"/>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例如，台北五分埔的成衣商便常將衣服按成本加成</a:t>
            </a:r>
            <a:r>
              <a:rPr lang="en-US" altLang="zh-TW" sz="2200" b="1" spc="150" dirty="0">
                <a:ln w="11430"/>
                <a:solidFill>
                  <a:srgbClr val="002060"/>
                </a:solidFill>
                <a:effectLst>
                  <a:outerShdw blurRad="25400" algn="tl" rotWithShape="0">
                    <a:srgbClr val="000000">
                      <a:alpha val="43000"/>
                    </a:srgbClr>
                  </a:outerShdw>
                </a:effectLst>
              </a:rPr>
              <a:t>100%</a:t>
            </a:r>
            <a:r>
              <a:rPr lang="zh-TW" altLang="zh-TW" sz="2200" b="1" spc="150" dirty="0">
                <a:ln w="11430"/>
                <a:solidFill>
                  <a:srgbClr val="002060"/>
                </a:solidFill>
                <a:effectLst>
                  <a:outerShdw blurRad="25400" algn="tl" rotWithShape="0">
                    <a:srgbClr val="000000">
                      <a:alpha val="43000"/>
                    </a:srgbClr>
                  </a:outerShdw>
                </a:effectLst>
              </a:rPr>
              <a:t>以上，再以此高價作為顧客打折殺價的空間。</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randombar(horizontal)">
                                      <p:cBhvr>
                                        <p:cTn id="32" dur="500"/>
                                        <p:tgtEl>
                                          <p:spTgt spid="205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7163"/>
            <a:ext cx="8229600" cy="1260475"/>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目標報酬訂價法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31424" y="1417638"/>
            <a:ext cx="8229600" cy="468312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目標報酬訂價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訂定一個能獲取一定目標投資報酬率的價格</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此</a:t>
            </a:r>
            <a:r>
              <a:rPr lang="zh-TW" altLang="zh-TW" b="1" spc="150" dirty="0">
                <a:ln w="11430"/>
                <a:effectLst>
                  <a:outerShdw blurRad="25400" algn="tl" rotWithShape="0">
                    <a:srgbClr val="000000">
                      <a:alpha val="43000"/>
                    </a:srgbClr>
                  </a:outerShdw>
                </a:effectLst>
              </a:rPr>
              <a:t>方法並未考慮各種價格與需求間的互動關係</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9900CC"/>
                </a:solidFill>
                <a:effectLst>
                  <a:outerShdw blurRad="25400" algn="tl" rotWithShape="0">
                    <a:srgbClr val="000000">
                      <a:alpha val="43000"/>
                    </a:srgbClr>
                  </a:outerShdw>
                </a:effectLst>
              </a:rPr>
              <a:t>目標報酬價格</a:t>
            </a:r>
          </a:p>
          <a:p>
            <a:pPr marL="0" indent="0">
              <a:buNone/>
            </a:pPr>
            <a:r>
              <a:rPr lang="zh-TW" altLang="en-US" b="1" spc="150" dirty="0" smtClean="0">
                <a:ln w="11430"/>
                <a:solidFill>
                  <a:srgbClr val="9900CC"/>
                </a:solidFill>
                <a:effectLst>
                  <a:outerShdw blurRad="25400" algn="tl" rotWithShape="0">
                    <a:srgbClr val="000000">
                      <a:alpha val="43000"/>
                    </a:srgbClr>
                  </a:outerShdw>
                </a:effectLst>
              </a:rPr>
              <a:t>   </a:t>
            </a:r>
            <a:r>
              <a:rPr lang="en-US" altLang="zh-TW" b="1" spc="150" dirty="0" smtClean="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單位成本</a:t>
            </a:r>
            <a:r>
              <a:rPr lang="en-US" altLang="zh-TW" b="1" spc="150" dirty="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（目標投資報酬率</a:t>
            </a:r>
            <a:r>
              <a:rPr lang="en-US" altLang="zh-TW" b="1" spc="150" dirty="0">
                <a:ln w="11430"/>
                <a:solidFill>
                  <a:srgbClr val="9900CC"/>
                </a:solidFill>
                <a:effectLst>
                  <a:outerShdw blurRad="25400" algn="tl" rotWithShape="0">
                    <a:srgbClr val="000000">
                      <a:alpha val="43000"/>
                    </a:srgbClr>
                  </a:outerShdw>
                </a:effectLst>
              </a:rPr>
              <a:t>×</a:t>
            </a:r>
            <a:r>
              <a:rPr lang="zh-TW" altLang="zh-TW" b="1" spc="150" dirty="0">
                <a:ln w="11430"/>
                <a:solidFill>
                  <a:srgbClr val="9900CC"/>
                </a:solidFill>
                <a:effectLst>
                  <a:outerShdw blurRad="25400" algn="tl" rotWithShape="0">
                    <a:srgbClr val="000000">
                      <a:alpha val="43000"/>
                    </a:srgbClr>
                  </a:outerShdw>
                </a:effectLst>
              </a:rPr>
              <a:t>投資在</a:t>
            </a:r>
            <a:r>
              <a:rPr lang="zh-TW" altLang="zh-TW" b="1" spc="150" dirty="0" smtClean="0">
                <a:ln w="11430"/>
                <a:solidFill>
                  <a:srgbClr val="9900CC"/>
                </a:solidFill>
                <a:effectLst>
                  <a:outerShdw blurRad="25400" algn="tl" rotWithShape="0">
                    <a:srgbClr val="000000">
                      <a:alpha val="43000"/>
                    </a:srgbClr>
                  </a:outerShdw>
                </a:effectLst>
              </a:rPr>
              <a:t>產品上</a:t>
            </a:r>
            <a:r>
              <a:rPr lang="zh-TW" altLang="zh-TW" b="1" spc="150" dirty="0">
                <a:ln w="11430"/>
                <a:solidFill>
                  <a:srgbClr val="9900CC"/>
                </a:solidFill>
                <a:effectLst>
                  <a:outerShdw blurRad="25400" algn="tl" rotWithShape="0">
                    <a:srgbClr val="000000">
                      <a:alpha val="43000"/>
                    </a:srgbClr>
                  </a:outerShdw>
                </a:effectLst>
              </a:rPr>
              <a:t>的資金）／銷售</a:t>
            </a:r>
            <a:r>
              <a:rPr lang="zh-TW" altLang="zh-TW" b="1" spc="150" dirty="0" smtClean="0">
                <a:ln w="11430"/>
                <a:solidFill>
                  <a:srgbClr val="9900CC"/>
                </a:solidFill>
                <a:effectLst>
                  <a:outerShdw blurRad="25400" algn="tl" rotWithShape="0">
                    <a:srgbClr val="000000">
                      <a:alpha val="43000"/>
                    </a:srgbClr>
                  </a:outerShdw>
                </a:effectLst>
              </a:rPr>
              <a:t>單位</a:t>
            </a:r>
            <a:r>
              <a:rPr lang="zh-TW" altLang="en-US" b="1" spc="150" dirty="0" smtClean="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rgbClr val="9900CC"/>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23</a:t>
            </a:fld>
            <a:endParaRPr lang="zh-TW" altLang="en-US" dirty="0"/>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§12.4.1.3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價格底線訂價法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01146" y="1417638"/>
            <a:ext cx="8229600" cy="387245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價格底線訂價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同時考慮成本與產能的一種訂價方法。</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en-US" altLang="zh-TW" b="1" spc="150" dirty="0" smtClean="0">
              <a:ln w="11430"/>
              <a:effectLst>
                <a:outerShdw blurRad="25400" algn="tl" rotWithShape="0">
                  <a:srgbClr val="000000">
                    <a:alpha val="43000"/>
                  </a:srgbClr>
                </a:outerShdw>
              </a:effectLst>
              <a:latin typeface="微軟正黑體" pitchFamily="34" charset="-120"/>
              <a:ea typeface="微軟正黑體" pitchFamily="34" charset="-120"/>
            </a:endParaRPr>
          </a:p>
          <a:p>
            <a:r>
              <a:rPr lang="zh-TW" altLang="zh-TW" b="1" spc="150" dirty="0">
                <a:ln w="11430"/>
                <a:effectLst>
                  <a:outerShdw blurRad="25400" algn="tl" rotWithShape="0">
                    <a:srgbClr val="000000">
                      <a:alpha val="43000"/>
                    </a:srgbClr>
                  </a:outerShdw>
                </a:effectLst>
              </a:rPr>
              <a:t>價格底線訂價法適用於以下的狀況：</a:t>
            </a:r>
            <a:r>
              <a:rPr lang="zh-TW" altLang="zh-TW" b="1" spc="150" dirty="0">
                <a:ln w="11430"/>
                <a:solidFill>
                  <a:srgbClr val="00B050"/>
                </a:solidFill>
                <a:effectLst>
                  <a:outerShdw blurRad="25400" algn="tl" rotWithShape="0">
                    <a:srgbClr val="000000">
                      <a:alpha val="43000"/>
                    </a:srgbClr>
                  </a:outerShdw>
                </a:effectLst>
              </a:rPr>
              <a:t>廠商無法以一個能涵蓋固定成本、變動成本且符合利潤目標的價格，來銷售全部產能下的總產出。</a:t>
            </a:r>
            <a:r>
              <a:rPr lang="zh-TW" altLang="en-US" b="1" spc="150" dirty="0" smtClean="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rgbClr val="00B05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24</a:t>
            </a:fld>
            <a:endParaRPr lang="zh-TW"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005064"/>
            <a:ext cx="2305512" cy="2357438"/>
          </a:xfrm>
          <a:prstGeom prst="roundRect">
            <a:avLst>
              <a:gd name="adj" fmla="val 923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randombar(horizont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90885"/>
            <a:ext cx="8229600" cy="115212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競爭導向的訂價方法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00752" y="1244080"/>
            <a:ext cx="8229600" cy="355414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競爭導向的訂價方法</a:t>
            </a:r>
            <a:r>
              <a:rPr lang="zh-TW" altLang="zh-TW" b="1" spc="150" dirty="0">
                <a:ln w="11430"/>
                <a:effectLst>
                  <a:outerShdw blurRad="25400" algn="tl" rotWithShape="0">
                    <a:srgbClr val="000000">
                      <a:alpha val="43000"/>
                    </a:srgbClr>
                  </a:outerShdw>
                </a:effectLst>
              </a:rPr>
              <a:t>專注於競爭者的價格變化，而不考慮自己的成本或顧客的需求，所以此方法較適合</a:t>
            </a:r>
            <a:r>
              <a:rPr lang="zh-TW" altLang="zh-TW" b="1" spc="150" dirty="0">
                <a:ln w="11430"/>
                <a:solidFill>
                  <a:srgbClr val="0070C0"/>
                </a:solidFill>
                <a:effectLst>
                  <a:outerShdw blurRad="25400" algn="tl" rotWithShape="0">
                    <a:srgbClr val="000000">
                      <a:alpha val="43000"/>
                    </a:srgbClr>
                  </a:outerShdw>
                </a:effectLst>
              </a:rPr>
              <a:t>難以預估單價的產業或是偏向成熟的產業</a:t>
            </a:r>
            <a:r>
              <a:rPr lang="zh-TW" altLang="zh-TW" b="1" spc="150" dirty="0">
                <a:ln w="11430"/>
                <a:effectLst>
                  <a:outerShdw blurRad="25400" algn="tl" rotWithShape="0">
                    <a:srgbClr val="000000">
                      <a:alpha val="43000"/>
                    </a:srgbClr>
                  </a:outerShdw>
                </a:effectLst>
              </a:rPr>
              <a:t>（產品差異性很低</a:t>
            </a:r>
            <a:r>
              <a:rPr lang="zh-TW" altLang="zh-TW" b="1" spc="150" dirty="0" smtClean="0">
                <a:ln w="11430"/>
                <a:effectLst>
                  <a:outerShdw blurRad="25400" algn="tl" rotWithShape="0">
                    <a:srgbClr val="000000">
                      <a:alpha val="43000"/>
                    </a:srgbClr>
                  </a:outerShdw>
                </a:effectLst>
              </a:rPr>
              <a:t>，存在</a:t>
            </a:r>
            <a:r>
              <a:rPr lang="zh-TW" altLang="en-US" b="1" spc="150" dirty="0" smtClean="0">
                <a:ln w="11430"/>
                <a:effectLst>
                  <a:outerShdw blurRad="25400" algn="tl" rotWithShape="0">
                    <a:srgbClr val="000000">
                      <a:alpha val="43000"/>
                    </a:srgbClr>
                  </a:outerShdw>
                </a:effectLst>
              </a:rPr>
              <a:t>著</a:t>
            </a:r>
            <a:r>
              <a:rPr lang="zh-TW" altLang="zh-TW" b="1" spc="150" dirty="0" smtClean="0">
                <a:ln w="11430"/>
                <a:effectLst>
                  <a:outerShdw blurRad="25400" algn="tl" rotWithShape="0">
                    <a:srgbClr val="000000">
                      <a:alpha val="43000"/>
                    </a:srgbClr>
                  </a:outerShdw>
                </a:effectLst>
              </a:rPr>
              <a:t>強</a:t>
            </a:r>
            <a:r>
              <a:rPr lang="zh-TW" altLang="zh-TW" b="1" spc="150" dirty="0">
                <a:ln w="11430"/>
                <a:effectLst>
                  <a:outerShdw blurRad="25400" algn="tl" rotWithShape="0">
                    <a:srgbClr val="000000">
                      <a:alpha val="43000"/>
                    </a:srgbClr>
                  </a:outerShdw>
                </a:effectLst>
              </a:rPr>
              <a:t>而有力的競爭者）</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競爭導向的訂價方法包括：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25</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261524333"/>
              </p:ext>
            </p:extLst>
          </p:nvPr>
        </p:nvGraphicFramePr>
        <p:xfrm>
          <a:off x="959471" y="4077246"/>
          <a:ext cx="8051179" cy="1584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1" dur="500"/>
                                        <p:tgtEl>
                                          <p:spTgt spid="6">
                                            <p:graphicEl>
                                              <a:dgm id="{FA2DFF8C-377F-46BC-B51A-AE7A5145C0B7}"/>
                                            </p:graphicEl>
                                          </p:spTgt>
                                        </p:tgtEl>
                                      </p:cBhvr>
                                    </p:animEffect>
                                  </p:childTnLst>
                                </p:cTn>
                              </p:par>
                            </p:childTnLst>
                          </p:cTn>
                        </p:par>
                        <p:par>
                          <p:cTn id="22" fill="hold">
                            <p:stCondLst>
                              <p:cond delay="1000"/>
                            </p:stCondLst>
                            <p:childTnLst>
                              <p:par>
                                <p:cTn id="23" presetID="14" presetClass="entr" presetSubtype="10" fill="hold" grpId="0" nodeType="afterEffect">
                                  <p:stCondLst>
                                    <p:cond delay="0"/>
                                  </p:stCondLst>
                                  <p:childTnLst>
                                    <p:set>
                                      <p:cBhvr>
                                        <p:cTn id="2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25"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§12.4.2.1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流行訂價法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28700" y="1196752"/>
            <a:ext cx="8229600" cy="401419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流行訂價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solidFill>
                  <a:sysClr val="windowText" lastClr="000000"/>
                </a:solidFill>
                <a:effectLst>
                  <a:outerShdw blurRad="25400" algn="tl" rotWithShape="0">
                    <a:srgbClr val="000000">
                      <a:alpha val="43000"/>
                    </a:srgbClr>
                  </a:outerShdw>
                </a:effectLst>
              </a:rPr>
              <a:t>又</a:t>
            </a:r>
            <a:r>
              <a:rPr lang="zh-TW" altLang="zh-TW" b="1" spc="150" dirty="0">
                <a:ln w="11430"/>
                <a:solidFill>
                  <a:sysClr val="windowText" lastClr="000000"/>
                </a:solidFill>
                <a:effectLst>
                  <a:outerShdw blurRad="25400" algn="tl" rotWithShape="0">
                    <a:srgbClr val="000000">
                      <a:alpha val="43000"/>
                    </a:srgbClr>
                  </a:outerShdw>
                </a:effectLst>
              </a:rPr>
              <a:t>稱競爭</a:t>
            </a:r>
            <a:r>
              <a:rPr lang="zh-TW" altLang="zh-TW" b="1" spc="150" dirty="0">
                <a:ln w="11430"/>
                <a:solidFill>
                  <a:srgbClr val="C00000"/>
                </a:solidFill>
                <a:effectLst>
                  <a:outerShdw blurRad="25400" algn="tl" rotWithShape="0">
                    <a:srgbClr val="000000">
                      <a:alpha val="43000"/>
                    </a:srgbClr>
                  </a:outerShdw>
                </a:effectLst>
              </a:rPr>
              <a:t>平位訂價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solidFill>
                  <a:sysClr val="windowText" lastClr="000000"/>
                </a:solidFill>
                <a:effectLst>
                  <a:outerShdw blurRad="25400" algn="tl" rotWithShape="0">
                    <a:srgbClr val="000000">
                      <a:alpha val="43000"/>
                    </a:srgbClr>
                  </a:outerShdw>
                </a:effectLst>
              </a:rPr>
              <a:t>，</a:t>
            </a:r>
            <a:r>
              <a:rPr lang="zh-TW" altLang="zh-TW" b="1" spc="150" dirty="0">
                <a:ln w="11430"/>
                <a:solidFill>
                  <a:sysClr val="windowText" lastClr="000000"/>
                </a:solidFill>
                <a:effectLst>
                  <a:outerShdw blurRad="25400" algn="tl" rotWithShape="0">
                    <a:srgbClr val="000000">
                      <a:alpha val="43000"/>
                    </a:srgbClr>
                  </a:outerShdw>
                </a:effectLst>
              </a:rPr>
              <a:t>是在訂價上和競爭者維持相同的價格，或是與產業的價格領袖之間維持一定的價格差距</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a:ln w="11430"/>
                <a:solidFill>
                  <a:sysClr val="windowText" lastClr="000000"/>
                </a:solidFill>
                <a:effectLst>
                  <a:outerShdw blurRad="25400" algn="tl" rotWithShape="0">
                    <a:srgbClr val="000000">
                      <a:alpha val="43000"/>
                    </a:srgbClr>
                  </a:outerShdw>
                </a:effectLst>
              </a:rPr>
              <a:t>在</a:t>
            </a:r>
            <a:r>
              <a:rPr lang="zh-TW" altLang="zh-TW" b="1" spc="150" dirty="0">
                <a:ln w="11430"/>
                <a:solidFill>
                  <a:srgbClr val="0070C0"/>
                </a:solidFill>
                <a:effectLst>
                  <a:outerShdw blurRad="25400" algn="tl" rotWithShape="0">
                    <a:srgbClr val="000000">
                      <a:alpha val="43000"/>
                    </a:srgbClr>
                  </a:outerShdw>
                </a:effectLst>
              </a:rPr>
              <a:t>寡占市場</a:t>
            </a:r>
            <a:r>
              <a:rPr lang="zh-TW" altLang="zh-TW" b="1" spc="150" dirty="0">
                <a:ln w="11430"/>
                <a:solidFill>
                  <a:sysClr val="windowText" lastClr="000000"/>
                </a:solidFill>
                <a:effectLst>
                  <a:outerShdw blurRad="25400" algn="tl" rotWithShape="0">
                    <a:srgbClr val="000000">
                      <a:alpha val="43000"/>
                    </a:srgbClr>
                  </a:outerShdw>
                </a:effectLst>
              </a:rPr>
              <a:t>（如鋼鐵、汽車、水泥、和有線電視等產業），通常會有一個價格領袖，此時流行訂價法會是一個很重要的訂價方法。</a:t>
            </a: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ysClr val="windowText" lastClr="00000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26</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315" y="4221088"/>
            <a:ext cx="2661450" cy="1787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4185810"/>
            <a:ext cx="2891647" cy="1835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958513" y="6156295"/>
            <a:ext cx="736099"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鋼鐵</a:t>
            </a:r>
            <a:endParaRPr lang="zh-TW" altLang="en-US" sz="2000" dirty="0">
              <a:solidFill>
                <a:srgbClr val="002060"/>
              </a:solidFill>
            </a:endParaRPr>
          </a:p>
        </p:txBody>
      </p:sp>
      <p:sp>
        <p:nvSpPr>
          <p:cNvPr id="7" name="矩形 6"/>
          <p:cNvSpPr/>
          <p:nvPr/>
        </p:nvSpPr>
        <p:spPr>
          <a:xfrm>
            <a:off x="6221273" y="6145698"/>
            <a:ext cx="736099"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汽車</a:t>
            </a:r>
            <a:endParaRPr lang="zh-TW" altLang="en-US" sz="2000" dirty="0">
              <a:solidFill>
                <a:srgbClr val="002060"/>
              </a:solidFill>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randombar(horizontal)">
                                      <p:cBhvr>
                                        <p:cTn id="16" dur="500"/>
                                        <p:tgtEl>
                                          <p:spTgt spid="1027"/>
                                        </p:tgtEl>
                                      </p:cBhvr>
                                    </p:animEffect>
                                  </p:childTnLst>
                                </p:cTn>
                              </p:par>
                              <p:par>
                                <p:cTn id="17" presetID="14" presetClass="entr" presetSubtype="1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randombar(horizontal)">
                                      <p:cBhvr>
                                        <p:cTn id="19" dur="500"/>
                                        <p:tgtEl>
                                          <p:spTgt spid="10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§12.4.2.2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拍賣訂價法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071563"/>
            <a:ext cx="8229600" cy="156534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由於網路的興起，</a:t>
            </a:r>
            <a:r>
              <a:rPr lang="zh-TW" altLang="zh-TW" b="1" spc="150" dirty="0">
                <a:ln w="11430"/>
                <a:solidFill>
                  <a:srgbClr val="C00000"/>
                </a:solidFill>
                <a:effectLst>
                  <a:outerShdw blurRad="25400" algn="tl" rotWithShape="0">
                    <a:srgbClr val="000000">
                      <a:alpha val="43000"/>
                    </a:srgbClr>
                  </a:outerShdw>
                </a:effectLst>
              </a:rPr>
              <a:t>拍賣訂價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愈來愈</a:t>
            </a:r>
            <a:r>
              <a:rPr lang="zh-TW" altLang="zh-TW" b="1" spc="150" dirty="0">
                <a:ln w="11430"/>
                <a:effectLst>
                  <a:outerShdw blurRad="25400" algn="tl" rotWithShape="0">
                    <a:srgbClr val="000000">
                      <a:alpha val="43000"/>
                    </a:srgbClr>
                  </a:outerShdw>
                </a:effectLst>
              </a:rPr>
              <a:t>普遍</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拍賣</a:t>
            </a:r>
            <a:r>
              <a:rPr lang="zh-TW" altLang="zh-TW" b="1" spc="150" dirty="0">
                <a:ln w="11430"/>
                <a:solidFill>
                  <a:schemeClr val="tx1">
                    <a:lumMod val="50000"/>
                    <a:lumOff val="50000"/>
                  </a:schemeClr>
                </a:solidFill>
                <a:effectLst>
                  <a:outerShdw blurRad="25400" algn="tl" rotWithShape="0">
                    <a:srgbClr val="000000">
                      <a:alpha val="43000"/>
                    </a:srgbClr>
                  </a:outerShdw>
                </a:effectLst>
              </a:rPr>
              <a:t>訂價法包括三種主要</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類型</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229419"/>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a:xfrm>
            <a:off x="6877050" y="6525344"/>
            <a:ext cx="2133600" cy="268288"/>
          </a:xfrm>
        </p:spPr>
        <p:txBody>
          <a:bodyPr/>
          <a:lstStyle/>
          <a:p>
            <a:r>
              <a:rPr lang="en-US" altLang="zh-TW" dirty="0" smtClean="0"/>
              <a:t>12-</a:t>
            </a:r>
            <a:fld id="{B26F0F54-EDFB-4D3E-95FE-4222E89E373E}" type="slidenum">
              <a:rPr lang="zh-TW" altLang="en-US" smtClean="0"/>
              <a:t>27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30328397"/>
              </p:ext>
            </p:extLst>
          </p:nvPr>
        </p:nvGraphicFramePr>
        <p:xfrm>
          <a:off x="323528" y="2335163"/>
          <a:ext cx="8712968"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93787" y="3795316"/>
            <a:ext cx="3240360"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smtClean="0">
                <a:ln w="11430"/>
                <a:solidFill>
                  <a:schemeClr val="accent6">
                    <a:lumMod val="75000"/>
                  </a:schemeClr>
                </a:solidFill>
                <a:effectLst>
                  <a:outerShdw blurRad="25400" algn="tl" rotWithShape="0">
                    <a:srgbClr val="000000">
                      <a:alpha val="43000"/>
                    </a:srgbClr>
                  </a:outerShdw>
                </a:effectLst>
              </a:rPr>
              <a:t>賣方</a:t>
            </a:r>
            <a:r>
              <a:rPr lang="zh-TW" altLang="zh-TW" sz="2200" b="1" spc="150" dirty="0">
                <a:ln w="11430"/>
                <a:solidFill>
                  <a:schemeClr val="accent6">
                    <a:lumMod val="75000"/>
                  </a:schemeClr>
                </a:solidFill>
                <a:effectLst>
                  <a:outerShdw blurRad="25400" algn="tl" rotWithShape="0">
                    <a:srgbClr val="000000">
                      <a:alpha val="43000"/>
                    </a:srgbClr>
                  </a:outerShdw>
                </a:effectLst>
              </a:rPr>
              <a:t>提出物品，而由買方喊價，一直到誰出了最高價，誰便得標。</a:t>
            </a:r>
            <a:endParaRPr lang="zh-TW" altLang="en-US" sz="2200" b="1" spc="150" dirty="0">
              <a:ln w="11430"/>
              <a:solidFill>
                <a:schemeClr val="accent6">
                  <a:lumMod val="75000"/>
                </a:schemeClr>
              </a:solidFill>
              <a:effectLst>
                <a:outerShdw blurRad="25400" algn="tl" rotWithShape="0">
                  <a:srgbClr val="000000">
                    <a:alpha val="43000"/>
                  </a:srgbClr>
                </a:outerShdw>
              </a:effectLst>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87" y="4947592"/>
            <a:ext cx="2286000" cy="1143000"/>
          </a:xfrm>
          <a:prstGeom prst="roundRect">
            <a:avLst>
              <a:gd name="adj" fmla="val 91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圖片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75251" y="5427379"/>
            <a:ext cx="3246535" cy="668814"/>
          </a:xfrm>
          <a:prstGeom prst="rect">
            <a:avLst/>
          </a:prstGeom>
        </p:spPr>
      </p:pic>
      <p:sp>
        <p:nvSpPr>
          <p:cNvPr id="9" name="矩形 8"/>
          <p:cNvSpPr/>
          <p:nvPr/>
        </p:nvSpPr>
        <p:spPr>
          <a:xfrm>
            <a:off x="91287" y="6247437"/>
            <a:ext cx="2390398" cy="400110"/>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蘇世比的古董拍賣</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3362722" y="3752453"/>
            <a:ext cx="2721446"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賣方先提出一個高價，然後慢慢降價，一直到有買方接受價格才停止。</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828261" y="5199003"/>
            <a:ext cx="1762776" cy="1164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851920" y="6413266"/>
            <a:ext cx="1838965"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房地產的買賣</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矩形 11"/>
          <p:cNvSpPr/>
          <p:nvPr/>
        </p:nvSpPr>
        <p:spPr>
          <a:xfrm>
            <a:off x="6328196" y="3830499"/>
            <a:ext cx="2736304" cy="212365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賣方先預估競爭者的成本與利潤，判斷其可能的出價後，再提出一個比競爭者更低的價格來取得訂單。</a:t>
            </a:r>
            <a:endParaRPr lang="zh-TW" altLang="en-US" sz="2200" b="1" spc="150" dirty="0">
              <a:ln w="11430"/>
              <a:solidFill>
                <a:srgbClr val="7030A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7" dur="500"/>
                                        <p:tgtEl>
                                          <p:spTgt spid="6">
                                            <p:graphicEl>
                                              <a:dgm id="{05542A5E-26ED-4234-8664-29E163BCDDA0}"/>
                                            </p:graphicEl>
                                          </p:spTgt>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randombar(horizontal)">
                                      <p:cBhvr>
                                        <p:cTn id="25" dur="500"/>
                                        <p:tgtEl>
                                          <p:spTgt spid="205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50"/>
                                        <p:tgtEl>
                                          <p:spTgt spid="8"/>
                                        </p:tgtEl>
                                      </p:cBhvr>
                                    </p:animEffect>
                                    <p:set>
                                      <p:cBhvr>
                                        <p:cTn id="36" dur="1" fill="hold">
                                          <p:stCondLst>
                                            <p:cond delay="249"/>
                                          </p:stCondLst>
                                        </p:cTn>
                                        <p:tgtEl>
                                          <p:spTgt spid="8"/>
                                        </p:tgtEl>
                                        <p:attrNameLst>
                                          <p:attrName>style.visibility</p:attrName>
                                        </p:attrNameLst>
                                      </p:cBhvr>
                                      <p:to>
                                        <p:strVal val="hidden"/>
                                      </p:to>
                                    </p:set>
                                  </p:childTnLst>
                                </p:cTn>
                              </p:par>
                              <p:par>
                                <p:cTn id="37" presetID="14" presetClass="entr" presetSubtype="10" fill="hold" grpId="0" nodeType="withEffect">
                                  <p:stCondLst>
                                    <p:cond delay="0"/>
                                  </p:stCondLst>
                                  <p:childTnLst>
                                    <p:set>
                                      <p:cBhvr>
                                        <p:cTn id="3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9" dur="500"/>
                                        <p:tgtEl>
                                          <p:spTgt spid="6">
                                            <p:graphicEl>
                                              <a:dgm id="{FA2DFF8C-377F-46BC-B51A-AE7A5145C0B7}"/>
                                            </p:graphic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childTnLst>
                          </p:cTn>
                        </p:par>
                        <p:par>
                          <p:cTn id="44" fill="hold">
                            <p:stCondLst>
                              <p:cond delay="1000"/>
                            </p:stCondLst>
                            <p:childTnLst>
                              <p:par>
                                <p:cTn id="45" presetID="14" presetClass="entr" presetSubtype="10" fill="hold" nodeType="afterEffect">
                                  <p:stCondLst>
                                    <p:cond delay="0"/>
                                  </p:stCondLst>
                                  <p:childTnLst>
                                    <p:set>
                                      <p:cBhvr>
                                        <p:cTn id="46" dur="1" fill="hold">
                                          <p:stCondLst>
                                            <p:cond delay="0"/>
                                          </p:stCondLst>
                                        </p:cTn>
                                        <p:tgtEl>
                                          <p:spTgt spid="2052"/>
                                        </p:tgtEl>
                                        <p:attrNameLst>
                                          <p:attrName>style.visibility</p:attrName>
                                        </p:attrNameLst>
                                      </p:cBhvr>
                                      <p:to>
                                        <p:strVal val="visible"/>
                                      </p:to>
                                    </p:set>
                                    <p:animEffect transition="in" filter="randombar(horizontal)">
                                      <p:cBhvr>
                                        <p:cTn id="47" dur="500"/>
                                        <p:tgtEl>
                                          <p:spTgt spid="205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randombar(horizont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5" dur="500"/>
                                        <p:tgtEl>
                                          <p:spTgt spid="6">
                                            <p:graphicEl>
                                              <a:dgm id="{B147493B-2ACF-4210-A434-F82BF65829C3}"/>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P spid="7" grpId="0"/>
      <p:bldP spid="9" grpId="0" animBg="1"/>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
            <a:ext cx="8229600" cy="136048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§12.4.2.3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談判訂價法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7133" y="1280919"/>
            <a:ext cx="8229600" cy="260374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談判訂價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的</a:t>
            </a:r>
            <a:r>
              <a:rPr lang="zh-TW" altLang="zh-TW" b="1" spc="150" dirty="0">
                <a:ln w="11430"/>
                <a:effectLst>
                  <a:outerShdw blurRad="25400" algn="tl" rotWithShape="0">
                    <a:srgbClr val="000000">
                      <a:alpha val="43000"/>
                    </a:srgbClr>
                  </a:outerShdw>
                </a:effectLst>
              </a:rPr>
              <a:t>價格是透過買賣雙方的議價來決定，特別適用於大型的投資</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例如</a:t>
            </a:r>
            <a:r>
              <a:rPr lang="zh-TW" altLang="zh-TW" b="1" spc="150" dirty="0">
                <a:ln w="11430"/>
                <a:solidFill>
                  <a:schemeClr val="tx1">
                    <a:lumMod val="50000"/>
                    <a:lumOff val="50000"/>
                  </a:schemeClr>
                </a:solidFill>
                <a:effectLst>
                  <a:outerShdw blurRad="25400" algn="tl" rotWithShape="0">
                    <a:srgbClr val="000000">
                      <a:alpha val="43000"/>
                    </a:srgbClr>
                  </a:outerShdw>
                </a:effectLst>
              </a:rPr>
              <a:t>：政府的公共工程、高單價及獨特性高的機器設備與大型建築物等。</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28</a:t>
            </a:fld>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888" y="3357209"/>
            <a:ext cx="3532651" cy="2649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1" descr="101-2af003year-big"/>
          <p:cNvPicPr>
            <a:picLocks noChangeAspect="1" noChangeArrowheads="1"/>
          </p:cNvPicPr>
          <p:nvPr/>
        </p:nvPicPr>
        <p:blipFill rotWithShape="1">
          <a:blip r:embed="rId3">
            <a:extLst>
              <a:ext uri="{28A0092B-C50C-407E-A947-70E740481C1C}">
                <a14:useLocalDpi xmlns:a14="http://schemas.microsoft.com/office/drawing/2010/main" val="0"/>
              </a:ext>
            </a:extLst>
          </a:blip>
          <a:srcRect l="20706" r="19687"/>
          <a:stretch/>
        </p:blipFill>
        <p:spPr bwMode="auto">
          <a:xfrm>
            <a:off x="5663294" y="3155317"/>
            <a:ext cx="1544772" cy="3053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2478898" y="6138802"/>
            <a:ext cx="2114681" cy="400110"/>
          </a:xfrm>
          <a:prstGeom prst="rect">
            <a:avLst/>
          </a:prstGeom>
          <a:solidFill>
            <a:schemeClr val="bg1"/>
          </a:solidFill>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政府的公共工程</a:t>
            </a:r>
            <a:endParaRPr lang="zh-TW" altLang="en-US" sz="2000" dirty="0">
              <a:solidFill>
                <a:srgbClr val="002060"/>
              </a:solidFill>
            </a:endParaRPr>
          </a:p>
        </p:txBody>
      </p:sp>
      <p:sp>
        <p:nvSpPr>
          <p:cNvPr id="8" name="矩形 7"/>
          <p:cNvSpPr/>
          <p:nvPr/>
        </p:nvSpPr>
        <p:spPr>
          <a:xfrm>
            <a:off x="7395775" y="4250410"/>
            <a:ext cx="1563248" cy="400110"/>
          </a:xfrm>
          <a:prstGeom prst="rect">
            <a:avLst/>
          </a:prstGeom>
        </p:spPr>
        <p:txBody>
          <a:bodyPr wrap="none">
            <a:spAutoFit/>
          </a:bodyPr>
          <a:lstStyle/>
          <a:p>
            <a:r>
              <a:rPr lang="zh-TW" altLang="zh-TW" sz="2000" b="1" spc="150" dirty="0">
                <a:ln w="11430"/>
                <a:solidFill>
                  <a:srgbClr val="002060"/>
                </a:solidFill>
                <a:effectLst>
                  <a:outerShdw blurRad="25400" algn="tl" rotWithShape="0">
                    <a:srgbClr val="000000">
                      <a:alpha val="43000"/>
                    </a:srgbClr>
                  </a:outerShdw>
                </a:effectLst>
              </a:rPr>
              <a:t>大型建築物</a:t>
            </a:r>
            <a:endParaRPr lang="zh-TW" altLang="en-US" sz="2000" dirty="0">
              <a:solidFill>
                <a:srgbClr val="002060"/>
              </a:solidFill>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5"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randombar(vertical)">
                                      <p:cBhvr>
                                        <p:cTn id="16" dur="500"/>
                                        <p:tgtEl>
                                          <p:spTgt spid="3074"/>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par>
                                <p:cTn id="20" presetID="14" presetClass="entr" presetSubtype="5"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500"/>
                                        <p:tgtEl>
                                          <p:spTgt spid="7"/>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顧客導向的訂價方法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7133" y="1196752"/>
            <a:ext cx="8229600" cy="3135809"/>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顧客導向的訂價方法</a:t>
            </a:r>
            <a:r>
              <a:rPr lang="zh-TW" altLang="zh-TW" b="1" spc="150" dirty="0">
                <a:ln w="11430"/>
                <a:solidFill>
                  <a:sysClr val="windowText" lastClr="000000"/>
                </a:solidFill>
                <a:effectLst>
                  <a:outerShdw blurRad="25400" algn="tl" rotWithShape="0">
                    <a:srgbClr val="000000">
                      <a:alpha val="43000"/>
                    </a:srgbClr>
                  </a:outerShdw>
                </a:effectLst>
              </a:rPr>
              <a:t>是針對顧客需求的變化及對價格的敏感性來訂價</a:t>
            </a:r>
            <a:r>
              <a:rPr lang="zh-TW" altLang="zh-TW" b="1" spc="150" dirty="0" smtClean="0">
                <a:ln w="11430"/>
                <a:solidFill>
                  <a:sysClr val="windowText" lastClr="000000"/>
                </a:solidFill>
                <a:effectLst>
                  <a:outerShdw blurRad="25400" algn="tl" rotWithShape="0">
                    <a:srgbClr val="000000">
                      <a:alpha val="43000"/>
                    </a:srgbClr>
                  </a:outerShdw>
                </a:effectLst>
              </a:rPr>
              <a:t>。</a:t>
            </a:r>
            <a:endParaRPr lang="en-US" altLang="zh-TW" b="1" spc="150" dirty="0" smtClean="0">
              <a:ln w="11430"/>
              <a:solidFill>
                <a:sysClr val="windowText" lastClr="000000"/>
              </a:solidFill>
              <a:effectLst>
                <a:outerShdw blurRad="25400" algn="tl" rotWithShape="0">
                  <a:srgbClr val="000000">
                    <a:alpha val="43000"/>
                  </a:srgbClr>
                </a:outerShdw>
              </a:effectLst>
            </a:endParaRPr>
          </a:p>
          <a:p>
            <a:r>
              <a:rPr lang="zh-TW" altLang="zh-TW" b="1" spc="150" dirty="0" smtClean="0">
                <a:ln w="11430"/>
                <a:solidFill>
                  <a:srgbClr val="9900CC"/>
                </a:solidFill>
                <a:effectLst>
                  <a:outerShdw blurRad="25400" algn="tl" rotWithShape="0">
                    <a:srgbClr val="000000">
                      <a:alpha val="43000"/>
                    </a:srgbClr>
                  </a:outerShdw>
                </a:effectLst>
              </a:rPr>
              <a:t>當</a:t>
            </a:r>
            <a:r>
              <a:rPr lang="zh-TW" altLang="zh-TW" b="1" spc="150" dirty="0">
                <a:ln w="11430"/>
                <a:solidFill>
                  <a:srgbClr val="9900CC"/>
                </a:solidFill>
                <a:effectLst>
                  <a:outerShdw blurRad="25400" algn="tl" rotWithShape="0">
                    <a:srgbClr val="000000">
                      <a:alpha val="43000"/>
                    </a:srgbClr>
                  </a:outerShdw>
                </a:effectLst>
              </a:rPr>
              <a:t>需求強時，訂得價格比較高。反之，當需求弱時，則價格訂得比較低</a:t>
            </a:r>
            <a:r>
              <a:rPr lang="zh-TW" altLang="zh-TW" b="1" spc="150" dirty="0" smtClean="0">
                <a:ln w="11430"/>
                <a:solidFill>
                  <a:srgbClr val="9900CC"/>
                </a:solidFill>
                <a:effectLst>
                  <a:outerShdw blurRad="25400" algn="tl" rotWithShape="0">
                    <a:srgbClr val="000000">
                      <a:alpha val="43000"/>
                    </a:srgbClr>
                  </a:outerShdw>
                </a:effectLst>
              </a:rPr>
              <a:t>。</a:t>
            </a:r>
            <a:endParaRPr lang="en-US" altLang="zh-TW" b="1" spc="150" dirty="0" smtClean="0">
              <a:ln w="11430"/>
              <a:solidFill>
                <a:srgbClr val="9900CC"/>
              </a:solidFill>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顧客導向的訂價方法包括下列幾種：</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29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6036588"/>
              </p:ext>
            </p:extLst>
          </p:nvPr>
        </p:nvGraphicFramePr>
        <p:xfrm>
          <a:off x="827584" y="4043363"/>
          <a:ext cx="8064896" cy="2409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22" dur="500"/>
                                        <p:tgtEl>
                                          <p:spTgt spid="6">
                                            <p:graphicEl>
                                              <a:dgm id="{05542A5E-26ED-4234-8664-29E163BCDDA0}"/>
                                            </p:graphicEl>
                                          </p:spTgt>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6" dur="500"/>
                                        <p:tgtEl>
                                          <p:spTgt spid="6">
                                            <p:graphicEl>
                                              <a:dgm id="{FA2DFF8C-377F-46BC-B51A-AE7A5145C0B7}"/>
                                            </p:graphicEl>
                                          </p:spTgt>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par>
                          <p:cTn id="31" fill="hold">
                            <p:stCondLst>
                              <p:cond delay="1500"/>
                            </p:stCondLst>
                            <p:childTnLst>
                              <p:par>
                                <p:cTn id="32" presetID="14" presetClass="entr" presetSubtype="10" fill="hold" grpId="0" nodeType="afterEffect">
                                  <p:stCondLst>
                                    <p:cond delay="0"/>
                                  </p:stCondLst>
                                  <p:childTnLst>
                                    <p:set>
                                      <p:cBhvr>
                                        <p:cTn id="33" dur="1" fill="hold">
                                          <p:stCondLst>
                                            <p:cond delay="0"/>
                                          </p:stCondLst>
                                        </p:cTn>
                                        <p:tgtEl>
                                          <p:spTgt spid="6">
                                            <p:graphicEl>
                                              <a:dgm id="{34DCB08A-45E4-4EAD-9F53-863AC58ADCA6}"/>
                                            </p:graphicEl>
                                          </p:spTgt>
                                        </p:tgtEl>
                                        <p:attrNameLst>
                                          <p:attrName>style.visibility</p:attrName>
                                        </p:attrNameLst>
                                      </p:cBhvr>
                                      <p:to>
                                        <p:strVal val="visible"/>
                                      </p:to>
                                    </p:set>
                                    <p:animEffect transition="in" filter="randombar(horizontal)">
                                      <p:cBhvr>
                                        <p:cTn id="34" dur="500"/>
                                        <p:tgtEl>
                                          <p:spTgt spid="6">
                                            <p:graphicEl>
                                              <a:dgm id="{34DCB08A-45E4-4EAD-9F53-863AC58ADCA6}"/>
                                            </p:graphicEl>
                                          </p:spTgt>
                                        </p:tgtEl>
                                      </p:cBhvr>
                                    </p:animEffect>
                                  </p:childTnLst>
                                </p:cTn>
                              </p:par>
                            </p:childTnLst>
                          </p:cTn>
                        </p:par>
                        <p:par>
                          <p:cTn id="35" fill="hold">
                            <p:stCondLst>
                              <p:cond delay="2000"/>
                            </p:stCondLst>
                            <p:childTnLst>
                              <p:par>
                                <p:cTn id="36" presetID="14" presetClass="entr" presetSubtype="10" fill="hold" grpId="0" nodeType="afterEffect">
                                  <p:stCondLst>
                                    <p:cond delay="0"/>
                                  </p:stCondLst>
                                  <p:childTnLst>
                                    <p:set>
                                      <p:cBhvr>
                                        <p:cTn id="37" dur="1" fill="hold">
                                          <p:stCondLst>
                                            <p:cond delay="0"/>
                                          </p:stCondLst>
                                        </p:cTn>
                                        <p:tgtEl>
                                          <p:spTgt spid="6">
                                            <p:graphicEl>
                                              <a:dgm id="{4388390C-2C4F-4944-929B-DA8AE9998CB5}"/>
                                            </p:graphicEl>
                                          </p:spTgt>
                                        </p:tgtEl>
                                        <p:attrNameLst>
                                          <p:attrName>style.visibility</p:attrName>
                                        </p:attrNameLst>
                                      </p:cBhvr>
                                      <p:to>
                                        <p:strVal val="visible"/>
                                      </p:to>
                                    </p:set>
                                    <p:animEffect transition="in" filter="randombar(horizontal)">
                                      <p:cBhvr>
                                        <p:cTn id="38" dur="500"/>
                                        <p:tgtEl>
                                          <p:spTgt spid="6">
                                            <p:graphicEl>
                                              <a:dgm id="{4388390C-2C4F-4944-929B-DA8AE9998C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301006"/>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訂</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價目標的設定</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268760"/>
            <a:ext cx="8229600" cy="4785395"/>
          </a:xfrm>
        </p:spPr>
        <p:txBody>
          <a:bodyPr>
            <a:normAutofit/>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價格的制定包含：</a:t>
            </a:r>
            <a:r>
              <a:rPr lang="en-US" altLang="zh-TW" b="1" spc="150" dirty="0">
                <a:ln w="11430"/>
                <a:solidFill>
                  <a:srgbClr val="FF0066"/>
                </a:solidFill>
                <a:effectLst>
                  <a:outerShdw blurRad="25400" algn="tl" rotWithShape="0">
                    <a:srgbClr val="000000">
                      <a:alpha val="43000"/>
                    </a:srgbClr>
                  </a:outerShdw>
                </a:effectLst>
              </a:rPr>
              <a:t>(1)</a:t>
            </a:r>
            <a:r>
              <a:rPr lang="zh-TW" altLang="zh-TW" b="1" spc="150" dirty="0">
                <a:ln w="11430"/>
                <a:solidFill>
                  <a:srgbClr val="FF0066"/>
                </a:solidFill>
                <a:effectLst>
                  <a:outerShdw blurRad="25400" algn="tl" rotWithShape="0">
                    <a:srgbClr val="000000">
                      <a:alpha val="43000"/>
                    </a:srgbClr>
                  </a:outerShdw>
                </a:effectLst>
              </a:rPr>
              <a:t>訂價目標的設定；</a:t>
            </a:r>
            <a:r>
              <a:rPr lang="en-US" altLang="zh-TW" b="1" spc="150" dirty="0">
                <a:ln w="11430"/>
                <a:solidFill>
                  <a:srgbClr val="FF0066"/>
                </a:solidFill>
                <a:effectLst>
                  <a:outerShdw blurRad="25400" algn="tl" rotWithShape="0">
                    <a:srgbClr val="000000">
                      <a:alpha val="43000"/>
                    </a:srgbClr>
                  </a:outerShdw>
                </a:effectLst>
              </a:rPr>
              <a:t>(2)</a:t>
            </a:r>
            <a:r>
              <a:rPr lang="zh-TW" altLang="zh-TW" b="1" spc="150" dirty="0">
                <a:ln w="11430"/>
                <a:solidFill>
                  <a:srgbClr val="FF0066"/>
                </a:solidFill>
                <a:effectLst>
                  <a:outerShdw blurRad="25400" algn="tl" rotWithShape="0">
                    <a:srgbClr val="000000">
                      <a:alpha val="43000"/>
                    </a:srgbClr>
                  </a:outerShdw>
                </a:effectLst>
              </a:rPr>
              <a:t>分析需求、成本、價格和利潤的關係；</a:t>
            </a:r>
            <a:r>
              <a:rPr lang="en-US" altLang="zh-TW" b="1" spc="150" dirty="0">
                <a:ln w="11430"/>
                <a:solidFill>
                  <a:srgbClr val="FF0066"/>
                </a:solidFill>
                <a:effectLst>
                  <a:outerShdw blurRad="25400" algn="tl" rotWithShape="0">
                    <a:srgbClr val="000000">
                      <a:alpha val="43000"/>
                    </a:srgbClr>
                  </a:outerShdw>
                </a:effectLst>
              </a:rPr>
              <a:t>(3)</a:t>
            </a:r>
            <a:r>
              <a:rPr lang="zh-TW" altLang="zh-TW" b="1" spc="150" dirty="0">
                <a:ln w="11430"/>
                <a:solidFill>
                  <a:srgbClr val="FF0066"/>
                </a:solidFill>
                <a:effectLst>
                  <a:outerShdw blurRad="25400" algn="tl" rotWithShape="0">
                    <a:srgbClr val="000000">
                      <a:alpha val="43000"/>
                    </a:srgbClr>
                  </a:outerShdw>
                </a:effectLst>
              </a:rPr>
              <a:t>選擇訂價政策；</a:t>
            </a:r>
            <a:r>
              <a:rPr lang="en-US" altLang="zh-TW" b="1" spc="150" dirty="0">
                <a:ln w="11430"/>
                <a:solidFill>
                  <a:srgbClr val="FF0066"/>
                </a:solidFill>
                <a:effectLst>
                  <a:outerShdw blurRad="25400" algn="tl" rotWithShape="0">
                    <a:srgbClr val="000000">
                      <a:alpha val="43000"/>
                    </a:srgbClr>
                  </a:outerShdw>
                </a:effectLst>
              </a:rPr>
              <a:t>(4)</a:t>
            </a:r>
            <a:r>
              <a:rPr lang="zh-TW" altLang="zh-TW" b="1" spc="150" dirty="0">
                <a:ln w="11430"/>
                <a:solidFill>
                  <a:srgbClr val="FF0066"/>
                </a:solidFill>
                <a:effectLst>
                  <a:outerShdw blurRad="25400" algn="tl" rotWithShape="0">
                    <a:srgbClr val="000000">
                      <a:alpha val="43000"/>
                    </a:srgbClr>
                  </a:outerShdw>
                </a:effectLst>
              </a:rPr>
              <a:t>決定訂價方法；以及</a:t>
            </a:r>
            <a:r>
              <a:rPr lang="en-US" altLang="zh-TW" b="1" spc="150" dirty="0">
                <a:ln w="11430"/>
                <a:solidFill>
                  <a:srgbClr val="FF0066"/>
                </a:solidFill>
                <a:effectLst>
                  <a:outerShdw blurRad="25400" algn="tl" rotWithShape="0">
                    <a:srgbClr val="000000">
                      <a:alpha val="43000"/>
                    </a:srgbClr>
                  </a:outerShdw>
                </a:effectLst>
              </a:rPr>
              <a:t>(5)</a:t>
            </a:r>
            <a:r>
              <a:rPr lang="zh-TW" altLang="zh-TW" b="1" spc="150" dirty="0">
                <a:ln w="11430"/>
                <a:solidFill>
                  <a:srgbClr val="FF0066"/>
                </a:solidFill>
                <a:effectLst>
                  <a:outerShdw blurRad="25400" algn="tl" rotWithShape="0">
                    <a:srgbClr val="000000">
                      <a:alpha val="43000"/>
                    </a:srgbClr>
                  </a:outerShdw>
                </a:effectLst>
              </a:rPr>
              <a:t>牌價的微調</a:t>
            </a:r>
            <a:r>
              <a:rPr lang="zh-TW" altLang="zh-TW" b="1" spc="150" dirty="0">
                <a:ln w="11430"/>
                <a:effectLst>
                  <a:outerShdw blurRad="25400" algn="tl" rotWithShape="0">
                    <a:srgbClr val="000000">
                      <a:alpha val="43000"/>
                    </a:srgbClr>
                  </a:outerShdw>
                </a:effectLst>
              </a:rPr>
              <a:t>等幾個步驟。</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制定</a:t>
            </a:r>
            <a:r>
              <a:rPr lang="zh-TW" altLang="zh-TW" b="1" spc="150" dirty="0">
                <a:ln w="11430"/>
                <a:effectLst>
                  <a:outerShdw blurRad="25400" algn="tl" rotWithShape="0">
                    <a:srgbClr val="000000">
                      <a:alpha val="43000"/>
                    </a:srgbClr>
                  </a:outerShdw>
                </a:effectLst>
              </a:rPr>
              <a:t>正確價格的第一步就是要設定訂價目標。</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為了</a:t>
            </a:r>
            <a:r>
              <a:rPr lang="zh-TW" altLang="en-US" b="1" spc="150" dirty="0" smtClean="0">
                <a:ln w="11430"/>
                <a:effectLst>
                  <a:outerShdw blurRad="25400" algn="tl" rotWithShape="0">
                    <a:srgbClr val="000000">
                      <a:alpha val="43000"/>
                    </a:srgbClr>
                  </a:outerShdw>
                </a:effectLst>
              </a:rPr>
              <a:t>讓價格的制定有所依循</a:t>
            </a:r>
            <a:r>
              <a:rPr lang="zh-TW" altLang="zh-TW" b="1" spc="150" dirty="0" smtClean="0">
                <a:ln w="11430"/>
                <a:effectLst>
                  <a:outerShdw blurRad="25400" algn="tl" rotWithShape="0">
                    <a:srgbClr val="000000">
                      <a:alpha val="43000"/>
                    </a:srgbClr>
                  </a:outerShdw>
                </a:effectLst>
              </a:rPr>
              <a:t>，</a:t>
            </a:r>
            <a:r>
              <a:rPr lang="zh-TW" altLang="zh-TW" b="1" spc="150" dirty="0">
                <a:ln w="11430"/>
                <a:effectLst>
                  <a:outerShdw blurRad="25400" algn="tl" rotWithShape="0">
                    <a:srgbClr val="000000">
                      <a:alpha val="43000"/>
                    </a:srgbClr>
                  </a:outerShdw>
                </a:effectLst>
              </a:rPr>
              <a:t>組織需要設定</a:t>
            </a:r>
            <a:r>
              <a:rPr lang="zh-TW" altLang="zh-TW" b="1" spc="150" dirty="0">
                <a:ln w="11430"/>
                <a:solidFill>
                  <a:srgbClr val="00B050"/>
                </a:solidFill>
                <a:effectLst>
                  <a:outerShdw blurRad="25400" algn="tl" rotWithShape="0">
                    <a:srgbClr val="000000">
                      <a:alpha val="43000"/>
                    </a:srgbClr>
                  </a:outerShdw>
                </a:effectLst>
              </a:rPr>
              <a:t>特定的、可達到的及可衡量</a:t>
            </a:r>
            <a:r>
              <a:rPr lang="zh-TW" altLang="zh-TW" b="1" spc="150" dirty="0">
                <a:ln w="11430"/>
                <a:effectLst>
                  <a:outerShdw blurRad="25400" algn="tl" rotWithShape="0">
                    <a:srgbClr val="000000">
                      <a:alpha val="43000"/>
                    </a:srgbClr>
                  </a:outerShdw>
                </a:effectLst>
              </a:rPr>
              <a:t>的訂價目標。</a:t>
            </a: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a:t>
            </a:fld>
            <a:endParaRPr lang="zh-TW" altLang="en-US" dirty="0"/>
          </a:p>
        </p:txBody>
      </p:sp>
    </p:spTree>
    <p:extLst>
      <p:ext uri="{BB962C8B-B14F-4D97-AF65-F5344CB8AC3E}">
        <p14:creationId xmlns:p14="http://schemas.microsoft.com/office/powerpoint/2010/main" val="3949005154"/>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§12.4.3.1</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認知價值訂價法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24672" y="1225186"/>
            <a:ext cx="8229600" cy="1944216"/>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認知價值訂價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依據顧客對產品的認知價值來決定價格，因此產品所塑造出來的價值愈高，則價格訂得愈高。</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30</a:t>
            </a:fld>
            <a:endParaRPr lang="zh-TW"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57834" y="2991128"/>
            <a:ext cx="3166193" cy="253295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矩形 5"/>
          <p:cNvSpPr/>
          <p:nvPr/>
        </p:nvSpPr>
        <p:spPr>
          <a:xfrm>
            <a:off x="4593186" y="3008188"/>
            <a:ext cx="4572000" cy="212365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例如，夏天的冷氣機價格可以訂得較高，但在冬天，價格往往有很大的議價空間。其實它們的成本都一樣，競爭者的壓力和市場結構也大致相同，僅顧客需求不同。</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randombar(horizontal)">
                                      <p:cBhvr>
                                        <p:cTn id="12" dur="500"/>
                                        <p:tgtEl>
                                          <p:spTgt spid="102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7158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習慣訂價法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71600" y="1141530"/>
            <a:ext cx="8229600" cy="3280394"/>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習慣訂價</a:t>
            </a:r>
            <a:r>
              <a:rPr lang="zh-TW" altLang="zh-TW" sz="3000" b="1" spc="150" dirty="0" smtClean="0">
                <a:ln w="11430"/>
                <a:solidFill>
                  <a:srgbClr val="C00000"/>
                </a:solidFill>
                <a:effectLst>
                  <a:outerShdw blurRad="25400" algn="tl" rotWithShape="0">
                    <a:srgbClr val="000000">
                      <a:alpha val="43000"/>
                    </a:srgbClr>
                  </a:outerShdw>
                </a:effectLst>
              </a:rPr>
              <a:t>法</a:t>
            </a:r>
            <a:r>
              <a:rPr lang="zh-TW" altLang="zh-TW" sz="3000" b="1" spc="150" dirty="0" smtClean="0">
                <a:ln w="11430"/>
                <a:effectLst>
                  <a:outerShdw blurRad="25400" algn="tl" rotWithShape="0">
                    <a:srgbClr val="000000">
                      <a:alpha val="43000"/>
                    </a:srgbClr>
                  </a:outerShdw>
                </a:effectLst>
              </a:rPr>
              <a:t>是</a:t>
            </a:r>
            <a:r>
              <a:rPr lang="zh-TW" altLang="zh-TW" sz="3000" b="1" spc="150" dirty="0">
                <a:ln w="11430"/>
                <a:effectLst>
                  <a:outerShdw blurRad="25400" algn="tl" rotWithShape="0">
                    <a:srgbClr val="000000">
                      <a:alpha val="43000"/>
                    </a:srgbClr>
                  </a:outerShdw>
                </a:effectLst>
              </a:rPr>
              <a:t>依據顧客對該產品類預期的固有價格來訂價</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有些</a:t>
            </a:r>
            <a:r>
              <a:rPr lang="zh-TW" altLang="zh-TW" sz="3000" b="1" spc="150" dirty="0">
                <a:ln w="11430"/>
                <a:effectLst>
                  <a:outerShdw blurRad="25400" algn="tl" rotWithShape="0">
                    <a:srgbClr val="000000">
                      <a:alpha val="43000"/>
                    </a:srgbClr>
                  </a:outerShdw>
                </a:effectLst>
              </a:rPr>
              <a:t>產品在消費者心中已有固定的價格，且已經成為整個產品類的習慣性價格，任何高於此一價格的新價位都很難被接受，也沒有必要將價格訂定得比習慣性價格還低。</a:t>
            </a:r>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31</a:t>
            </a:fld>
            <a:endParaRPr lang="zh-TW" alt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1640" y="4169828"/>
            <a:ext cx="2412749" cy="1847850"/>
          </a:xfrm>
          <a:prstGeom prst="roundRect">
            <a:avLst>
              <a:gd name="adj" fmla="val 738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88" r="12619"/>
          <a:stretch/>
        </p:blipFill>
        <p:spPr bwMode="auto">
          <a:xfrm>
            <a:off x="4549405" y="4202714"/>
            <a:ext cx="1308150" cy="1847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695" r="25972"/>
          <a:stretch/>
        </p:blipFill>
        <p:spPr bwMode="auto">
          <a:xfrm>
            <a:off x="6811400" y="4148543"/>
            <a:ext cx="1014412"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350775" y="6164640"/>
            <a:ext cx="809837"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rPr>
              <a:t>10</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0" name="矩形 9"/>
          <p:cNvSpPr/>
          <p:nvPr/>
        </p:nvSpPr>
        <p:spPr>
          <a:xfrm>
            <a:off x="4882719" y="6148601"/>
            <a:ext cx="641522"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smtClean="0">
                <a:ln w="11430"/>
                <a:solidFill>
                  <a:srgbClr val="002060"/>
                </a:solidFill>
                <a:effectLst>
                  <a:outerShdw blurRad="25400" algn="tl" rotWithShape="0">
                    <a:srgbClr val="000000">
                      <a:alpha val="43000"/>
                    </a:srgbClr>
                  </a:outerShdw>
                </a:effectLst>
              </a:rPr>
              <a:t>8</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7015975" y="6400740"/>
            <a:ext cx="809837" cy="415498"/>
          </a:xfrm>
          <a:prstGeom prst="rect">
            <a:avLst/>
          </a:prstGeom>
          <a:solidFill>
            <a:schemeClr val="bg1"/>
          </a:solidFill>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100" b="1" spc="150" dirty="0">
                <a:ln w="11430"/>
                <a:solidFill>
                  <a:srgbClr val="002060"/>
                </a:solidFill>
                <a:effectLst>
                  <a:outerShdw blurRad="25400" algn="tl" rotWithShape="0">
                    <a:srgbClr val="000000">
                      <a:alpha val="43000"/>
                    </a:srgbClr>
                  </a:outerShdw>
                </a:effectLst>
              </a:rPr>
              <a:t>2</a:t>
            </a:r>
            <a:r>
              <a:rPr lang="en-US" altLang="zh-TW" sz="2100" b="1" spc="150" dirty="0" smtClean="0">
                <a:ln w="11430"/>
                <a:solidFill>
                  <a:srgbClr val="002060"/>
                </a:solidFill>
                <a:effectLst>
                  <a:outerShdw blurRad="25400" algn="tl" rotWithShape="0">
                    <a:srgbClr val="000000">
                      <a:alpha val="43000"/>
                    </a:srgbClr>
                  </a:outerShdw>
                </a:effectLst>
              </a:rPr>
              <a:t>0</a:t>
            </a:r>
            <a:r>
              <a:rPr lang="zh-TW" altLang="zh-TW" sz="2100" b="1" spc="150" dirty="0" smtClean="0">
                <a:ln w="11430"/>
                <a:solidFill>
                  <a:srgbClr val="002060"/>
                </a:solidFill>
                <a:effectLst>
                  <a:outerShdw blurRad="25400" algn="tl" rotWithShape="0">
                    <a:srgbClr val="000000">
                      <a:alpha val="43000"/>
                    </a:srgbClr>
                  </a:outerShdw>
                </a:effectLst>
              </a:rPr>
              <a:t>元</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randombar(horizontal)">
                                      <p:cBhvr>
                                        <p:cTn id="25" dur="500"/>
                                        <p:tgtEl>
                                          <p:spTgt spid="205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randombar(horizontal)">
                                      <p:cBhvr>
                                        <p:cTn id="33" dur="500"/>
                                        <p:tgtEl>
                                          <p:spTgt spid="205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需求回溯訂價法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38320" y="1281370"/>
            <a:ext cx="8229600" cy="187220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需求回溯訂價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依據顧客對該產品可以接受的最後消費價格，回溯推算生產廠商的生產成本來訂價。</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32</a:t>
            </a:fld>
            <a:endParaRPr lang="zh-TW"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135033"/>
            <a:ext cx="2889508" cy="24835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51" t="6125" r="46249" b="5000"/>
          <a:stretch/>
        </p:blipFill>
        <p:spPr bwMode="auto">
          <a:xfrm>
            <a:off x="4182420" y="2863756"/>
            <a:ext cx="2298302" cy="3026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658018" y="2996952"/>
            <a:ext cx="2216259" cy="2462213"/>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需求回溯訂價法可以說是成本加成的反向思考版本，通常用在</a:t>
            </a:r>
            <a:r>
              <a:rPr lang="zh-TW" altLang="zh-TW" sz="2200" b="1" spc="150" dirty="0">
                <a:ln w="11430"/>
                <a:solidFill>
                  <a:srgbClr val="00B050"/>
                </a:solidFill>
                <a:effectLst>
                  <a:outerShdw blurRad="25400" algn="tl" rotWithShape="0">
                    <a:srgbClr val="000000">
                      <a:alpha val="43000"/>
                    </a:srgbClr>
                  </a:outerShdw>
                </a:effectLst>
              </a:rPr>
              <a:t>家電產品</a:t>
            </a:r>
            <a:r>
              <a:rPr lang="zh-TW" altLang="zh-TW" sz="2200" b="1" spc="150" dirty="0">
                <a:ln w="11430"/>
                <a:solidFill>
                  <a:srgbClr val="002060"/>
                </a:solidFill>
                <a:effectLst>
                  <a:outerShdw blurRad="25400" algn="tl" rotWithShape="0">
                    <a:srgbClr val="000000">
                      <a:alpha val="43000"/>
                    </a:srgbClr>
                  </a:outerShdw>
                </a:effectLst>
              </a:rPr>
              <a:t>或</a:t>
            </a:r>
            <a:r>
              <a:rPr lang="zh-TW" altLang="zh-TW" sz="2200" b="1" spc="150" dirty="0">
                <a:ln w="11430"/>
                <a:solidFill>
                  <a:srgbClr val="00B050"/>
                </a:solidFill>
                <a:effectLst>
                  <a:outerShdw blurRad="25400" algn="tl" rotWithShape="0">
                    <a:srgbClr val="000000">
                      <a:alpha val="43000"/>
                    </a:srgbClr>
                  </a:outerShdw>
                </a:effectLst>
              </a:rPr>
              <a:t>服飾產品</a:t>
            </a:r>
            <a:r>
              <a:rPr lang="zh-TW" altLang="zh-TW" sz="2200" b="1" spc="150" dirty="0">
                <a:ln w="11430"/>
                <a:solidFill>
                  <a:srgbClr val="002060"/>
                </a:solidFill>
                <a:effectLst>
                  <a:outerShdw blurRad="25400" algn="tl" rotWithShape="0">
                    <a:srgbClr val="000000">
                      <a:alpha val="43000"/>
                    </a:srgbClr>
                  </a:outerShdw>
                </a:effectLst>
              </a:rPr>
              <a:t>的訂價。</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randombar(horizontal)">
                                      <p:cBhvr>
                                        <p:cTn id="15" dur="500"/>
                                        <p:tgtEl>
                                          <p:spTgt spid="307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價值訂價法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4400" y="1174671"/>
            <a:ext cx="8229600" cy="3240360"/>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solidFill>
                  <a:srgbClr val="C00000"/>
                </a:solidFill>
                <a:effectLst>
                  <a:outerShdw blurRad="25400" algn="tl" rotWithShape="0">
                    <a:srgbClr val="000000">
                      <a:alpha val="43000"/>
                    </a:srgbClr>
                  </a:outerShdw>
                </a:effectLst>
              </a:rPr>
              <a:t>價值訂價</a:t>
            </a:r>
            <a:r>
              <a:rPr lang="zh-TW" altLang="zh-TW" b="1" spc="150" dirty="0" smtClean="0">
                <a:ln w="11430"/>
                <a:solidFill>
                  <a:srgbClr val="C00000"/>
                </a:solidFill>
                <a:effectLst>
                  <a:outerShdw blurRad="25400" algn="tl" rotWithShape="0">
                    <a:srgbClr val="000000">
                      <a:alpha val="43000"/>
                    </a:srgbClr>
                  </a:outerShdw>
                </a:effectLst>
              </a:rPr>
              <a:t>法</a:t>
            </a:r>
            <a:r>
              <a:rPr lang="zh-TW" altLang="zh-TW" b="1" spc="150" dirty="0" smtClean="0">
                <a:ln w="11430"/>
                <a:effectLst>
                  <a:outerShdw blurRad="25400" algn="tl" rotWithShape="0">
                    <a:srgbClr val="000000">
                      <a:alpha val="43000"/>
                    </a:srgbClr>
                  </a:outerShdw>
                </a:effectLst>
              </a:rPr>
              <a:t>又</a:t>
            </a:r>
            <a:r>
              <a:rPr lang="zh-TW" altLang="zh-TW" b="1" spc="150" dirty="0">
                <a:ln w="11430"/>
                <a:effectLst>
                  <a:outerShdw blurRad="25400" algn="tl" rotWithShape="0">
                    <a:srgbClr val="000000">
                      <a:alpha val="43000"/>
                    </a:srgbClr>
                  </a:outerShdw>
                </a:effectLst>
              </a:rPr>
              <a:t>稱</a:t>
            </a:r>
            <a:r>
              <a:rPr lang="zh-TW" altLang="zh-TW" b="1" spc="150" dirty="0">
                <a:ln w="11430"/>
                <a:solidFill>
                  <a:srgbClr val="C00000"/>
                </a:solidFill>
                <a:effectLst>
                  <a:outerShdw blurRad="25400" algn="tl" rotWithShape="0">
                    <a:srgbClr val="000000">
                      <a:alpha val="43000"/>
                    </a:srgbClr>
                  </a:outerShdw>
                </a:effectLst>
              </a:rPr>
              <a:t>每日低價法</a:t>
            </a:r>
            <a:r>
              <a:rPr lang="en-US" altLang="zh-TW" b="1" spc="150" dirty="0">
                <a:ln w="11430"/>
                <a:effectLst>
                  <a:outerShdw blurRad="25400" algn="tl" rotWithShape="0">
                    <a:srgbClr val="000000">
                      <a:alpha val="43000"/>
                    </a:srgbClr>
                  </a:outerShdw>
                </a:effectLst>
              </a:rPr>
              <a:t>(everyday low pricing, EDLP)</a:t>
            </a:r>
            <a:r>
              <a:rPr lang="zh-TW" altLang="zh-TW" b="1" spc="150" dirty="0">
                <a:ln w="11430"/>
                <a:effectLst>
                  <a:outerShdw blurRad="25400" algn="tl" rotWithShape="0">
                    <a:srgbClr val="000000">
                      <a:alpha val="43000"/>
                    </a:srgbClr>
                  </a:outerShdw>
                </a:effectLst>
              </a:rPr>
              <a:t>，這是一種提供最終價值給顧客的訂價法</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effectLst>
                  <a:outerShdw blurRad="25400" algn="tl" rotWithShape="0">
                    <a:srgbClr val="000000">
                      <a:alpha val="43000"/>
                    </a:srgbClr>
                  </a:outerShdw>
                </a:effectLst>
              </a:rPr>
              <a:t>價值訂價法的基本理念是：</a:t>
            </a:r>
            <a:r>
              <a:rPr lang="zh-TW" altLang="zh-TW" b="1" spc="150" dirty="0">
                <a:ln w="11430"/>
                <a:solidFill>
                  <a:srgbClr val="0070C0"/>
                </a:solidFill>
                <a:effectLst>
                  <a:outerShdw blurRad="25400" algn="tl" rotWithShape="0">
                    <a:srgbClr val="000000">
                      <a:alpha val="43000"/>
                    </a:srgbClr>
                  </a:outerShdw>
                </a:effectLst>
              </a:rPr>
              <a:t>能提供最大價值而非提供最低價格的廠商，才是市場的最後贏家。</a:t>
            </a:r>
            <a:endParaRPr lang="zh-TW" altLang="en-US" b="1" spc="150" dirty="0">
              <a:ln w="11430"/>
              <a:solidFill>
                <a:srgbClr val="0070C0"/>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33</a:t>
            </a:fld>
            <a:endParaRPr lang="zh-TW" alt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65" t="11855" r="7915" b="11598"/>
          <a:stretch/>
        </p:blipFill>
        <p:spPr bwMode="auto">
          <a:xfrm>
            <a:off x="1918668" y="3883175"/>
            <a:ext cx="2724148" cy="1885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856023" y="4309717"/>
            <a:ext cx="4074769" cy="769441"/>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美國的沃爾瑪百貨</a:t>
            </a:r>
            <a:r>
              <a:rPr lang="en-US" altLang="zh-TW" sz="2200" b="1" spc="150" dirty="0">
                <a:ln w="11430"/>
                <a:solidFill>
                  <a:srgbClr val="002060"/>
                </a:solidFill>
                <a:effectLst>
                  <a:outerShdw blurRad="25400" algn="tl" rotWithShape="0">
                    <a:srgbClr val="000000">
                      <a:alpha val="43000"/>
                    </a:srgbClr>
                  </a:outerShdw>
                </a:effectLst>
              </a:rPr>
              <a:t>(</a:t>
            </a:r>
            <a:r>
              <a:rPr lang="en-US" altLang="zh-TW" sz="2200" b="1" spc="150" dirty="0" err="1">
                <a:ln w="11430"/>
                <a:solidFill>
                  <a:srgbClr val="002060"/>
                </a:solidFill>
                <a:effectLst>
                  <a:outerShdw blurRad="25400" algn="tl" rotWithShape="0">
                    <a:srgbClr val="000000">
                      <a:alpha val="43000"/>
                    </a:srgbClr>
                  </a:outerShdw>
                </a:effectLst>
              </a:rPr>
              <a:t>Wal-mart</a:t>
            </a:r>
            <a:r>
              <a:rPr lang="en-US" altLang="zh-TW" sz="2200" b="1" spc="150" dirty="0">
                <a:ln w="11430"/>
                <a:solidFill>
                  <a:srgbClr val="002060"/>
                </a:solidFill>
                <a:effectLst>
                  <a:outerShdw blurRad="25400" algn="tl" rotWithShape="0">
                    <a:srgbClr val="000000">
                      <a:alpha val="43000"/>
                    </a:srgbClr>
                  </a:outerShdw>
                </a:effectLst>
              </a:rPr>
              <a:t>)</a:t>
            </a:r>
            <a:r>
              <a:rPr lang="zh-TW" altLang="zh-TW" sz="2200" b="1" spc="150" dirty="0">
                <a:ln w="11430"/>
                <a:solidFill>
                  <a:srgbClr val="002060"/>
                </a:solidFill>
                <a:effectLst>
                  <a:outerShdw blurRad="25400" algn="tl" rotWithShape="0">
                    <a:srgbClr val="000000">
                      <a:alpha val="43000"/>
                    </a:srgbClr>
                  </a:outerShdw>
                </a:effectLst>
              </a:rPr>
              <a:t>就是價值訂價法的典型</a:t>
            </a:r>
            <a:r>
              <a:rPr lang="zh-TW" altLang="zh-TW" sz="2200" b="1" spc="150" dirty="0" smtClean="0">
                <a:ln w="11430"/>
                <a:solidFill>
                  <a:srgbClr val="002060"/>
                </a:solidFill>
                <a:effectLst>
                  <a:outerShdw blurRad="25400" algn="tl" rotWithShape="0">
                    <a:srgbClr val="000000">
                      <a:alpha val="43000"/>
                    </a:srgbClr>
                  </a:outerShdw>
                </a:effectLst>
              </a:rPr>
              <a:t>代表</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randombar(horizontal)">
                                      <p:cBhvr>
                                        <p:cTn id="17" dur="500"/>
                                        <p:tgtEl>
                                          <p:spTgt spid="409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34076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§12.4.3.5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心理訂價法</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57200" y="1268761"/>
            <a:ext cx="8229600" cy="1296143"/>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solidFill>
                  <a:srgbClr val="C00000"/>
                </a:solidFill>
                <a:effectLst>
                  <a:outerShdw blurRad="25400" algn="tl" rotWithShape="0">
                    <a:srgbClr val="000000">
                      <a:alpha val="43000"/>
                    </a:srgbClr>
                  </a:outerShdw>
                </a:effectLst>
              </a:rPr>
              <a:t>心理訂價</a:t>
            </a:r>
            <a:r>
              <a:rPr lang="zh-TW" altLang="zh-TW" sz="3000" b="1" spc="150" dirty="0" smtClean="0">
                <a:ln w="11430"/>
                <a:solidFill>
                  <a:srgbClr val="C00000"/>
                </a:solidFill>
                <a:effectLst>
                  <a:outerShdw blurRad="25400" algn="tl" rotWithShape="0">
                    <a:srgbClr val="000000">
                      <a:alpha val="43000"/>
                    </a:srgbClr>
                  </a:outerShdw>
                </a:effectLst>
              </a:rPr>
              <a:t>法</a:t>
            </a:r>
            <a:r>
              <a:rPr lang="zh-TW" altLang="zh-TW" sz="3000" b="1" spc="150" dirty="0" smtClean="0">
                <a:ln w="11430"/>
                <a:effectLst>
                  <a:outerShdw blurRad="25400" algn="tl" rotWithShape="0">
                    <a:srgbClr val="000000">
                      <a:alpha val="43000"/>
                    </a:srgbClr>
                  </a:outerShdw>
                </a:effectLst>
              </a:rPr>
              <a:t>主要</a:t>
            </a:r>
            <a:r>
              <a:rPr lang="zh-TW" altLang="zh-TW" sz="3000" b="1" spc="150" dirty="0">
                <a:ln w="11430"/>
                <a:effectLst>
                  <a:outerShdw blurRad="25400" algn="tl" rotWithShape="0">
                    <a:srgbClr val="000000">
                      <a:alpha val="43000"/>
                    </a:srgbClr>
                  </a:outerShdw>
                </a:effectLst>
              </a:rPr>
              <a:t>是根據</a:t>
            </a:r>
            <a:r>
              <a:rPr lang="zh-TW" altLang="zh-TW" sz="3000" b="1" spc="150" dirty="0" smtClean="0">
                <a:ln w="11430"/>
                <a:effectLst>
                  <a:outerShdw blurRad="25400" algn="tl" rotWithShape="0">
                    <a:srgbClr val="000000">
                      <a:alpha val="43000"/>
                    </a:srgbClr>
                  </a:outerShdw>
                </a:effectLst>
              </a:rPr>
              <a:t>顧客</a:t>
            </a:r>
            <a:r>
              <a:rPr lang="zh-TW" altLang="en-US" sz="3000" b="1" spc="150" dirty="0" smtClean="0">
                <a:ln w="11430"/>
                <a:effectLst>
                  <a:outerShdw blurRad="25400" algn="tl" rotWithShape="0">
                    <a:srgbClr val="000000">
                      <a:alpha val="43000"/>
                    </a:srgbClr>
                  </a:outerShdw>
                </a:effectLst>
              </a:rPr>
              <a:t>的</a:t>
            </a:r>
            <a:r>
              <a:rPr lang="zh-TW" altLang="zh-TW" sz="3000" b="1" spc="150" dirty="0" smtClean="0">
                <a:ln w="11430"/>
                <a:effectLst>
                  <a:outerShdw blurRad="25400" algn="tl" rotWithShape="0">
                    <a:srgbClr val="000000">
                      <a:alpha val="43000"/>
                    </a:srgbClr>
                  </a:outerShdw>
                </a:effectLst>
              </a:rPr>
              <a:t>心理</a:t>
            </a:r>
            <a:r>
              <a:rPr lang="zh-TW" altLang="zh-TW" sz="3000" b="1" spc="150" dirty="0">
                <a:ln w="11430"/>
                <a:effectLst>
                  <a:outerShdw blurRad="25400" algn="tl" rotWithShape="0">
                    <a:srgbClr val="000000">
                      <a:alpha val="43000"/>
                    </a:srgbClr>
                  </a:outerShdw>
                </a:effectLst>
              </a:rPr>
              <a:t>反應來決定價格，</a:t>
            </a:r>
            <a:r>
              <a:rPr lang="zh-TW" altLang="zh-TW" sz="3000" b="1" spc="150" dirty="0">
                <a:ln w="11430"/>
                <a:solidFill>
                  <a:schemeClr val="tx1">
                    <a:lumMod val="50000"/>
                    <a:lumOff val="50000"/>
                  </a:schemeClr>
                </a:solidFill>
                <a:effectLst>
                  <a:outerShdw blurRad="25400" algn="tl" rotWithShape="0">
                    <a:srgbClr val="000000">
                      <a:alpha val="43000"/>
                    </a:srgbClr>
                  </a:outerShdw>
                </a:effectLst>
              </a:rPr>
              <a:t>常見的心理訂價法有：</a:t>
            </a:r>
            <a:r>
              <a:rPr lang="zh-TW" altLang="en-US" sz="3000" b="1" spc="150" dirty="0" smtClean="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rPr>
              <a:t>   </a:t>
            </a:r>
            <a:endParaRPr lang="zh-TW" altLang="en-US" sz="3000"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34</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2016590460"/>
              </p:ext>
            </p:extLst>
          </p:nvPr>
        </p:nvGraphicFramePr>
        <p:xfrm>
          <a:off x="323528" y="2335163"/>
          <a:ext cx="8712968"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79512" y="3803898"/>
            <a:ext cx="3096344"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3">
                    <a:lumMod val="50000"/>
                  </a:schemeClr>
                </a:solidFill>
                <a:effectLst>
                  <a:outerShdw blurRad="25400" algn="tl" rotWithShape="0">
                    <a:srgbClr val="000000">
                      <a:alpha val="43000"/>
                    </a:srgbClr>
                  </a:outerShdw>
                </a:effectLst>
              </a:rPr>
              <a:t>將產品訂在高價位，以彰顯其高品質、高格調與高身分地位，通常用於</a:t>
            </a:r>
            <a:r>
              <a:rPr lang="zh-TW" altLang="zh-TW" sz="2400" b="1" spc="150" dirty="0" smtClean="0">
                <a:ln w="11430"/>
                <a:solidFill>
                  <a:schemeClr val="accent3">
                    <a:lumMod val="50000"/>
                  </a:schemeClr>
                </a:solidFill>
                <a:effectLst>
                  <a:outerShdw blurRad="25400" algn="tl" rotWithShape="0">
                    <a:srgbClr val="000000">
                      <a:alpha val="43000"/>
                    </a:srgbClr>
                  </a:outerShdw>
                </a:effectLst>
              </a:rPr>
              <a:t>奢侈品</a:t>
            </a:r>
            <a:r>
              <a:rPr lang="zh-TW" altLang="en-US" sz="2400" b="1" spc="150" dirty="0" smtClean="0">
                <a:ln w="11430"/>
                <a:solidFill>
                  <a:schemeClr val="accent3">
                    <a:lumMod val="50000"/>
                  </a:schemeClr>
                </a:solidFill>
                <a:effectLst>
                  <a:outerShdw blurRad="25400" algn="tl" rotWithShape="0">
                    <a:srgbClr val="000000">
                      <a:alpha val="43000"/>
                    </a:srgbClr>
                  </a:outerShdw>
                </a:effectLst>
              </a:rPr>
              <a:t>的訂價。</a:t>
            </a:r>
            <a:endParaRPr lang="zh-TW" altLang="en-US" sz="2400" b="1" spc="150" dirty="0">
              <a:ln w="11430"/>
              <a:solidFill>
                <a:schemeClr val="accent3">
                  <a:lumMod val="50000"/>
                </a:schemeClr>
              </a:solidFill>
              <a:effectLst>
                <a:outerShdw blurRad="25400" algn="tl" rotWithShape="0">
                  <a:srgbClr val="000000">
                    <a:alpha val="43000"/>
                  </a:srgbClr>
                </a:outerShdw>
              </a:effectLst>
            </a:endParaRPr>
          </a:p>
        </p:txBody>
      </p:sp>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77580" y="3953619"/>
            <a:ext cx="2143125" cy="2143125"/>
          </a:xfrm>
          <a:prstGeom prst="roundRect">
            <a:avLst>
              <a:gd name="adj" fmla="val 12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35682" y="4054938"/>
            <a:ext cx="2041806" cy="20418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4081092" y="6245274"/>
            <a:ext cx="736099"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珠寶</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矩形 10"/>
          <p:cNvSpPr/>
          <p:nvPr/>
        </p:nvSpPr>
        <p:spPr>
          <a:xfrm>
            <a:off x="6531373" y="6256435"/>
            <a:ext cx="1084143"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en-US" altLang="zh-TW" sz="2000" b="1" spc="150" dirty="0" smtClean="0">
                <a:ln w="11430"/>
                <a:solidFill>
                  <a:srgbClr val="002060"/>
                </a:solidFill>
                <a:effectLst>
                  <a:outerShdw blurRad="25400" algn="tl" rotWithShape="0">
                    <a:srgbClr val="000000">
                      <a:alpha val="43000"/>
                    </a:srgbClr>
                  </a:outerShdw>
                </a:effectLst>
              </a:rPr>
              <a:t>LV</a:t>
            </a:r>
            <a:r>
              <a:rPr lang="zh-TW" altLang="en-US" sz="2000" b="1" spc="150" dirty="0" smtClean="0">
                <a:ln w="11430"/>
                <a:solidFill>
                  <a:srgbClr val="002060"/>
                </a:solidFill>
                <a:effectLst>
                  <a:outerShdw blurRad="25400" algn="tl" rotWithShape="0">
                    <a:srgbClr val="000000">
                      <a:alpha val="43000"/>
                    </a:srgbClr>
                  </a:outerShdw>
                </a:effectLst>
              </a:rPr>
              <a:t>包包</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2" name="Rectangle 4"/>
          <p:cNvSpPr>
            <a:spLocks noChangeArrowheads="1"/>
          </p:cNvSpPr>
          <p:nvPr/>
        </p:nvSpPr>
        <p:spPr bwMode="auto">
          <a:xfrm>
            <a:off x="3217584" y="3865129"/>
            <a:ext cx="32877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scene3d>
              <a:camera prst="orthographicFront"/>
              <a:lightRig rig="soft" dir="t">
                <a:rot lat="0" lon="0" rev="10800000"/>
              </a:lightRig>
            </a:scene3d>
            <a:sp3d>
              <a:bevelT w="27940" h="12700"/>
              <a:contourClr>
                <a:srgbClr val="DDDDDD"/>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指所訂出來的價位都是奇數，並且尾數傾向於採用</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5</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及</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兩個數字，例如：</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99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199</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a:t>
            </a:r>
            <a:r>
              <a:rPr kumimoji="1" lang="en-US" altLang="zh-TW"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295</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Times New Roman" pitchFamily="18" charset="0"/>
              </a:rPr>
              <a:t>元等。</a:t>
            </a:r>
            <a:r>
              <a:rPr kumimoji="1" lang="zh-TW" altLang="en-US" sz="2400" b="1" i="0" u="none" strike="noStrike" spc="150" normalizeH="0" baseline="0" dirty="0" smtClean="0">
                <a:ln w="11430"/>
                <a:solidFill>
                  <a:srgbClr val="002060"/>
                </a:solidFill>
                <a:effectLst>
                  <a:outerShdw blurRad="25400" algn="tl" rotWithShape="0">
                    <a:srgbClr val="000000">
                      <a:alpha val="43000"/>
                    </a:srgbClr>
                  </a:outerShdw>
                </a:effectLst>
                <a:latin typeface="+mn-ea"/>
                <a:cs typeface="新細明體" pitchFamily="18" charset="-120"/>
              </a:rPr>
              <a:t> </a:t>
            </a:r>
          </a:p>
        </p:txBody>
      </p:sp>
      <p:sp>
        <p:nvSpPr>
          <p:cNvPr id="13" name="矩形 12"/>
          <p:cNvSpPr/>
          <p:nvPr/>
        </p:nvSpPr>
        <p:spPr>
          <a:xfrm>
            <a:off x="6431193" y="3791386"/>
            <a:ext cx="2664296" cy="30469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6">
                    <a:lumMod val="50000"/>
                  </a:schemeClr>
                </a:solidFill>
                <a:effectLst>
                  <a:outerShdw blurRad="25400" algn="tl" rotWithShape="0">
                    <a:srgbClr val="000000">
                      <a:alpha val="43000"/>
                    </a:srgbClr>
                  </a:outerShdw>
                </a:effectLst>
              </a:rPr>
              <a:t>將一些產品以和成本相近、甚至低於成本的價位來供應給顧客</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這些產品就是</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犧牲品，</a:t>
            </a:r>
            <a:r>
              <a:rPr lang="zh-TW" altLang="zh-TW" sz="2400" b="1" spc="150" dirty="0">
                <a:ln w="11430"/>
                <a:solidFill>
                  <a:schemeClr val="accent6">
                    <a:lumMod val="50000"/>
                  </a:schemeClr>
                </a:solidFill>
                <a:effectLst>
                  <a:outerShdw blurRad="25400" algn="tl" rotWithShape="0">
                    <a:srgbClr val="000000">
                      <a:alpha val="43000"/>
                    </a:srgbClr>
                  </a:outerShdw>
                </a:effectLst>
              </a:rPr>
              <a:t>也就是一般所說的特價品與「每日一物」。</a:t>
            </a:r>
            <a:endParaRPr lang="zh-TW" altLang="en-US" sz="24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12" dur="500"/>
                                        <p:tgtEl>
                                          <p:spTgt spid="6">
                                            <p:graphicEl>
                                              <a:dgm id="{05542A5E-26ED-4234-8664-29E163BCDDA0}"/>
                                            </p:graphic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randombar(horizontal)">
                                      <p:cBhvr>
                                        <p:cTn id="26" dur="500"/>
                                        <p:tgtEl>
                                          <p:spTgt spid="512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250"/>
                                        <p:tgtEl>
                                          <p:spTgt spid="8"/>
                                        </p:tgtEl>
                                      </p:cBhvr>
                                    </p:animEffect>
                                    <p:set>
                                      <p:cBhvr>
                                        <p:cTn id="34" dur="1" fill="hold">
                                          <p:stCondLst>
                                            <p:cond delay="24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250"/>
                                        <p:tgtEl>
                                          <p:spTgt spid="9"/>
                                        </p:tgtEl>
                                      </p:cBhvr>
                                    </p:animEffect>
                                    <p:set>
                                      <p:cBhvr>
                                        <p:cTn id="37" dur="1" fill="hold">
                                          <p:stCondLst>
                                            <p:cond delay="24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250"/>
                                        <p:tgtEl>
                                          <p:spTgt spid="5122"/>
                                        </p:tgtEl>
                                      </p:cBhvr>
                                    </p:animEffect>
                                    <p:set>
                                      <p:cBhvr>
                                        <p:cTn id="40" dur="1" fill="hold">
                                          <p:stCondLst>
                                            <p:cond delay="249"/>
                                          </p:stCondLst>
                                        </p:cTn>
                                        <p:tgtEl>
                                          <p:spTgt spid="512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50"/>
                                        <p:tgtEl>
                                          <p:spTgt spid="11"/>
                                        </p:tgtEl>
                                      </p:cBhvr>
                                    </p:animEffect>
                                    <p:set>
                                      <p:cBhvr>
                                        <p:cTn id="43" dur="1" fill="hold">
                                          <p:stCondLst>
                                            <p:cond delay="249"/>
                                          </p:stCondLst>
                                        </p:cTn>
                                        <p:tgtEl>
                                          <p:spTgt spid="11"/>
                                        </p:tgtEl>
                                        <p:attrNameLst>
                                          <p:attrName>style.visibility</p:attrName>
                                        </p:attrNameLst>
                                      </p:cBhvr>
                                      <p:to>
                                        <p:strVal val="hidden"/>
                                      </p:to>
                                    </p:set>
                                  </p:childTnLst>
                                </p:cTn>
                              </p:par>
                              <p:par>
                                <p:cTn id="44" presetID="14" presetClass="entr" presetSubtype="10" fill="hold" grpId="0" nodeType="withEffect">
                                  <p:stCondLst>
                                    <p:cond delay="0"/>
                                  </p:stCondLst>
                                  <p:childTnLst>
                                    <p:set>
                                      <p:cBhvr>
                                        <p:cTn id="4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46" dur="500"/>
                                        <p:tgtEl>
                                          <p:spTgt spid="6">
                                            <p:graphicEl>
                                              <a:dgm id="{FA2DFF8C-377F-46BC-B51A-AE7A5145C0B7}"/>
                                            </p:graphicEl>
                                          </p:spTgt>
                                        </p:tgtEl>
                                      </p:cBhvr>
                                    </p:animEffect>
                                  </p:childTnLst>
                                </p:cTn>
                              </p:par>
                            </p:childTnLst>
                          </p:cTn>
                        </p:par>
                        <p:par>
                          <p:cTn id="47" fill="hold">
                            <p:stCondLst>
                              <p:cond delay="500"/>
                            </p:stCondLst>
                            <p:childTnLst>
                              <p:par>
                                <p:cTn id="48" presetID="14" presetClass="entr" presetSubtype="1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5" dur="500"/>
                                        <p:tgtEl>
                                          <p:spTgt spid="6">
                                            <p:graphicEl>
                                              <a:dgm id="{B147493B-2ACF-4210-A434-F82BF65829C3}"/>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randombar(horizontal)">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uiExpand="1">
        <p:bldSub>
          <a:bldDgm bld="one"/>
        </p:bldSub>
      </p:bldGraphic>
      <p:bldP spid="7" grpId="0"/>
      <p:bldP spid="9" grpId="0"/>
      <p:bldP spid="9" grpId="1"/>
      <p:bldP spid="11" grpId="0"/>
      <p:bldP spid="11" grpId="1"/>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35</a:t>
            </a:fld>
            <a:endParaRPr lang="zh-TW" altLang="en-US" dirty="0"/>
          </a:p>
        </p:txBody>
      </p:sp>
      <p:graphicFrame>
        <p:nvGraphicFramePr>
          <p:cNvPr id="6" name="資料庫圖表 5"/>
          <p:cNvGraphicFramePr/>
          <p:nvPr>
            <p:extLst>
              <p:ext uri="{D42A27DB-BD31-4B8C-83A1-F6EECF244321}">
                <p14:modId xmlns:p14="http://schemas.microsoft.com/office/powerpoint/2010/main" val="2155675491"/>
              </p:ext>
            </p:extLst>
          </p:nvPr>
        </p:nvGraphicFramePr>
        <p:xfrm>
          <a:off x="1259632" y="188640"/>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228998"/>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牌價的微調</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294706"/>
            <a:ext cx="8229600" cy="2592288"/>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smtClean="0">
                <a:ln w="11430"/>
                <a:solidFill>
                  <a:srgbClr val="C00000"/>
                </a:solidFill>
                <a:effectLst>
                  <a:outerShdw blurRad="25400" algn="tl" rotWithShape="0">
                    <a:srgbClr val="000000">
                      <a:alpha val="43000"/>
                    </a:srgbClr>
                  </a:outerShdw>
                </a:effectLst>
              </a:rPr>
              <a:t>牌價</a:t>
            </a:r>
            <a:r>
              <a:rPr lang="zh-TW" altLang="en-US" b="1" spc="150" dirty="0" smtClean="0">
                <a:ln w="11430"/>
                <a:effectLst>
                  <a:outerShdw blurRad="25400" algn="tl" rotWithShape="0">
                    <a:srgbClr val="000000">
                      <a:alpha val="43000"/>
                    </a:srgbClr>
                  </a:outerShdw>
                </a:effectLst>
              </a:rPr>
              <a:t>：</a:t>
            </a:r>
            <a:r>
              <a:rPr lang="zh-TW" altLang="zh-TW" b="1" spc="150" dirty="0" smtClean="0">
                <a:ln w="11430"/>
                <a:effectLst>
                  <a:outerShdw blurRad="25400" algn="tl" rotWithShape="0">
                    <a:srgbClr val="000000">
                      <a:alpha val="43000"/>
                    </a:srgbClr>
                  </a:outerShdw>
                </a:effectLst>
              </a:rPr>
              <a:t>代表</a:t>
            </a:r>
            <a:r>
              <a:rPr lang="zh-TW" altLang="zh-TW" b="1" spc="150" dirty="0">
                <a:ln w="11430"/>
                <a:effectLst>
                  <a:outerShdw blurRad="25400" algn="tl" rotWithShape="0">
                    <a:srgbClr val="000000">
                      <a:alpha val="43000"/>
                    </a:srgbClr>
                  </a:outerShdw>
                </a:effectLst>
              </a:rPr>
              <a:t>行銷人員對於所銷售的產品或服務之一般價格水準的預期</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訂價</a:t>
            </a:r>
            <a:r>
              <a:rPr lang="zh-TW" altLang="zh-TW" b="1" spc="150" dirty="0">
                <a:ln w="11430"/>
                <a:effectLst>
                  <a:outerShdw blurRad="25400" algn="tl" rotWithShape="0">
                    <a:srgbClr val="000000">
                      <a:alpha val="43000"/>
                    </a:srgbClr>
                  </a:outerShdw>
                </a:effectLst>
              </a:rPr>
              <a:t>的最後步驟就是對於牌價進行</a:t>
            </a:r>
            <a:r>
              <a:rPr lang="zh-TW" altLang="zh-TW" b="1" spc="150" dirty="0">
                <a:ln w="11430"/>
                <a:solidFill>
                  <a:srgbClr val="00B050"/>
                </a:solidFill>
                <a:effectLst>
                  <a:outerShdw blurRad="25400" algn="tl" rotWithShape="0">
                    <a:srgbClr val="000000">
                      <a:alpha val="43000"/>
                    </a:srgbClr>
                  </a:outerShdw>
                </a:effectLst>
              </a:rPr>
              <a:t>微調</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chemeClr val="tx1">
                    <a:lumMod val="50000"/>
                    <a:lumOff val="50000"/>
                  </a:schemeClr>
                </a:solidFill>
                <a:effectLst>
                  <a:outerShdw blurRad="25400" algn="tl" rotWithShape="0">
                    <a:srgbClr val="000000">
                      <a:alpha val="43000"/>
                    </a:srgbClr>
                  </a:outerShdw>
                </a:effectLst>
              </a:rPr>
              <a:t>牌價的微調</a:t>
            </a:r>
            <a:r>
              <a:rPr lang="zh-TW" altLang="zh-TW" b="1" spc="150" dirty="0" smtClean="0">
                <a:ln w="11430"/>
                <a:solidFill>
                  <a:schemeClr val="tx1">
                    <a:lumMod val="50000"/>
                    <a:lumOff val="50000"/>
                  </a:schemeClr>
                </a:solidFill>
                <a:effectLst>
                  <a:outerShdw blurRad="25400" algn="tl" rotWithShape="0">
                    <a:srgbClr val="000000">
                      <a:alpha val="43000"/>
                    </a:srgbClr>
                  </a:outerShdw>
                </a:effectLst>
              </a:rPr>
              <a:t>包括</a:t>
            </a:r>
            <a:r>
              <a:rPr lang="zh-TW" altLang="en-US" b="1" spc="150" dirty="0" smtClean="0">
                <a:ln w="11430"/>
                <a:solidFill>
                  <a:schemeClr val="tx1">
                    <a:lumMod val="50000"/>
                    <a:lumOff val="50000"/>
                  </a:schemeClr>
                </a:solidFill>
                <a:effectLst>
                  <a:outerShdw blurRad="25400" algn="tl" rotWithShape="0">
                    <a:srgbClr val="000000">
                      <a:alpha val="43000"/>
                    </a:srgbClr>
                  </a:outerShdw>
                </a:effectLst>
              </a:rPr>
              <a:t>：</a:t>
            </a:r>
            <a:endParaRPr lang="zh-TW" altLang="en-US" b="1" spc="150" dirty="0">
              <a:ln w="11430"/>
              <a:solidFill>
                <a:schemeClr val="tx1">
                  <a:lumMod val="50000"/>
                  <a:lumOff val="50000"/>
                </a:schemeClr>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873008432"/>
              </p:ext>
            </p:extLst>
          </p:nvPr>
        </p:nvGraphicFramePr>
        <p:xfrm>
          <a:off x="853149" y="3140968"/>
          <a:ext cx="8279419"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22" dur="500"/>
                                        <p:tgtEl>
                                          <p:spTgt spid="6">
                                            <p:graphicEl>
                                              <a:dgm id="{05542A5E-26ED-4234-8664-29E163BCDDA0}"/>
                                            </p:graphicEl>
                                          </p:spTgt>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6" dur="500"/>
                                        <p:tgtEl>
                                          <p:spTgt spid="6">
                                            <p:graphicEl>
                                              <a:dgm id="{FA2DFF8C-377F-46BC-B51A-AE7A5145C0B7}"/>
                                            </p:graphicEl>
                                          </p:spTgt>
                                        </p:tgtEl>
                                      </p:cBhvr>
                                    </p:animEffect>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0" dur="500"/>
                                        <p:tgtEl>
                                          <p:spTgt spid="6">
                                            <p:graphicEl>
                                              <a:dgm id="{B147493B-2ACF-4210-A434-F82BF65829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6"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§12.5.1 </a:t>
            </a:r>
            <a:r>
              <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折扣、折讓和現金還本</a:t>
            </a: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37</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073871577"/>
              </p:ext>
            </p:extLst>
          </p:nvPr>
        </p:nvGraphicFramePr>
        <p:xfrm>
          <a:off x="179512" y="1556791"/>
          <a:ext cx="8856984" cy="470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0" y="0"/>
            <a:ext cx="4283968" cy="1340768"/>
          </a:xfrm>
          <a:prstGeom prst="wedgeEllipseCallout">
            <a:avLst>
              <a:gd name="adj1" fmla="val -4666"/>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7030A0"/>
                </a:solidFill>
                <a:effectLst>
                  <a:outerShdw blurRad="25400" algn="tl" rotWithShape="0">
                    <a:srgbClr val="000000">
                      <a:alpha val="43000"/>
                    </a:srgbClr>
                  </a:outerShdw>
                </a:effectLst>
              </a:rPr>
              <a:t>對於購買數量相當多或是購買金額在</a:t>
            </a:r>
            <a:r>
              <a:rPr lang="zh-TW" altLang="zh-TW" sz="2000" b="1" spc="150" dirty="0" smtClean="0">
                <a:ln w="11430"/>
                <a:solidFill>
                  <a:srgbClr val="7030A0"/>
                </a:solidFill>
                <a:effectLst>
                  <a:outerShdw blurRad="25400" algn="tl" rotWithShape="0">
                    <a:srgbClr val="000000">
                      <a:alpha val="43000"/>
                    </a:srgbClr>
                  </a:outerShdw>
                </a:effectLst>
              </a:rPr>
              <a:t>一定</a:t>
            </a:r>
            <a:r>
              <a:rPr lang="zh-TW" altLang="zh-TW" sz="2000" b="1" spc="150" dirty="0">
                <a:ln w="11430"/>
                <a:solidFill>
                  <a:srgbClr val="7030A0"/>
                </a:solidFill>
                <a:effectLst>
                  <a:outerShdw blurRad="25400" algn="tl" rotWithShape="0">
                    <a:srgbClr val="000000">
                      <a:alpha val="43000"/>
                    </a:srgbClr>
                  </a:outerShdw>
                </a:effectLst>
              </a:rPr>
              <a:t>水準以上的顧客，給予他們數量上的折扣。</a:t>
            </a:r>
            <a:endParaRPr lang="zh-TW" altLang="en-US" sz="2000" b="1" spc="150" dirty="0">
              <a:ln w="11430"/>
              <a:solidFill>
                <a:srgbClr val="7030A0"/>
              </a:solidFill>
              <a:effectLst>
                <a:outerShdw blurRad="25400" algn="tl" rotWithShape="0">
                  <a:srgbClr val="000000">
                    <a:alpha val="43000"/>
                  </a:srgbClr>
                </a:outerShdw>
              </a:effectLst>
            </a:endParaRPr>
          </a:p>
        </p:txBody>
      </p:sp>
      <p:sp>
        <p:nvSpPr>
          <p:cNvPr id="8" name="橢圓形圖說文字 7"/>
          <p:cNvSpPr/>
          <p:nvPr/>
        </p:nvSpPr>
        <p:spPr>
          <a:xfrm>
            <a:off x="3059832" y="0"/>
            <a:ext cx="3240360" cy="1340768"/>
          </a:xfrm>
          <a:prstGeom prst="wedgeEllipseCallout">
            <a:avLst>
              <a:gd name="adj1" fmla="val -4666"/>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提供優惠價格給立即支付帳款的顧客。</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9" name="橢圓形圖說文字 8"/>
          <p:cNvSpPr/>
          <p:nvPr/>
        </p:nvSpPr>
        <p:spPr>
          <a:xfrm>
            <a:off x="4499992" y="37182"/>
            <a:ext cx="4644008" cy="1340768"/>
          </a:xfrm>
          <a:prstGeom prst="wedgeEllipseCallout">
            <a:avLst>
              <a:gd name="adj1" fmla="val 8563"/>
              <a:gd name="adj2" fmla="val 58237"/>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lvl="1" algn="ctr"/>
            <a:r>
              <a:rPr lang="zh-TW" altLang="zh-TW" sz="2000" b="1" spc="150" dirty="0">
                <a:ln w="11430"/>
                <a:solidFill>
                  <a:srgbClr val="002060"/>
                </a:solidFill>
                <a:effectLst>
                  <a:outerShdw blurRad="25400" algn="tl" rotWithShape="0">
                    <a:srgbClr val="000000">
                      <a:alpha val="43000"/>
                    </a:srgbClr>
                  </a:outerShdw>
                </a:effectLst>
              </a:rPr>
              <a:t>指通路</a:t>
            </a:r>
            <a:r>
              <a:rPr lang="zh-TW" altLang="zh-TW" sz="2000" b="1" spc="150" dirty="0" smtClean="0">
                <a:ln w="11430"/>
                <a:solidFill>
                  <a:srgbClr val="002060"/>
                </a:solidFill>
                <a:effectLst>
                  <a:outerShdw blurRad="25400" algn="tl" rotWithShape="0">
                    <a:srgbClr val="000000">
                      <a:alpha val="43000"/>
                    </a:srgbClr>
                  </a:outerShdw>
                </a:effectLst>
              </a:rPr>
              <a:t>成員願意</a:t>
            </a:r>
            <a:r>
              <a:rPr lang="zh-TW" altLang="zh-TW" sz="2000" b="1" spc="150" dirty="0">
                <a:ln w="11430"/>
                <a:solidFill>
                  <a:srgbClr val="002060"/>
                </a:solidFill>
                <a:effectLst>
                  <a:outerShdw blurRad="25400" algn="tl" rotWithShape="0">
                    <a:srgbClr val="000000">
                      <a:alpha val="43000"/>
                    </a:srgbClr>
                  </a:outerShdw>
                </a:effectLst>
              </a:rPr>
              <a:t>為製造商執行某些特別的工作或</a:t>
            </a:r>
            <a:r>
              <a:rPr lang="zh-TW" altLang="zh-TW" sz="2000" b="1" spc="150" dirty="0" smtClean="0">
                <a:ln w="11430"/>
                <a:solidFill>
                  <a:srgbClr val="002060"/>
                </a:solidFill>
                <a:effectLst>
                  <a:outerShdw blurRad="25400" algn="tl" rotWithShape="0">
                    <a:srgbClr val="000000">
                      <a:alpha val="43000"/>
                    </a:srgbClr>
                  </a:outerShdw>
                </a:effectLst>
              </a:rPr>
              <a:t>服務時</a:t>
            </a:r>
            <a:r>
              <a:rPr lang="zh-TW" altLang="zh-TW" sz="2000" b="1" spc="150" dirty="0">
                <a:ln w="11430"/>
                <a:solidFill>
                  <a:srgbClr val="002060"/>
                </a:solidFill>
                <a:effectLst>
                  <a:outerShdw blurRad="25400" algn="tl" rotWithShape="0">
                    <a:srgbClr val="000000">
                      <a:alpha val="43000"/>
                    </a:srgbClr>
                  </a:outerShdw>
                </a:effectLst>
              </a:rPr>
              <a:t>，製造商所給予這些成員的某些</a:t>
            </a:r>
            <a:r>
              <a:rPr lang="zh-TW" altLang="zh-TW" sz="2000" b="1" spc="150" dirty="0" smtClean="0">
                <a:ln w="11430"/>
                <a:solidFill>
                  <a:srgbClr val="002060"/>
                </a:solidFill>
                <a:effectLst>
                  <a:outerShdw blurRad="25400" algn="tl" rotWithShape="0">
                    <a:srgbClr val="000000">
                      <a:alpha val="43000"/>
                    </a:srgbClr>
                  </a:outerShdw>
                </a:effectLst>
              </a:rPr>
              <a:t>折扣</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1141" y="5013176"/>
            <a:ext cx="3781053" cy="1340768"/>
          </a:xfrm>
          <a:prstGeom prst="wedgeEllipseCallout">
            <a:avLst>
              <a:gd name="adj1" fmla="val -1335"/>
              <a:gd name="adj2" fmla="val -70703"/>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smtClean="0">
                <a:ln w="11430"/>
                <a:solidFill>
                  <a:srgbClr val="002060"/>
                </a:solidFill>
                <a:effectLst>
                  <a:outerShdw blurRad="25400" algn="tl" rotWithShape="0">
                    <a:srgbClr val="000000">
                      <a:alpha val="43000"/>
                    </a:srgbClr>
                  </a:outerShdw>
                </a:effectLst>
              </a:rPr>
              <a:t>指針對在淡季購買產品或服務的消費者，所給予的價格優惠。</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1" name="橢圓形圖說文字 10"/>
          <p:cNvSpPr/>
          <p:nvPr/>
        </p:nvSpPr>
        <p:spPr>
          <a:xfrm>
            <a:off x="2675781" y="5013176"/>
            <a:ext cx="4147331" cy="1656184"/>
          </a:xfrm>
          <a:prstGeom prst="wedgeEllipseCallout">
            <a:avLst>
              <a:gd name="adj1" fmla="val -1335"/>
              <a:gd name="adj2" fmla="val -707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tx2">
                    <a:lumMod val="50000"/>
                  </a:schemeClr>
                </a:solidFill>
                <a:effectLst>
                  <a:outerShdw blurRad="25400" algn="tl" rotWithShape="0">
                    <a:srgbClr val="000000">
                      <a:alpha val="43000"/>
                    </a:srgbClr>
                  </a:outerShdw>
                </a:effectLst>
              </a:rPr>
              <a:t>指通路成員因推廣製造商的產品而得到價格折讓，此可以視為價格策略和推廣方法的結合。</a:t>
            </a:r>
            <a:endParaRPr lang="zh-TW" altLang="en-US" sz="2000" b="1" spc="150" dirty="0">
              <a:ln w="11430"/>
              <a:solidFill>
                <a:schemeClr val="tx2">
                  <a:lumMod val="50000"/>
                </a:schemeClr>
              </a:solidFill>
              <a:effectLst>
                <a:outerShdw blurRad="25400" algn="tl" rotWithShape="0">
                  <a:srgbClr val="000000">
                    <a:alpha val="43000"/>
                  </a:srgbClr>
                </a:outerShdw>
              </a:effectLst>
            </a:endParaRPr>
          </a:p>
        </p:txBody>
      </p:sp>
      <p:sp>
        <p:nvSpPr>
          <p:cNvPr id="12" name="橢圓形圖說文字 11"/>
          <p:cNvSpPr/>
          <p:nvPr/>
        </p:nvSpPr>
        <p:spPr>
          <a:xfrm>
            <a:off x="5508104" y="5038886"/>
            <a:ext cx="3635896" cy="1656184"/>
          </a:xfrm>
          <a:prstGeom prst="wedgeEllipseCallout">
            <a:avLst>
              <a:gd name="adj1" fmla="val -1335"/>
              <a:gd name="adj2" fmla="val -707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廠商有時提供在某一段期間內購買該產品的消費者一定金額的現金還本。</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13" name="橢圓形圖說文字 12"/>
          <p:cNvSpPr/>
          <p:nvPr/>
        </p:nvSpPr>
        <p:spPr>
          <a:xfrm>
            <a:off x="5809854" y="5171479"/>
            <a:ext cx="3240360" cy="1537878"/>
          </a:xfrm>
          <a:prstGeom prst="wedgeEllipseCallout">
            <a:avLst>
              <a:gd name="adj1" fmla="val -43222"/>
              <a:gd name="adj2" fmla="val -60183"/>
            </a:avLst>
          </a:prstGeom>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指當顧客或通路成員以舊品換新品時，所給予的優惠或折讓。</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50"/>
                                        <p:tgtEl>
                                          <p:spTgt spid="11"/>
                                        </p:tgtEl>
                                      </p:cBhvr>
                                    </p:animEffect>
                                    <p:set>
                                      <p:cBhvr>
                                        <p:cTn id="64" dur="1" fill="hold">
                                          <p:stCondLst>
                                            <p:cond delay="249"/>
                                          </p:stCondLst>
                                        </p:cTn>
                                        <p:tgtEl>
                                          <p:spTgt spid="11"/>
                                        </p:tgtEl>
                                        <p:attrNameLst>
                                          <p:attrName>style.visibility</p:attrName>
                                        </p:attrNameLst>
                                      </p:cBhvr>
                                      <p:to>
                                        <p:strVal val="hidden"/>
                                      </p:to>
                                    </p:set>
                                  </p:childTnLst>
                                </p:cTn>
                              </p:par>
                              <p:par>
                                <p:cTn id="65" presetID="14" presetClass="entr" presetSubtype="10" fill="hold" grpId="0" nodeType="withEffect">
                                  <p:stCondLst>
                                    <p:cond delay="0"/>
                                  </p:stCondLst>
                                  <p:childTnLst>
                                    <p:set>
                                      <p:cBhvr>
                                        <p:cTn id="66" dur="1" fill="hold">
                                          <p:stCondLst>
                                            <p:cond delay="0"/>
                                          </p:stCondLst>
                                        </p:cTn>
                                        <p:tgtEl>
                                          <p:spTgt spid="6">
                                            <p:graphicEl>
                                              <a:dgm id="{7D7A1B43-C595-4C56-BF6A-D8820E12618C}"/>
                                            </p:graphicEl>
                                          </p:spTgt>
                                        </p:tgtEl>
                                        <p:attrNameLst>
                                          <p:attrName>style.visibility</p:attrName>
                                        </p:attrNameLst>
                                      </p:cBhvr>
                                      <p:to>
                                        <p:strVal val="visible"/>
                                      </p:to>
                                    </p:set>
                                    <p:animEffect transition="in" filter="randombar(horizontal)">
                                      <p:cBhvr>
                                        <p:cTn id="67" dur="500"/>
                                        <p:tgtEl>
                                          <p:spTgt spid="6">
                                            <p:graphicEl>
                                              <a:dgm id="{7D7A1B43-C595-4C56-BF6A-D8820E12618C}"/>
                                            </p:graphicEl>
                                          </p:spTgt>
                                        </p:tgtEl>
                                      </p:cBhvr>
                                    </p:animEffect>
                                  </p:childTnLst>
                                </p:cTn>
                              </p:par>
                            </p:childTnLst>
                          </p:cTn>
                        </p:par>
                        <p:par>
                          <p:cTn id="68" fill="hold">
                            <p:stCondLst>
                              <p:cond delay="500"/>
                            </p:stCondLst>
                            <p:childTnLst>
                              <p:par>
                                <p:cTn id="69" presetID="14" presetClass="entr" presetSubtype="1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randombar(horizontal)">
                                      <p:cBhvr>
                                        <p:cTn id="71" dur="5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250"/>
                                        <p:tgtEl>
                                          <p:spTgt spid="12"/>
                                        </p:tgtEl>
                                      </p:cBhvr>
                                    </p:animEffect>
                                    <p:set>
                                      <p:cBhvr>
                                        <p:cTn id="76" dur="1" fill="hold">
                                          <p:stCondLst>
                                            <p:cond delay="249"/>
                                          </p:stCondLst>
                                        </p:cTn>
                                        <p:tgtEl>
                                          <p:spTgt spid="12"/>
                                        </p:tgtEl>
                                        <p:attrNameLst>
                                          <p:attrName>style.visibility</p:attrName>
                                        </p:attrNameLst>
                                      </p:cBhvr>
                                      <p:to>
                                        <p:strVal val="hidden"/>
                                      </p:to>
                                    </p:set>
                                  </p:childTnLst>
                                </p:cTn>
                              </p:par>
                              <p:par>
                                <p:cTn id="77" presetID="14" presetClass="entr" presetSubtype="10" fill="hold" grpId="0" nodeType="withEffect">
                                  <p:stCondLst>
                                    <p:cond delay="0"/>
                                  </p:stCondLst>
                                  <p:childTnLst>
                                    <p:set>
                                      <p:cBhvr>
                                        <p:cTn id="78" dur="1" fill="hold">
                                          <p:stCondLst>
                                            <p:cond delay="0"/>
                                          </p:stCondLst>
                                        </p:cTn>
                                        <p:tgtEl>
                                          <p:spTgt spid="6">
                                            <p:graphicEl>
                                              <a:dgm id="{256CBB5C-E263-483F-B7E5-308E6BF1F7E0}"/>
                                            </p:graphicEl>
                                          </p:spTgt>
                                        </p:tgtEl>
                                        <p:attrNameLst>
                                          <p:attrName>style.visibility</p:attrName>
                                        </p:attrNameLst>
                                      </p:cBhvr>
                                      <p:to>
                                        <p:strVal val="visible"/>
                                      </p:to>
                                    </p:set>
                                    <p:animEffect transition="in" filter="randombar(horizontal)">
                                      <p:cBhvr>
                                        <p:cTn id="79" dur="500"/>
                                        <p:tgtEl>
                                          <p:spTgt spid="6">
                                            <p:graphicEl>
                                              <a:dgm id="{256CBB5C-E263-483F-B7E5-308E6BF1F7E0}"/>
                                            </p:graphicEl>
                                          </p:spTgt>
                                        </p:tgtEl>
                                      </p:cBhvr>
                                    </p:animEffect>
                                  </p:childTnLst>
                                </p:cTn>
                              </p:par>
                            </p:childTnLst>
                          </p:cTn>
                        </p:par>
                        <p:par>
                          <p:cTn id="80" fill="hold">
                            <p:stCondLst>
                              <p:cond delay="500"/>
                            </p:stCondLst>
                            <p:childTnLst>
                              <p:par>
                                <p:cTn id="81" presetID="14" presetClass="entr" presetSubtype="1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randombar(horizontal)">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§12.5.2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地理訂價</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38</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4027231350"/>
              </p:ext>
            </p:extLst>
          </p:nvPr>
        </p:nvGraphicFramePr>
        <p:xfrm>
          <a:off x="179512" y="1412776"/>
          <a:ext cx="8856984" cy="470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橢圓形圖說文字 6"/>
          <p:cNvSpPr/>
          <p:nvPr/>
        </p:nvSpPr>
        <p:spPr>
          <a:xfrm>
            <a:off x="0" y="0"/>
            <a:ext cx="3779912" cy="1700808"/>
          </a:xfrm>
          <a:prstGeom prst="wedgeEllipseCallout">
            <a:avLst>
              <a:gd name="adj1" fmla="val -4666"/>
              <a:gd name="adj2" fmla="val 59303"/>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rgbClr val="002060"/>
                </a:solidFill>
                <a:effectLst>
                  <a:outerShdw blurRad="25400" algn="tl" rotWithShape="0">
                    <a:srgbClr val="000000">
                      <a:alpha val="43000"/>
                    </a:srgbClr>
                  </a:outerShdw>
                </a:effectLst>
              </a:rPr>
              <a:t>其需要購買者負擔從起運點到抵運地的運費，因此價格等於出廠價加上變動</a:t>
            </a:r>
            <a:r>
              <a:rPr lang="zh-TW" altLang="zh-TW" sz="2000" b="1" spc="150" dirty="0" smtClean="0">
                <a:ln w="11430"/>
                <a:solidFill>
                  <a:srgbClr val="002060"/>
                </a:solidFill>
                <a:effectLst>
                  <a:outerShdw blurRad="25400" algn="tl" rotWithShape="0">
                    <a:srgbClr val="000000">
                      <a:alpha val="43000"/>
                    </a:srgbClr>
                  </a:outerShdw>
                </a:effectLst>
              </a:rPr>
              <a:t>運費</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
        <p:nvSpPr>
          <p:cNvPr id="8" name="橢圓形圖說文字 7"/>
          <p:cNvSpPr/>
          <p:nvPr/>
        </p:nvSpPr>
        <p:spPr>
          <a:xfrm>
            <a:off x="2051720" y="74116"/>
            <a:ext cx="5040560" cy="1700808"/>
          </a:xfrm>
          <a:prstGeom prst="wedgeEllipseCallout">
            <a:avLst>
              <a:gd name="adj1" fmla="val 1570"/>
              <a:gd name="adj2" fmla="val 5678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3">
                    <a:lumMod val="50000"/>
                  </a:schemeClr>
                </a:solidFill>
                <a:effectLst>
                  <a:outerShdw blurRad="25400" algn="tl" rotWithShape="0">
                    <a:srgbClr val="000000">
                      <a:alpha val="43000"/>
                    </a:srgbClr>
                  </a:outerShdw>
                </a:effectLst>
              </a:rPr>
              <a:t>廠商為留住遠距離的顧客或為了處理方便，有時會採取統一運費訂價的方式，亦即所有購買者對於相同產品所需支付的運費均相同。</a:t>
            </a:r>
            <a:endParaRPr lang="zh-TW" altLang="en-US" sz="2000" b="1" spc="150" dirty="0">
              <a:ln w="11430"/>
              <a:solidFill>
                <a:schemeClr val="accent3">
                  <a:lumMod val="50000"/>
                </a:schemeClr>
              </a:solidFill>
              <a:effectLst>
                <a:outerShdw blurRad="25400" algn="tl" rotWithShape="0">
                  <a:srgbClr val="000000">
                    <a:alpha val="43000"/>
                  </a:srgbClr>
                </a:outerShdw>
              </a:effectLst>
            </a:endParaRPr>
          </a:p>
        </p:txBody>
      </p:sp>
      <p:sp>
        <p:nvSpPr>
          <p:cNvPr id="9" name="橢圓形圖說文字 8"/>
          <p:cNvSpPr/>
          <p:nvPr/>
        </p:nvSpPr>
        <p:spPr>
          <a:xfrm>
            <a:off x="5004048" y="0"/>
            <a:ext cx="3978188" cy="1700808"/>
          </a:xfrm>
          <a:prstGeom prst="wedgeEllipseCallout">
            <a:avLst>
              <a:gd name="adj1" fmla="val 19147"/>
              <a:gd name="adj2" fmla="val 62663"/>
            </a:avLst>
          </a:prstGeom>
          <a:solidFill>
            <a:srgbClr val="A7FFC4"/>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tx1"/>
                </a:solidFill>
                <a:effectLst>
                  <a:outerShdw blurRad="25400" algn="tl" rotWithShape="0">
                    <a:srgbClr val="000000">
                      <a:alpha val="43000"/>
                    </a:srgbClr>
                  </a:outerShdw>
                </a:effectLst>
              </a:rPr>
              <a:t>廠商若希望在一個地理範圍內，購買者的總成本都相等，就會採取區域統一價格訂價。</a:t>
            </a:r>
            <a:endParaRPr lang="zh-TW" altLang="en-US" sz="2000" b="1" spc="150" dirty="0">
              <a:ln w="11430"/>
              <a:solidFill>
                <a:schemeClr val="tx1"/>
              </a:solidFill>
              <a:effectLst>
                <a:outerShdw blurRad="25400" algn="tl" rotWithShape="0">
                  <a:srgbClr val="000000">
                    <a:alpha val="43000"/>
                  </a:srgbClr>
                </a:outerShdw>
              </a:effectLst>
            </a:endParaRPr>
          </a:p>
        </p:txBody>
      </p:sp>
      <p:sp>
        <p:nvSpPr>
          <p:cNvPr id="10" name="橢圓形圖說文字 9"/>
          <p:cNvSpPr/>
          <p:nvPr/>
        </p:nvSpPr>
        <p:spPr>
          <a:xfrm>
            <a:off x="62626" y="5486400"/>
            <a:ext cx="5373470" cy="1345704"/>
          </a:xfrm>
          <a:prstGeom prst="wedgeEllipseCallout">
            <a:avLst>
              <a:gd name="adj1" fmla="val 20401"/>
              <a:gd name="adj2" fmla="val -53187"/>
            </a:avLst>
          </a:prstGeom>
          <a:solidFill>
            <a:srgbClr val="FFFFC5"/>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6">
                    <a:lumMod val="75000"/>
                  </a:schemeClr>
                </a:solidFill>
                <a:effectLst>
                  <a:outerShdw blurRad="25400" algn="tl" rotWithShape="0">
                    <a:srgbClr val="000000">
                      <a:alpha val="43000"/>
                    </a:srgbClr>
                  </a:outerShdw>
                </a:effectLst>
              </a:rPr>
              <a:t>指廠商指定某些位置作為基點，運費的計算就從顧客所選定的基點起算，顧客只須負擔基點至抵運地的運費即可。</a:t>
            </a:r>
            <a:endParaRPr lang="zh-TW" altLang="en-US" sz="2000" b="1" spc="150" dirty="0">
              <a:ln w="11430"/>
              <a:solidFill>
                <a:schemeClr val="accent6">
                  <a:lumMod val="75000"/>
                </a:schemeClr>
              </a:solidFill>
              <a:effectLst>
                <a:outerShdw blurRad="25400" algn="tl" rotWithShape="0">
                  <a:srgbClr val="000000">
                    <a:alpha val="43000"/>
                  </a:srgbClr>
                </a:outerShdw>
              </a:effectLst>
            </a:endParaRPr>
          </a:p>
        </p:txBody>
      </p:sp>
      <p:sp>
        <p:nvSpPr>
          <p:cNvPr id="11" name="橢圓形圖說文字 10"/>
          <p:cNvSpPr/>
          <p:nvPr/>
        </p:nvSpPr>
        <p:spPr>
          <a:xfrm>
            <a:off x="5004048" y="5512296"/>
            <a:ext cx="3978188" cy="1345704"/>
          </a:xfrm>
          <a:prstGeom prst="wedgeEllipseCallout">
            <a:avLst>
              <a:gd name="adj1" fmla="val -20267"/>
              <a:gd name="adj2" fmla="val -56372"/>
            </a:avLst>
          </a:prstGeom>
          <a:solidFill>
            <a:srgbClr val="FFFFC5"/>
          </a:solid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000" b="1" spc="150" dirty="0">
                <a:ln w="11430"/>
                <a:solidFill>
                  <a:schemeClr val="accent6">
                    <a:lumMod val="50000"/>
                  </a:schemeClr>
                </a:solidFill>
                <a:effectLst>
                  <a:outerShdw blurRad="25400" algn="tl" rotWithShape="0">
                    <a:srgbClr val="000000">
                      <a:alpha val="43000"/>
                    </a:srgbClr>
                  </a:outerShdw>
                </a:effectLst>
              </a:rPr>
              <a:t>由廠商負擔全部或大部分的運費，而沒有將運費轉嫁到顧客身上。</a:t>
            </a:r>
            <a:endParaRPr lang="zh-TW" altLang="en-US" sz="2000" b="1" spc="150" dirty="0">
              <a:ln w="11430"/>
              <a:solidFill>
                <a:schemeClr val="accent6">
                  <a:lumMod val="50000"/>
                </a:schemeClr>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7110239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7"/>
                                        </p:tgtEl>
                                      </p:cBhvr>
                                    </p:animEffect>
                                    <p:set>
                                      <p:cBhvr>
                                        <p:cTn id="16" dur="1" fill="hold">
                                          <p:stCondLst>
                                            <p:cond delay="249"/>
                                          </p:stCondLst>
                                        </p:cTn>
                                        <p:tgtEl>
                                          <p:spTgt spid="7"/>
                                        </p:tgtEl>
                                        <p:attrNameLst>
                                          <p:attrName>style.visibility</p:attrName>
                                        </p:attrNameLst>
                                      </p:cBhvr>
                                      <p:to>
                                        <p:strVal val="hidden"/>
                                      </p:to>
                                    </p:set>
                                  </p:childTnLst>
                                </p:cTn>
                              </p:par>
                              <p:par>
                                <p:cTn id="17" presetID="14" presetClass="entr" presetSubtype="10" fill="hold" grpId="0" nodeType="withEffect">
                                  <p:stCondLst>
                                    <p:cond delay="0"/>
                                  </p:stCondLst>
                                  <p:childTnLst>
                                    <p:set>
                                      <p:cBhvr>
                                        <p:cTn id="18"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19" dur="500"/>
                                        <p:tgtEl>
                                          <p:spTgt spid="6">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250"/>
                                        <p:tgtEl>
                                          <p:spTgt spid="8"/>
                                        </p:tgtEl>
                                      </p:cBhvr>
                                    </p:animEffect>
                                    <p:set>
                                      <p:cBhvr>
                                        <p:cTn id="28" dur="1" fill="hold">
                                          <p:stCondLst>
                                            <p:cond delay="249"/>
                                          </p:stCondLst>
                                        </p:cTn>
                                        <p:tgtEl>
                                          <p:spTgt spid="8"/>
                                        </p:tgtEl>
                                        <p:attrNameLst>
                                          <p:attrName>style.visibility</p:attrName>
                                        </p:attrNameLst>
                                      </p:cBhvr>
                                      <p:to>
                                        <p:strVal val="hidden"/>
                                      </p:to>
                                    </p:set>
                                  </p:childTnLst>
                                </p:cTn>
                              </p:par>
                              <p:par>
                                <p:cTn id="29" presetID="14" presetClass="entr" presetSubtype="10" fill="hold" grpId="0" nodeType="withEffect">
                                  <p:stCondLst>
                                    <p:cond delay="0"/>
                                  </p:stCondLst>
                                  <p:childTnLst>
                                    <p:set>
                                      <p:cBhvr>
                                        <p:cTn id="30"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31" dur="500"/>
                                        <p:tgtEl>
                                          <p:spTgt spid="6">
                                            <p:graphicEl>
                                              <a:dgm id="{B147493B-2ACF-4210-A434-F82BF65829C3}"/>
                                            </p:graphicEl>
                                          </p:spTgt>
                                        </p:tgtEl>
                                      </p:cBhvr>
                                    </p:animEffect>
                                  </p:childTnLst>
                                </p:cTn>
                              </p:par>
                            </p:childTnLst>
                          </p:cTn>
                        </p:par>
                        <p:par>
                          <p:cTn id="32" fill="hold">
                            <p:stCondLst>
                              <p:cond delay="500"/>
                            </p:stCondLst>
                            <p:childTnLst>
                              <p:par>
                                <p:cTn id="33" presetID="14" presetClass="entr" presetSubtype="1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250"/>
                                        <p:tgtEl>
                                          <p:spTgt spid="9"/>
                                        </p:tgtEl>
                                      </p:cBhvr>
                                    </p:animEffect>
                                    <p:set>
                                      <p:cBhvr>
                                        <p:cTn id="40" dur="1" fill="hold">
                                          <p:stCondLst>
                                            <p:cond delay="249"/>
                                          </p:stCondLst>
                                        </p:cTn>
                                        <p:tgtEl>
                                          <p:spTgt spid="9"/>
                                        </p:tgtEl>
                                        <p:attrNameLst>
                                          <p:attrName>style.visibility</p:attrName>
                                        </p:attrNameLst>
                                      </p:cBhvr>
                                      <p:to>
                                        <p:strVal val="hidden"/>
                                      </p:to>
                                    </p:set>
                                  </p:childTnLst>
                                </p:cTn>
                              </p:par>
                              <p:par>
                                <p:cTn id="41" presetID="14" presetClass="entr" presetSubtype="10" fill="hold" grpId="0" nodeType="withEffect">
                                  <p:stCondLst>
                                    <p:cond delay="0"/>
                                  </p:stCondLst>
                                  <p:childTnLst>
                                    <p:set>
                                      <p:cBhvr>
                                        <p:cTn id="42"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43" dur="500"/>
                                        <p:tgtEl>
                                          <p:spTgt spid="6">
                                            <p:graphicEl>
                                              <a:dgm id="{5A976926-F4C1-4A14-B3EE-713C690953DE}"/>
                                            </p:graphicEl>
                                          </p:spTgt>
                                        </p:tgtEl>
                                      </p:cBhvr>
                                    </p:animEffect>
                                  </p:childTnLst>
                                </p:cTn>
                              </p:par>
                            </p:childTnLst>
                          </p:cTn>
                        </p:par>
                        <p:par>
                          <p:cTn id="44" fill="hold">
                            <p:stCondLst>
                              <p:cond delay="5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250"/>
                                        <p:tgtEl>
                                          <p:spTgt spid="10"/>
                                        </p:tgtEl>
                                      </p:cBhvr>
                                    </p:animEffect>
                                    <p:set>
                                      <p:cBhvr>
                                        <p:cTn id="52" dur="1" fill="hold">
                                          <p:stCondLst>
                                            <p:cond delay="249"/>
                                          </p:stCondLst>
                                        </p:cTn>
                                        <p:tgtEl>
                                          <p:spTgt spid="10"/>
                                        </p:tgtEl>
                                        <p:attrNameLst>
                                          <p:attrName>style.visibility</p:attrName>
                                        </p:attrNameLst>
                                      </p:cBhvr>
                                      <p:to>
                                        <p:strVal val="hidden"/>
                                      </p:to>
                                    </p:set>
                                  </p:childTnLst>
                                </p:cTn>
                              </p:par>
                              <p:par>
                                <p:cTn id="53" presetID="14" presetClass="entr" presetSubtype="10" fill="hold" grpId="0" nodeType="withEffect">
                                  <p:stCondLst>
                                    <p:cond delay="0"/>
                                  </p:stCondLst>
                                  <p:childTnLst>
                                    <p:set>
                                      <p:cBhvr>
                                        <p:cTn id="54"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55" dur="500"/>
                                        <p:tgtEl>
                                          <p:spTgt spid="6">
                                            <p:graphicEl>
                                              <a:dgm id="{519E7015-12AB-4743-AE72-8327EFD0B7ED}"/>
                                            </p:graphicEl>
                                          </p:spTgt>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randombar(horizontal)">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uiExpand="1" animBg="1"/>
      <p:bldP spid="7" grpId="1" uiExpand="1" animBg="1"/>
      <p:bldP spid="8" grpId="0" uiExpand="1" animBg="1"/>
      <p:bldP spid="8" grpId="1" uiExpand="1" animBg="1"/>
      <p:bldP spid="9" grpId="0" uiExpand="1" animBg="1"/>
      <p:bldP spid="9" grpId="1" uiExpand="1" animBg="1"/>
      <p:bldP spid="10" grpId="0" uiExpand="1" animBg="1"/>
      <p:bldP spid="10" grpId="1" uiExpand="1"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§12.5.3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價格瀑布與落袋價格</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1043608" y="1213687"/>
            <a:ext cx="8229600" cy="4785395"/>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廠商實際可以收到的金額稱為</a:t>
            </a:r>
            <a:r>
              <a:rPr lang="zh-TW" altLang="zh-TW" b="1" spc="150" dirty="0">
                <a:ln w="11430"/>
                <a:solidFill>
                  <a:srgbClr val="C00000"/>
                </a:solidFill>
                <a:effectLst>
                  <a:outerShdw blurRad="25400" algn="tl" rotWithShape="0">
                    <a:srgbClr val="000000">
                      <a:alpha val="43000"/>
                    </a:srgbClr>
                  </a:outerShdw>
                </a:effectLst>
              </a:rPr>
              <a:t>落袋</a:t>
            </a:r>
            <a:r>
              <a:rPr lang="zh-TW" altLang="zh-TW" b="1" spc="150" dirty="0" smtClean="0">
                <a:ln w="11430"/>
                <a:solidFill>
                  <a:srgbClr val="C00000"/>
                </a:solidFill>
                <a:effectLst>
                  <a:outerShdw blurRad="25400" algn="tl" rotWithShape="0">
                    <a:srgbClr val="000000">
                      <a:alpha val="43000"/>
                    </a:srgbClr>
                  </a:outerShdw>
                </a:effectLst>
              </a:rPr>
              <a:t>價格</a:t>
            </a:r>
            <a:r>
              <a:rPr lang="zh-TW" altLang="zh-TW" b="1" spc="150" dirty="0" smtClean="0">
                <a:ln w="11430"/>
                <a:effectLst>
                  <a:outerShdw blurRad="25400" algn="tl" rotWithShape="0">
                    <a:srgbClr val="000000">
                      <a:alpha val="43000"/>
                    </a:srgbClr>
                  </a:outerShdw>
                </a:effectLst>
              </a:rPr>
              <a:t>。</a:t>
            </a:r>
            <a:endParaRPr lang="en-US" altLang="zh-TW" b="1" spc="150" dirty="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由於</a:t>
            </a:r>
            <a:r>
              <a:rPr lang="zh-TW" altLang="zh-TW" b="1" spc="150" dirty="0">
                <a:ln w="11430"/>
                <a:effectLst>
                  <a:outerShdw blurRad="25400" algn="tl" rotWithShape="0">
                    <a:srgbClr val="000000">
                      <a:alpha val="43000"/>
                    </a:srgbClr>
                  </a:outerShdw>
                </a:effectLst>
              </a:rPr>
              <a:t>在某些產業中，建議售價、牌價和落袋價格之間會</a:t>
            </a:r>
            <a:r>
              <a:rPr lang="zh-TW" altLang="zh-TW" b="1" u="sng" spc="150" dirty="0">
                <a:ln w="11430"/>
                <a:effectLst>
                  <a:outerShdw blurRad="25400" algn="tl" rotWithShape="0">
                    <a:srgbClr val="000000">
                      <a:alpha val="43000"/>
                    </a:srgbClr>
                  </a:outerShdw>
                </a:effectLst>
              </a:rPr>
              <a:t>有很大的差距</a:t>
            </a:r>
            <a:r>
              <a:rPr lang="zh-TW" altLang="zh-TW" b="1" spc="150" dirty="0">
                <a:ln w="11430"/>
                <a:effectLst>
                  <a:outerShdw blurRad="25400" algn="tl" rotWithShape="0">
                    <a:srgbClr val="000000">
                      <a:alpha val="43000"/>
                    </a:srgbClr>
                  </a:outerShdw>
                </a:effectLst>
              </a:rPr>
              <a:t>，因此廠商應該瞭解這些隱藏在其中的價格折減與分配。價格瀑布便是用來描述這樣的</a:t>
            </a:r>
            <a:r>
              <a:rPr lang="zh-TW" altLang="zh-TW" b="1" spc="150" dirty="0" smtClean="0">
                <a:ln w="11430"/>
                <a:effectLst>
                  <a:outerShdw blurRad="25400" algn="tl" rotWithShape="0">
                    <a:srgbClr val="000000">
                      <a:alpha val="43000"/>
                    </a:srgbClr>
                  </a:outerShdw>
                </a:effectLst>
              </a:rPr>
              <a:t>觀念</a:t>
            </a:r>
            <a:r>
              <a:rPr lang="zh-TW" altLang="en-US"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a:ln w="11430"/>
                <a:solidFill>
                  <a:srgbClr val="C00000"/>
                </a:solidFill>
                <a:effectLst>
                  <a:outerShdw blurRad="25400" algn="tl" rotWithShape="0">
                    <a:srgbClr val="000000">
                      <a:alpha val="43000"/>
                    </a:srgbClr>
                  </a:outerShdw>
                </a:effectLst>
              </a:rPr>
              <a:t>價格</a:t>
            </a:r>
            <a:r>
              <a:rPr lang="zh-TW" altLang="zh-TW" b="1" spc="150" dirty="0" smtClean="0">
                <a:ln w="11430"/>
                <a:solidFill>
                  <a:srgbClr val="C00000"/>
                </a:solidFill>
                <a:effectLst>
                  <a:outerShdw blurRad="25400" algn="tl" rotWithShape="0">
                    <a:srgbClr val="000000">
                      <a:alpha val="43000"/>
                    </a:srgbClr>
                  </a:outerShdw>
                </a:effectLst>
              </a:rPr>
              <a:t>瀑布</a:t>
            </a:r>
            <a:r>
              <a:rPr lang="zh-TW" altLang="zh-TW" b="1" spc="150" dirty="0" smtClean="0">
                <a:ln w="11430"/>
                <a:effectLst>
                  <a:outerShdw blurRad="25400" algn="tl" rotWithShape="0">
                    <a:srgbClr val="000000">
                      <a:alpha val="43000"/>
                    </a:srgbClr>
                  </a:outerShdw>
                </a:effectLst>
              </a:rPr>
              <a:t>是</a:t>
            </a:r>
            <a:r>
              <a:rPr lang="zh-TW" altLang="zh-TW" b="1" spc="150" dirty="0">
                <a:ln w="11430"/>
                <a:effectLst>
                  <a:outerShdw blurRad="25400" algn="tl" rotWithShape="0">
                    <a:srgbClr val="000000">
                      <a:alpha val="43000"/>
                    </a:srgbClr>
                  </a:outerShdw>
                </a:effectLst>
              </a:rPr>
              <a:t>指建議零售價如何折減至落袋價格的方式。</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39</a:t>
            </a:fld>
            <a:endParaRPr lang="zh-TW" altLang="en-US" dirty="0"/>
          </a:p>
        </p:txBody>
      </p:sp>
    </p:spTree>
    <p:extLst>
      <p:ext uri="{BB962C8B-B14F-4D97-AF65-F5344CB8AC3E}">
        <p14:creationId xmlns:p14="http://schemas.microsoft.com/office/powerpoint/2010/main" val="207110239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094" y="-52259"/>
            <a:ext cx="3624436" cy="618356"/>
          </a:xfrm>
        </p:spPr>
        <p:txBody>
          <a:bodyPr>
            <a:normAutofit/>
            <a:scene3d>
              <a:camera prst="orthographicFront"/>
              <a:lightRig rig="soft" dir="t">
                <a:rot lat="0" lon="0" rev="10800000"/>
              </a:lightRig>
            </a:scene3d>
            <a:sp3d>
              <a:bevelT w="27940" h="12700"/>
              <a:contourClr>
                <a:srgbClr val="DDDDDD"/>
              </a:contourClr>
            </a:sp3d>
          </a:bodyPr>
          <a:lstStyle/>
          <a:p>
            <a:r>
              <a:rPr lang="zh-TW" altLang="en-US"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圖</a:t>
            </a:r>
            <a:r>
              <a:rPr lang="en-US" altLang="zh-TW"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12-1 </a:t>
            </a:r>
            <a:r>
              <a:rPr lang="zh-TW" altLang="en-US" sz="3200" b="1" spc="150" dirty="0" smtClean="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rPr>
              <a:t>訂價目標</a:t>
            </a:r>
            <a:endParaRPr lang="zh-TW" altLang="en-US" sz="3200" b="1" spc="150" dirty="0">
              <a:ln w="11430"/>
              <a:solidFill>
                <a:srgbClr val="FF0066"/>
              </a:solidFill>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p:txBody>
          <a:bodyPr>
            <a:scene3d>
              <a:camera prst="orthographicFront"/>
              <a:lightRig rig="soft" dir="t">
                <a:rot lat="0" lon="0" rev="10800000"/>
              </a:lightRig>
            </a:scene3d>
            <a:sp3d>
              <a:bevelT w="27940" h="12700"/>
              <a:contourClr>
                <a:srgbClr val="DDDDDD"/>
              </a:contourClr>
            </a:sp3d>
          </a:bodyPr>
          <a:lstStyle/>
          <a:p>
            <a:pPr>
              <a:buFontTx/>
              <a:buNone/>
            </a:pPr>
            <a:r>
              <a:rPr lang="zh-TW" altLang="en-US" b="1" spc="150" dirty="0" smtClean="0">
                <a:ln w="11430"/>
                <a:effectLst>
                  <a:outerShdw blurRad="25400" algn="tl" rotWithShape="0">
                    <a:srgbClr val="000000">
                      <a:alpha val="43000"/>
                    </a:srgbClr>
                  </a:outerShdw>
                </a:effectLst>
                <a:latin typeface="微軟正黑體" pitchFamily="34" charset="-120"/>
                <a:ea typeface="微軟正黑體" pitchFamily="34" charset="-120"/>
              </a:rPr>
              <a:t>   </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a:t>
            </a:fld>
            <a:endParaRPr lang="zh-TW" altLang="en-US" dirty="0"/>
          </a:p>
        </p:txBody>
      </p:sp>
      <p:graphicFrame>
        <p:nvGraphicFramePr>
          <p:cNvPr id="6" name="資料庫圖表 5"/>
          <p:cNvGraphicFramePr/>
          <p:nvPr>
            <p:extLst>
              <p:ext uri="{D42A27DB-BD31-4B8C-83A1-F6EECF244321}">
                <p14:modId xmlns:p14="http://schemas.microsoft.com/office/powerpoint/2010/main" val="1881504037"/>
              </p:ext>
            </p:extLst>
          </p:nvPr>
        </p:nvGraphicFramePr>
        <p:xfrm>
          <a:off x="-252536" y="90540"/>
          <a:ext cx="9036496"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E43AC73E-FCB4-4C30-8490-A7F9D4A3EEC0}"/>
                                            </p:graphicEl>
                                          </p:spTgt>
                                        </p:tgtEl>
                                        <p:attrNameLst>
                                          <p:attrName>style.visibility</p:attrName>
                                        </p:attrNameLst>
                                      </p:cBhvr>
                                      <p:to>
                                        <p:strVal val="visible"/>
                                      </p:to>
                                    </p:set>
                                    <p:animEffect transition="in" filter="wipe(left)">
                                      <p:cBhvr>
                                        <p:cTn id="7" dur="500"/>
                                        <p:tgtEl>
                                          <p:spTgt spid="6">
                                            <p:graphicEl>
                                              <a:dgm id="{E43AC73E-FCB4-4C30-8490-A7F9D4A3EEC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dgm id="{54B8A869-FFAE-408C-85D9-D08E7EF924C7}"/>
                                            </p:graphicEl>
                                          </p:spTgt>
                                        </p:tgtEl>
                                        <p:attrNameLst>
                                          <p:attrName>style.visibility</p:attrName>
                                        </p:attrNameLst>
                                      </p:cBhvr>
                                      <p:to>
                                        <p:strVal val="visible"/>
                                      </p:to>
                                    </p:set>
                                    <p:animEffect transition="in" filter="wipe(left)">
                                      <p:cBhvr>
                                        <p:cTn id="12" dur="500"/>
                                        <p:tgtEl>
                                          <p:spTgt spid="6">
                                            <p:graphicEl>
                                              <a:dgm id="{54B8A869-FFAE-408C-85D9-D08E7EF924C7}"/>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graphicEl>
                                              <a:dgm id="{EA0D147E-5021-425D-A63F-5E760EAE152B}"/>
                                            </p:graphicEl>
                                          </p:spTgt>
                                        </p:tgtEl>
                                        <p:attrNameLst>
                                          <p:attrName>style.visibility</p:attrName>
                                        </p:attrNameLst>
                                      </p:cBhvr>
                                      <p:to>
                                        <p:strVal val="visible"/>
                                      </p:to>
                                    </p:set>
                                    <p:animEffect transition="in" filter="wipe(left)">
                                      <p:cBhvr>
                                        <p:cTn id="15" dur="500"/>
                                        <p:tgtEl>
                                          <p:spTgt spid="6">
                                            <p:graphicEl>
                                              <a:dgm id="{EA0D147E-5021-425D-A63F-5E760EAE152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graphicEl>
                                              <a:dgm id="{DFFB9CEE-52A4-4F28-81F1-466B720280C0}"/>
                                            </p:graphicEl>
                                          </p:spTgt>
                                        </p:tgtEl>
                                        <p:attrNameLst>
                                          <p:attrName>style.visibility</p:attrName>
                                        </p:attrNameLst>
                                      </p:cBhvr>
                                      <p:to>
                                        <p:strVal val="visible"/>
                                      </p:to>
                                    </p:set>
                                    <p:animEffect transition="in" filter="wipe(left)">
                                      <p:cBhvr>
                                        <p:cTn id="20" dur="500"/>
                                        <p:tgtEl>
                                          <p:spTgt spid="6">
                                            <p:graphicEl>
                                              <a:dgm id="{DFFB9CEE-52A4-4F28-81F1-466B720280C0}"/>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dgm id="{519682EC-5E3A-4B14-A451-D33BB26956D9}"/>
                                            </p:graphicEl>
                                          </p:spTgt>
                                        </p:tgtEl>
                                        <p:attrNameLst>
                                          <p:attrName>style.visibility</p:attrName>
                                        </p:attrNameLst>
                                      </p:cBhvr>
                                      <p:to>
                                        <p:strVal val="visible"/>
                                      </p:to>
                                    </p:set>
                                    <p:animEffect transition="in" filter="wipe(left)">
                                      <p:cBhvr>
                                        <p:cTn id="23" dur="500"/>
                                        <p:tgtEl>
                                          <p:spTgt spid="6">
                                            <p:graphicEl>
                                              <a:dgm id="{519682EC-5E3A-4B14-A451-D33BB26956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graphicEl>
                                              <a:dgm id="{11335719-F2AC-471B-99CA-0457161F569C}"/>
                                            </p:graphicEl>
                                          </p:spTgt>
                                        </p:tgtEl>
                                        <p:attrNameLst>
                                          <p:attrName>style.visibility</p:attrName>
                                        </p:attrNameLst>
                                      </p:cBhvr>
                                      <p:to>
                                        <p:strVal val="visible"/>
                                      </p:to>
                                    </p:set>
                                    <p:animEffect transition="in" filter="wipe(left)">
                                      <p:cBhvr>
                                        <p:cTn id="28" dur="500"/>
                                        <p:tgtEl>
                                          <p:spTgt spid="6">
                                            <p:graphicEl>
                                              <a:dgm id="{11335719-F2AC-471B-99CA-0457161F569C}"/>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graphicEl>
                                              <a:dgm id="{158D6B6B-F9A4-4168-8355-A5BF90F24483}"/>
                                            </p:graphicEl>
                                          </p:spTgt>
                                        </p:tgtEl>
                                        <p:attrNameLst>
                                          <p:attrName>style.visibility</p:attrName>
                                        </p:attrNameLst>
                                      </p:cBhvr>
                                      <p:to>
                                        <p:strVal val="visible"/>
                                      </p:to>
                                    </p:set>
                                    <p:animEffect transition="in" filter="wipe(left)">
                                      <p:cBhvr>
                                        <p:cTn id="31" dur="500"/>
                                        <p:tgtEl>
                                          <p:spTgt spid="6">
                                            <p:graphicEl>
                                              <a:dgm id="{158D6B6B-F9A4-4168-8355-A5BF90F2448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graphicEl>
                                              <a:dgm id="{DFC807D7-5065-4C15-9E14-CCF0E2A7E86C}"/>
                                            </p:graphicEl>
                                          </p:spTgt>
                                        </p:tgtEl>
                                        <p:attrNameLst>
                                          <p:attrName>style.visibility</p:attrName>
                                        </p:attrNameLst>
                                      </p:cBhvr>
                                      <p:to>
                                        <p:strVal val="visible"/>
                                      </p:to>
                                    </p:set>
                                    <p:animEffect transition="in" filter="wipe(left)">
                                      <p:cBhvr>
                                        <p:cTn id="36" dur="500"/>
                                        <p:tgtEl>
                                          <p:spTgt spid="6">
                                            <p:graphicEl>
                                              <a:dgm id="{DFC807D7-5065-4C15-9E14-CCF0E2A7E86C}"/>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
                                            <p:graphicEl>
                                              <a:dgm id="{EAC5DD4C-1F81-4CF7-BE60-624003A08948}"/>
                                            </p:graphicEl>
                                          </p:spTgt>
                                        </p:tgtEl>
                                        <p:attrNameLst>
                                          <p:attrName>style.visibility</p:attrName>
                                        </p:attrNameLst>
                                      </p:cBhvr>
                                      <p:to>
                                        <p:strVal val="visible"/>
                                      </p:to>
                                    </p:set>
                                    <p:animEffect transition="in" filter="wipe(left)">
                                      <p:cBhvr>
                                        <p:cTn id="39" dur="500"/>
                                        <p:tgtEl>
                                          <p:spTgt spid="6">
                                            <p:graphicEl>
                                              <a:dgm id="{EAC5DD4C-1F81-4CF7-BE60-624003A0894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graphicEl>
                                              <a:dgm id="{2EF222AD-1B23-463E-A9DF-1E376F8EB32E}"/>
                                            </p:graphicEl>
                                          </p:spTgt>
                                        </p:tgtEl>
                                        <p:attrNameLst>
                                          <p:attrName>style.visibility</p:attrName>
                                        </p:attrNameLst>
                                      </p:cBhvr>
                                      <p:to>
                                        <p:strVal val="visible"/>
                                      </p:to>
                                    </p:set>
                                    <p:animEffect transition="in" filter="wipe(left)">
                                      <p:cBhvr>
                                        <p:cTn id="44" dur="500"/>
                                        <p:tgtEl>
                                          <p:spTgt spid="6">
                                            <p:graphicEl>
                                              <a:dgm id="{2EF222AD-1B23-463E-A9DF-1E376F8EB32E}"/>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6">
                                            <p:graphicEl>
                                              <a:dgm id="{69FF56C8-727C-4BED-9190-C7D41ECFC440}"/>
                                            </p:graphicEl>
                                          </p:spTgt>
                                        </p:tgtEl>
                                        <p:attrNameLst>
                                          <p:attrName>style.visibility</p:attrName>
                                        </p:attrNameLst>
                                      </p:cBhvr>
                                      <p:to>
                                        <p:strVal val="visible"/>
                                      </p:to>
                                    </p:set>
                                    <p:animEffect transition="in" filter="wipe(left)">
                                      <p:cBhvr>
                                        <p:cTn id="47" dur="500"/>
                                        <p:tgtEl>
                                          <p:spTgt spid="6">
                                            <p:graphicEl>
                                              <a:dgm id="{69FF56C8-727C-4BED-9190-C7D41ECFC44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9C2A6D18-C881-4AAA-8E9E-51A6BAFC6E6A}"/>
                                            </p:graphicEl>
                                          </p:spTgt>
                                        </p:tgtEl>
                                        <p:attrNameLst>
                                          <p:attrName>style.visibility</p:attrName>
                                        </p:attrNameLst>
                                      </p:cBhvr>
                                      <p:to>
                                        <p:strVal val="visible"/>
                                      </p:to>
                                    </p:set>
                                    <p:animEffect transition="in" filter="wipe(left)">
                                      <p:cBhvr>
                                        <p:cTn id="52" dur="500"/>
                                        <p:tgtEl>
                                          <p:spTgt spid="6">
                                            <p:graphicEl>
                                              <a:dgm id="{9C2A6D18-C881-4AAA-8E9E-51A6BAFC6E6A}"/>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
                                            <p:graphicEl>
                                              <a:dgm id="{4610C9BA-9BD8-462E-9181-0E39F739CBC4}"/>
                                            </p:graphicEl>
                                          </p:spTgt>
                                        </p:tgtEl>
                                        <p:attrNameLst>
                                          <p:attrName>style.visibility</p:attrName>
                                        </p:attrNameLst>
                                      </p:cBhvr>
                                      <p:to>
                                        <p:strVal val="visible"/>
                                      </p:to>
                                    </p:set>
                                    <p:animEffect transition="in" filter="wipe(left)">
                                      <p:cBhvr>
                                        <p:cTn id="55" dur="500"/>
                                        <p:tgtEl>
                                          <p:spTgt spid="6">
                                            <p:graphicEl>
                                              <a:dgm id="{4610C9BA-9BD8-462E-9181-0E39F739CBC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graphicEl>
                                              <a:dgm id="{325479F8-6369-45D0-9B40-1AADD039AC4C}"/>
                                            </p:graphicEl>
                                          </p:spTgt>
                                        </p:tgtEl>
                                        <p:attrNameLst>
                                          <p:attrName>style.visibility</p:attrName>
                                        </p:attrNameLst>
                                      </p:cBhvr>
                                      <p:to>
                                        <p:strVal val="visible"/>
                                      </p:to>
                                    </p:set>
                                    <p:animEffect transition="in" filter="wipe(left)">
                                      <p:cBhvr>
                                        <p:cTn id="60" dur="500"/>
                                        <p:tgtEl>
                                          <p:spTgt spid="6">
                                            <p:graphicEl>
                                              <a:dgm id="{325479F8-6369-45D0-9B40-1AADD039AC4C}"/>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6">
                                            <p:graphicEl>
                                              <a:dgm id="{A680BD94-8DE9-41A7-8855-B637E4753BFA}"/>
                                            </p:graphicEl>
                                          </p:spTgt>
                                        </p:tgtEl>
                                        <p:attrNameLst>
                                          <p:attrName>style.visibility</p:attrName>
                                        </p:attrNameLst>
                                      </p:cBhvr>
                                      <p:to>
                                        <p:strVal val="visible"/>
                                      </p:to>
                                    </p:set>
                                    <p:animEffect transition="in" filter="wipe(left)">
                                      <p:cBhvr>
                                        <p:cTn id="63" dur="500"/>
                                        <p:tgtEl>
                                          <p:spTgt spid="6">
                                            <p:graphicEl>
                                              <a:dgm id="{A680BD94-8DE9-41A7-8855-B637E4753BF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6">
                                            <p:graphicEl>
                                              <a:dgm id="{AD97E66C-DECB-4EF3-815F-290E03E7DBAB}"/>
                                            </p:graphicEl>
                                          </p:spTgt>
                                        </p:tgtEl>
                                        <p:attrNameLst>
                                          <p:attrName>style.visibility</p:attrName>
                                        </p:attrNameLst>
                                      </p:cBhvr>
                                      <p:to>
                                        <p:strVal val="visible"/>
                                      </p:to>
                                    </p:set>
                                    <p:animEffect transition="in" filter="wipe(left)">
                                      <p:cBhvr>
                                        <p:cTn id="68" dur="500"/>
                                        <p:tgtEl>
                                          <p:spTgt spid="6">
                                            <p:graphicEl>
                                              <a:dgm id="{AD97E66C-DECB-4EF3-815F-290E03E7DBAB}"/>
                                            </p:graphicEl>
                                          </p:spTgt>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6">
                                            <p:graphicEl>
                                              <a:dgm id="{AF5054BD-BB1A-4606-A26A-B2175D640125}"/>
                                            </p:graphicEl>
                                          </p:spTgt>
                                        </p:tgtEl>
                                        <p:attrNameLst>
                                          <p:attrName>style.visibility</p:attrName>
                                        </p:attrNameLst>
                                      </p:cBhvr>
                                      <p:to>
                                        <p:strVal val="visible"/>
                                      </p:to>
                                    </p:set>
                                    <p:animEffect transition="in" filter="wipe(left)">
                                      <p:cBhvr>
                                        <p:cTn id="71" dur="500"/>
                                        <p:tgtEl>
                                          <p:spTgt spid="6">
                                            <p:graphicEl>
                                              <a:dgm id="{AF5054BD-BB1A-4606-A26A-B2175D64012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6">
                                            <p:graphicEl>
                                              <a:dgm id="{297C25E0-72BD-4656-96AA-CF683ED2B5FF}"/>
                                            </p:graphicEl>
                                          </p:spTgt>
                                        </p:tgtEl>
                                        <p:attrNameLst>
                                          <p:attrName>style.visibility</p:attrName>
                                        </p:attrNameLst>
                                      </p:cBhvr>
                                      <p:to>
                                        <p:strVal val="visible"/>
                                      </p:to>
                                    </p:set>
                                    <p:animEffect transition="in" filter="wipe(left)">
                                      <p:cBhvr>
                                        <p:cTn id="76" dur="500"/>
                                        <p:tgtEl>
                                          <p:spTgt spid="6">
                                            <p:graphicEl>
                                              <a:dgm id="{297C25E0-72BD-4656-96AA-CF683ED2B5FF}"/>
                                            </p:graphic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
                                            <p:graphicEl>
                                              <a:dgm id="{DF20B08A-3442-4C1C-ABC3-86C504F74EE1}"/>
                                            </p:graphicEl>
                                          </p:spTgt>
                                        </p:tgtEl>
                                        <p:attrNameLst>
                                          <p:attrName>style.visibility</p:attrName>
                                        </p:attrNameLst>
                                      </p:cBhvr>
                                      <p:to>
                                        <p:strVal val="visible"/>
                                      </p:to>
                                    </p:set>
                                    <p:animEffect transition="in" filter="wipe(left)">
                                      <p:cBhvr>
                                        <p:cTn id="79" dur="500"/>
                                        <p:tgtEl>
                                          <p:spTgt spid="6">
                                            <p:graphicEl>
                                              <a:dgm id="{DF20B08A-3442-4C1C-ABC3-86C504F74EE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6">
                                            <p:graphicEl>
                                              <a:dgm id="{18E0410F-3961-470D-BA8C-300F13908CE8}"/>
                                            </p:graphicEl>
                                          </p:spTgt>
                                        </p:tgtEl>
                                        <p:attrNameLst>
                                          <p:attrName>style.visibility</p:attrName>
                                        </p:attrNameLst>
                                      </p:cBhvr>
                                      <p:to>
                                        <p:strVal val="visible"/>
                                      </p:to>
                                    </p:set>
                                    <p:animEffect transition="in" filter="wipe(left)">
                                      <p:cBhvr>
                                        <p:cTn id="84" dur="500"/>
                                        <p:tgtEl>
                                          <p:spTgt spid="6">
                                            <p:graphicEl>
                                              <a:dgm id="{18E0410F-3961-470D-BA8C-300F13908CE8}"/>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graphicEl>
                                              <a:dgm id="{4F8865D0-7C0C-4758-98A9-28F26A8A100A}"/>
                                            </p:graphicEl>
                                          </p:spTgt>
                                        </p:tgtEl>
                                        <p:attrNameLst>
                                          <p:attrName>style.visibility</p:attrName>
                                        </p:attrNameLst>
                                      </p:cBhvr>
                                      <p:to>
                                        <p:strVal val="visible"/>
                                      </p:to>
                                    </p:set>
                                    <p:animEffect transition="in" filter="wipe(left)">
                                      <p:cBhvr>
                                        <p:cTn id="87" dur="500"/>
                                        <p:tgtEl>
                                          <p:spTgt spid="6">
                                            <p:graphicEl>
                                              <a:dgm id="{4F8865D0-7C0C-4758-98A9-28F26A8A100A}"/>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00F58005-A7FD-4AB6-9E71-B9F08F884479}"/>
                                            </p:graphicEl>
                                          </p:spTgt>
                                        </p:tgtEl>
                                        <p:attrNameLst>
                                          <p:attrName>style.visibility</p:attrName>
                                        </p:attrNameLst>
                                      </p:cBhvr>
                                      <p:to>
                                        <p:strVal val="visible"/>
                                      </p:to>
                                    </p:set>
                                    <p:animEffect transition="in" filter="wipe(left)">
                                      <p:cBhvr>
                                        <p:cTn id="92" dur="500"/>
                                        <p:tgtEl>
                                          <p:spTgt spid="6">
                                            <p:graphicEl>
                                              <a:dgm id="{00F58005-A7FD-4AB6-9E71-B9F08F884479}"/>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6">
                                            <p:graphicEl>
                                              <a:dgm id="{1B5EE292-E04D-4ED3-BA9D-66F9EE5E24B5}"/>
                                            </p:graphicEl>
                                          </p:spTgt>
                                        </p:tgtEl>
                                        <p:attrNameLst>
                                          <p:attrName>style.visibility</p:attrName>
                                        </p:attrNameLst>
                                      </p:cBhvr>
                                      <p:to>
                                        <p:strVal val="visible"/>
                                      </p:to>
                                    </p:set>
                                    <p:animEffect transition="in" filter="wipe(left)">
                                      <p:cBhvr>
                                        <p:cTn id="95" dur="500"/>
                                        <p:tgtEl>
                                          <p:spTgt spid="6">
                                            <p:graphicEl>
                                              <a:dgm id="{1B5EE292-E04D-4ED3-BA9D-66F9EE5E24B5}"/>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6">
                                            <p:graphicEl>
                                              <a:dgm id="{FFADEFFC-2AC9-4CEE-85E7-E3EAAA87A00D}"/>
                                            </p:graphicEl>
                                          </p:spTgt>
                                        </p:tgtEl>
                                        <p:attrNameLst>
                                          <p:attrName>style.visibility</p:attrName>
                                        </p:attrNameLst>
                                      </p:cBhvr>
                                      <p:to>
                                        <p:strVal val="visible"/>
                                      </p:to>
                                    </p:set>
                                    <p:animEffect transition="in" filter="wipe(left)">
                                      <p:cBhvr>
                                        <p:cTn id="100" dur="500"/>
                                        <p:tgtEl>
                                          <p:spTgt spid="6">
                                            <p:graphicEl>
                                              <a:dgm id="{FFADEFFC-2AC9-4CEE-85E7-E3EAAA87A00D}"/>
                                            </p:graphicEl>
                                          </p:spTgt>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6">
                                            <p:graphicEl>
                                              <a:dgm id="{BBD8F0FB-9BC3-48B1-A902-203D96CF7FB4}"/>
                                            </p:graphicEl>
                                          </p:spTgt>
                                        </p:tgtEl>
                                        <p:attrNameLst>
                                          <p:attrName>style.visibility</p:attrName>
                                        </p:attrNameLst>
                                      </p:cBhvr>
                                      <p:to>
                                        <p:strVal val="visible"/>
                                      </p:to>
                                    </p:set>
                                    <p:animEffect transition="in" filter="wipe(left)">
                                      <p:cBhvr>
                                        <p:cTn id="103" dur="500"/>
                                        <p:tgtEl>
                                          <p:spTgt spid="6">
                                            <p:graphicEl>
                                              <a:dgm id="{BBD8F0FB-9BC3-48B1-A902-203D96CF7F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40</a:t>
            </a:fld>
            <a:endParaRPr lang="zh-TW" altLang="en-US" dirty="0"/>
          </a:p>
        </p:txBody>
      </p:sp>
      <p:graphicFrame>
        <p:nvGraphicFramePr>
          <p:cNvPr id="6" name="資料庫圖表 5"/>
          <p:cNvGraphicFramePr/>
          <p:nvPr>
            <p:extLst>
              <p:ext uri="{D42A27DB-BD31-4B8C-83A1-F6EECF244321}">
                <p14:modId xmlns:p14="http://schemas.microsoft.com/office/powerpoint/2010/main" val="1694310427"/>
              </p:ext>
            </p:extLst>
          </p:nvPr>
        </p:nvGraphicFramePr>
        <p:xfrm>
          <a:off x="1187624" y="379686"/>
          <a:ext cx="7488832"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110239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09A62253-66AE-4B25-BF05-80D4F5919D6A}"/>
                                            </p:graphicEl>
                                          </p:spTgt>
                                        </p:tgtEl>
                                        <p:attrNameLst>
                                          <p:attrName>style.visibility</p:attrName>
                                        </p:attrNameLst>
                                      </p:cBhvr>
                                      <p:to>
                                        <p:strVal val="visible"/>
                                      </p:to>
                                    </p:set>
                                    <p:animEffect transition="in" filter="wipe(left)">
                                      <p:cBhvr>
                                        <p:cTn id="7" dur="250"/>
                                        <p:tgtEl>
                                          <p:spTgt spid="6">
                                            <p:graphicEl>
                                              <a:dgm id="{09A62253-66AE-4B25-BF05-80D4F5919D6A}"/>
                                            </p:graphicEl>
                                          </p:spTgt>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6">
                                            <p:graphicEl>
                                              <a:dgm id="{48045E5C-A433-40C5-A9A1-1F2ACC2731E6}"/>
                                            </p:graphicEl>
                                          </p:spTgt>
                                        </p:tgtEl>
                                        <p:attrNameLst>
                                          <p:attrName>style.visibility</p:attrName>
                                        </p:attrNameLst>
                                      </p:cBhvr>
                                      <p:to>
                                        <p:strVal val="visible"/>
                                      </p:to>
                                    </p:set>
                                    <p:animEffect transition="in" filter="wipe(left)">
                                      <p:cBhvr>
                                        <p:cTn id="11" dur="250"/>
                                        <p:tgtEl>
                                          <p:spTgt spid="6">
                                            <p:graphicEl>
                                              <a:dgm id="{48045E5C-A433-40C5-A9A1-1F2ACC2731E6}"/>
                                            </p:graphic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0B052A4C-9EC6-4953-B7A4-B3CB579AF515}"/>
                                            </p:graphicEl>
                                          </p:spTgt>
                                        </p:tgtEl>
                                        <p:attrNameLst>
                                          <p:attrName>style.visibility</p:attrName>
                                        </p:attrNameLst>
                                      </p:cBhvr>
                                      <p:to>
                                        <p:strVal val="visible"/>
                                      </p:to>
                                    </p:set>
                                    <p:animEffect transition="in" filter="wipe(left)">
                                      <p:cBhvr>
                                        <p:cTn id="15" dur="250"/>
                                        <p:tgtEl>
                                          <p:spTgt spid="6">
                                            <p:graphicEl>
                                              <a:dgm id="{0B052A4C-9EC6-4953-B7A4-B3CB579AF515}"/>
                                            </p:graphicEl>
                                          </p:spTgt>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6">
                                            <p:graphicEl>
                                              <a:dgm id="{FC1C9785-4EAA-40D5-A517-48DAC3F311E7}"/>
                                            </p:graphicEl>
                                          </p:spTgt>
                                        </p:tgtEl>
                                        <p:attrNameLst>
                                          <p:attrName>style.visibility</p:attrName>
                                        </p:attrNameLst>
                                      </p:cBhvr>
                                      <p:to>
                                        <p:strVal val="visible"/>
                                      </p:to>
                                    </p:set>
                                    <p:animEffect transition="in" filter="wipe(left)">
                                      <p:cBhvr>
                                        <p:cTn id="19" dur="250"/>
                                        <p:tgtEl>
                                          <p:spTgt spid="6">
                                            <p:graphicEl>
                                              <a:dgm id="{FC1C9785-4EAA-40D5-A517-48DAC3F311E7}"/>
                                            </p:graphic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44BE8015-B2A3-4DD6-9721-F18AC7C3695E}"/>
                                            </p:graphicEl>
                                          </p:spTgt>
                                        </p:tgtEl>
                                        <p:attrNameLst>
                                          <p:attrName>style.visibility</p:attrName>
                                        </p:attrNameLst>
                                      </p:cBhvr>
                                      <p:to>
                                        <p:strVal val="visible"/>
                                      </p:to>
                                    </p:set>
                                    <p:animEffect transition="in" filter="wipe(left)">
                                      <p:cBhvr>
                                        <p:cTn id="23" dur="250"/>
                                        <p:tgtEl>
                                          <p:spTgt spid="6">
                                            <p:graphicEl>
                                              <a:dgm id="{44BE8015-B2A3-4DD6-9721-F18AC7C3695E}"/>
                                            </p:graphicEl>
                                          </p:spTgt>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6">
                                            <p:graphicEl>
                                              <a:dgm id="{169D8D42-9E09-4DC0-9DEA-7654AEADA1A2}"/>
                                            </p:graphicEl>
                                          </p:spTgt>
                                        </p:tgtEl>
                                        <p:attrNameLst>
                                          <p:attrName>style.visibility</p:attrName>
                                        </p:attrNameLst>
                                      </p:cBhvr>
                                      <p:to>
                                        <p:strVal val="visible"/>
                                      </p:to>
                                    </p:set>
                                    <p:animEffect transition="in" filter="wipe(left)">
                                      <p:cBhvr>
                                        <p:cTn id="27" dur="250"/>
                                        <p:tgtEl>
                                          <p:spTgt spid="6">
                                            <p:graphicEl>
                                              <a:dgm id="{169D8D42-9E09-4DC0-9DEA-7654AEADA1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§12.6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多項產品的訂價策略</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41</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716761791"/>
              </p:ext>
            </p:extLst>
          </p:nvPr>
        </p:nvGraphicFramePr>
        <p:xfrm>
          <a:off x="179512" y="1412776"/>
          <a:ext cx="8856984" cy="470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橢圓形圖說文字 6"/>
          <p:cNvSpPr/>
          <p:nvPr/>
        </p:nvSpPr>
        <p:spPr>
          <a:xfrm>
            <a:off x="0" y="0"/>
            <a:ext cx="3203848" cy="1700808"/>
          </a:xfrm>
          <a:prstGeom prst="wedgeEllipseCallout">
            <a:avLst>
              <a:gd name="adj1" fmla="val -4666"/>
              <a:gd name="adj2" fmla="val 59303"/>
            </a:avLst>
          </a:prstGeom>
        </p:spPr>
        <p:style>
          <a:lnRef idx="1">
            <a:schemeClr val="accent2"/>
          </a:lnRef>
          <a:fillRef idx="2">
            <a:schemeClr val="accent2"/>
          </a:fillRef>
          <a:effectRef idx="1">
            <a:schemeClr val="accent2"/>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200" b="1" spc="150" dirty="0">
                <a:ln w="11430"/>
                <a:solidFill>
                  <a:srgbClr val="C00000"/>
                </a:solidFill>
                <a:effectLst>
                  <a:outerShdw blurRad="25400" algn="tl" rotWithShape="0">
                    <a:srgbClr val="000000">
                      <a:alpha val="43000"/>
                    </a:srgbClr>
                  </a:outerShdw>
                </a:effectLst>
              </a:rPr>
              <a:t>指商店中所有的產品或服務都訂定一樣的價格。</a:t>
            </a:r>
            <a:endParaRPr lang="zh-TW" altLang="en-US" sz="2200" b="1" spc="150" dirty="0">
              <a:ln w="11430"/>
              <a:solidFill>
                <a:srgbClr val="C00000"/>
              </a:solidFill>
              <a:effectLst>
                <a:outerShdw blurRad="25400" algn="tl" rotWithShape="0">
                  <a:srgbClr val="000000">
                    <a:alpha val="43000"/>
                  </a:srgbClr>
                </a:outerShdw>
              </a:effectLst>
            </a:endParaRPr>
          </a:p>
        </p:txBody>
      </p:sp>
      <p:sp>
        <p:nvSpPr>
          <p:cNvPr id="8" name="橢圓形圖說文字 7"/>
          <p:cNvSpPr/>
          <p:nvPr/>
        </p:nvSpPr>
        <p:spPr>
          <a:xfrm>
            <a:off x="2916957" y="55066"/>
            <a:ext cx="3384376" cy="1700808"/>
          </a:xfrm>
          <a:prstGeom prst="wedgeEllipseCallout">
            <a:avLst>
              <a:gd name="adj1" fmla="val -4666"/>
              <a:gd name="adj2" fmla="val 59303"/>
            </a:avLst>
          </a:prstGeom>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3">
                    <a:lumMod val="50000"/>
                  </a:schemeClr>
                </a:solidFill>
                <a:effectLst>
                  <a:outerShdw blurRad="25400" algn="tl" rotWithShape="0">
                    <a:srgbClr val="000000">
                      <a:alpha val="43000"/>
                    </a:srgbClr>
                  </a:outerShdw>
                </a:effectLst>
              </a:rPr>
              <a:t>針對某一項產品或服務，分別訂定兩個不同階段的價格。</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sp>
        <p:nvSpPr>
          <p:cNvPr id="9" name="橢圓形圖說文字 8"/>
          <p:cNvSpPr/>
          <p:nvPr/>
        </p:nvSpPr>
        <p:spPr>
          <a:xfrm>
            <a:off x="5940152" y="-2828"/>
            <a:ext cx="3203848" cy="1700808"/>
          </a:xfrm>
          <a:prstGeom prst="wedgeEllipseCallout">
            <a:avLst>
              <a:gd name="adj1" fmla="val 6732"/>
              <a:gd name="adj2" fmla="val 59303"/>
            </a:avLst>
          </a:prstGeom>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rgbClr val="002060"/>
                </a:solidFill>
                <a:effectLst>
                  <a:outerShdw blurRad="25400" algn="tl" rotWithShape="0">
                    <a:srgbClr val="000000">
                      <a:alpha val="43000"/>
                    </a:srgbClr>
                  </a:outerShdw>
                </a:effectLst>
              </a:rPr>
              <a:t>針對兩項或兩項以上的互補產品來</a:t>
            </a:r>
            <a:r>
              <a:rPr lang="zh-TW" altLang="zh-TW" sz="2400" b="1" spc="150" dirty="0" smtClean="0">
                <a:ln w="11430"/>
                <a:solidFill>
                  <a:srgbClr val="002060"/>
                </a:solidFill>
                <a:effectLst>
                  <a:outerShdw blurRad="25400" algn="tl" rotWithShape="0">
                    <a:srgbClr val="000000">
                      <a:alpha val="43000"/>
                    </a:srgbClr>
                  </a:outerShdw>
                </a:effectLst>
              </a:rPr>
              <a:t>訂價</a:t>
            </a:r>
            <a:r>
              <a:rPr lang="zh-TW" altLang="en-US" sz="24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
        <p:nvSpPr>
          <p:cNvPr id="10" name="橢圓形圖說文字 9"/>
          <p:cNvSpPr/>
          <p:nvPr/>
        </p:nvSpPr>
        <p:spPr>
          <a:xfrm>
            <a:off x="0" y="5400675"/>
            <a:ext cx="4071938" cy="1385887"/>
          </a:xfrm>
          <a:prstGeom prst="wedgeEllipseCallout">
            <a:avLst>
              <a:gd name="adj1" fmla="val 45232"/>
              <a:gd name="adj2" fmla="val -49901"/>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300" b="1" spc="150" dirty="0" smtClean="0">
                <a:ln w="11430"/>
                <a:solidFill>
                  <a:srgbClr val="002060"/>
                </a:solidFill>
                <a:effectLst>
                  <a:outerShdw blurRad="25400" algn="tl" rotWithShape="0">
                    <a:srgbClr val="000000">
                      <a:alpha val="43000"/>
                    </a:srgbClr>
                  </a:outerShdw>
                </a:effectLst>
              </a:rPr>
              <a:t>把</a:t>
            </a:r>
            <a:r>
              <a:rPr lang="zh-TW" altLang="zh-TW" sz="2300" b="1" spc="150" dirty="0">
                <a:ln w="11430"/>
                <a:solidFill>
                  <a:srgbClr val="002060"/>
                </a:solidFill>
                <a:effectLst>
                  <a:outerShdw blurRad="25400" algn="tl" rotWithShape="0">
                    <a:srgbClr val="000000">
                      <a:alpha val="43000"/>
                    </a:srgbClr>
                  </a:outerShdw>
                </a:effectLst>
              </a:rPr>
              <a:t>兩個以上的產品組合在一起銷售，並且訂定一整套產品的價格。</a:t>
            </a:r>
            <a:endParaRPr lang="zh-TW" altLang="en-US" sz="2300" b="1" spc="150" dirty="0">
              <a:ln w="11430"/>
              <a:solidFill>
                <a:srgbClr val="002060"/>
              </a:solidFill>
              <a:effectLst>
                <a:outerShdw blurRad="25400" algn="tl" rotWithShape="0">
                  <a:srgbClr val="000000">
                    <a:alpha val="43000"/>
                  </a:srgbClr>
                </a:outerShdw>
              </a:effectLst>
            </a:endParaRPr>
          </a:p>
        </p:txBody>
      </p:sp>
      <p:sp>
        <p:nvSpPr>
          <p:cNvPr id="11" name="橢圓形圖說文字 10"/>
          <p:cNvSpPr/>
          <p:nvPr/>
        </p:nvSpPr>
        <p:spPr>
          <a:xfrm>
            <a:off x="5580112" y="5479256"/>
            <a:ext cx="3563888" cy="1385887"/>
          </a:xfrm>
          <a:prstGeom prst="wedgeEllipseCallout">
            <a:avLst>
              <a:gd name="adj1" fmla="val -46698"/>
              <a:gd name="adj2" fmla="val -49901"/>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zh-TW" sz="2400" b="1" spc="150" dirty="0">
                <a:ln w="11430"/>
                <a:solidFill>
                  <a:schemeClr val="accent6">
                    <a:lumMod val="50000"/>
                  </a:schemeClr>
                </a:solidFill>
                <a:effectLst>
                  <a:outerShdw blurRad="25400" algn="tl" rotWithShape="0">
                    <a:srgbClr val="000000">
                      <a:alpha val="43000"/>
                    </a:srgbClr>
                  </a:outerShdw>
                </a:effectLst>
              </a:rPr>
              <a:t>考慮整個產品線或產品類的訂價法。</a:t>
            </a:r>
            <a:endParaRPr lang="zh-TW" altLang="en-US" sz="2300" b="1" spc="150" dirty="0">
              <a:ln w="11430"/>
              <a:solidFill>
                <a:schemeClr val="accent6">
                  <a:lumMod val="50000"/>
                </a:schemeClr>
              </a:solidFill>
              <a:effectLst>
                <a:outerShdw blurRad="25400" algn="tl" rotWithShape="0">
                  <a:srgbClr val="000000">
                    <a:alpha val="43000"/>
                  </a:srgbClr>
                </a:outerShdw>
              </a:effectLst>
            </a:endParaRPr>
          </a:p>
        </p:txBody>
      </p:sp>
      <p:pic>
        <p:nvPicPr>
          <p:cNvPr id="1026" name="Picture 2" descr="http://t2.gstatic.com/images?q=tbn:ANd9GcTH63RyhfahEEEy0vsrDy4Oqfjy21o1PFzhlXDhHtGRo-x7D63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2564904"/>
            <a:ext cx="3076729" cy="2304578"/>
          </a:xfrm>
          <a:prstGeom prst="roundRect">
            <a:avLst>
              <a:gd name="adj" fmla="val 1232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矩形 2"/>
          <p:cNvSpPr/>
          <p:nvPr/>
        </p:nvSpPr>
        <p:spPr>
          <a:xfrm>
            <a:off x="3059832" y="5000565"/>
            <a:ext cx="4092787" cy="400110"/>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C00000"/>
                </a:solidFill>
                <a:effectLst>
                  <a:outerShdw blurRad="25400" algn="tl" rotWithShape="0">
                    <a:srgbClr val="000000">
                      <a:alpha val="43000"/>
                    </a:srgbClr>
                  </a:outerShdw>
                </a:effectLst>
              </a:rPr>
              <a:t>例如：</a:t>
            </a:r>
            <a:r>
              <a:rPr lang="zh-TW" altLang="zh-TW" sz="2000" b="1" spc="150" dirty="0" smtClean="0">
                <a:ln w="11430"/>
                <a:solidFill>
                  <a:srgbClr val="C00000"/>
                </a:solidFill>
                <a:effectLst>
                  <a:outerShdw blurRad="25400" algn="tl" rotWithShape="0">
                    <a:srgbClr val="000000">
                      <a:alpha val="43000"/>
                    </a:srgbClr>
                  </a:outerShdw>
                </a:effectLst>
              </a:rPr>
              <a:t>日</a:t>
            </a:r>
            <a:r>
              <a:rPr lang="zh-TW" altLang="zh-TW" sz="2000" b="1" spc="150" dirty="0">
                <a:ln w="11430"/>
                <a:solidFill>
                  <a:srgbClr val="C00000"/>
                </a:solidFill>
                <a:effectLst>
                  <a:outerShdw blurRad="25400" algn="tl" rotWithShape="0">
                    <a:srgbClr val="000000">
                      <a:alpha val="43000"/>
                    </a:srgbClr>
                  </a:outerShdw>
                </a:effectLst>
              </a:rPr>
              <a:t>式迴轉壽司每盤</a:t>
            </a:r>
            <a:r>
              <a:rPr lang="en-US" altLang="zh-TW" sz="2000" b="1" spc="150" dirty="0">
                <a:ln w="11430"/>
                <a:solidFill>
                  <a:srgbClr val="C00000"/>
                </a:solidFill>
                <a:effectLst>
                  <a:outerShdw blurRad="25400" algn="tl" rotWithShape="0">
                    <a:srgbClr val="000000">
                      <a:alpha val="43000"/>
                    </a:srgbClr>
                  </a:outerShdw>
                </a:effectLst>
              </a:rPr>
              <a:t>30</a:t>
            </a:r>
            <a:r>
              <a:rPr lang="zh-TW" altLang="zh-TW" sz="2000" b="1" spc="150" dirty="0" smtClean="0">
                <a:ln w="11430"/>
                <a:solidFill>
                  <a:srgbClr val="C00000"/>
                </a:solidFill>
                <a:effectLst>
                  <a:outerShdw blurRad="25400" algn="tl" rotWithShape="0">
                    <a:srgbClr val="000000">
                      <a:alpha val="43000"/>
                    </a:srgbClr>
                  </a:outerShdw>
                </a:effectLst>
              </a:rPr>
              <a:t>元</a:t>
            </a:r>
            <a:r>
              <a:rPr lang="zh-TW" altLang="en-US" sz="2000" b="1" spc="150" dirty="0" smtClean="0">
                <a:ln w="11430"/>
                <a:solidFill>
                  <a:srgbClr val="C00000"/>
                </a:solidFill>
                <a:effectLst>
                  <a:outerShdw blurRad="25400" algn="tl" rotWithShape="0">
                    <a:srgbClr val="000000">
                      <a:alpha val="43000"/>
                    </a:srgbClr>
                  </a:outerShdw>
                </a:effectLst>
              </a:rPr>
              <a:t>。</a:t>
            </a:r>
            <a:endParaRPr lang="zh-TW" altLang="en-US" sz="2000" b="1" spc="150" dirty="0">
              <a:ln w="11430"/>
              <a:solidFill>
                <a:srgbClr val="C00000"/>
              </a:solidFill>
              <a:effectLst>
                <a:outerShdw blurRad="25400" algn="tl" rotWithShape="0">
                  <a:srgbClr val="000000">
                    <a:alpha val="43000"/>
                  </a:srgbClr>
                </a:outerShdw>
              </a:effectLst>
            </a:endParaRPr>
          </a:p>
        </p:txBody>
      </p:sp>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788" y="3932173"/>
            <a:ext cx="2448272" cy="2161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18671" r="15409"/>
          <a:stretch/>
        </p:blipFill>
        <p:spPr bwMode="auto">
          <a:xfrm>
            <a:off x="3128950" y="3929002"/>
            <a:ext cx="1412738" cy="2143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4886228" y="3929002"/>
            <a:ext cx="3679514" cy="2800767"/>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3">
                    <a:lumMod val="50000"/>
                  </a:schemeClr>
                </a:solidFill>
                <a:effectLst>
                  <a:outerShdw blurRad="25400" algn="tl" rotWithShape="0">
                    <a:srgbClr val="000000">
                      <a:alpha val="43000"/>
                    </a:srgbClr>
                  </a:outerShdw>
                </a:effectLst>
              </a:rPr>
              <a:t>例如：一些俱樂部在入會前往往需要先繳納基本會費，然後再按實際的消費內容繳納變動的使用費；手機的使用費包含每月必須支出的月費，再加上實際使用電話必須支付的費用。</a:t>
            </a:r>
            <a:endParaRPr lang="zh-TW" altLang="en-US" sz="2200" b="1" spc="150" dirty="0">
              <a:ln w="11430"/>
              <a:solidFill>
                <a:schemeClr val="accent3">
                  <a:lumMod val="50000"/>
                </a:schemeClr>
              </a:solidFill>
              <a:effectLst>
                <a:outerShdw blurRad="25400" algn="tl" rotWithShape="0">
                  <a:srgbClr val="000000">
                    <a:alpha val="43000"/>
                  </a:srgbClr>
                </a:outerShdw>
              </a:effectLst>
            </a:endParaRPr>
          </a:p>
        </p:txBody>
      </p:sp>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9019" y="4147605"/>
            <a:ext cx="2974081" cy="1979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1482" y="3980137"/>
            <a:ext cx="2310594" cy="23105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1920530" y="6172198"/>
            <a:ext cx="1992853" cy="43088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鋼筆與墨水管</a:t>
            </a:r>
            <a:endParaRPr lang="zh-TW" altLang="en-US" sz="2200" b="1" spc="150" dirty="0">
              <a:ln w="11430"/>
              <a:solidFill>
                <a:srgbClr val="7030A0"/>
              </a:solidFill>
              <a:effectLst>
                <a:outerShdw blurRad="25400" algn="tl" rotWithShape="0">
                  <a:srgbClr val="000000">
                    <a:alpha val="43000"/>
                  </a:srgbClr>
                </a:outerShdw>
              </a:effectLst>
            </a:endParaRPr>
          </a:p>
        </p:txBody>
      </p:sp>
      <p:sp>
        <p:nvSpPr>
          <p:cNvPr id="15" name="矩形 14"/>
          <p:cNvSpPr/>
          <p:nvPr/>
        </p:nvSpPr>
        <p:spPr>
          <a:xfrm>
            <a:off x="5277484" y="6355675"/>
            <a:ext cx="2294218" cy="430887"/>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7030A0"/>
                </a:solidFill>
                <a:effectLst>
                  <a:outerShdw blurRad="25400" algn="tl" rotWithShape="0">
                    <a:srgbClr val="000000">
                      <a:alpha val="43000"/>
                    </a:srgbClr>
                  </a:outerShdw>
                </a:effectLst>
              </a:rPr>
              <a:t>印表機與墨水匣</a:t>
            </a:r>
            <a:endParaRPr lang="zh-TW" altLang="en-US" sz="2200" b="1" spc="150" dirty="0">
              <a:ln w="11430"/>
              <a:solidFill>
                <a:srgbClr val="7030A0"/>
              </a:solidFill>
              <a:effectLst>
                <a:outerShdw blurRad="25400" algn="tl" rotWithShape="0">
                  <a:srgbClr val="000000">
                    <a:alpha val="43000"/>
                  </a:srgbClr>
                </a:outerShdw>
              </a:effectLst>
            </a:endParaRPr>
          </a:p>
        </p:txBody>
      </p:sp>
      <p:pic>
        <p:nvPicPr>
          <p:cNvPr id="1030"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t="18165" b="18625"/>
          <a:stretch/>
        </p:blipFill>
        <p:spPr bwMode="auto">
          <a:xfrm>
            <a:off x="5357791" y="3727687"/>
            <a:ext cx="2314575" cy="12523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60751" y="5103231"/>
            <a:ext cx="2708653" cy="752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矩形 15"/>
          <p:cNvSpPr/>
          <p:nvPr/>
        </p:nvSpPr>
        <p:spPr>
          <a:xfrm>
            <a:off x="4439985" y="5855281"/>
            <a:ext cx="4572000" cy="106182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100" b="1" spc="150" dirty="0">
                <a:ln w="11430"/>
                <a:solidFill>
                  <a:srgbClr val="002060"/>
                </a:solidFill>
                <a:effectLst>
                  <a:outerShdw blurRad="25400" algn="tl" rotWithShape="0">
                    <a:srgbClr val="000000">
                      <a:alpha val="43000"/>
                    </a:srgbClr>
                  </a:outerShdw>
                </a:effectLst>
              </a:rPr>
              <a:t>例如「</a:t>
            </a:r>
            <a:r>
              <a:rPr lang="en-US" altLang="zh-TW" sz="2100" b="1" spc="150" dirty="0">
                <a:ln w="11430"/>
                <a:solidFill>
                  <a:srgbClr val="002060"/>
                </a:solidFill>
                <a:effectLst>
                  <a:outerShdw blurRad="25400" algn="tl" rotWithShape="0">
                    <a:srgbClr val="000000">
                      <a:alpha val="43000"/>
                    </a:srgbClr>
                  </a:outerShdw>
                </a:effectLst>
              </a:rPr>
              <a:t>HBO</a:t>
            </a:r>
            <a:r>
              <a:rPr lang="zh-TW" altLang="zh-TW" sz="2100" b="1" spc="150" dirty="0">
                <a:ln w="11430"/>
                <a:solidFill>
                  <a:srgbClr val="002060"/>
                </a:solidFill>
                <a:effectLst>
                  <a:outerShdw blurRad="25400" algn="tl" rotWithShape="0">
                    <a:srgbClr val="000000">
                      <a:alpha val="43000"/>
                    </a:srgbClr>
                  </a:outerShdw>
                </a:effectLst>
              </a:rPr>
              <a:t>」和「</a:t>
            </a:r>
            <a:r>
              <a:rPr lang="en-US" altLang="zh-TW" sz="2100" b="1" spc="150" dirty="0">
                <a:ln w="11430"/>
                <a:solidFill>
                  <a:srgbClr val="002060"/>
                </a:solidFill>
                <a:effectLst>
                  <a:outerShdw blurRad="25400" algn="tl" rotWithShape="0">
                    <a:srgbClr val="000000">
                      <a:alpha val="43000"/>
                    </a:srgbClr>
                  </a:outerShdw>
                </a:effectLst>
              </a:rPr>
              <a:t>ESPN</a:t>
            </a:r>
            <a:r>
              <a:rPr lang="zh-TW" altLang="zh-TW" sz="2100" b="1" spc="150" dirty="0">
                <a:ln w="11430"/>
                <a:solidFill>
                  <a:srgbClr val="002060"/>
                </a:solidFill>
                <a:effectLst>
                  <a:outerShdw blurRad="25400" algn="tl" rotWithShape="0">
                    <a:srgbClr val="000000">
                      <a:alpha val="43000"/>
                    </a:srgbClr>
                  </a:outerShdw>
                </a:effectLst>
              </a:rPr>
              <a:t>」，與一些比較冷門的頻道包裹在一起配套搭售。</a:t>
            </a:r>
            <a:endParaRPr lang="zh-TW" altLang="en-US" sz="21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071102397"/>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randombar(horizontal)">
                                      <p:cBhvr>
                                        <p:cTn id="16" dur="500"/>
                                        <p:tgtEl>
                                          <p:spTgt spid="102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50"/>
                                        <p:tgtEl>
                                          <p:spTgt spid="1026"/>
                                        </p:tgtEl>
                                      </p:cBhvr>
                                    </p:animEffect>
                                    <p:set>
                                      <p:cBhvr>
                                        <p:cTn id="24" dur="1" fill="hold">
                                          <p:stCondLst>
                                            <p:cond delay="249"/>
                                          </p:stCondLst>
                                        </p:cTn>
                                        <p:tgtEl>
                                          <p:spTgt spid="102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250"/>
                                        <p:tgtEl>
                                          <p:spTgt spid="3"/>
                                        </p:tgtEl>
                                      </p:cBhvr>
                                    </p:animEffect>
                                    <p:set>
                                      <p:cBhvr>
                                        <p:cTn id="27" dur="1" fill="hold">
                                          <p:stCondLst>
                                            <p:cond delay="249"/>
                                          </p:stCondLst>
                                        </p:cTn>
                                        <p:tgtEl>
                                          <p:spTgt spid="3"/>
                                        </p:tgtEl>
                                        <p:attrNameLst>
                                          <p:attrName>style.visibility</p:attrName>
                                        </p:attrNameLst>
                                      </p:cBhvr>
                                      <p:to>
                                        <p:strVal val="hidden"/>
                                      </p:to>
                                    </p:set>
                                  </p:childTnLst>
                                </p:cTn>
                              </p:par>
                              <p:par>
                                <p:cTn id="28" presetID="14" presetClass="entr" presetSubtype="10" fill="hold" grpId="0" nodeType="withEffect">
                                  <p:stCondLst>
                                    <p:cond delay="0"/>
                                  </p:stCondLst>
                                  <p:childTnLst>
                                    <p:set>
                                      <p:cBhvr>
                                        <p:cTn id="29"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0" dur="500"/>
                                        <p:tgtEl>
                                          <p:spTgt spid="6">
                                            <p:graphicEl>
                                              <a:dgm id="{FA2DFF8C-377F-46BC-B51A-AE7A5145C0B7}"/>
                                            </p:graphicEl>
                                          </p:spTgt>
                                        </p:tgtEl>
                                      </p:cBhvr>
                                    </p:animEffect>
                                  </p:childTnLst>
                                </p:cTn>
                              </p:par>
                            </p:childTnLst>
                          </p:cTn>
                        </p:par>
                        <p:par>
                          <p:cTn id="31" fill="hold">
                            <p:stCondLst>
                              <p:cond delay="500"/>
                            </p:stCondLst>
                            <p:childTnLst>
                              <p:par>
                                <p:cTn id="32" presetID="14" presetClass="entr" presetSubtype="1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randombar(horizontal)">
                                      <p:cBhvr>
                                        <p:cTn id="39" dur="500"/>
                                        <p:tgtEl>
                                          <p:spTgt spid="12"/>
                                        </p:tgtEl>
                                      </p:cBhvr>
                                    </p:animEffect>
                                  </p:childTnLst>
                                </p:cTn>
                              </p:par>
                              <p:par>
                                <p:cTn id="40" presetID="14" presetClass="entr" presetSubtype="10" fill="hold" nodeType="withEffect">
                                  <p:stCondLst>
                                    <p:cond delay="0"/>
                                  </p:stCondLst>
                                  <p:childTnLst>
                                    <p:set>
                                      <p:cBhvr>
                                        <p:cTn id="41" dur="1" fill="hold">
                                          <p:stCondLst>
                                            <p:cond delay="0"/>
                                          </p:stCondLst>
                                        </p:cTn>
                                        <p:tgtEl>
                                          <p:spTgt spid="1027"/>
                                        </p:tgtEl>
                                        <p:attrNameLst>
                                          <p:attrName>style.visibility</p:attrName>
                                        </p:attrNameLst>
                                      </p:cBhvr>
                                      <p:to>
                                        <p:strVal val="visible"/>
                                      </p:to>
                                    </p:set>
                                    <p:animEffect transition="in" filter="randombar(horizontal)">
                                      <p:cBhvr>
                                        <p:cTn id="42" dur="500"/>
                                        <p:tgtEl>
                                          <p:spTgt spid="102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50"/>
                                        <p:tgtEl>
                                          <p:spTgt spid="12"/>
                                        </p:tgtEl>
                                      </p:cBhvr>
                                    </p:animEffect>
                                    <p:set>
                                      <p:cBhvr>
                                        <p:cTn id="50" dur="1" fill="hold">
                                          <p:stCondLst>
                                            <p:cond delay="249"/>
                                          </p:stCondLst>
                                        </p:cTn>
                                        <p:tgtEl>
                                          <p:spTgt spid="12"/>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50"/>
                                        <p:tgtEl>
                                          <p:spTgt spid="1027"/>
                                        </p:tgtEl>
                                      </p:cBhvr>
                                    </p:animEffect>
                                    <p:set>
                                      <p:cBhvr>
                                        <p:cTn id="53" dur="1" fill="hold">
                                          <p:stCondLst>
                                            <p:cond delay="249"/>
                                          </p:stCondLst>
                                        </p:cTn>
                                        <p:tgtEl>
                                          <p:spTgt spid="102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50"/>
                                        <p:tgtEl>
                                          <p:spTgt spid="13"/>
                                        </p:tgtEl>
                                      </p:cBhvr>
                                    </p:animEffect>
                                    <p:set>
                                      <p:cBhvr>
                                        <p:cTn id="56" dur="1" fill="hold">
                                          <p:stCondLst>
                                            <p:cond delay="249"/>
                                          </p:stCondLst>
                                        </p:cTn>
                                        <p:tgtEl>
                                          <p:spTgt spid="13"/>
                                        </p:tgtEl>
                                        <p:attrNameLst>
                                          <p:attrName>style.visibility</p:attrName>
                                        </p:attrNameLst>
                                      </p:cBhvr>
                                      <p:to>
                                        <p:strVal val="hidden"/>
                                      </p:to>
                                    </p:set>
                                  </p:childTnLst>
                                </p:cTn>
                              </p:par>
                              <p:par>
                                <p:cTn id="57" presetID="14" presetClass="entr" presetSubtype="10" fill="hold" grpId="0" nodeType="withEffect">
                                  <p:stCondLst>
                                    <p:cond delay="0"/>
                                  </p:stCondLst>
                                  <p:childTnLst>
                                    <p:set>
                                      <p:cBhvr>
                                        <p:cTn id="58" dur="1" fill="hold">
                                          <p:stCondLst>
                                            <p:cond delay="0"/>
                                          </p:stCondLst>
                                        </p:cTn>
                                        <p:tgtEl>
                                          <p:spTgt spid="6">
                                            <p:graphicEl>
                                              <a:dgm id="{B147493B-2ACF-4210-A434-F82BF65829C3}"/>
                                            </p:graphicEl>
                                          </p:spTgt>
                                        </p:tgtEl>
                                        <p:attrNameLst>
                                          <p:attrName>style.visibility</p:attrName>
                                        </p:attrNameLst>
                                      </p:cBhvr>
                                      <p:to>
                                        <p:strVal val="visible"/>
                                      </p:to>
                                    </p:set>
                                    <p:animEffect transition="in" filter="randombar(horizontal)">
                                      <p:cBhvr>
                                        <p:cTn id="59" dur="500"/>
                                        <p:tgtEl>
                                          <p:spTgt spid="6">
                                            <p:graphicEl>
                                              <a:dgm id="{B147493B-2ACF-4210-A434-F82BF65829C3}"/>
                                            </p:graphicEl>
                                          </p:spTgt>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randombar(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028"/>
                                        </p:tgtEl>
                                        <p:attrNameLst>
                                          <p:attrName>style.visibility</p:attrName>
                                        </p:attrNameLst>
                                      </p:cBhvr>
                                      <p:to>
                                        <p:strVal val="visible"/>
                                      </p:to>
                                    </p:set>
                                    <p:animEffect transition="in" filter="randombar(horizontal)">
                                      <p:cBhvr>
                                        <p:cTn id="68" dur="500"/>
                                        <p:tgtEl>
                                          <p:spTgt spid="1028"/>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randombar(horizontal)">
                                      <p:cBhvr>
                                        <p:cTn id="71" dur="500"/>
                                        <p:tgtEl>
                                          <p:spTgt spid="14"/>
                                        </p:tgtEl>
                                      </p:cBhvr>
                                    </p:animEffect>
                                  </p:childTnLst>
                                </p:cTn>
                              </p:par>
                              <p:par>
                                <p:cTn id="72" presetID="14" presetClass="entr" presetSubtype="10" fill="hold" nodeType="withEffect">
                                  <p:stCondLst>
                                    <p:cond delay="0"/>
                                  </p:stCondLst>
                                  <p:childTnLst>
                                    <p:set>
                                      <p:cBhvr>
                                        <p:cTn id="73" dur="1" fill="hold">
                                          <p:stCondLst>
                                            <p:cond delay="0"/>
                                          </p:stCondLst>
                                        </p:cTn>
                                        <p:tgtEl>
                                          <p:spTgt spid="1029"/>
                                        </p:tgtEl>
                                        <p:attrNameLst>
                                          <p:attrName>style.visibility</p:attrName>
                                        </p:attrNameLst>
                                      </p:cBhvr>
                                      <p:to>
                                        <p:strVal val="visible"/>
                                      </p:to>
                                    </p:set>
                                    <p:animEffect transition="in" filter="randombar(horizontal)">
                                      <p:cBhvr>
                                        <p:cTn id="74" dur="500"/>
                                        <p:tgtEl>
                                          <p:spTgt spid="1029"/>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randombar(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250"/>
                                        <p:tgtEl>
                                          <p:spTgt spid="1028"/>
                                        </p:tgtEl>
                                      </p:cBhvr>
                                    </p:animEffect>
                                    <p:set>
                                      <p:cBhvr>
                                        <p:cTn id="82" dur="1" fill="hold">
                                          <p:stCondLst>
                                            <p:cond delay="249"/>
                                          </p:stCondLst>
                                        </p:cTn>
                                        <p:tgtEl>
                                          <p:spTgt spid="102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250"/>
                                        <p:tgtEl>
                                          <p:spTgt spid="14"/>
                                        </p:tgtEl>
                                      </p:cBhvr>
                                    </p:animEffect>
                                    <p:set>
                                      <p:cBhvr>
                                        <p:cTn id="85" dur="1" fill="hold">
                                          <p:stCondLst>
                                            <p:cond delay="249"/>
                                          </p:stCondLst>
                                        </p:cTn>
                                        <p:tgtEl>
                                          <p:spTgt spid="1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50"/>
                                        <p:tgtEl>
                                          <p:spTgt spid="1029"/>
                                        </p:tgtEl>
                                      </p:cBhvr>
                                    </p:animEffect>
                                    <p:set>
                                      <p:cBhvr>
                                        <p:cTn id="88" dur="1" fill="hold">
                                          <p:stCondLst>
                                            <p:cond delay="249"/>
                                          </p:stCondLst>
                                        </p:cTn>
                                        <p:tgtEl>
                                          <p:spTgt spid="1029"/>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250"/>
                                        <p:tgtEl>
                                          <p:spTgt spid="15"/>
                                        </p:tgtEl>
                                      </p:cBhvr>
                                    </p:animEffect>
                                    <p:set>
                                      <p:cBhvr>
                                        <p:cTn id="91" dur="1" fill="hold">
                                          <p:stCondLst>
                                            <p:cond delay="249"/>
                                          </p:stCondLst>
                                        </p:cTn>
                                        <p:tgtEl>
                                          <p:spTgt spid="15"/>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6">
                                            <p:graphicEl>
                                              <a:dgm id="{5A976926-F4C1-4A14-B3EE-713C690953DE}"/>
                                            </p:graphicEl>
                                          </p:spTgt>
                                        </p:tgtEl>
                                        <p:attrNameLst>
                                          <p:attrName>style.visibility</p:attrName>
                                        </p:attrNameLst>
                                      </p:cBhvr>
                                      <p:to>
                                        <p:strVal val="visible"/>
                                      </p:to>
                                    </p:set>
                                    <p:animEffect transition="in" filter="randombar(horizontal)">
                                      <p:cBhvr>
                                        <p:cTn id="94" dur="500"/>
                                        <p:tgtEl>
                                          <p:spTgt spid="6">
                                            <p:graphicEl>
                                              <a:dgm id="{5A976926-F4C1-4A14-B3EE-713C690953DE}"/>
                                            </p:graphicEl>
                                          </p:spTgt>
                                        </p:tgtEl>
                                      </p:cBhvr>
                                    </p:animEffect>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randombar(horizontal)">
                                      <p:cBhvr>
                                        <p:cTn id="98" dur="500"/>
                                        <p:tgtEl>
                                          <p:spTgt spid="10"/>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nodeType="clickEffect">
                                  <p:stCondLst>
                                    <p:cond delay="0"/>
                                  </p:stCondLst>
                                  <p:childTnLst>
                                    <p:set>
                                      <p:cBhvr>
                                        <p:cTn id="102" dur="1" fill="hold">
                                          <p:stCondLst>
                                            <p:cond delay="0"/>
                                          </p:stCondLst>
                                        </p:cTn>
                                        <p:tgtEl>
                                          <p:spTgt spid="1030"/>
                                        </p:tgtEl>
                                        <p:attrNameLst>
                                          <p:attrName>style.visibility</p:attrName>
                                        </p:attrNameLst>
                                      </p:cBhvr>
                                      <p:to>
                                        <p:strVal val="visible"/>
                                      </p:to>
                                    </p:set>
                                    <p:animEffect transition="in" filter="randombar(horizontal)">
                                      <p:cBhvr>
                                        <p:cTn id="103" dur="500"/>
                                        <p:tgtEl>
                                          <p:spTgt spid="1030"/>
                                        </p:tgtEl>
                                      </p:cBhvr>
                                    </p:animEffect>
                                  </p:childTnLst>
                                </p:cTn>
                              </p:par>
                              <p:par>
                                <p:cTn id="104" presetID="14" presetClass="entr" presetSubtype="10" fill="hold" nodeType="withEffect">
                                  <p:stCondLst>
                                    <p:cond delay="0"/>
                                  </p:stCondLst>
                                  <p:childTnLst>
                                    <p:set>
                                      <p:cBhvr>
                                        <p:cTn id="105" dur="1" fill="hold">
                                          <p:stCondLst>
                                            <p:cond delay="0"/>
                                          </p:stCondLst>
                                        </p:cTn>
                                        <p:tgtEl>
                                          <p:spTgt spid="1031"/>
                                        </p:tgtEl>
                                        <p:attrNameLst>
                                          <p:attrName>style.visibility</p:attrName>
                                        </p:attrNameLst>
                                      </p:cBhvr>
                                      <p:to>
                                        <p:strVal val="visible"/>
                                      </p:to>
                                    </p:set>
                                    <p:animEffect transition="in" filter="randombar(horizontal)">
                                      <p:cBhvr>
                                        <p:cTn id="106" dur="500"/>
                                        <p:tgtEl>
                                          <p:spTgt spid="103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6"/>
                                        </p:tgtEl>
                                        <p:attrNameLst>
                                          <p:attrName>style.visibility</p:attrName>
                                        </p:attrNameLst>
                                      </p:cBhvr>
                                      <p:to>
                                        <p:strVal val="visible"/>
                                      </p:to>
                                    </p:set>
                                    <p:animEffect transition="in" filter="randombar(horizontal)">
                                      <p:cBhvr>
                                        <p:cTn id="109" dur="500"/>
                                        <p:tgtEl>
                                          <p:spTgt spid="1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250"/>
                                        <p:tgtEl>
                                          <p:spTgt spid="1030"/>
                                        </p:tgtEl>
                                      </p:cBhvr>
                                    </p:animEffect>
                                    <p:set>
                                      <p:cBhvr>
                                        <p:cTn id="114" dur="1" fill="hold">
                                          <p:stCondLst>
                                            <p:cond delay="249"/>
                                          </p:stCondLst>
                                        </p:cTn>
                                        <p:tgtEl>
                                          <p:spTgt spid="1030"/>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50"/>
                                        <p:tgtEl>
                                          <p:spTgt spid="1031"/>
                                        </p:tgtEl>
                                      </p:cBhvr>
                                    </p:animEffect>
                                    <p:set>
                                      <p:cBhvr>
                                        <p:cTn id="117" dur="1" fill="hold">
                                          <p:stCondLst>
                                            <p:cond delay="249"/>
                                          </p:stCondLst>
                                        </p:cTn>
                                        <p:tgtEl>
                                          <p:spTgt spid="1031"/>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250"/>
                                        <p:tgtEl>
                                          <p:spTgt spid="16"/>
                                        </p:tgtEl>
                                      </p:cBhvr>
                                    </p:animEffect>
                                    <p:set>
                                      <p:cBhvr>
                                        <p:cTn id="120" dur="1" fill="hold">
                                          <p:stCondLst>
                                            <p:cond delay="249"/>
                                          </p:stCondLst>
                                        </p:cTn>
                                        <p:tgtEl>
                                          <p:spTgt spid="16"/>
                                        </p:tgtEl>
                                        <p:attrNameLst>
                                          <p:attrName>style.visibility</p:attrName>
                                        </p:attrNameLst>
                                      </p:cBhvr>
                                      <p:to>
                                        <p:strVal val="hidden"/>
                                      </p:to>
                                    </p:set>
                                  </p:childTnLst>
                                </p:cTn>
                              </p:par>
                              <p:par>
                                <p:cTn id="121" presetID="14" presetClass="entr" presetSubtype="10" fill="hold" grpId="0" nodeType="withEffect">
                                  <p:stCondLst>
                                    <p:cond delay="0"/>
                                  </p:stCondLst>
                                  <p:childTnLst>
                                    <p:set>
                                      <p:cBhvr>
                                        <p:cTn id="122" dur="1" fill="hold">
                                          <p:stCondLst>
                                            <p:cond delay="0"/>
                                          </p:stCondLst>
                                        </p:cTn>
                                        <p:tgtEl>
                                          <p:spTgt spid="6">
                                            <p:graphicEl>
                                              <a:dgm id="{519E7015-12AB-4743-AE72-8327EFD0B7ED}"/>
                                            </p:graphicEl>
                                          </p:spTgt>
                                        </p:tgtEl>
                                        <p:attrNameLst>
                                          <p:attrName>style.visibility</p:attrName>
                                        </p:attrNameLst>
                                      </p:cBhvr>
                                      <p:to>
                                        <p:strVal val="visible"/>
                                      </p:to>
                                    </p:set>
                                    <p:animEffect transition="in" filter="randombar(horizontal)">
                                      <p:cBhvr>
                                        <p:cTn id="123" dur="500"/>
                                        <p:tgtEl>
                                          <p:spTgt spid="6">
                                            <p:graphicEl>
                                              <a:dgm id="{519E7015-12AB-4743-AE72-8327EFD0B7ED}"/>
                                            </p:graphicEl>
                                          </p:spTgt>
                                        </p:tgtEl>
                                      </p:cBhvr>
                                    </p:animEffect>
                                  </p:childTnLst>
                                </p:cTn>
                              </p:par>
                            </p:childTnLst>
                          </p:cTn>
                        </p:par>
                        <p:par>
                          <p:cTn id="124" fill="hold">
                            <p:stCondLst>
                              <p:cond delay="500"/>
                            </p:stCondLst>
                            <p:childTnLst>
                              <p:par>
                                <p:cTn id="125" presetID="14" presetClass="entr" presetSubtype="10" fill="hold" grpId="0" nodeType="after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randombar(horizontal)">
                                      <p:cBhvr>
                                        <p:cTn id="1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animBg="1"/>
      <p:bldP spid="8" grpId="0" animBg="1"/>
      <p:bldP spid="9" grpId="0" animBg="1"/>
      <p:bldP spid="10" grpId="0" animBg="1"/>
      <p:bldP spid="11" grpId="0" animBg="1"/>
      <p:bldP spid="3" grpId="0"/>
      <p:bldP spid="3" grpId="1"/>
      <p:bldP spid="13" grpId="0"/>
      <p:bldP spid="13" grpId="1"/>
      <p:bldP spid="14" grpId="0"/>
      <p:bldP spid="14" grpId="1"/>
      <p:bldP spid="15" grpId="0"/>
      <p:bldP spid="15" grpId="1"/>
      <p:bldP spid="16" grpId="0"/>
      <p:bldP spid="1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946647"/>
          </a:xfrm>
        </p:spPr>
        <p:txBody>
          <a:bodyPr>
            <a:normAutofit/>
          </a:bodyPr>
          <a:lstStyle/>
          <a:p>
            <a:r>
              <a:rPr lang="en-US" altLang="zh-TW"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ea typeface="微軟正黑體" pitchFamily="34" charset="-120"/>
                <a:cs typeface="Calibri" pitchFamily="34" charset="0"/>
              </a:rPr>
              <a:t>-The End-</a:t>
            </a:r>
            <a:endParaRPr lang="zh-TW" altLang="en-U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alibri" pitchFamily="34" charset="0"/>
              <a:ea typeface="微軟正黑體" pitchFamily="34" charset="-120"/>
              <a:cs typeface="Calibri" pitchFamily="34" charset="0"/>
            </a:endParaRPr>
          </a:p>
        </p:txBody>
      </p:sp>
      <p:sp>
        <p:nvSpPr>
          <p:cNvPr id="4" name="日期版面配置區 3"/>
          <p:cNvSpPr>
            <a:spLocks noGrp="1"/>
          </p:cNvSpPr>
          <p:nvPr>
            <p:ph type="dt" sz="half" idx="10"/>
          </p:nvPr>
        </p:nvSpPr>
        <p:spPr>
          <a:xfrm>
            <a:off x="179512" y="6377119"/>
            <a:ext cx="2880320" cy="220233"/>
          </a:xfrm>
        </p:spPr>
        <p:txBody>
          <a:bodyPr/>
          <a:lstStyle/>
          <a:p>
            <a:r>
              <a:rPr lang="zh-TW" altLang="en-US" dirty="0" smtClean="0">
                <a:solidFill>
                  <a:schemeClr val="bg1">
                    <a:lumMod val="65000"/>
                  </a:schemeClr>
                </a:solidFill>
                <a:latin typeface="微軟正黑體" pitchFamily="34" charset="-120"/>
                <a:ea typeface="微軟正黑體" pitchFamily="34" charset="-120"/>
              </a:rPr>
              <a:t>行銷管理   </a:t>
            </a:r>
            <a:r>
              <a:rPr lang="en-US" altLang="zh-TW" dirty="0" smtClean="0">
                <a:solidFill>
                  <a:schemeClr val="bg1">
                    <a:lumMod val="65000"/>
                  </a:schemeClr>
                </a:solidFill>
                <a:latin typeface="微軟正黑體" pitchFamily="34" charset="-120"/>
                <a:ea typeface="微軟正黑體" pitchFamily="34" charset="-120"/>
              </a:rPr>
              <a:t>Chapter 12   </a:t>
            </a:r>
            <a:r>
              <a:rPr lang="zh-TW" altLang="en-US" dirty="0" smtClean="0">
                <a:solidFill>
                  <a:schemeClr val="bg1">
                    <a:lumMod val="65000"/>
                  </a:schemeClr>
                </a:solidFill>
                <a:latin typeface="微軟正黑體" pitchFamily="34" charset="-120"/>
                <a:ea typeface="微軟正黑體" pitchFamily="34" charset="-120"/>
              </a:rPr>
              <a:t>制定價格</a:t>
            </a:r>
            <a:endParaRPr lang="zh-TW" altLang="en-US" dirty="0">
              <a:solidFill>
                <a:schemeClr val="bg1">
                  <a:lumMod val="65000"/>
                </a:schemeClr>
              </a:solidFill>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42</a:t>
            </a:fld>
            <a:endParaRPr lang="zh-TW" altLang="en-US" dirty="0"/>
          </a:p>
        </p:txBody>
      </p:sp>
    </p:spTree>
    <p:extLst>
      <p:ext uri="{BB962C8B-B14F-4D97-AF65-F5344CB8AC3E}">
        <p14:creationId xmlns:p14="http://schemas.microsoft.com/office/powerpoint/2010/main" val="207110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83568" y="-28357"/>
            <a:ext cx="8229600" cy="1301006"/>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§12.1.1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利潤導向的訂價目標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5</a:t>
            </a:fld>
            <a:endParaRPr lang="zh-TW" altLang="en-US" dirty="0"/>
          </a:p>
        </p:txBody>
      </p:sp>
      <p:graphicFrame>
        <p:nvGraphicFramePr>
          <p:cNvPr id="7" name="內容版面配置區 5"/>
          <p:cNvGraphicFramePr>
            <a:graphicFrameLocks/>
          </p:cNvGraphicFramePr>
          <p:nvPr>
            <p:extLst>
              <p:ext uri="{D42A27DB-BD31-4B8C-83A1-F6EECF244321}">
                <p14:modId xmlns:p14="http://schemas.microsoft.com/office/powerpoint/2010/main" val="3214743717"/>
              </p:ext>
            </p:extLst>
          </p:nvPr>
        </p:nvGraphicFramePr>
        <p:xfrm>
          <a:off x="0" y="1340768"/>
          <a:ext cx="903361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395536" y="2708920"/>
            <a:ext cx="2949450"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rgbClr val="002060"/>
                </a:solidFill>
                <a:effectLst>
                  <a:outerShdw blurRad="25400" algn="tl" rotWithShape="0">
                    <a:srgbClr val="000000">
                      <a:alpha val="43000"/>
                    </a:srgbClr>
                  </a:outerShdw>
                </a:effectLst>
              </a:rPr>
              <a:t>所設定的價格要使總收益盡可能大於總成本。</a:t>
            </a:r>
            <a:endParaRPr lang="zh-TW" altLang="en-US" sz="2400" b="1" spc="150" dirty="0">
              <a:ln w="11430"/>
              <a:solidFill>
                <a:srgbClr val="002060"/>
              </a:solidFill>
              <a:effectLst>
                <a:outerShdw blurRad="25400" algn="tl" rotWithShape="0">
                  <a:srgbClr val="000000">
                    <a:alpha val="43000"/>
                  </a:srgbClr>
                </a:outerShdw>
              </a:effectLst>
            </a:endParaRPr>
          </a:p>
        </p:txBody>
      </p:sp>
      <p:sp>
        <p:nvSpPr>
          <p:cNvPr id="9" name="矩形 8"/>
          <p:cNvSpPr/>
          <p:nvPr/>
        </p:nvSpPr>
        <p:spPr>
          <a:xfrm>
            <a:off x="3348409" y="2745254"/>
            <a:ext cx="2660873"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3">
                    <a:lumMod val="50000"/>
                  </a:schemeClr>
                </a:solidFill>
                <a:effectLst>
                  <a:outerShdw blurRad="25400" algn="tl" rotWithShape="0">
                    <a:srgbClr val="000000">
                      <a:alpha val="43000"/>
                    </a:srgbClr>
                  </a:outerShdw>
                </a:effectLst>
              </a:rPr>
              <a:t>指在合理的價格水準下，追求一個能夠滿足股東的利潤。</a:t>
            </a:r>
            <a:endParaRPr lang="zh-TW" altLang="en-US" sz="2400" b="1" spc="150" dirty="0">
              <a:ln w="11430"/>
              <a:solidFill>
                <a:schemeClr val="accent3">
                  <a:lumMod val="50000"/>
                </a:schemeClr>
              </a:solidFill>
              <a:effectLst>
                <a:outerShdw blurRad="25400" algn="tl" rotWithShape="0">
                  <a:srgbClr val="000000">
                    <a:alpha val="43000"/>
                  </a:srgbClr>
                </a:outerShdw>
              </a:effectLst>
            </a:endParaRPr>
          </a:p>
        </p:txBody>
      </p:sp>
      <p:sp>
        <p:nvSpPr>
          <p:cNvPr id="10" name="矩形 9"/>
          <p:cNvSpPr/>
          <p:nvPr/>
        </p:nvSpPr>
        <p:spPr>
          <a:xfrm>
            <a:off x="6057900" y="2782669"/>
            <a:ext cx="3047726" cy="304698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400" b="1" spc="150" dirty="0">
                <a:ln w="11430"/>
                <a:solidFill>
                  <a:schemeClr val="accent6">
                    <a:lumMod val="50000"/>
                  </a:schemeClr>
                </a:solidFill>
                <a:effectLst>
                  <a:outerShdw blurRad="25400" algn="tl" rotWithShape="0">
                    <a:srgbClr val="000000">
                      <a:alpha val="43000"/>
                    </a:srgbClr>
                  </a:outerShdw>
                </a:effectLst>
              </a:rPr>
              <a:t>投資報酬率是指在資本投資上所產生的利潤百分比</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一般而言，投資報酬率愈高，代表資金的運用愈佳，績效表現愈好</a:t>
            </a:r>
            <a:r>
              <a:rPr lang="zh-TW" altLang="zh-TW" sz="2400" b="1" spc="150" dirty="0" smtClean="0">
                <a:ln w="11430"/>
                <a:solidFill>
                  <a:schemeClr val="accent6">
                    <a:lumMod val="50000"/>
                  </a:schemeClr>
                </a:solidFill>
                <a:effectLst>
                  <a:outerShdw blurRad="25400" algn="tl" rotWithShape="0">
                    <a:srgbClr val="000000">
                      <a:alpha val="43000"/>
                    </a:srgbClr>
                  </a:outerShdw>
                </a:effectLst>
              </a:rPr>
              <a:t>。</a:t>
            </a:r>
            <a:r>
              <a:rPr lang="zh-TW" altLang="zh-TW" sz="2400" b="1" spc="150" dirty="0">
                <a:ln w="11430"/>
                <a:solidFill>
                  <a:schemeClr val="accent6">
                    <a:lumMod val="50000"/>
                  </a:schemeClr>
                </a:solidFill>
                <a:effectLst>
                  <a:outerShdw blurRad="25400" algn="tl" rotWithShape="0">
                    <a:srgbClr val="000000">
                      <a:alpha val="43000"/>
                    </a:srgbClr>
                  </a:outerShdw>
                </a:effectLst>
              </a:rPr>
              <a:t>投資報酬率的公式如下：</a:t>
            </a:r>
            <a:endParaRPr lang="zh-TW" altLang="en-US" sz="2400" b="1" spc="150" dirty="0">
              <a:ln w="11430"/>
              <a:solidFill>
                <a:schemeClr val="accent6">
                  <a:lumMod val="50000"/>
                </a:schemeClr>
              </a:solidFill>
              <a:effectLst>
                <a:outerShdw blurRad="25400" algn="tl" rotWithShape="0">
                  <a:srgbClr val="000000">
                    <a:alpha val="43000"/>
                  </a:srgbClr>
                </a:outerShdw>
              </a:effectLst>
            </a:endParaRPr>
          </a:p>
        </p:txBody>
      </p:sp>
      <mc:AlternateContent xmlns:mc="http://schemas.openxmlformats.org/markup-compatibility/2006" xmlns:a14="http://schemas.microsoft.com/office/drawing/2010/main">
        <mc:Choice Requires="a14">
          <p:sp>
            <p:nvSpPr>
              <p:cNvPr id="12" name="橢圓形圖說文字 11"/>
              <p:cNvSpPr/>
              <p:nvPr/>
            </p:nvSpPr>
            <p:spPr>
              <a:xfrm>
                <a:off x="3851920" y="5886450"/>
                <a:ext cx="3986162" cy="905361"/>
              </a:xfrm>
              <a:prstGeom prst="wedgeEllipseCallout">
                <a:avLst>
                  <a:gd name="adj1" fmla="val 41408"/>
                  <a:gd name="adj2" fmla="val -63636"/>
                </a:avLst>
              </a:prstGeom>
            </p:spPr>
            <p:style>
              <a:lnRef idx="1">
                <a:schemeClr val="accent6"/>
              </a:lnRef>
              <a:fillRef idx="2">
                <a:schemeClr val="accent6"/>
              </a:fillRef>
              <a:effectRef idx="1">
                <a:schemeClr val="accent6"/>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14:m>
                  <m:oMathPara xmlns:m="http://schemas.openxmlformats.org/officeDocument/2006/math">
                    <m:oMathParaPr>
                      <m:jc m:val="centerGroup"/>
                    </m:oMathParaPr>
                    <m:oMath xmlns:m="http://schemas.openxmlformats.org/officeDocument/2006/math">
                      <m:r>
                        <a:rPr lang="en-US" altLang="zh-TW" sz="2400" b="1" i="1" spc="150" dirty="0" smtClean="0">
                          <a:ln w="11430"/>
                          <a:solidFill>
                            <a:srgbClr val="002060"/>
                          </a:solidFill>
                          <a:effectLst>
                            <a:outerShdw blurRad="25400" algn="tl" rotWithShape="0">
                              <a:srgbClr val="000000">
                                <a:alpha val="43000"/>
                              </a:srgbClr>
                            </a:outerShdw>
                          </a:effectLst>
                          <a:latin typeface="Cambria Math"/>
                        </a:rPr>
                        <m:t>𝑹𝑶𝑰</m:t>
                      </m:r>
                      <m:r>
                        <a:rPr lang="en-US" altLang="zh-TW" sz="2400" b="1" i="1" spc="150" dirty="0" smtClean="0">
                          <a:ln w="11430"/>
                          <a:solidFill>
                            <a:srgbClr val="002060"/>
                          </a:solidFill>
                          <a:effectLst>
                            <a:outerShdw blurRad="25400" algn="tl" rotWithShape="0">
                              <a:srgbClr val="000000">
                                <a:alpha val="43000"/>
                              </a:srgbClr>
                            </a:outerShdw>
                          </a:effectLst>
                          <a:latin typeface="Cambria Math"/>
                          <a:ea typeface="Cambria Math"/>
                        </a:rPr>
                        <m:t>=</m:t>
                      </m:r>
                      <m:f>
                        <m:fPr>
                          <m:ctrlPr>
                            <a:rPr lang="en-US" altLang="zh-TW" sz="2400" b="1" i="1" spc="150" dirty="0" smtClean="0">
                              <a:ln w="11430"/>
                              <a:solidFill>
                                <a:srgbClr val="002060"/>
                              </a:solidFill>
                              <a:effectLst>
                                <a:outerShdw blurRad="25400" algn="tl" rotWithShape="0">
                                  <a:srgbClr val="000000">
                                    <a:alpha val="43000"/>
                                  </a:srgbClr>
                                </a:outerShdw>
                              </a:effectLst>
                              <a:latin typeface="Cambria Math" panose="02040503050406030204" pitchFamily="18" charset="0"/>
                            </a:rPr>
                          </m:ctrlPr>
                        </m:fPr>
                        <m:num>
                          <m:r>
                            <a:rPr lang="zh-TW" altLang="en-US" sz="2400" b="1" i="1" spc="150" dirty="0">
                              <a:ln w="11430"/>
                              <a:solidFill>
                                <a:srgbClr val="002060"/>
                              </a:solidFill>
                              <a:effectLst>
                                <a:outerShdw blurRad="25400" algn="tl" rotWithShape="0">
                                  <a:srgbClr val="000000">
                                    <a:alpha val="43000"/>
                                  </a:srgbClr>
                                </a:outerShdw>
                              </a:effectLst>
                              <a:latin typeface="Cambria Math"/>
                            </a:rPr>
                            <m:t>稅後淨利</m:t>
                          </m:r>
                        </m:num>
                        <m:den>
                          <m:r>
                            <a:rPr lang="zh-TW" altLang="en-US" sz="2400" b="1" i="1" spc="150" dirty="0">
                              <a:ln w="11430"/>
                              <a:solidFill>
                                <a:srgbClr val="002060"/>
                              </a:solidFill>
                              <a:effectLst>
                                <a:outerShdw blurRad="25400" algn="tl" rotWithShape="0">
                                  <a:srgbClr val="000000">
                                    <a:alpha val="43000"/>
                                  </a:srgbClr>
                                </a:outerShdw>
                              </a:effectLst>
                              <a:latin typeface="Cambria Math"/>
                            </a:rPr>
                            <m:t>總資產額</m:t>
                          </m:r>
                        </m:den>
                      </m:f>
                    </m:oMath>
                  </m:oMathPara>
                </a14:m>
                <a:endParaRPr lang="zh-TW" altLang="zh-TW" sz="2400" b="1" spc="150" dirty="0">
                  <a:ln w="11430"/>
                  <a:solidFill>
                    <a:srgbClr val="002060"/>
                  </a:solidFill>
                  <a:effectLst>
                    <a:outerShdw blurRad="25400" algn="tl" rotWithShape="0">
                      <a:srgbClr val="000000">
                        <a:alpha val="43000"/>
                      </a:srgbClr>
                    </a:outerShdw>
                  </a:effectLst>
                  <a:latin typeface="+mn-ea"/>
                </a:endParaRPr>
              </a:p>
            </p:txBody>
          </p:sp>
        </mc:Choice>
        <mc:Fallback xmlns="">
          <p:sp>
            <p:nvSpPr>
              <p:cNvPr id="12" name="橢圓形圖說文字 11"/>
              <p:cNvSpPr>
                <a:spLocks noRot="1" noChangeAspect="1" noMove="1" noResize="1" noEditPoints="1" noAdjustHandles="1" noChangeArrowheads="1" noChangeShapeType="1" noTextEdit="1"/>
              </p:cNvSpPr>
              <p:nvPr/>
            </p:nvSpPr>
            <p:spPr>
              <a:xfrm>
                <a:off x="3851920" y="5886450"/>
                <a:ext cx="3986162" cy="905361"/>
              </a:xfrm>
              <a:prstGeom prst="wedgeEllipseCallout">
                <a:avLst>
                  <a:gd name="adj1" fmla="val 41408"/>
                  <a:gd name="adj2" fmla="val -63636"/>
                </a:avLst>
              </a:prstGeom>
              <a:blipFill rotWithShape="1">
                <a:blip r:embed="rId8"/>
                <a:stretch>
                  <a:fillRect/>
                </a:stretch>
              </a:blipFill>
            </p:spPr>
            <p:txBody>
              <a:bodyPr/>
              <a:lstStyle/>
              <a:p>
                <a:r>
                  <a:rPr lang="zh-TW" altLang="en-US">
                    <a:noFill/>
                  </a:rPr>
                  <a:t> </a:t>
                </a:r>
              </a:p>
            </p:txBody>
          </p:sp>
        </mc:Fallback>
      </mc:AlternateContent>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165" y="4098936"/>
            <a:ext cx="1725885" cy="23855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05542A5E-26ED-4234-8664-29E163BCDDA0}"/>
                                            </p:graphicEl>
                                          </p:spTgt>
                                        </p:tgtEl>
                                        <p:attrNameLst>
                                          <p:attrName>style.visibility</p:attrName>
                                        </p:attrNameLst>
                                      </p:cBhvr>
                                      <p:to>
                                        <p:strVal val="visible"/>
                                      </p:to>
                                    </p:set>
                                    <p:animEffect transition="in" filter="randombar(horizontal)">
                                      <p:cBhvr>
                                        <p:cTn id="7" dur="500"/>
                                        <p:tgtEl>
                                          <p:spTgt spid="7">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par>
                                <p:cTn id="12" presetID="14" presetClass="entr" presetSubtype="5"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graphicEl>
                                              <a:dgm id="{FA2DFF8C-377F-46BC-B51A-AE7A5145C0B7}"/>
                                            </p:graphicEl>
                                          </p:spTgt>
                                        </p:tgtEl>
                                        <p:attrNameLst>
                                          <p:attrName>style.visibility</p:attrName>
                                        </p:attrNameLst>
                                      </p:cBhvr>
                                      <p:to>
                                        <p:strVal val="visible"/>
                                      </p:to>
                                    </p:set>
                                    <p:animEffect transition="in" filter="randombar(horizontal)">
                                      <p:cBhvr>
                                        <p:cTn id="19" dur="500"/>
                                        <p:tgtEl>
                                          <p:spTgt spid="7">
                                            <p:graphicEl>
                                              <a:dgm id="{FA2DFF8C-377F-46BC-B51A-AE7A5145C0B7}"/>
                                            </p:graphicEl>
                                          </p:spTgt>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
                                            <p:graphicEl>
                                              <a:dgm id="{B147493B-2ACF-4210-A434-F82BF65829C3}"/>
                                            </p:graphicEl>
                                          </p:spTgt>
                                        </p:tgtEl>
                                        <p:attrNameLst>
                                          <p:attrName>style.visibility</p:attrName>
                                        </p:attrNameLst>
                                      </p:cBhvr>
                                      <p:to>
                                        <p:strVal val="visible"/>
                                      </p:to>
                                    </p:set>
                                    <p:animEffect transition="in" filter="randombar(horizontal)">
                                      <p:cBhvr>
                                        <p:cTn id="28" dur="500"/>
                                        <p:tgtEl>
                                          <p:spTgt spid="7">
                                            <p:graphicEl>
                                              <a:dgm id="{B147493B-2ACF-4210-A434-F82BF65829C3}"/>
                                            </p:graphicEl>
                                          </p:spTgt>
                                        </p:tgtEl>
                                      </p:cBhvr>
                                    </p:animEffect>
                                  </p:childTnLst>
                                </p:cTn>
                              </p:par>
                            </p:childTnLst>
                          </p:cTn>
                        </p:par>
                        <p:par>
                          <p:cTn id="29" fill="hold">
                            <p:stCondLst>
                              <p:cond delay="500"/>
                            </p:stCondLst>
                            <p:childTnLst>
                              <p:par>
                                <p:cTn id="30" presetID="14" presetClass="entr" presetSubtype="1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P spid="9" grpId="0"/>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268760"/>
          </a:xfrm>
        </p:spPr>
        <p:txBody>
          <a:bodyPr>
            <a:normAutofit/>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§12.1.2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銷售額導向的訂價目標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6</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6423911"/>
              </p:ext>
            </p:extLst>
          </p:nvPr>
        </p:nvGraphicFramePr>
        <p:xfrm>
          <a:off x="455778" y="1113498"/>
          <a:ext cx="9033618" cy="1224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991953" y="2527588"/>
            <a:ext cx="4176464" cy="256993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marL="285750" indent="-285750">
              <a:buFont typeface="Arial" pitchFamily="34" charset="0"/>
              <a:buChar char="•"/>
            </a:pPr>
            <a:r>
              <a:rPr lang="zh-TW" altLang="zh-TW" sz="2300" b="1" spc="150" dirty="0">
                <a:ln w="11430"/>
                <a:solidFill>
                  <a:srgbClr val="7030A0"/>
                </a:solidFill>
                <a:effectLst>
                  <a:outerShdw blurRad="25400" algn="tl" rotWithShape="0">
                    <a:srgbClr val="000000">
                      <a:alpha val="43000"/>
                    </a:srgbClr>
                  </a:outerShdw>
                </a:effectLst>
              </a:rPr>
              <a:t>指廠商的產品銷售量占產業內全部銷售量的百分比</a:t>
            </a:r>
            <a:r>
              <a:rPr lang="zh-TW" altLang="zh-TW" sz="2300" b="1" spc="150" dirty="0" smtClean="0">
                <a:ln w="11430"/>
                <a:solidFill>
                  <a:srgbClr val="7030A0"/>
                </a:solidFill>
                <a:effectLst>
                  <a:outerShdw blurRad="25400" algn="tl" rotWithShape="0">
                    <a:srgbClr val="000000">
                      <a:alpha val="43000"/>
                    </a:srgbClr>
                  </a:outerShdw>
                </a:effectLst>
              </a:rPr>
              <a:t>。</a:t>
            </a:r>
            <a:endParaRPr lang="en-US" altLang="zh-TW" sz="2300" b="1" spc="150" dirty="0" smtClean="0">
              <a:ln w="11430"/>
              <a:solidFill>
                <a:srgbClr val="7030A0"/>
              </a:solidFill>
              <a:effectLst>
                <a:outerShdw blurRad="25400" algn="tl" rotWithShape="0">
                  <a:srgbClr val="000000">
                    <a:alpha val="43000"/>
                  </a:srgbClr>
                </a:outerShdw>
              </a:effectLst>
            </a:endParaRPr>
          </a:p>
          <a:p>
            <a:pPr marL="285750" indent="-285750">
              <a:buFont typeface="Arial" pitchFamily="34" charset="0"/>
              <a:buChar char="•"/>
            </a:pPr>
            <a:r>
              <a:rPr lang="zh-TW" altLang="zh-TW" sz="2300" b="1" spc="150" dirty="0">
                <a:ln w="11430"/>
                <a:solidFill>
                  <a:srgbClr val="7030A0"/>
                </a:solidFill>
                <a:effectLst>
                  <a:outerShdw blurRad="25400" algn="tl" rotWithShape="0">
                    <a:srgbClr val="000000">
                      <a:alpha val="43000"/>
                    </a:srgbClr>
                  </a:outerShdw>
                </a:effectLst>
              </a:rPr>
              <a:t>較大的市場占有率通常隱含著較大的利潤，因為存在著較大的經濟規模和市場影響力，且能以高薪雇用優秀的管理人員。</a:t>
            </a:r>
            <a:endParaRPr lang="zh-TW" altLang="en-US" sz="2300" b="1" spc="150" dirty="0">
              <a:ln w="11430"/>
              <a:solidFill>
                <a:srgbClr val="7030A0"/>
              </a:solidFill>
              <a:effectLst>
                <a:outerShdw blurRad="25400" algn="tl" rotWithShape="0">
                  <a:srgbClr val="000000">
                    <a:alpha val="43000"/>
                  </a:srgbClr>
                </a:outerShdw>
              </a:effectLst>
            </a:endParaRPr>
          </a:p>
        </p:txBody>
      </p:sp>
      <p:sp>
        <p:nvSpPr>
          <p:cNvPr id="8" name="矩形 7"/>
          <p:cNvSpPr/>
          <p:nvPr/>
        </p:nvSpPr>
        <p:spPr>
          <a:xfrm>
            <a:off x="5364088" y="2527588"/>
            <a:ext cx="3559975" cy="115416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300" b="1" spc="150" dirty="0">
                <a:ln w="11430"/>
                <a:solidFill>
                  <a:srgbClr val="00B050"/>
                </a:solidFill>
                <a:effectLst>
                  <a:outerShdw blurRad="25400" algn="tl" rotWithShape="0">
                    <a:srgbClr val="000000">
                      <a:alpha val="43000"/>
                    </a:srgbClr>
                  </a:outerShdw>
                </a:effectLst>
              </a:rPr>
              <a:t>在此目標下，行銷人員必須衡量價格變化與銷售數量增減之間的關係。</a:t>
            </a:r>
            <a:endParaRPr lang="zh-TW" altLang="en-US" sz="2300" b="1" spc="150" dirty="0">
              <a:ln w="11430"/>
              <a:solidFill>
                <a:srgbClr val="00B050"/>
              </a:solidFill>
              <a:effectLst>
                <a:outerShdw blurRad="25400" algn="tl" rotWithShape="0">
                  <a:srgbClr val="000000">
                    <a:alpha val="43000"/>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435" y="5364629"/>
            <a:ext cx="2206624" cy="620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0471" t="5712" r="10471" b="7235"/>
          <a:stretch/>
        </p:blipFill>
        <p:spPr bwMode="auto">
          <a:xfrm>
            <a:off x="2753519" y="5215468"/>
            <a:ext cx="2304257" cy="13681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矩形 8"/>
          <p:cNvSpPr/>
          <p:nvPr/>
        </p:nvSpPr>
        <p:spPr>
          <a:xfrm>
            <a:off x="5192068" y="5169634"/>
            <a:ext cx="3528392" cy="163121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000" b="1" spc="150" dirty="0" smtClean="0">
                <a:ln w="11430"/>
                <a:solidFill>
                  <a:srgbClr val="002060"/>
                </a:solidFill>
                <a:effectLst>
                  <a:outerShdw blurRad="25400" algn="tl" rotWithShape="0">
                    <a:srgbClr val="000000">
                      <a:alpha val="43000"/>
                    </a:srgbClr>
                  </a:outerShdw>
                </a:effectLst>
              </a:rPr>
              <a:t>→</a:t>
            </a:r>
            <a:r>
              <a:rPr lang="en-US" altLang="zh-TW" sz="2000" b="1" spc="150" dirty="0" smtClean="0">
                <a:ln w="11430"/>
                <a:solidFill>
                  <a:srgbClr val="002060"/>
                </a:solidFill>
                <a:effectLst>
                  <a:outerShdw blurRad="25400" algn="tl" rotWithShape="0">
                    <a:srgbClr val="000000">
                      <a:alpha val="43000"/>
                    </a:srgbClr>
                  </a:outerShdw>
                </a:effectLst>
              </a:rPr>
              <a:t>Cartier</a:t>
            </a:r>
            <a:r>
              <a:rPr lang="zh-TW" altLang="zh-TW" sz="2000" b="1" spc="150" dirty="0" smtClean="0">
                <a:ln w="11430"/>
                <a:solidFill>
                  <a:srgbClr val="002060"/>
                </a:solidFill>
                <a:effectLst>
                  <a:outerShdw blurRad="25400" algn="tl" rotWithShape="0">
                    <a:srgbClr val="000000">
                      <a:alpha val="43000"/>
                    </a:srgbClr>
                  </a:outerShdw>
                </a:effectLst>
              </a:rPr>
              <a:t>和</a:t>
            </a:r>
            <a:r>
              <a:rPr lang="en-US" altLang="zh-TW" sz="2000" b="1" spc="150" dirty="0" smtClean="0">
                <a:ln w="11430"/>
                <a:solidFill>
                  <a:srgbClr val="002060"/>
                </a:solidFill>
                <a:effectLst>
                  <a:outerShdw blurRad="25400" algn="tl" rotWithShape="0">
                    <a:srgbClr val="000000">
                      <a:alpha val="43000"/>
                    </a:srgbClr>
                  </a:outerShdw>
                </a:effectLst>
              </a:rPr>
              <a:t>Tiffany</a:t>
            </a:r>
            <a:r>
              <a:rPr lang="zh-TW" altLang="zh-TW" sz="2000" b="1" spc="150" dirty="0" smtClean="0">
                <a:ln w="11430"/>
                <a:solidFill>
                  <a:srgbClr val="002060"/>
                </a:solidFill>
                <a:effectLst>
                  <a:outerShdw blurRad="25400" algn="tl" rotWithShape="0">
                    <a:srgbClr val="000000">
                      <a:alpha val="43000"/>
                    </a:srgbClr>
                  </a:outerShdw>
                </a:effectLst>
              </a:rPr>
              <a:t>等</a:t>
            </a:r>
            <a:r>
              <a:rPr lang="zh-TW" altLang="zh-TW" sz="2000" b="1" spc="150" dirty="0">
                <a:ln w="11430"/>
                <a:solidFill>
                  <a:srgbClr val="002060"/>
                </a:solidFill>
                <a:effectLst>
                  <a:outerShdw blurRad="25400" algn="tl" rotWithShape="0">
                    <a:srgbClr val="000000">
                      <a:alpha val="43000"/>
                    </a:srgbClr>
                  </a:outerShdw>
                </a:effectLst>
              </a:rPr>
              <a:t>精品可能僅僅鎖定高價位</a:t>
            </a:r>
            <a:r>
              <a:rPr lang="zh-TW" altLang="zh-TW" sz="2000" b="1" spc="150" dirty="0" smtClean="0">
                <a:ln w="11430"/>
                <a:solidFill>
                  <a:srgbClr val="002060"/>
                </a:solidFill>
                <a:effectLst>
                  <a:outerShdw blurRad="25400" algn="tl" rotWithShape="0">
                    <a:srgbClr val="000000">
                      <a:alpha val="43000"/>
                    </a:srgbClr>
                  </a:outerShdw>
                </a:effectLst>
              </a:rPr>
              <a:t>的區</a:t>
            </a:r>
            <a:r>
              <a:rPr lang="zh-TW" altLang="zh-TW" sz="2000" b="1" spc="150" dirty="0">
                <a:ln w="11430"/>
                <a:solidFill>
                  <a:srgbClr val="002060"/>
                </a:solidFill>
                <a:effectLst>
                  <a:outerShdw blurRad="25400" algn="tl" rotWithShape="0">
                    <a:srgbClr val="000000">
                      <a:alpha val="43000"/>
                    </a:srgbClr>
                  </a:outerShdw>
                </a:effectLst>
              </a:rPr>
              <a:t>隔市場，因此銷量雖然不大，市場占有率也有限，但卻獲利頗豐。</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randombar(horizontal)">
                                      <p:cBhvr>
                                        <p:cTn id="24" dur="500"/>
                                        <p:tgtEl>
                                          <p:spTgt spid="102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32" dur="500"/>
                                        <p:tgtEl>
                                          <p:spTgt spid="6">
                                            <p:graphicEl>
                                              <a:dgm id="{FA2DFF8C-377F-46BC-B51A-AE7A5145C0B7}"/>
                                            </p:graphicEl>
                                          </p:spTgt>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uiExpand="1"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1050" y="-220886"/>
            <a:ext cx="8229600" cy="1417638"/>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§12.1.3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維持現況導向的訂價目標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11935" y="1196752"/>
            <a:ext cx="8229600" cy="3122092"/>
          </a:xfrm>
        </p:spPr>
        <p:txBody>
          <a:bodyPr>
            <a:normAutofit/>
            <a:scene3d>
              <a:camera prst="orthographicFront"/>
              <a:lightRig rig="soft" dir="t">
                <a:rot lat="0" lon="0" rev="10800000"/>
              </a:lightRig>
            </a:scene3d>
            <a:sp3d>
              <a:bevelT w="27940" h="12700"/>
              <a:contourClr>
                <a:srgbClr val="DDDDDD"/>
              </a:contourClr>
            </a:sp3d>
          </a:bodyPr>
          <a:lstStyle/>
          <a:p>
            <a:r>
              <a:rPr lang="zh-TW" altLang="zh-TW" sz="3000" b="1" spc="150" dirty="0">
                <a:ln w="11430"/>
                <a:effectLst>
                  <a:outerShdw blurRad="25400" algn="tl" rotWithShape="0">
                    <a:srgbClr val="000000">
                      <a:alpha val="43000"/>
                    </a:srgbClr>
                  </a:outerShdw>
                </a:effectLst>
              </a:rPr>
              <a:t>維持現況導向的訂價目標旨在</a:t>
            </a:r>
            <a:r>
              <a:rPr lang="zh-TW" altLang="zh-TW" sz="3000" b="1" spc="150" dirty="0">
                <a:ln w="11430"/>
                <a:solidFill>
                  <a:srgbClr val="00B050"/>
                </a:solidFill>
                <a:effectLst>
                  <a:outerShdw blurRad="25400" algn="tl" rotWithShape="0">
                    <a:srgbClr val="000000">
                      <a:alpha val="43000"/>
                    </a:srgbClr>
                  </a:outerShdw>
                </a:effectLst>
              </a:rPr>
              <a:t>維持現有產業的價格結構</a:t>
            </a:r>
            <a:r>
              <a:rPr lang="zh-TW" altLang="zh-TW" sz="3000" b="1" spc="150" dirty="0">
                <a:ln w="11430"/>
                <a:effectLst>
                  <a:outerShdw blurRad="25400" algn="tl" rotWithShape="0">
                    <a:srgbClr val="000000">
                      <a:alpha val="43000"/>
                    </a:srgbClr>
                  </a:outerShdw>
                </a:effectLst>
              </a:rPr>
              <a:t>，或是維持和競爭者一定的價格差距</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r>
              <a:rPr lang="zh-TW" altLang="zh-TW" sz="3000" b="1" spc="150" dirty="0" smtClean="0">
                <a:ln w="11430"/>
                <a:effectLst>
                  <a:outerShdw blurRad="25400" algn="tl" rotWithShape="0">
                    <a:srgbClr val="000000">
                      <a:alpha val="43000"/>
                    </a:srgbClr>
                  </a:outerShdw>
                </a:effectLst>
              </a:rPr>
              <a:t>採取</a:t>
            </a:r>
            <a:r>
              <a:rPr lang="zh-TW" altLang="zh-TW" sz="3000" b="1" spc="150" dirty="0">
                <a:ln w="11430"/>
                <a:effectLst>
                  <a:outerShdw blurRad="25400" algn="tl" rotWithShape="0">
                    <a:srgbClr val="000000">
                      <a:alpha val="43000"/>
                    </a:srgbClr>
                  </a:outerShdw>
                </a:effectLst>
              </a:rPr>
              <a:t>這種策略的廠商通常是處於一個</a:t>
            </a:r>
            <a:r>
              <a:rPr lang="zh-TW" altLang="zh-TW" sz="3000" b="1" spc="150" dirty="0">
                <a:ln w="11430"/>
                <a:solidFill>
                  <a:srgbClr val="FFC000"/>
                </a:solidFill>
                <a:effectLst>
                  <a:outerShdw blurRad="25400" algn="tl" rotWithShape="0">
                    <a:srgbClr val="000000">
                      <a:alpha val="43000"/>
                    </a:srgbClr>
                  </a:outerShdw>
                </a:effectLst>
              </a:rPr>
              <a:t>已存在價格領袖的產業</a:t>
            </a:r>
            <a:r>
              <a:rPr lang="zh-TW" altLang="zh-TW" sz="3000" b="1" spc="150" dirty="0" smtClean="0">
                <a:ln w="11430"/>
                <a:effectLst>
                  <a:outerShdw blurRad="25400" algn="tl" rotWithShape="0">
                    <a:srgbClr val="000000">
                      <a:alpha val="43000"/>
                    </a:srgbClr>
                  </a:outerShdw>
                </a:effectLst>
              </a:rPr>
              <a:t>。</a:t>
            </a:r>
            <a:endParaRPr lang="en-US" altLang="zh-TW" sz="3000" b="1" spc="150" dirty="0" smtClean="0">
              <a:ln w="11430"/>
              <a:effectLst>
                <a:outerShdw blurRad="25400" algn="tl" rotWithShape="0">
                  <a:srgbClr val="000000">
                    <a:alpha val="43000"/>
                  </a:srgbClr>
                </a:outerShdw>
              </a:effectLst>
            </a:endParaRPr>
          </a:p>
          <a:p>
            <a:endParaRPr lang="zh-TW" altLang="en-US" sz="3000"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7</a:t>
            </a:fld>
            <a:endParaRPr lang="zh-TW" altLang="en-US" dirty="0"/>
          </a:p>
        </p:txBody>
      </p:sp>
      <p:pic>
        <p:nvPicPr>
          <p:cNvPr id="6" name="Picture 5" descr="20051022312325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2765" y="3805040"/>
            <a:ext cx="3528392" cy="2343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8" descr="3653526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3" y="3815358"/>
            <a:ext cx="3190148" cy="23803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矩形 7"/>
          <p:cNvSpPr/>
          <p:nvPr/>
        </p:nvSpPr>
        <p:spPr>
          <a:xfrm>
            <a:off x="972170" y="6267158"/>
            <a:ext cx="7416824" cy="400110"/>
          </a:xfrm>
          <a:prstGeom prst="rect">
            <a:avLst/>
          </a:prstGeom>
          <a:solidFill>
            <a:schemeClr val="bg1"/>
          </a:solidFill>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000" b="1" spc="150" dirty="0">
                <a:ln w="11430"/>
                <a:solidFill>
                  <a:srgbClr val="002060"/>
                </a:solidFill>
                <a:effectLst>
                  <a:outerShdw blurRad="25400" algn="tl" rotWithShape="0">
                    <a:srgbClr val="000000">
                      <a:alpha val="43000"/>
                    </a:srgbClr>
                  </a:outerShdw>
                </a:effectLst>
              </a:rPr>
              <a:t>例如台灣的水泥業和鋼鐵業便傾向採取這樣的價格調整</a:t>
            </a:r>
            <a:r>
              <a:rPr lang="zh-TW" altLang="zh-TW" sz="2000" b="1" spc="150" dirty="0" smtClean="0">
                <a:ln w="11430"/>
                <a:solidFill>
                  <a:srgbClr val="002060"/>
                </a:solidFill>
                <a:effectLst>
                  <a:outerShdw blurRad="25400" algn="tl" rotWithShape="0">
                    <a:srgbClr val="000000">
                      <a:alpha val="43000"/>
                    </a:srgbClr>
                  </a:outerShdw>
                </a:effectLst>
              </a:rPr>
              <a:t>模式</a:t>
            </a:r>
            <a:r>
              <a:rPr lang="zh-TW" altLang="en-US" sz="2000" b="1" spc="150" dirty="0" smtClean="0">
                <a:ln w="11430"/>
                <a:solidFill>
                  <a:srgbClr val="002060"/>
                </a:solidFill>
                <a:effectLst>
                  <a:outerShdw blurRad="25400" algn="tl" rotWithShape="0">
                    <a:srgbClr val="000000">
                      <a:alpha val="43000"/>
                    </a:srgbClr>
                  </a:outerShdw>
                </a:effectLst>
              </a:rPr>
              <a:t>。</a:t>
            </a:r>
            <a:endParaRPr lang="zh-TW" altLang="en-US" sz="20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9140" y="38324"/>
            <a:ext cx="8229600" cy="1196752"/>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§12.1.4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短期求生導向的訂價目標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945858" y="1269829"/>
            <a:ext cx="8229600" cy="3007222"/>
          </a:xfrm>
        </p:spPr>
        <p:txBody>
          <a:bodyPr>
            <a:scene3d>
              <a:camera prst="orthographicFront"/>
              <a:lightRig rig="soft" dir="t">
                <a:rot lat="0" lon="0" rev="10800000"/>
              </a:lightRig>
            </a:scene3d>
            <a:sp3d>
              <a:bevelT w="27940" h="12700"/>
              <a:contourClr>
                <a:srgbClr val="DDDDDD"/>
              </a:contourClr>
            </a:sp3d>
          </a:bodyPr>
          <a:lstStyle/>
          <a:p>
            <a:r>
              <a:rPr lang="zh-TW" altLang="zh-TW" b="1" spc="150" dirty="0">
                <a:ln w="11430"/>
                <a:effectLst>
                  <a:outerShdw blurRad="25400" algn="tl" rotWithShape="0">
                    <a:srgbClr val="000000">
                      <a:alpha val="43000"/>
                    </a:srgbClr>
                  </a:outerShdw>
                </a:effectLst>
              </a:rPr>
              <a:t>當廠商面臨</a:t>
            </a:r>
            <a:r>
              <a:rPr lang="zh-TW" altLang="zh-TW" b="1" spc="150" dirty="0">
                <a:ln w="11430"/>
                <a:solidFill>
                  <a:srgbClr val="0070C0"/>
                </a:solidFill>
                <a:effectLst>
                  <a:outerShdw blurRad="25400" algn="tl" rotWithShape="0">
                    <a:srgbClr val="000000">
                      <a:alpha val="43000"/>
                    </a:srgbClr>
                  </a:outerShdw>
                </a:effectLst>
              </a:rPr>
              <a:t>生存危機</a:t>
            </a:r>
            <a:r>
              <a:rPr lang="zh-TW" altLang="zh-TW" b="1" spc="150" dirty="0">
                <a:ln w="11430"/>
                <a:effectLst>
                  <a:outerShdw blurRad="25400" algn="tl" rotWithShape="0">
                    <a:srgbClr val="000000">
                      <a:alpha val="43000"/>
                    </a:srgbClr>
                  </a:outerShdw>
                </a:effectLst>
              </a:rPr>
              <a:t>時（例如周轉不靈），生存的目標便成為訂價的目標</a:t>
            </a:r>
            <a:r>
              <a:rPr lang="zh-TW" altLang="zh-TW" b="1" spc="150" dirty="0" smtClean="0">
                <a:ln w="11430"/>
                <a:effectLst>
                  <a:outerShdw blurRad="25400" algn="tl" rotWithShape="0">
                    <a:srgbClr val="000000">
                      <a:alpha val="43000"/>
                    </a:srgbClr>
                  </a:outerShdw>
                </a:effectLst>
              </a:rPr>
              <a:t>。</a:t>
            </a:r>
            <a:endParaRPr lang="en-US" altLang="zh-TW" b="1" spc="150" dirty="0" smtClean="0">
              <a:ln w="11430"/>
              <a:effectLst>
                <a:outerShdw blurRad="25400" algn="tl" rotWithShape="0">
                  <a:srgbClr val="000000">
                    <a:alpha val="43000"/>
                  </a:srgbClr>
                </a:outerShdw>
              </a:effectLst>
            </a:endParaRPr>
          </a:p>
          <a:p>
            <a:r>
              <a:rPr lang="zh-TW" altLang="zh-TW" b="1" spc="150" dirty="0" smtClean="0">
                <a:ln w="11430"/>
                <a:effectLst>
                  <a:outerShdw blurRad="25400" algn="tl" rotWithShape="0">
                    <a:srgbClr val="000000">
                      <a:alpha val="43000"/>
                    </a:srgbClr>
                  </a:outerShdw>
                </a:effectLst>
              </a:rPr>
              <a:t>此時</a:t>
            </a:r>
            <a:r>
              <a:rPr lang="zh-TW" altLang="zh-TW" b="1" spc="150" dirty="0">
                <a:ln w="11430"/>
                <a:effectLst>
                  <a:outerShdw blurRad="25400" algn="tl" rotWithShape="0">
                    <a:srgbClr val="000000">
                      <a:alpha val="43000"/>
                    </a:srgbClr>
                  </a:outerShdw>
                </a:effectLst>
              </a:rPr>
              <a:t>，廠商可能會將價格調降至一種不合理的低價位，來度過危機，這是短期內不得已的</a:t>
            </a:r>
            <a:r>
              <a:rPr lang="zh-TW" altLang="zh-TW" b="1" spc="150" dirty="0" smtClean="0">
                <a:ln w="11430"/>
                <a:effectLst>
                  <a:outerShdw blurRad="25400" algn="tl" rotWithShape="0">
                    <a:srgbClr val="000000">
                      <a:alpha val="43000"/>
                    </a:srgbClr>
                  </a:outerShdw>
                </a:effectLst>
              </a:rPr>
              <a:t>作法</a:t>
            </a:r>
            <a:r>
              <a:rPr lang="zh-TW" altLang="en-US" b="1" spc="150" dirty="0" smtClean="0">
                <a:ln w="11430"/>
                <a:effectLst>
                  <a:outerShdw blurRad="25400" algn="tl" rotWithShape="0">
                    <a:srgbClr val="000000">
                      <a:alpha val="43000"/>
                    </a:srgbClr>
                  </a:outerShdw>
                </a:effectLst>
              </a:rPr>
              <a:t>。</a:t>
            </a:r>
            <a:endParaRPr lang="zh-TW" altLang="en-US" b="1" spc="150" dirty="0">
              <a:ln w="11430"/>
              <a:effectLst>
                <a:outerShdw blurRad="25400" algn="tl" rotWithShape="0">
                  <a:srgbClr val="000000">
                    <a:alpha val="43000"/>
                  </a:srgbClr>
                </a:outerShdw>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8</a:t>
            </a:fld>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0248" y="3933056"/>
            <a:ext cx="3735946" cy="1407206"/>
          </a:xfrm>
          <a:prstGeom prst="roundRect">
            <a:avLst>
              <a:gd name="adj" fmla="val 10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4906194" y="4035041"/>
            <a:ext cx="4104456" cy="1107996"/>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rgbClr val="002060"/>
                </a:solidFill>
                <a:effectLst>
                  <a:outerShdw blurRad="25400" algn="tl" rotWithShape="0">
                    <a:srgbClr val="000000">
                      <a:alpha val="43000"/>
                    </a:srgbClr>
                  </a:outerShdw>
                </a:effectLst>
              </a:rPr>
              <a:t>例如廠商在面臨困境時的「跳樓大拍賣」或「度小月大拍賣</a:t>
            </a:r>
            <a:r>
              <a:rPr lang="zh-TW" altLang="zh-TW" sz="2200" b="1" spc="150" dirty="0" smtClean="0">
                <a:ln w="11430"/>
                <a:solidFill>
                  <a:srgbClr val="002060"/>
                </a:solidFill>
                <a:effectLst>
                  <a:outerShdw blurRad="25400" algn="tl" rotWithShape="0">
                    <a:srgbClr val="000000">
                      <a:alpha val="43000"/>
                    </a:srgbClr>
                  </a:outerShdw>
                </a:effectLst>
              </a:rPr>
              <a:t>」</a:t>
            </a:r>
            <a:r>
              <a:rPr lang="zh-TW" altLang="en-US" sz="2200" b="1" spc="150" dirty="0" smtClean="0">
                <a:ln w="11430"/>
                <a:solidFill>
                  <a:srgbClr val="002060"/>
                </a:solidFill>
                <a:effectLst>
                  <a:outerShdw blurRad="25400" algn="tl" rotWithShape="0">
                    <a:srgbClr val="000000">
                      <a:alpha val="43000"/>
                    </a:srgbClr>
                  </a:outerShdw>
                </a:effectLst>
              </a:rPr>
              <a:t>。</a:t>
            </a:r>
            <a:endParaRPr lang="zh-TW" altLang="en-US" sz="2200" b="1" spc="150" dirty="0">
              <a:ln w="11430"/>
              <a:solidFill>
                <a:srgbClr val="002060"/>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randombar(horizontal)">
                                      <p:cBhvr>
                                        <p:cTn id="17" dur="500"/>
                                        <p:tgtEl>
                                          <p:spTgt spid="2050"/>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51520" y="0"/>
            <a:ext cx="8229600" cy="1340768"/>
          </a:xfrm>
        </p:spPr>
        <p:txBody>
          <a:bodyPr>
            <a:normAutofit fontScale="90000"/>
          </a:bodyPr>
          <a:lstStyle/>
          <a:p>
            <a:r>
              <a:rPr lang="en-US" altLang="zh-TW"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§12.1.5 </a:t>
            </a:r>
            <a:r>
              <a:rPr lang="zh-TW" altLang="en-US"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rPr>
              <a:t>非經濟性導向的訂價目標</a:t>
            </a:r>
            <a:endParaRPr lang="zh-TW" alt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微軟正黑體" pitchFamily="34" charset="-120"/>
              <a:ea typeface="微軟正黑體" pitchFamily="34" charset="-120"/>
            </a:endParaRPr>
          </a:p>
        </p:txBody>
      </p:sp>
      <p:sp>
        <p:nvSpPr>
          <p:cNvPr id="4" name="日期版面配置區 3"/>
          <p:cNvSpPr>
            <a:spLocks noGrp="1"/>
          </p:cNvSpPr>
          <p:nvPr>
            <p:ph type="dt" sz="half" idx="10"/>
          </p:nvPr>
        </p:nvSpPr>
        <p:spPr>
          <a:xfrm>
            <a:off x="457200" y="6356350"/>
            <a:ext cx="2242592" cy="365125"/>
          </a:xfrm>
        </p:spPr>
        <p:txBody>
          <a:bodyPr/>
          <a:lstStyle/>
          <a:p>
            <a:r>
              <a:rPr lang="zh-TW" altLang="en-US" smtClean="0">
                <a:latin typeface="微軟正黑體" pitchFamily="34" charset="-120"/>
                <a:ea typeface="微軟正黑體" pitchFamily="34" charset="-120"/>
              </a:rPr>
              <a:t>行銷管理   </a:t>
            </a:r>
            <a:r>
              <a:rPr lang="en-US" altLang="zh-TW" smtClean="0">
                <a:latin typeface="微軟正黑體" pitchFamily="34" charset="-120"/>
                <a:ea typeface="微軟正黑體" pitchFamily="34" charset="-120"/>
              </a:rPr>
              <a:t>Chapter 12   </a:t>
            </a:r>
            <a:r>
              <a:rPr lang="zh-TW" altLang="en-US" smtClean="0">
                <a:latin typeface="微軟正黑體" pitchFamily="34" charset="-120"/>
                <a:ea typeface="微軟正黑體" pitchFamily="34" charset="-120"/>
              </a:rPr>
              <a:t>制定價格</a:t>
            </a:r>
            <a:endParaRPr lang="zh-TW" altLang="en-US" dirty="0">
              <a:latin typeface="微軟正黑體" pitchFamily="34" charset="-120"/>
              <a:ea typeface="微軟正黑體" pitchFamily="34" charset="-120"/>
            </a:endParaRPr>
          </a:p>
        </p:txBody>
      </p:sp>
      <p:sp>
        <p:nvSpPr>
          <p:cNvPr id="5" name="投影片編號版面配置區 4"/>
          <p:cNvSpPr>
            <a:spLocks noGrp="1"/>
          </p:cNvSpPr>
          <p:nvPr>
            <p:ph type="sldNum" sz="quarter" idx="12"/>
          </p:nvPr>
        </p:nvSpPr>
        <p:spPr/>
        <p:txBody>
          <a:bodyPr/>
          <a:lstStyle/>
          <a:p>
            <a:r>
              <a:rPr lang="en-US" altLang="zh-TW" dirty="0" smtClean="0"/>
              <a:t>12-</a:t>
            </a:r>
            <a:fld id="{B26F0F54-EDFB-4D3E-95FE-4222E89E373E}" type="slidenum">
              <a:rPr lang="zh-TW" altLang="en-US" smtClean="0"/>
              <a:t>9</a:t>
            </a:fld>
            <a:endParaRPr lang="zh-TW" altLang="en-US" dirty="0"/>
          </a:p>
        </p:txBody>
      </p:sp>
      <p:graphicFrame>
        <p:nvGraphicFramePr>
          <p:cNvPr id="6" name="內容版面配置區 5"/>
          <p:cNvGraphicFramePr>
            <a:graphicFrameLocks/>
          </p:cNvGraphicFramePr>
          <p:nvPr>
            <p:extLst>
              <p:ext uri="{D42A27DB-BD31-4B8C-83A1-F6EECF244321}">
                <p14:modId xmlns:p14="http://schemas.microsoft.com/office/powerpoint/2010/main" val="3789362301"/>
              </p:ext>
            </p:extLst>
          </p:nvPr>
        </p:nvGraphicFramePr>
        <p:xfrm>
          <a:off x="0" y="1268760"/>
          <a:ext cx="9033618" cy="122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251520" y="2636912"/>
            <a:ext cx="4572000" cy="144655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r>
              <a:rPr lang="zh-TW" altLang="zh-TW" sz="2200" b="1" spc="150" dirty="0">
                <a:ln w="11430"/>
                <a:solidFill>
                  <a:schemeClr val="accent6">
                    <a:lumMod val="50000"/>
                  </a:schemeClr>
                </a:solidFill>
                <a:effectLst>
                  <a:outerShdw blurRad="25400" algn="tl" rotWithShape="0">
                    <a:srgbClr val="000000">
                      <a:alpha val="43000"/>
                    </a:srgbClr>
                  </a:outerShdw>
                </a:effectLst>
              </a:rPr>
              <a:t>有些廠商會以高品質產品來取得產業中的領先角色，並為了支持此一高品質水準，而將價格訂定在高價位上。</a:t>
            </a:r>
            <a:endParaRPr lang="zh-TW" altLang="en-US" sz="2200" b="1" spc="150" dirty="0">
              <a:ln w="11430"/>
              <a:solidFill>
                <a:schemeClr val="accent6">
                  <a:lumMod val="50000"/>
                </a:schemeClr>
              </a:solidFill>
              <a:effectLst>
                <a:outerShdw blurRad="25400" algn="tl" rotWithShape="0">
                  <a:srgbClr val="000000">
                    <a:alpha val="43000"/>
                  </a:srgbClr>
                </a:outerShdw>
              </a:effectLst>
            </a:endParaRPr>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b="29991"/>
          <a:stretch/>
        </p:blipFill>
        <p:spPr bwMode="auto">
          <a:xfrm>
            <a:off x="124513" y="4293096"/>
            <a:ext cx="2413007" cy="18550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2919" t="5082" r="1" b="5290"/>
          <a:stretch/>
        </p:blipFill>
        <p:spPr bwMode="auto">
          <a:xfrm>
            <a:off x="2643782" y="4393109"/>
            <a:ext cx="2394967" cy="1656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5053037" y="2656706"/>
            <a:ext cx="3853731" cy="144655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r>
              <a:rPr lang="zh-TW" altLang="en-US" sz="2200" b="1" spc="150" dirty="0" smtClean="0">
                <a:ln w="11430"/>
                <a:solidFill>
                  <a:srgbClr val="002060"/>
                </a:solidFill>
                <a:effectLst>
                  <a:outerShdw blurRad="25400" algn="tl" rotWithShape="0">
                    <a:srgbClr val="000000">
                      <a:alpha val="43000"/>
                    </a:srgbClr>
                  </a:outerShdw>
                </a:effectLst>
              </a:rPr>
              <a:t>非營利組織和營利組織會</a:t>
            </a:r>
            <a:r>
              <a:rPr lang="zh-TW" altLang="zh-TW" sz="2200" b="1" spc="150" dirty="0" smtClean="0">
                <a:ln w="11430"/>
                <a:solidFill>
                  <a:srgbClr val="002060"/>
                </a:solidFill>
                <a:effectLst>
                  <a:outerShdw blurRad="25400" algn="tl" rotWithShape="0">
                    <a:srgbClr val="000000">
                      <a:alpha val="43000"/>
                    </a:srgbClr>
                  </a:outerShdw>
                </a:effectLst>
              </a:rPr>
              <a:t>將</a:t>
            </a:r>
            <a:r>
              <a:rPr lang="zh-TW" altLang="zh-TW" sz="2200" b="1" spc="150" dirty="0">
                <a:ln w="11430"/>
                <a:solidFill>
                  <a:srgbClr val="002060"/>
                </a:solidFill>
                <a:effectLst>
                  <a:outerShdw blurRad="25400" algn="tl" rotWithShape="0">
                    <a:srgbClr val="000000">
                      <a:alpha val="43000"/>
                    </a:srgbClr>
                  </a:outerShdw>
                </a:effectLst>
              </a:rPr>
              <a:t>價格訂定在低於成本的價位上，企圖以較低的價格來推廣其產品。</a:t>
            </a:r>
            <a:endParaRPr lang="zh-TW" altLang="en-US" sz="2200" b="1" spc="150" dirty="0">
              <a:ln w="11430"/>
              <a:solidFill>
                <a:srgbClr val="002060"/>
              </a:solidFill>
              <a:effectLst>
                <a:outerShdw blurRad="25400" algn="tl" rotWithShape="0">
                  <a:srgbClr val="000000">
                    <a:alpha val="43000"/>
                  </a:srgbClr>
                </a:outerShdw>
              </a:effectLst>
            </a:endParaRPr>
          </a:p>
        </p:txBody>
      </p:sp>
      <p:pic>
        <p:nvPicPr>
          <p:cNvPr id="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2558" y="4206572"/>
            <a:ext cx="2134685" cy="1107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r="12962"/>
          <a:stretch/>
        </p:blipFill>
        <p:spPr bwMode="auto">
          <a:xfrm>
            <a:off x="5670014" y="5534025"/>
            <a:ext cx="2619772" cy="990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511322"/>
      </p:ext>
    </p:extLst>
  </p:cSld>
  <p:clrMapOvr>
    <a:masterClrMapping/>
  </p:clrMapOvr>
  <p:transition spd="slow" advClick="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graphicEl>
                                              <a:dgm id="{05542A5E-26ED-4234-8664-29E163BCDDA0}"/>
                                            </p:graphicEl>
                                          </p:spTgt>
                                        </p:tgtEl>
                                        <p:attrNameLst>
                                          <p:attrName>style.visibility</p:attrName>
                                        </p:attrNameLst>
                                      </p:cBhvr>
                                      <p:to>
                                        <p:strVal val="visible"/>
                                      </p:to>
                                    </p:set>
                                    <p:animEffect transition="in" filter="randombar(horizontal)">
                                      <p:cBhvr>
                                        <p:cTn id="7" dur="500"/>
                                        <p:tgtEl>
                                          <p:spTgt spid="6">
                                            <p:graphicEl>
                                              <a:dgm id="{05542A5E-26ED-4234-8664-29E163BCDDA0}"/>
                                            </p:graphic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par>
                                <p:cTn id="16" presetID="14" presetClass="entr" presetSubtype="1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randombar(horizontal)">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6">
                                            <p:graphicEl>
                                              <a:dgm id="{FA2DFF8C-377F-46BC-B51A-AE7A5145C0B7}"/>
                                            </p:graphicEl>
                                          </p:spTgt>
                                        </p:tgtEl>
                                        <p:attrNameLst>
                                          <p:attrName>style.visibility</p:attrName>
                                        </p:attrNameLst>
                                      </p:cBhvr>
                                      <p:to>
                                        <p:strVal val="visible"/>
                                      </p:to>
                                    </p:set>
                                    <p:animEffect transition="in" filter="randombar(horizontal)">
                                      <p:cBhvr>
                                        <p:cTn id="23" dur="500"/>
                                        <p:tgtEl>
                                          <p:spTgt spid="6">
                                            <p:graphicEl>
                                              <a:dgm id="{FA2DFF8C-377F-46BC-B51A-AE7A5145C0B7}"/>
                                            </p:graphicEl>
                                          </p:spTgt>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1000"/>
                            </p:stCondLst>
                            <p:childTnLst>
                              <p:par>
                                <p:cTn id="29" presetID="14" presetClass="entr" presetSubtype="1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7" grpId="0"/>
      <p:bldP spid="8" grpId="0"/>
    </p:bldLst>
  </p:timing>
</p:sld>
</file>

<file path=ppt/theme/theme1.xml><?xml version="1.0" encoding="utf-8"?>
<a:theme xmlns:a="http://schemas.openxmlformats.org/drawingml/2006/main" name="行銷管理(改">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Arial"/>
        <a:ea typeface="Adobe 繁黑體 Std B"/>
        <a:cs typeface=""/>
      </a:majorFont>
      <a:minorFont>
        <a:latin typeface="Arial"/>
        <a:ea typeface="Adobe 繁黑體 Std B"/>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訂設計">
  <a:themeElements>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訂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行銷管理(改</Template>
  <TotalTime>552</TotalTime>
  <Words>3553</Words>
  <Application>Microsoft Office PowerPoint</Application>
  <PresentationFormat>如螢幕大小 (4:3)</PresentationFormat>
  <Paragraphs>364</Paragraphs>
  <Slides>42</Slides>
  <Notes>1</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42</vt:i4>
      </vt:variant>
    </vt:vector>
  </HeadingPairs>
  <TitlesOfParts>
    <vt:vector size="53" baseType="lpstr">
      <vt:lpstr>Adobe 繁黑體 Std B</vt:lpstr>
      <vt:lpstr>微軟正黑體</vt:lpstr>
      <vt:lpstr>新細明體</vt:lpstr>
      <vt:lpstr>標楷體</vt:lpstr>
      <vt:lpstr>Arial</vt:lpstr>
      <vt:lpstr>Calibri</vt:lpstr>
      <vt:lpstr>Cambria Math</vt:lpstr>
      <vt:lpstr>Times New Roman</vt:lpstr>
      <vt:lpstr>行銷管理(改</vt:lpstr>
      <vt:lpstr>自訂設計</vt:lpstr>
      <vt:lpstr>1_自訂設計</vt:lpstr>
      <vt:lpstr>PowerPoint 簡報</vt:lpstr>
      <vt:lpstr>Chapter 12 制定價格</vt:lpstr>
      <vt:lpstr>§12.1 訂價目標的設定</vt:lpstr>
      <vt:lpstr>圖12-1 訂價目標</vt:lpstr>
      <vt:lpstr>§12.1.1 利潤導向的訂價目標</vt:lpstr>
      <vt:lpstr>§12.1.2 銷售額導向的訂價目標</vt:lpstr>
      <vt:lpstr>§12.1.3 維持現況導向的訂價目標</vt:lpstr>
      <vt:lpstr>§12.1.4 短期求生導向的訂價目標</vt:lpstr>
      <vt:lpstr>§12.1.5 非經濟性導向的訂價目標</vt:lpstr>
      <vt:lpstr>PowerPoint 簡報</vt:lpstr>
      <vt:lpstr>§12.2 分析需求、成本、價格和利潤的關係</vt:lpstr>
      <vt:lpstr>PowerPoint 簡報</vt:lpstr>
      <vt:lpstr>§12.3 選擇訂價策略</vt:lpstr>
      <vt:lpstr>§12.3.1.1 刮脂訂價1/2</vt:lpstr>
      <vt:lpstr>§12.3.1.1 刮脂訂價2/2</vt:lpstr>
      <vt:lpstr>§12.3.1.2 滲透訂價1/2</vt:lpstr>
      <vt:lpstr>§12.3.1.2 滲透訂價1/2</vt:lpstr>
      <vt:lpstr>§12.3.2.1 單一價格</vt:lpstr>
      <vt:lpstr>§12.3.2.2 彈性訂價</vt:lpstr>
      <vt:lpstr>PowerPoint 簡報</vt:lpstr>
      <vt:lpstr>§12.4.1 成本導向的訂價方法</vt:lpstr>
      <vt:lpstr>§12.4.1.1 成本加成訂價法</vt:lpstr>
      <vt:lpstr>§12.4.1.2 目標報酬訂價法</vt:lpstr>
      <vt:lpstr>§12.4.1.3 價格底線訂價法</vt:lpstr>
      <vt:lpstr>§12.4.2 競爭導向的訂價方法</vt:lpstr>
      <vt:lpstr>§12.4.2.1 流行訂價法</vt:lpstr>
      <vt:lpstr>§12.4.2.2 拍賣訂價法</vt:lpstr>
      <vt:lpstr>§12.4.2.3 談判訂價法</vt:lpstr>
      <vt:lpstr>§12.4.3 顧客導向的訂價方法</vt:lpstr>
      <vt:lpstr>§12.4.3.1認知價值訂價法</vt:lpstr>
      <vt:lpstr>§12.4.3.2 習慣訂價法</vt:lpstr>
      <vt:lpstr>§12.4.3.3 需求回溯訂價法</vt:lpstr>
      <vt:lpstr>§12.4.3.4 價值訂價法</vt:lpstr>
      <vt:lpstr>§12.4.3.5 心理訂價法</vt:lpstr>
      <vt:lpstr>PowerPoint 簡報</vt:lpstr>
      <vt:lpstr>§12.5 牌價的微調</vt:lpstr>
      <vt:lpstr>§12.5.1 折扣、折讓和現金還本</vt:lpstr>
      <vt:lpstr>§12.5.2 地理訂價</vt:lpstr>
      <vt:lpstr>§12.5.3 價格瀑布與落袋價格</vt:lpstr>
      <vt:lpstr>PowerPoint 簡報</vt:lpstr>
      <vt:lpstr>§12.6 多項產品的訂價策略</vt:lpstr>
      <vt:lpstr>-The End-</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Irisa</dc:creator>
  <cp:lastModifiedBy>Zona Li</cp:lastModifiedBy>
  <cp:revision>218</cp:revision>
  <dcterms:created xsi:type="dcterms:W3CDTF">2011-05-30T14:06:51Z</dcterms:created>
  <dcterms:modified xsi:type="dcterms:W3CDTF">2014-05-21T11:38:49Z</dcterms:modified>
</cp:coreProperties>
</file>