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0"/>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77" r:id="rId25"/>
    <p:sldId id="278" r:id="rId26"/>
    <p:sldId id="279" r:id="rId27"/>
    <p:sldId id="281" r:id="rId28"/>
    <p:sldId id="282"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DACE6"/>
    <a:srgbClr val="FF0066"/>
    <a:srgbClr val="AFFFD7"/>
    <a:srgbClr val="43F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61" d="100"/>
          <a:sy n="61" d="100"/>
        </p:scale>
        <p:origin x="6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§18.1</a:t>
          </a:r>
          <a:r>
            <a:rPr lang="zh-TW" altLang="en-US"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促銷</a:t>
          </a:r>
          <a:endParaRPr lang="zh-TW" altLang="en-US" sz="4400"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§18.2</a:t>
          </a:r>
          <a:r>
            <a:rPr lang="zh-TW" altLang="en-US"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公共關係</a:t>
          </a:r>
          <a:endParaRPr lang="zh-TW" altLang="en-US" sz="44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2">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2">
        <dgm:presLayoutVars>
          <dgm:chMax val="0"/>
          <dgm:bulletEnabled val="1"/>
        </dgm:presLayoutVars>
      </dgm:prSet>
      <dgm:spPr/>
      <dgm:t>
        <a:bodyPr/>
        <a:lstStyle/>
        <a:p>
          <a:endParaRPr lang="zh-TW" altLang="en-US"/>
        </a:p>
      </dgm:t>
    </dgm:pt>
  </dgm:ptLst>
  <dgm:cxnLst>
    <dgm:cxn modelId="{7061B46D-CEC2-49DB-8281-571211DC342D}"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35428548-8447-4F78-BD94-18D34F3B2AF1}" type="presOf" srcId="{21874C3B-E6F9-46BE-BBA7-51B3A98F393E}" destId="{48045E5C-A433-40C5-A9A1-1F2ACC2731E6}"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alpha val="46000"/>
          </a:srgbClr>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§18.1</a:t>
          </a:r>
          <a:r>
            <a:rPr lang="zh-TW" altLang="en-US" sz="44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促銷</a:t>
          </a:r>
          <a:endParaRPr lang="zh-TW" altLang="en-US" sz="44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§18.2</a:t>
          </a:r>
          <a:r>
            <a:rPr lang="zh-TW" altLang="en-US" sz="44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公共關係</a:t>
          </a:r>
          <a:endParaRPr lang="zh-TW" altLang="en-US" sz="44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FFF00"/>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2">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2">
        <dgm:presLayoutVars>
          <dgm:chMax val="0"/>
          <dgm:bulletEnabled val="1"/>
        </dgm:presLayoutVars>
      </dgm:prSet>
      <dgm:spPr/>
      <dgm:t>
        <a:bodyPr/>
        <a:lstStyle/>
        <a:p>
          <a:endParaRPr lang="zh-TW" altLang="en-US"/>
        </a:p>
      </dgm:t>
    </dgm:pt>
  </dgm:ptLst>
  <dgm:cxnLst>
    <dgm:cxn modelId="{6E54A245-8B74-4177-8DB8-A198900C6BE9}"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3CA4454-004B-494C-A79E-D1A97044B64F}" type="presOf" srcId="{6EE1F8CB-366B-4837-A5B3-E150B7996724}" destId="{A541DA28-CDCD-489A-9F84-11D61EC9A3FF}"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389E1D62-D6F8-437E-9409-47CA23F23DE8}" type="presOf" srcId="{466623E0-0040-4E26-A554-EEAA51687F87}" destId="{09A62253-66AE-4B25-BF05-80D4F5919D6A}" srcOrd="0" destOrd="0" presId="urn:microsoft.com/office/officeart/2005/8/layout/vList2"/>
    <dgm:cxn modelId="{0537B08A-C6FA-4946-8C3F-F23D8290ED06}" type="presParOf" srcId="{A541DA28-CDCD-489A-9F84-11D61EC9A3FF}" destId="{09A62253-66AE-4B25-BF05-80D4F5919D6A}" srcOrd="0" destOrd="0" presId="urn:microsoft.com/office/officeart/2005/8/layout/vList2"/>
    <dgm:cxn modelId="{710D6F98-E3E3-46E9-9179-E0BF73BD8E92}" type="presParOf" srcId="{A541DA28-CDCD-489A-9F84-11D61EC9A3FF}" destId="{78E87418-2E9B-4068-BE3B-AA521FD793DE}" srcOrd="1" destOrd="0" presId="urn:microsoft.com/office/officeart/2005/8/layout/vList2"/>
    <dgm:cxn modelId="{31263DFD-A57A-4AB5-85A1-9E0DE2250C15}" type="presParOf" srcId="{A541DA28-CDCD-489A-9F84-11D61EC9A3FF}" destId="{48045E5C-A433-40C5-A9A1-1F2ACC2731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B0B02BC6-1C56-44D6-938B-4AFCD300F6F5}">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維繫與新聞界的關係</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7C641ECD-5A26-4EB7-9FE2-B0FC5D73AEB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dirty="0" smtClean="0">
              <a:ln w="11430"/>
              <a:solidFill>
                <a:schemeClr val="tx1"/>
              </a:solidFill>
              <a:effectLst>
                <a:outerShdw blurRad="25400" algn="tl" rotWithShape="0">
                  <a:srgbClr val="000000">
                    <a:alpha val="43000"/>
                  </a:srgbClr>
                </a:outerShdw>
              </a:effectLst>
            </a:rPr>
            <a:t>產品公共報導</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AF1F525E-FEBE-4ACD-A7D6-686A48D142A2}">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公司溝通</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D8B7B4F5-86D7-4E89-B9D0-03E505FDC96D}" type="parTrans" cxnId="{12016959-C26C-4EF2-8631-32DB6C7FB23B}">
      <dgm:prSet/>
      <dgm:spPr/>
      <dgm:t>
        <a:bodyPr/>
        <a:lstStyle/>
        <a:p>
          <a:endParaRPr lang="zh-TW" altLang="en-US"/>
        </a:p>
      </dgm:t>
    </dgm:pt>
    <dgm:pt modelId="{251C7F48-820D-4ECD-B200-D91739667C93}" type="sibTrans" cxnId="{12016959-C26C-4EF2-8631-32DB6C7FB23B}">
      <dgm:prSet/>
      <dgm:spPr/>
      <dgm:t>
        <a:bodyPr/>
        <a:lstStyle/>
        <a:p>
          <a:endParaRPr lang="zh-TW" altLang="en-US"/>
        </a:p>
      </dgm:t>
    </dgm:pt>
    <dgm:pt modelId="{FC912760-93AA-4A2B-8E2B-7AA1DB9C407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公共事務</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059C79F-1331-47B9-A21F-3C08AA32971A}" type="parTrans" cxnId="{5DB138B4-3DC7-461A-B01E-D45C01B642AC}">
      <dgm:prSet/>
      <dgm:spPr/>
      <dgm:t>
        <a:bodyPr/>
        <a:lstStyle/>
        <a:p>
          <a:endParaRPr lang="zh-TW" altLang="en-US"/>
        </a:p>
      </dgm:t>
    </dgm:pt>
    <dgm:pt modelId="{7CFC15B8-5620-40E1-9A8F-4A02A718296F}" type="sibTrans" cxnId="{5DB138B4-3DC7-461A-B01E-D45C01B642AC}">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t>
        <a:bodyPr/>
        <a:lstStyle/>
        <a:p>
          <a:endParaRPr lang="zh-TW" altLang="en-US"/>
        </a:p>
      </dgm:t>
    </dgm:pt>
    <dgm:pt modelId="{524479C1-EF89-4795-9964-F65289239877}" type="pres">
      <dgm:prSet presAssocID="{B0B02BC6-1C56-44D6-938B-4AFCD300F6F5}" presName="parentText" presStyleLbl="node1" presStyleIdx="0" presStyleCnt="4" custScaleX="272727">
        <dgm:presLayoutVars>
          <dgm:chMax val="1"/>
          <dgm:bulletEnabled val="1"/>
        </dgm:presLayoutVars>
      </dgm:prSet>
      <dgm:spPr/>
      <dgm:t>
        <a:bodyPr/>
        <a:lstStyle/>
        <a:p>
          <a:endParaRPr lang="zh-TW" altLang="en-US"/>
        </a:p>
      </dgm:t>
    </dgm:pt>
    <dgm:pt modelId="{C22B92A2-ED1B-46CC-9175-AE552AA65056}" type="pres">
      <dgm:prSet presAssocID="{F9ECC9D7-FE96-400A-82D1-6A3953DE2994}" presName="sp" presStyleCnt="0"/>
      <dgm:spPr/>
      <dgm:t>
        <a:bodyPr/>
        <a:lstStyle/>
        <a:p>
          <a:endParaRPr lang="zh-TW" altLang="en-US"/>
        </a:p>
      </dgm:t>
    </dgm:pt>
    <dgm:pt modelId="{68399CAA-D23A-4D2E-955D-D2AD48DF7963}" type="pres">
      <dgm:prSet presAssocID="{7C641ECD-5A26-4EB7-9FE2-B0FC5D73AEB8}" presName="linNode" presStyleCnt="0"/>
      <dgm:spPr/>
      <dgm:t>
        <a:bodyPr/>
        <a:lstStyle/>
        <a:p>
          <a:endParaRPr lang="zh-TW" altLang="en-US"/>
        </a:p>
      </dgm:t>
    </dgm:pt>
    <dgm:pt modelId="{EC935CEE-6D56-4D12-B9B3-5FAFB1840BE2}" type="pres">
      <dgm:prSet presAssocID="{7C641ECD-5A26-4EB7-9FE2-B0FC5D73AEB8}" presName="parentText" presStyleLbl="node1" presStyleIdx="1" presStyleCnt="4" custScaleX="272727">
        <dgm:presLayoutVars>
          <dgm:chMax val="1"/>
          <dgm:bulletEnabled val="1"/>
        </dgm:presLayoutVars>
      </dgm:prSet>
      <dgm:spPr/>
      <dgm:t>
        <a:bodyPr/>
        <a:lstStyle/>
        <a:p>
          <a:endParaRPr lang="zh-TW" altLang="en-US"/>
        </a:p>
      </dgm:t>
    </dgm:pt>
    <dgm:pt modelId="{0B655391-9C74-486F-9786-2526B836D735}" type="pres">
      <dgm:prSet presAssocID="{0BF8E14A-86A8-4A49-8055-318AC9F858F7}" presName="sp" presStyleCnt="0"/>
      <dgm:spPr/>
      <dgm:t>
        <a:bodyPr/>
        <a:lstStyle/>
        <a:p>
          <a:endParaRPr lang="zh-TW" altLang="en-US"/>
        </a:p>
      </dgm:t>
    </dgm:pt>
    <dgm:pt modelId="{FEF33FDE-4ECB-4DA2-AE70-872846F7F27F}" type="pres">
      <dgm:prSet presAssocID="{AF1F525E-FEBE-4ACD-A7D6-686A48D142A2}" presName="linNode" presStyleCnt="0"/>
      <dgm:spPr/>
      <dgm:t>
        <a:bodyPr/>
        <a:lstStyle/>
        <a:p>
          <a:endParaRPr lang="zh-TW" altLang="en-US"/>
        </a:p>
      </dgm:t>
    </dgm:pt>
    <dgm:pt modelId="{59441E7F-5F6A-4779-B7B6-9D3732047238}" type="pres">
      <dgm:prSet presAssocID="{AF1F525E-FEBE-4ACD-A7D6-686A48D142A2}" presName="parentText" presStyleLbl="node1" presStyleIdx="2" presStyleCnt="4" custScaleX="272727">
        <dgm:presLayoutVars>
          <dgm:chMax val="1"/>
          <dgm:bulletEnabled val="1"/>
        </dgm:presLayoutVars>
      </dgm:prSet>
      <dgm:spPr/>
      <dgm:t>
        <a:bodyPr/>
        <a:lstStyle/>
        <a:p>
          <a:endParaRPr lang="zh-TW" altLang="en-US"/>
        </a:p>
      </dgm:t>
    </dgm:pt>
    <dgm:pt modelId="{9298DF09-2B8D-42EB-AC02-817969AF94F3}" type="pres">
      <dgm:prSet presAssocID="{251C7F48-820D-4ECD-B200-D91739667C93}" presName="sp" presStyleCnt="0"/>
      <dgm:spPr/>
      <dgm:t>
        <a:bodyPr/>
        <a:lstStyle/>
        <a:p>
          <a:endParaRPr lang="zh-TW" altLang="en-US"/>
        </a:p>
      </dgm:t>
    </dgm:pt>
    <dgm:pt modelId="{28ECBE26-F495-42B8-9C9B-55BB5BFB6E69}" type="pres">
      <dgm:prSet presAssocID="{FC912760-93AA-4A2B-8E2B-7AA1DB9C4078}" presName="linNode" presStyleCnt="0"/>
      <dgm:spPr/>
      <dgm:t>
        <a:bodyPr/>
        <a:lstStyle/>
        <a:p>
          <a:endParaRPr lang="zh-TW" altLang="en-US"/>
        </a:p>
      </dgm:t>
    </dgm:pt>
    <dgm:pt modelId="{B0085B41-7357-4EEC-9A01-09AAF2364CEB}" type="pres">
      <dgm:prSet presAssocID="{FC912760-93AA-4A2B-8E2B-7AA1DB9C4078}" presName="parentText" presStyleLbl="node1" presStyleIdx="3" presStyleCnt="4" custScaleX="272727">
        <dgm:presLayoutVars>
          <dgm:chMax val="1"/>
          <dgm:bulletEnabled val="1"/>
        </dgm:presLayoutVars>
      </dgm:prSet>
      <dgm:spPr/>
      <dgm:t>
        <a:bodyPr/>
        <a:lstStyle/>
        <a:p>
          <a:endParaRPr lang="zh-TW" altLang="en-US"/>
        </a:p>
      </dgm:t>
    </dgm:pt>
  </dgm:ptLst>
  <dgm:cxnLst>
    <dgm:cxn modelId="{DA41AE1A-363D-4EF5-956A-7E624430EB0E}" srcId="{2695EF66-4270-45E1-A212-A6D8D1CDCF60}" destId="{7C641ECD-5A26-4EB7-9FE2-B0FC5D73AEB8}" srcOrd="1" destOrd="0" parTransId="{9DE5BCC0-8A81-4EA4-AD9E-7074A7A4673F}" sibTransId="{0BF8E14A-86A8-4A49-8055-318AC9F858F7}"/>
    <dgm:cxn modelId="{46E9156B-ACEC-4AD2-9E18-CF78313B32C1}" type="presOf" srcId="{AF1F525E-FEBE-4ACD-A7D6-686A48D142A2}" destId="{59441E7F-5F6A-4779-B7B6-9D3732047238}" srcOrd="0" destOrd="0" presId="urn:microsoft.com/office/officeart/2005/8/layout/vList5"/>
    <dgm:cxn modelId="{898D1A7A-1001-4AF6-9C20-DE4F76D990C1}" type="presOf" srcId="{FC912760-93AA-4A2B-8E2B-7AA1DB9C4078}" destId="{B0085B41-7357-4EEC-9A01-09AAF2364CEB}" srcOrd="0" destOrd="0" presId="urn:microsoft.com/office/officeart/2005/8/layout/vList5"/>
    <dgm:cxn modelId="{BBC00D79-507F-4133-88E3-C64A1B840382}" srcId="{2695EF66-4270-45E1-A212-A6D8D1CDCF60}" destId="{B0B02BC6-1C56-44D6-938B-4AFCD300F6F5}" srcOrd="0" destOrd="0" parTransId="{F58CB358-A896-45C4-8D3E-F6BD9094DD83}" sibTransId="{F9ECC9D7-FE96-400A-82D1-6A3953DE2994}"/>
    <dgm:cxn modelId="{64FBBF9E-9C92-4727-A714-02E6D7980B3B}" type="presOf" srcId="{2695EF66-4270-45E1-A212-A6D8D1CDCF60}" destId="{4511ACF5-9B94-490A-9559-C2E1780E88C9}" srcOrd="0" destOrd="0" presId="urn:microsoft.com/office/officeart/2005/8/layout/vList5"/>
    <dgm:cxn modelId="{0FAD59EB-B548-44BD-85D6-7F186432DF41}" type="presOf" srcId="{B0B02BC6-1C56-44D6-938B-4AFCD300F6F5}" destId="{524479C1-EF89-4795-9964-F65289239877}" srcOrd="0" destOrd="0" presId="urn:microsoft.com/office/officeart/2005/8/layout/vList5"/>
    <dgm:cxn modelId="{5DB138B4-3DC7-461A-B01E-D45C01B642AC}" srcId="{2695EF66-4270-45E1-A212-A6D8D1CDCF60}" destId="{FC912760-93AA-4A2B-8E2B-7AA1DB9C4078}" srcOrd="3" destOrd="0" parTransId="{F059C79F-1331-47B9-A21F-3C08AA32971A}" sibTransId="{7CFC15B8-5620-40E1-9A8F-4A02A718296F}"/>
    <dgm:cxn modelId="{1165CEB1-D272-43EC-815B-0FECB3CD087D}" type="presOf" srcId="{7C641ECD-5A26-4EB7-9FE2-B0FC5D73AEB8}" destId="{EC935CEE-6D56-4D12-B9B3-5FAFB1840BE2}" srcOrd="0" destOrd="0" presId="urn:microsoft.com/office/officeart/2005/8/layout/vList5"/>
    <dgm:cxn modelId="{12016959-C26C-4EF2-8631-32DB6C7FB23B}" srcId="{2695EF66-4270-45E1-A212-A6D8D1CDCF60}" destId="{AF1F525E-FEBE-4ACD-A7D6-686A48D142A2}" srcOrd="2" destOrd="0" parTransId="{D8B7B4F5-86D7-4E89-B9D0-03E505FDC96D}" sibTransId="{251C7F48-820D-4ECD-B200-D91739667C93}"/>
    <dgm:cxn modelId="{89834F05-E324-4194-B8FE-7DFB3929A9C7}" type="presParOf" srcId="{4511ACF5-9B94-490A-9559-C2E1780E88C9}" destId="{EA02FB75-ED75-4AEB-9586-9595CA650245}" srcOrd="0" destOrd="0" presId="urn:microsoft.com/office/officeart/2005/8/layout/vList5"/>
    <dgm:cxn modelId="{DC15467E-AA3E-46A3-841B-D98836309C34}" type="presParOf" srcId="{EA02FB75-ED75-4AEB-9586-9595CA650245}" destId="{524479C1-EF89-4795-9964-F65289239877}" srcOrd="0" destOrd="0" presId="urn:microsoft.com/office/officeart/2005/8/layout/vList5"/>
    <dgm:cxn modelId="{6325710D-3346-46B1-AE73-F3EF980053C9}" type="presParOf" srcId="{4511ACF5-9B94-490A-9559-C2E1780E88C9}" destId="{C22B92A2-ED1B-46CC-9175-AE552AA65056}" srcOrd="1" destOrd="0" presId="urn:microsoft.com/office/officeart/2005/8/layout/vList5"/>
    <dgm:cxn modelId="{A53FAB4C-AF0B-41C0-BBD3-4C624C6201F6}" type="presParOf" srcId="{4511ACF5-9B94-490A-9559-C2E1780E88C9}" destId="{68399CAA-D23A-4D2E-955D-D2AD48DF7963}" srcOrd="2" destOrd="0" presId="urn:microsoft.com/office/officeart/2005/8/layout/vList5"/>
    <dgm:cxn modelId="{34291DC3-E080-4653-8E8C-3BDD4726F681}" type="presParOf" srcId="{68399CAA-D23A-4D2E-955D-D2AD48DF7963}" destId="{EC935CEE-6D56-4D12-B9B3-5FAFB1840BE2}" srcOrd="0" destOrd="0" presId="urn:microsoft.com/office/officeart/2005/8/layout/vList5"/>
    <dgm:cxn modelId="{51760C06-606E-457C-8A2E-5E009334E0B8}" type="presParOf" srcId="{4511ACF5-9B94-490A-9559-C2E1780E88C9}" destId="{0B655391-9C74-486F-9786-2526B836D735}" srcOrd="3" destOrd="0" presId="urn:microsoft.com/office/officeart/2005/8/layout/vList5"/>
    <dgm:cxn modelId="{4D78996B-4CBF-4406-AFB1-A63272B734F2}" type="presParOf" srcId="{4511ACF5-9B94-490A-9559-C2E1780E88C9}" destId="{FEF33FDE-4ECB-4DA2-AE70-872846F7F27F}" srcOrd="4" destOrd="0" presId="urn:microsoft.com/office/officeart/2005/8/layout/vList5"/>
    <dgm:cxn modelId="{71962A99-8327-4C78-9425-8EB42941C492}" type="presParOf" srcId="{FEF33FDE-4ECB-4DA2-AE70-872846F7F27F}" destId="{59441E7F-5F6A-4779-B7B6-9D3732047238}" srcOrd="0" destOrd="0" presId="urn:microsoft.com/office/officeart/2005/8/layout/vList5"/>
    <dgm:cxn modelId="{85E3077C-0414-4C2A-9D1E-5FEF62F8E74E}" type="presParOf" srcId="{4511ACF5-9B94-490A-9559-C2E1780E88C9}" destId="{9298DF09-2B8D-42EB-AC02-817969AF94F3}" srcOrd="5" destOrd="0" presId="urn:microsoft.com/office/officeart/2005/8/layout/vList5"/>
    <dgm:cxn modelId="{DB4D0E75-94A3-41C3-8546-277D122AA1EE}" type="presParOf" srcId="{4511ACF5-9B94-490A-9559-C2E1780E88C9}" destId="{28ECBE26-F495-42B8-9C9B-55BB5BFB6E69}" srcOrd="6" destOrd="0" presId="urn:microsoft.com/office/officeart/2005/8/layout/vList5"/>
    <dgm:cxn modelId="{0F101894-D0FF-4F9A-B6F7-AF62FFEC3133}" type="presParOf" srcId="{28ECBE26-F495-42B8-9C9B-55BB5BFB6E69}" destId="{B0085B41-7357-4EEC-9A01-09AAF2364C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zh-TW" altLang="en-US"/>
        </a:p>
      </dgm:t>
    </dgm:pt>
    <dgm:pt modelId="{B0B02BC6-1C56-44D6-938B-4AFCD300F6F5}">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遊說</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7C641ECD-5A26-4EB7-9FE2-B0FC5D73AEB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內外部利益團體的關係</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AF1F525E-FEBE-4ACD-A7D6-686A48D142A2}">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危機管理</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D8B7B4F5-86D7-4E89-B9D0-03E505FDC96D}" type="parTrans" cxnId="{12016959-C26C-4EF2-8631-32DB6C7FB23B}">
      <dgm:prSet/>
      <dgm:spPr/>
      <dgm:t>
        <a:bodyPr/>
        <a:lstStyle/>
        <a:p>
          <a:endParaRPr lang="zh-TW" altLang="en-US"/>
        </a:p>
      </dgm:t>
    </dgm:pt>
    <dgm:pt modelId="{251C7F48-820D-4ECD-B200-D91739667C93}" type="sibTrans" cxnId="{12016959-C26C-4EF2-8631-32DB6C7FB23B}">
      <dgm:prSet/>
      <dgm:spPr/>
      <dgm:t>
        <a:bodyPr/>
        <a:lstStyle/>
        <a:p>
          <a:endParaRPr lang="zh-TW" altLang="en-US"/>
        </a:p>
      </dgm:t>
    </dgm:pt>
    <dgm:pt modelId="{FC912760-93AA-4A2B-8E2B-7AA1DB9C4078}">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dirty="0" smtClean="0">
              <a:ln w="11430"/>
              <a:solidFill>
                <a:schemeClr val="tx1"/>
              </a:solidFill>
              <a:effectLst>
                <a:outerShdw blurRad="25400" algn="tl" rotWithShape="0">
                  <a:srgbClr val="000000">
                    <a:alpha val="43000"/>
                  </a:srgbClr>
                </a:outerShdw>
              </a:effectLst>
            </a:rPr>
            <a:t>籌劃提升形象的活動</a:t>
          </a:r>
          <a:endParaRPr lang="zh-TW" altLang="en-US" sz="2500" b="1" cap="none" spc="150" dirty="0">
            <a:ln w="11430"/>
            <a:solidFill>
              <a:schemeClr val="tx1"/>
            </a:solidFill>
            <a:effectLst>
              <a:outerShdw blurRad="25400" algn="tl" rotWithShape="0">
                <a:srgbClr val="000000">
                  <a:alpha val="43000"/>
                </a:srgbClr>
              </a:outerShdw>
            </a:effectLst>
          </a:endParaRPr>
        </a:p>
      </dgm:t>
    </dgm:pt>
    <dgm:pt modelId="{F059C79F-1331-47B9-A21F-3C08AA32971A}" type="parTrans" cxnId="{5DB138B4-3DC7-461A-B01E-D45C01B642AC}">
      <dgm:prSet/>
      <dgm:spPr/>
      <dgm:t>
        <a:bodyPr/>
        <a:lstStyle/>
        <a:p>
          <a:endParaRPr lang="zh-TW" altLang="en-US"/>
        </a:p>
      </dgm:t>
    </dgm:pt>
    <dgm:pt modelId="{7CFC15B8-5620-40E1-9A8F-4A02A718296F}" type="sibTrans" cxnId="{5DB138B4-3DC7-461A-B01E-D45C01B642AC}">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t>
        <a:bodyPr/>
        <a:lstStyle/>
        <a:p>
          <a:endParaRPr lang="zh-TW" altLang="en-US"/>
        </a:p>
      </dgm:t>
    </dgm:pt>
    <dgm:pt modelId="{524479C1-EF89-4795-9964-F65289239877}" type="pres">
      <dgm:prSet presAssocID="{B0B02BC6-1C56-44D6-938B-4AFCD300F6F5}" presName="parentText" presStyleLbl="node1" presStyleIdx="0" presStyleCnt="4" custScaleX="272727">
        <dgm:presLayoutVars>
          <dgm:chMax val="1"/>
          <dgm:bulletEnabled val="1"/>
        </dgm:presLayoutVars>
      </dgm:prSet>
      <dgm:spPr/>
      <dgm:t>
        <a:bodyPr/>
        <a:lstStyle/>
        <a:p>
          <a:endParaRPr lang="zh-TW" altLang="en-US"/>
        </a:p>
      </dgm:t>
    </dgm:pt>
    <dgm:pt modelId="{C22B92A2-ED1B-46CC-9175-AE552AA65056}" type="pres">
      <dgm:prSet presAssocID="{F9ECC9D7-FE96-400A-82D1-6A3953DE2994}" presName="sp" presStyleCnt="0"/>
      <dgm:spPr/>
      <dgm:t>
        <a:bodyPr/>
        <a:lstStyle/>
        <a:p>
          <a:endParaRPr lang="zh-TW" altLang="en-US"/>
        </a:p>
      </dgm:t>
    </dgm:pt>
    <dgm:pt modelId="{68399CAA-D23A-4D2E-955D-D2AD48DF7963}" type="pres">
      <dgm:prSet presAssocID="{7C641ECD-5A26-4EB7-9FE2-B0FC5D73AEB8}" presName="linNode" presStyleCnt="0"/>
      <dgm:spPr/>
      <dgm:t>
        <a:bodyPr/>
        <a:lstStyle/>
        <a:p>
          <a:endParaRPr lang="zh-TW" altLang="en-US"/>
        </a:p>
      </dgm:t>
    </dgm:pt>
    <dgm:pt modelId="{EC935CEE-6D56-4D12-B9B3-5FAFB1840BE2}" type="pres">
      <dgm:prSet presAssocID="{7C641ECD-5A26-4EB7-9FE2-B0FC5D73AEB8}" presName="parentText" presStyleLbl="node1" presStyleIdx="1" presStyleCnt="4" custScaleX="272727">
        <dgm:presLayoutVars>
          <dgm:chMax val="1"/>
          <dgm:bulletEnabled val="1"/>
        </dgm:presLayoutVars>
      </dgm:prSet>
      <dgm:spPr/>
      <dgm:t>
        <a:bodyPr/>
        <a:lstStyle/>
        <a:p>
          <a:endParaRPr lang="zh-TW" altLang="en-US"/>
        </a:p>
      </dgm:t>
    </dgm:pt>
    <dgm:pt modelId="{0B655391-9C74-486F-9786-2526B836D735}" type="pres">
      <dgm:prSet presAssocID="{0BF8E14A-86A8-4A49-8055-318AC9F858F7}" presName="sp" presStyleCnt="0"/>
      <dgm:spPr/>
      <dgm:t>
        <a:bodyPr/>
        <a:lstStyle/>
        <a:p>
          <a:endParaRPr lang="zh-TW" altLang="en-US"/>
        </a:p>
      </dgm:t>
    </dgm:pt>
    <dgm:pt modelId="{FEF33FDE-4ECB-4DA2-AE70-872846F7F27F}" type="pres">
      <dgm:prSet presAssocID="{AF1F525E-FEBE-4ACD-A7D6-686A48D142A2}" presName="linNode" presStyleCnt="0"/>
      <dgm:spPr/>
      <dgm:t>
        <a:bodyPr/>
        <a:lstStyle/>
        <a:p>
          <a:endParaRPr lang="zh-TW" altLang="en-US"/>
        </a:p>
      </dgm:t>
    </dgm:pt>
    <dgm:pt modelId="{59441E7F-5F6A-4779-B7B6-9D3732047238}" type="pres">
      <dgm:prSet presAssocID="{AF1F525E-FEBE-4ACD-A7D6-686A48D142A2}" presName="parentText" presStyleLbl="node1" presStyleIdx="2" presStyleCnt="4" custScaleX="272727">
        <dgm:presLayoutVars>
          <dgm:chMax val="1"/>
          <dgm:bulletEnabled val="1"/>
        </dgm:presLayoutVars>
      </dgm:prSet>
      <dgm:spPr/>
      <dgm:t>
        <a:bodyPr/>
        <a:lstStyle/>
        <a:p>
          <a:endParaRPr lang="zh-TW" altLang="en-US"/>
        </a:p>
      </dgm:t>
    </dgm:pt>
    <dgm:pt modelId="{9298DF09-2B8D-42EB-AC02-817969AF94F3}" type="pres">
      <dgm:prSet presAssocID="{251C7F48-820D-4ECD-B200-D91739667C93}" presName="sp" presStyleCnt="0"/>
      <dgm:spPr/>
      <dgm:t>
        <a:bodyPr/>
        <a:lstStyle/>
        <a:p>
          <a:endParaRPr lang="zh-TW" altLang="en-US"/>
        </a:p>
      </dgm:t>
    </dgm:pt>
    <dgm:pt modelId="{28ECBE26-F495-42B8-9C9B-55BB5BFB6E69}" type="pres">
      <dgm:prSet presAssocID="{FC912760-93AA-4A2B-8E2B-7AA1DB9C4078}" presName="linNode" presStyleCnt="0"/>
      <dgm:spPr/>
      <dgm:t>
        <a:bodyPr/>
        <a:lstStyle/>
        <a:p>
          <a:endParaRPr lang="zh-TW" altLang="en-US"/>
        </a:p>
      </dgm:t>
    </dgm:pt>
    <dgm:pt modelId="{B0085B41-7357-4EEC-9A01-09AAF2364CEB}" type="pres">
      <dgm:prSet presAssocID="{FC912760-93AA-4A2B-8E2B-7AA1DB9C4078}" presName="parentText" presStyleLbl="node1" presStyleIdx="3" presStyleCnt="4" custScaleX="272727">
        <dgm:presLayoutVars>
          <dgm:chMax val="1"/>
          <dgm:bulletEnabled val="1"/>
        </dgm:presLayoutVars>
      </dgm:prSet>
      <dgm:spPr/>
      <dgm:t>
        <a:bodyPr/>
        <a:lstStyle/>
        <a:p>
          <a:endParaRPr lang="zh-TW" altLang="en-US"/>
        </a:p>
      </dgm:t>
    </dgm:pt>
  </dgm:ptLst>
  <dgm:cxnLst>
    <dgm:cxn modelId="{4C9B23AF-DA0D-4A1F-A4A2-17EC95F97C52}" type="presOf" srcId="{FC912760-93AA-4A2B-8E2B-7AA1DB9C4078}" destId="{B0085B41-7357-4EEC-9A01-09AAF2364CEB}" srcOrd="0" destOrd="0" presId="urn:microsoft.com/office/officeart/2005/8/layout/vList5"/>
    <dgm:cxn modelId="{12016959-C26C-4EF2-8631-32DB6C7FB23B}" srcId="{2695EF66-4270-45E1-A212-A6D8D1CDCF60}" destId="{AF1F525E-FEBE-4ACD-A7D6-686A48D142A2}" srcOrd="2" destOrd="0" parTransId="{D8B7B4F5-86D7-4E89-B9D0-03E505FDC96D}" sibTransId="{251C7F48-820D-4ECD-B200-D91739667C93}"/>
    <dgm:cxn modelId="{2C75D85F-1E18-4740-B2F8-102304D29E4D}" type="presOf" srcId="{B0B02BC6-1C56-44D6-938B-4AFCD300F6F5}" destId="{524479C1-EF89-4795-9964-F65289239877}" srcOrd="0" destOrd="0" presId="urn:microsoft.com/office/officeart/2005/8/layout/vList5"/>
    <dgm:cxn modelId="{5DB138B4-3DC7-461A-B01E-D45C01B642AC}" srcId="{2695EF66-4270-45E1-A212-A6D8D1CDCF60}" destId="{FC912760-93AA-4A2B-8E2B-7AA1DB9C4078}" srcOrd="3" destOrd="0" parTransId="{F059C79F-1331-47B9-A21F-3C08AA32971A}" sibTransId="{7CFC15B8-5620-40E1-9A8F-4A02A718296F}"/>
    <dgm:cxn modelId="{99B588B3-C553-4E63-9047-E1B3EBE35FD3}" type="presOf" srcId="{2695EF66-4270-45E1-A212-A6D8D1CDCF60}" destId="{4511ACF5-9B94-490A-9559-C2E1780E88C9}" srcOrd="0" destOrd="0" presId="urn:microsoft.com/office/officeart/2005/8/layout/vList5"/>
    <dgm:cxn modelId="{DA41AE1A-363D-4EF5-956A-7E624430EB0E}" srcId="{2695EF66-4270-45E1-A212-A6D8D1CDCF60}" destId="{7C641ECD-5A26-4EB7-9FE2-B0FC5D73AEB8}" srcOrd="1" destOrd="0" parTransId="{9DE5BCC0-8A81-4EA4-AD9E-7074A7A4673F}" sibTransId="{0BF8E14A-86A8-4A49-8055-318AC9F858F7}"/>
    <dgm:cxn modelId="{90C1A48E-DFA8-40E4-A718-035DCEB74928}" type="presOf" srcId="{AF1F525E-FEBE-4ACD-A7D6-686A48D142A2}" destId="{59441E7F-5F6A-4779-B7B6-9D3732047238}" srcOrd="0" destOrd="0" presId="urn:microsoft.com/office/officeart/2005/8/layout/vList5"/>
    <dgm:cxn modelId="{BBC00D79-507F-4133-88E3-C64A1B840382}" srcId="{2695EF66-4270-45E1-A212-A6D8D1CDCF60}" destId="{B0B02BC6-1C56-44D6-938B-4AFCD300F6F5}" srcOrd="0" destOrd="0" parTransId="{F58CB358-A896-45C4-8D3E-F6BD9094DD83}" sibTransId="{F9ECC9D7-FE96-400A-82D1-6A3953DE2994}"/>
    <dgm:cxn modelId="{A04904C8-8F03-4A58-A94F-861C450B3D39}" type="presOf" srcId="{7C641ECD-5A26-4EB7-9FE2-B0FC5D73AEB8}" destId="{EC935CEE-6D56-4D12-B9B3-5FAFB1840BE2}" srcOrd="0" destOrd="0" presId="urn:microsoft.com/office/officeart/2005/8/layout/vList5"/>
    <dgm:cxn modelId="{C9D7EF84-081F-4A70-AC7F-394D3902081B}" type="presParOf" srcId="{4511ACF5-9B94-490A-9559-C2E1780E88C9}" destId="{EA02FB75-ED75-4AEB-9586-9595CA650245}" srcOrd="0" destOrd="0" presId="urn:microsoft.com/office/officeart/2005/8/layout/vList5"/>
    <dgm:cxn modelId="{DDC358D3-BCFB-4CDC-B8B0-E28FE57A2683}" type="presParOf" srcId="{EA02FB75-ED75-4AEB-9586-9595CA650245}" destId="{524479C1-EF89-4795-9964-F65289239877}" srcOrd="0" destOrd="0" presId="urn:microsoft.com/office/officeart/2005/8/layout/vList5"/>
    <dgm:cxn modelId="{C49734FA-C0E4-45E6-9A86-FCDFCBE8774B}" type="presParOf" srcId="{4511ACF5-9B94-490A-9559-C2E1780E88C9}" destId="{C22B92A2-ED1B-46CC-9175-AE552AA65056}" srcOrd="1" destOrd="0" presId="urn:microsoft.com/office/officeart/2005/8/layout/vList5"/>
    <dgm:cxn modelId="{D345C927-2D4F-434C-8248-6DD11635B9B9}" type="presParOf" srcId="{4511ACF5-9B94-490A-9559-C2E1780E88C9}" destId="{68399CAA-D23A-4D2E-955D-D2AD48DF7963}" srcOrd="2" destOrd="0" presId="urn:microsoft.com/office/officeart/2005/8/layout/vList5"/>
    <dgm:cxn modelId="{A28BBBAB-59C3-4CF6-BA4B-41BD3A09BFD4}" type="presParOf" srcId="{68399CAA-D23A-4D2E-955D-D2AD48DF7963}" destId="{EC935CEE-6D56-4D12-B9B3-5FAFB1840BE2}" srcOrd="0" destOrd="0" presId="urn:microsoft.com/office/officeart/2005/8/layout/vList5"/>
    <dgm:cxn modelId="{7BA20F02-6836-4853-8AA7-DD8C89A0B5DE}" type="presParOf" srcId="{4511ACF5-9B94-490A-9559-C2E1780E88C9}" destId="{0B655391-9C74-486F-9786-2526B836D735}" srcOrd="3" destOrd="0" presId="urn:microsoft.com/office/officeart/2005/8/layout/vList5"/>
    <dgm:cxn modelId="{58BF9536-8E0C-4C23-960A-C40E7AD6154C}" type="presParOf" srcId="{4511ACF5-9B94-490A-9559-C2E1780E88C9}" destId="{FEF33FDE-4ECB-4DA2-AE70-872846F7F27F}" srcOrd="4" destOrd="0" presId="urn:microsoft.com/office/officeart/2005/8/layout/vList5"/>
    <dgm:cxn modelId="{A3DE9D61-C59E-41CD-8051-A9570EBD0495}" type="presParOf" srcId="{FEF33FDE-4ECB-4DA2-AE70-872846F7F27F}" destId="{59441E7F-5F6A-4779-B7B6-9D3732047238}" srcOrd="0" destOrd="0" presId="urn:microsoft.com/office/officeart/2005/8/layout/vList5"/>
    <dgm:cxn modelId="{D8481871-DC66-406D-B517-2845F29BB99C}" type="presParOf" srcId="{4511ACF5-9B94-490A-9559-C2E1780E88C9}" destId="{9298DF09-2B8D-42EB-AC02-817969AF94F3}" srcOrd="5" destOrd="0" presId="urn:microsoft.com/office/officeart/2005/8/layout/vList5"/>
    <dgm:cxn modelId="{1369B14C-25CF-4FD8-B5B0-5BD957B6CC4B}" type="presParOf" srcId="{4511ACF5-9B94-490A-9559-C2E1780E88C9}" destId="{28ECBE26-F495-42B8-9C9B-55BB5BFB6E69}" srcOrd="6" destOrd="0" presId="urn:microsoft.com/office/officeart/2005/8/layout/vList5"/>
    <dgm:cxn modelId="{C95584AB-7643-4D9A-A91C-58C359D195C1}" type="presParOf" srcId="{28ECBE26-F495-42B8-9C9B-55BB5BFB6E69}" destId="{B0085B41-7357-4EEC-9A01-09AAF2364CEB}"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消費者免費專線</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事件、議題及活動的贊助與參與</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新聞稿</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記者招待會</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出版刊物</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演講或接受訪問</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E6C0D8-054E-4567-9615-D089BA58F0C6}">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受獎與榮譽</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5B91D6-9962-41C0-82D8-3DE5C35EF4A1}" type="parTrans" cxnId="{D3FFDC2C-8F91-466B-B555-3AC1C71CEE01}">
      <dgm:prSet/>
      <dgm:spPr/>
      <dgm:t>
        <a:bodyPr/>
        <a:lstStyle/>
        <a:p>
          <a:endParaRPr lang="zh-TW" altLang="en-US"/>
        </a:p>
      </dgm:t>
    </dgm:pt>
    <dgm:pt modelId="{587BF35B-2C70-4E8B-AF9B-1D19999F9986}" type="sibTrans" cxnId="{D3FFDC2C-8F91-466B-B555-3AC1C71CEE01}">
      <dgm:prSet/>
      <dgm:spPr/>
      <dgm:t>
        <a:bodyPr/>
        <a:lstStyle/>
        <a:p>
          <a:endParaRPr lang="zh-TW" altLang="en-US"/>
        </a:p>
      </dgm:t>
    </dgm:pt>
    <dgm:pt modelId="{C3484342-95D8-4541-A164-7358AE7D995C}">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企業識別系統</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285F8C-0245-494D-AE79-AFDC1A8F74A0}" type="parTrans" cxnId="{B77B2873-8835-4DBF-A13B-D64DE43E75BB}">
      <dgm:prSet/>
      <dgm:spPr/>
      <dgm:t>
        <a:bodyPr/>
        <a:lstStyle/>
        <a:p>
          <a:endParaRPr lang="zh-TW" altLang="en-US"/>
        </a:p>
      </dgm:t>
    </dgm:pt>
    <dgm:pt modelId="{96AD01D3-0BF8-4845-90EB-EC4BABCC0249}" type="sibTrans" cxnId="{B77B2873-8835-4DBF-A13B-D64DE43E75BB}">
      <dgm:prSet/>
      <dgm:spPr/>
      <dgm:t>
        <a:bodyPr/>
        <a:lstStyle/>
        <a:p>
          <a:endParaRPr lang="zh-TW" altLang="en-US"/>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8">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8">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8">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8" custLinFactNeighborX="-1002"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8"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8" custLinFactNeighborX="-1002" custLinFactNeighborY="-12385">
        <dgm:presLayoutVars>
          <dgm:bulletEnabled val="1"/>
        </dgm:presLayoutVars>
      </dgm:prSet>
      <dgm:spPr>
        <a:prstGeom prst="roundRect">
          <a:avLst/>
        </a:prstGeom>
      </dgm:spPr>
      <dgm:t>
        <a:bodyPr/>
        <a:lstStyle/>
        <a:p>
          <a:endParaRPr lang="zh-TW" altLang="en-US"/>
        </a:p>
      </dgm:t>
    </dgm:pt>
    <dgm:pt modelId="{3AD04780-3E7A-415C-9E30-B4564774A26B}" type="pres">
      <dgm:prSet presAssocID="{790E2C9F-1E79-49CD-9AAA-6E8E3D08EAAD}" presName="sibTrans" presStyleCnt="0"/>
      <dgm:spPr/>
      <dgm:t>
        <a:bodyPr/>
        <a:lstStyle/>
        <a:p>
          <a:endParaRPr lang="zh-TW" altLang="en-US"/>
        </a:p>
      </dgm:t>
    </dgm:pt>
    <dgm:pt modelId="{F1BF1785-59F9-40CA-B0D1-9F192F8D8957}" type="pres">
      <dgm:prSet presAssocID="{C3484342-95D8-4541-A164-7358AE7D995C}" presName="node" presStyleLbl="node1" presStyleIdx="6" presStyleCnt="8" custLinFactNeighborX="729" custLinFactNeighborY="-18573">
        <dgm:presLayoutVars>
          <dgm:bulletEnabled val="1"/>
        </dgm:presLayoutVars>
      </dgm:prSet>
      <dgm:spPr>
        <a:prstGeom prst="roundRect">
          <a:avLst/>
        </a:prstGeom>
      </dgm:spPr>
      <dgm:t>
        <a:bodyPr/>
        <a:lstStyle/>
        <a:p>
          <a:endParaRPr lang="zh-TW" altLang="en-US"/>
        </a:p>
      </dgm:t>
    </dgm:pt>
    <dgm:pt modelId="{5B4ADBBA-CAA0-45FF-9CD0-219DBFCA8A67}" type="pres">
      <dgm:prSet presAssocID="{96AD01D3-0BF8-4845-90EB-EC4BABCC0249}" presName="sibTrans" presStyleCnt="0"/>
      <dgm:spPr/>
      <dgm:t>
        <a:bodyPr/>
        <a:lstStyle/>
        <a:p>
          <a:endParaRPr lang="zh-TW" altLang="en-US"/>
        </a:p>
      </dgm:t>
    </dgm:pt>
    <dgm:pt modelId="{84025795-87AD-44B3-8157-4E8F49020402}" type="pres">
      <dgm:prSet presAssocID="{87E6C0D8-054E-4567-9615-D089BA58F0C6}" presName="node" presStyleLbl="node1" presStyleIdx="7" presStyleCnt="8" custLinFactNeighborX="729" custLinFactNeighborY="-18573">
        <dgm:presLayoutVars>
          <dgm:bulletEnabled val="1"/>
        </dgm:presLayoutVars>
      </dgm:prSet>
      <dgm:spPr>
        <a:prstGeom prst="roundRect">
          <a:avLst/>
        </a:prstGeom>
      </dgm:spPr>
      <dgm:t>
        <a:bodyPr/>
        <a:lstStyle/>
        <a:p>
          <a:endParaRPr lang="zh-TW" altLang="en-US"/>
        </a:p>
      </dgm:t>
    </dgm:pt>
  </dgm:ptLst>
  <dgm:cxnLst>
    <dgm:cxn modelId="{5176DF8D-F750-4DBD-B21B-7F6050AC0FA8}" type="presOf" srcId="{C3484342-95D8-4541-A164-7358AE7D995C}" destId="{F1BF1785-59F9-40CA-B0D1-9F192F8D8957}"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DE3050D2-7360-409C-9747-7D617718FD4A}" srcId="{F9030E14-80FE-4629-BAF6-DD36C7DA5DF5}" destId="{B1DDA535-F2A1-4080-AA35-CB78634FEA4A}" srcOrd="2" destOrd="0" parTransId="{5CCC7DEC-AC6B-492E-9DB0-B46E8F1C261A}" sibTransId="{546510F9-F22A-43AC-9550-09626A119B7B}"/>
    <dgm:cxn modelId="{A0514D76-D3AD-4F2E-9698-4504C9D33C8C}" srcId="{F9030E14-80FE-4629-BAF6-DD36C7DA5DF5}" destId="{91C89BEB-C95E-4E14-AD15-48F1B9046459}" srcOrd="3" destOrd="0" parTransId="{94A67B86-03AE-489A-89FA-A0D58F9CBE24}" sibTransId="{DC2C264B-0BB7-450F-BD83-C62254649CF9}"/>
    <dgm:cxn modelId="{844170EE-948C-4C17-9FB7-80F515D4DCFC}" type="presOf" srcId="{6F1B43D4-3773-473A-B2F6-3909346AF2FE}" destId="{8D5377B8-B51C-4F0E-BF3F-ED094C4BFB2F}" srcOrd="0" destOrd="0" presId="urn:microsoft.com/office/officeart/2005/8/layout/default"/>
    <dgm:cxn modelId="{B77B2873-8835-4DBF-A13B-D64DE43E75BB}" srcId="{F9030E14-80FE-4629-BAF6-DD36C7DA5DF5}" destId="{C3484342-95D8-4541-A164-7358AE7D995C}" srcOrd="6" destOrd="0" parTransId="{25285F8C-0245-494D-AE79-AFDC1A8F74A0}" sibTransId="{96AD01D3-0BF8-4845-90EB-EC4BABCC0249}"/>
    <dgm:cxn modelId="{C3BBD950-69DC-4B9A-92F5-281A7F5C4BB1}" srcId="{F9030E14-80FE-4629-BAF6-DD36C7DA5DF5}" destId="{39DCC811-8A17-4FDD-BAE8-F4D3F6E2B3E2}" srcOrd="4" destOrd="0" parTransId="{3FA95CE1-EAE3-4648-AD8E-9C6B0D88D46D}" sibTransId="{B6D5621D-5CBD-49B8-9B2F-19E54022B7B4}"/>
    <dgm:cxn modelId="{EFFE096D-665C-4F8F-AB61-94D91CFC32D3}" type="presOf" srcId="{0F04884D-624A-466C-958D-FACC47357FDC}" destId="{F5B7999F-441D-4938-818B-C2121068A2CB}" srcOrd="0" destOrd="0" presId="urn:microsoft.com/office/officeart/2005/8/layout/default"/>
    <dgm:cxn modelId="{A324750C-D796-436A-B369-75660C67F07C}" type="presOf" srcId="{F9030E14-80FE-4629-BAF6-DD36C7DA5DF5}" destId="{5805DCDE-CDDB-4303-8E53-6A4FA6C602FA}" srcOrd="0" destOrd="0" presId="urn:microsoft.com/office/officeart/2005/8/layout/default"/>
    <dgm:cxn modelId="{B9C0E47E-B709-4F78-9698-FC993A792157}" type="presOf" srcId="{B1DDA535-F2A1-4080-AA35-CB78634FEA4A}" destId="{C881338C-DBB1-4D4D-A1E2-947C33C8C1D5}" srcOrd="0" destOrd="0" presId="urn:microsoft.com/office/officeart/2005/8/layout/default"/>
    <dgm:cxn modelId="{1EDEE4F5-0C46-4BDE-8CE9-4B484F709DB8}" type="presOf" srcId="{87E6C0D8-054E-4567-9615-D089BA58F0C6}" destId="{84025795-87AD-44B3-8157-4E8F49020402}" srcOrd="0" destOrd="0" presId="urn:microsoft.com/office/officeart/2005/8/layout/default"/>
    <dgm:cxn modelId="{1A433069-5A88-4B14-BDDE-23E180258269}" type="presOf" srcId="{0588CC39-5E4F-4D8B-9ACF-1E2646CA25E2}" destId="{69BF1B0A-13EC-42E3-8FE4-77007D9B1B50}" srcOrd="0" destOrd="0" presId="urn:microsoft.com/office/officeart/2005/8/layout/default"/>
    <dgm:cxn modelId="{A0DEDC19-7296-4F71-9DCE-6389F5C8F0E6}" type="presOf" srcId="{39DCC811-8A17-4FDD-BAE8-F4D3F6E2B3E2}" destId="{029041D7-8FCF-4984-851C-C69E8ECD281E}" srcOrd="0" destOrd="0" presId="urn:microsoft.com/office/officeart/2005/8/layout/default"/>
    <dgm:cxn modelId="{9B23678F-12D7-4E6D-96CC-113A6430A986}" type="presOf" srcId="{91C89BEB-C95E-4E14-AD15-48F1B9046459}" destId="{0E44A800-EFD4-497B-9451-3262FCE6B437}"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A598C6F8-9499-4981-990F-F98A12CAC392}" srcId="{F9030E14-80FE-4629-BAF6-DD36C7DA5DF5}" destId="{0F04884D-624A-466C-958D-FACC47357FDC}" srcOrd="5" destOrd="0" parTransId="{88390D56-DEDF-4B7E-A674-0CC69F46251F}" sibTransId="{790E2C9F-1E79-49CD-9AAA-6E8E3D08EAAD}"/>
    <dgm:cxn modelId="{D3FFDC2C-8F91-466B-B555-3AC1C71CEE01}" srcId="{F9030E14-80FE-4629-BAF6-DD36C7DA5DF5}" destId="{87E6C0D8-054E-4567-9615-D089BA58F0C6}" srcOrd="7" destOrd="0" parTransId="{3D5B91D6-9962-41C0-82D8-3DE5C35EF4A1}" sibTransId="{587BF35B-2C70-4E8B-AF9B-1D19999F9986}"/>
    <dgm:cxn modelId="{6C6C8EDF-9417-4B59-A0F8-6123D5F7E9B9}" type="presParOf" srcId="{5805DCDE-CDDB-4303-8E53-6A4FA6C602FA}" destId="{8D5377B8-B51C-4F0E-BF3F-ED094C4BFB2F}" srcOrd="0" destOrd="0" presId="urn:microsoft.com/office/officeart/2005/8/layout/default"/>
    <dgm:cxn modelId="{9A3202D0-20E2-4C44-8365-23163F50DB31}" type="presParOf" srcId="{5805DCDE-CDDB-4303-8E53-6A4FA6C602FA}" destId="{BCDD25CC-76C0-4EB2-85BF-438C4FE9E895}" srcOrd="1" destOrd="0" presId="urn:microsoft.com/office/officeart/2005/8/layout/default"/>
    <dgm:cxn modelId="{476353E0-6AFD-453B-879C-B2720DC966F2}" type="presParOf" srcId="{5805DCDE-CDDB-4303-8E53-6A4FA6C602FA}" destId="{69BF1B0A-13EC-42E3-8FE4-77007D9B1B50}" srcOrd="2" destOrd="0" presId="urn:microsoft.com/office/officeart/2005/8/layout/default"/>
    <dgm:cxn modelId="{D9330507-4BEF-4001-ABAF-68F22681BAFC}" type="presParOf" srcId="{5805DCDE-CDDB-4303-8E53-6A4FA6C602FA}" destId="{2B308B51-273E-4A1F-B27F-B2F558D9357A}" srcOrd="3" destOrd="0" presId="urn:microsoft.com/office/officeart/2005/8/layout/default"/>
    <dgm:cxn modelId="{A862F6A7-E248-491B-944C-374402FA4563}" type="presParOf" srcId="{5805DCDE-CDDB-4303-8E53-6A4FA6C602FA}" destId="{C881338C-DBB1-4D4D-A1E2-947C33C8C1D5}" srcOrd="4" destOrd="0" presId="urn:microsoft.com/office/officeart/2005/8/layout/default"/>
    <dgm:cxn modelId="{7E6EFEEE-0239-4BB3-85A7-B8A1FFC9EC87}" type="presParOf" srcId="{5805DCDE-CDDB-4303-8E53-6A4FA6C602FA}" destId="{F3E5E4ED-BE3D-4608-B02C-4DD0245AE67F}" srcOrd="5" destOrd="0" presId="urn:microsoft.com/office/officeart/2005/8/layout/default"/>
    <dgm:cxn modelId="{54D4FF91-9B23-4B23-9B12-36E88CCA54BF}" type="presParOf" srcId="{5805DCDE-CDDB-4303-8E53-6A4FA6C602FA}" destId="{0E44A800-EFD4-497B-9451-3262FCE6B437}" srcOrd="6" destOrd="0" presId="urn:microsoft.com/office/officeart/2005/8/layout/default"/>
    <dgm:cxn modelId="{44A119AD-5293-458F-B871-D240223D258E}" type="presParOf" srcId="{5805DCDE-CDDB-4303-8E53-6A4FA6C602FA}" destId="{3B0F7DCD-6F22-4A1F-A6EF-B168F5D2E20D}" srcOrd="7" destOrd="0" presId="urn:microsoft.com/office/officeart/2005/8/layout/default"/>
    <dgm:cxn modelId="{9B664DFD-5EA4-4795-A898-7C3E1EA88CA3}" type="presParOf" srcId="{5805DCDE-CDDB-4303-8E53-6A4FA6C602FA}" destId="{029041D7-8FCF-4984-851C-C69E8ECD281E}" srcOrd="8" destOrd="0" presId="urn:microsoft.com/office/officeart/2005/8/layout/default"/>
    <dgm:cxn modelId="{E86CC62F-EDD2-4EDC-940A-91A2E133C124}" type="presParOf" srcId="{5805DCDE-CDDB-4303-8E53-6A4FA6C602FA}" destId="{7832FDCA-76D7-4903-9724-69F383AA4D91}" srcOrd="9" destOrd="0" presId="urn:microsoft.com/office/officeart/2005/8/layout/default"/>
    <dgm:cxn modelId="{8B639F38-164B-4085-BDD9-B5D06B0DBC01}" type="presParOf" srcId="{5805DCDE-CDDB-4303-8E53-6A4FA6C602FA}" destId="{F5B7999F-441D-4938-818B-C2121068A2CB}" srcOrd="10" destOrd="0" presId="urn:microsoft.com/office/officeart/2005/8/layout/default"/>
    <dgm:cxn modelId="{743EED87-0D76-485E-82B4-049C2CD1D11C}" type="presParOf" srcId="{5805DCDE-CDDB-4303-8E53-6A4FA6C602FA}" destId="{3AD04780-3E7A-415C-9E30-B4564774A26B}" srcOrd="11" destOrd="0" presId="urn:microsoft.com/office/officeart/2005/8/layout/default"/>
    <dgm:cxn modelId="{917D843D-D3BC-454A-BB72-F24E6613FCE5}" type="presParOf" srcId="{5805DCDE-CDDB-4303-8E53-6A4FA6C602FA}" destId="{F1BF1785-59F9-40CA-B0D1-9F192F8D8957}" srcOrd="12" destOrd="0" presId="urn:microsoft.com/office/officeart/2005/8/layout/default"/>
    <dgm:cxn modelId="{D7693B50-F20D-4A9F-B690-7A1C61806EEB}" type="presParOf" srcId="{5805DCDE-CDDB-4303-8E53-6A4FA6C602FA}" destId="{5B4ADBBA-CAA0-45FF-9CD0-219DBFCA8A67}" srcOrd="13" destOrd="0" presId="urn:microsoft.com/office/officeart/2005/8/layout/default"/>
    <dgm:cxn modelId="{407D950B-4084-429E-8DEF-BF6AE2E53317}" type="presParOf" srcId="{5805DCDE-CDDB-4303-8E53-6A4FA6C602FA}" destId="{84025795-87AD-44B3-8157-4E8F4902040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E38950-5614-479F-9540-8909F728F442}" type="doc">
      <dgm:prSet loTypeId="urn:microsoft.com/office/officeart/2005/8/layout/hProcess9" loCatId="process" qsTypeId="urn:microsoft.com/office/officeart/2005/8/quickstyle/3d1" qsCatId="3D" csTypeId="urn:microsoft.com/office/officeart/2005/8/colors/colorful5" csCatId="colorful" phldr="1"/>
      <dgm:spPr/>
      <dgm:t>
        <a:bodyPr/>
        <a:lstStyle/>
        <a:p>
          <a:endParaRPr lang="zh-TW" altLang="en-US"/>
        </a:p>
      </dgm:t>
    </dgm:pt>
    <dgm:pt modelId="{8E517ED5-2506-454C-BE19-B50811C86CD8}">
      <dgm:prSet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rPr>
            <a:t>提早行動</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8C5B670E-D2EC-4424-A9C4-AA4C4193CD56}" type="parTrans" cxnId="{089799A8-A935-4FBC-BCD4-54D03916677F}">
      <dgm:prSet/>
      <dgm:spPr/>
      <dgm:t>
        <a:bodyPr/>
        <a:lstStyle/>
        <a:p>
          <a:endParaRPr lang="zh-TW" altLang="en-US"/>
        </a:p>
      </dgm:t>
    </dgm:pt>
    <dgm:pt modelId="{318E361C-93F9-4F3F-9092-21BD0E443378}" type="sibTrans" cxnId="{089799A8-A935-4FBC-BCD4-54D03916677F}">
      <dgm:prSet/>
      <dgm:spPr/>
      <dgm:t>
        <a:bodyPr/>
        <a:lstStyle/>
        <a:p>
          <a:endParaRPr lang="zh-TW" altLang="en-US"/>
        </a:p>
      </dgm:t>
    </dgm:pt>
    <dgm:pt modelId="{9E671C33-B65F-4D13-9CA7-73B489B74C7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rPr>
            <a:t>高層出面</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B22E38FD-A8FD-4AE6-8E71-90746E7AD77F}" type="parTrans" cxnId="{085D45BF-7764-47DF-8239-69B35D99B19C}">
      <dgm:prSet/>
      <dgm:spPr/>
      <dgm:t>
        <a:bodyPr/>
        <a:lstStyle/>
        <a:p>
          <a:endParaRPr lang="zh-TW" altLang="en-US"/>
        </a:p>
      </dgm:t>
    </dgm:pt>
    <dgm:pt modelId="{12F69166-BD88-45DA-8C31-3832954396E0}" type="sibTrans" cxnId="{085D45BF-7764-47DF-8239-69B35D99B19C}">
      <dgm:prSet/>
      <dgm:spPr/>
      <dgm:t>
        <a:bodyPr/>
        <a:lstStyle/>
        <a:p>
          <a:endParaRPr lang="zh-TW" altLang="en-US"/>
        </a:p>
      </dgm:t>
    </dgm:pt>
    <dgm:pt modelId="{4342B93A-B32C-406C-AEDC-3FDC18B583C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chemeClr val="tx1"/>
              </a:solidFill>
              <a:effectLst>
                <a:outerShdw blurRad="25400" algn="tl" rotWithShape="0">
                  <a:srgbClr val="000000">
                    <a:alpha val="43000"/>
                  </a:srgbClr>
                </a:outerShdw>
              </a:effectLst>
            </a:rPr>
            <a:t>避免不予回應的作法</a:t>
          </a:r>
          <a:endParaRPr lang="zh-TW" altLang="en-US" sz="2400" b="1" cap="none" spc="150" dirty="0">
            <a:ln w="11430"/>
            <a:solidFill>
              <a:schemeClr val="tx1"/>
            </a:solidFill>
            <a:effectLst>
              <a:outerShdw blurRad="25400" algn="tl" rotWithShape="0">
                <a:srgbClr val="000000">
                  <a:alpha val="43000"/>
                </a:srgbClr>
              </a:outerShdw>
            </a:effectLst>
          </a:endParaRPr>
        </a:p>
      </dgm:t>
    </dgm:pt>
    <dgm:pt modelId="{108F916B-25AB-4828-9592-606968A254C1}" type="parTrans" cxnId="{7F4865DA-5ED0-476D-A402-09F94AC8DC32}">
      <dgm:prSet/>
      <dgm:spPr/>
      <dgm:t>
        <a:bodyPr/>
        <a:lstStyle/>
        <a:p>
          <a:endParaRPr lang="zh-TW" altLang="en-US"/>
        </a:p>
      </dgm:t>
    </dgm:pt>
    <dgm:pt modelId="{B75F7E15-F04B-4DD3-8948-91A5A265E261}" type="sibTrans" cxnId="{7F4865DA-5ED0-476D-A402-09F94AC8DC32}">
      <dgm:prSet/>
      <dgm:spPr/>
      <dgm:t>
        <a:bodyPr/>
        <a:lstStyle/>
        <a:p>
          <a:endParaRPr lang="zh-TW" altLang="en-US"/>
        </a:p>
      </dgm:t>
    </dgm:pt>
    <dgm:pt modelId="{1E225672-1B6F-47D9-9402-CB198DD694F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chemeClr val="tx1"/>
              </a:solidFill>
              <a:effectLst>
                <a:outerShdw blurRad="25400" algn="tl" rotWithShape="0">
                  <a:srgbClr val="000000">
                    <a:alpha val="43000"/>
                  </a:srgbClr>
                </a:outerShdw>
              </a:effectLst>
            </a:rPr>
            <a:t>展現誠意</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56BA5E2E-4CD7-4C13-94AC-4F16BFDD5D68}" type="parTrans" cxnId="{C3A0576A-B65C-48EB-A68A-AD1404A97483}">
      <dgm:prSet/>
      <dgm:spPr/>
      <dgm:t>
        <a:bodyPr/>
        <a:lstStyle/>
        <a:p>
          <a:endParaRPr lang="zh-TW" altLang="en-US"/>
        </a:p>
      </dgm:t>
    </dgm:pt>
    <dgm:pt modelId="{D13C1E06-5BC1-4BA5-B012-C4E595E6FAF7}" type="sibTrans" cxnId="{C3A0576A-B65C-48EB-A68A-AD1404A97483}">
      <dgm:prSet/>
      <dgm:spPr/>
      <dgm:t>
        <a:bodyPr/>
        <a:lstStyle/>
        <a:p>
          <a:endParaRPr lang="zh-TW" altLang="en-US"/>
        </a:p>
      </dgm:t>
    </dgm:pt>
    <dgm:pt modelId="{45CFE7A1-E754-4F0B-83E2-F5BCA234976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smtClean="0">
              <a:ln w="11430"/>
              <a:solidFill>
                <a:schemeClr val="tx1"/>
              </a:solidFill>
              <a:effectLst>
                <a:outerShdw blurRad="25400" algn="tl" rotWithShape="0">
                  <a:srgbClr val="000000">
                    <a:alpha val="43000"/>
                  </a:srgbClr>
                </a:outerShdw>
              </a:effectLst>
            </a:rPr>
            <a:t>團隊合作</a:t>
          </a:r>
          <a:endParaRPr lang="zh-TW" altLang="en-US" sz="2600" b="1" cap="none" spc="150" dirty="0">
            <a:ln w="11430"/>
            <a:solidFill>
              <a:schemeClr val="tx1"/>
            </a:solidFill>
            <a:effectLst>
              <a:outerShdw blurRad="25400" algn="tl" rotWithShape="0">
                <a:srgbClr val="000000">
                  <a:alpha val="43000"/>
                </a:srgbClr>
              </a:outerShdw>
            </a:effectLst>
          </a:endParaRPr>
        </a:p>
      </dgm:t>
    </dgm:pt>
    <dgm:pt modelId="{8BD8E22F-9AB8-4C71-8958-59236803CFF9}" type="parTrans" cxnId="{8BBB1870-9232-4AD0-B65E-C58BBA771E5A}">
      <dgm:prSet/>
      <dgm:spPr/>
      <dgm:t>
        <a:bodyPr/>
        <a:lstStyle/>
        <a:p>
          <a:endParaRPr lang="zh-TW" altLang="en-US"/>
        </a:p>
      </dgm:t>
    </dgm:pt>
    <dgm:pt modelId="{EAF207E8-D038-4D8D-BB84-F3AD2722AB29}" type="sibTrans" cxnId="{8BBB1870-9232-4AD0-B65E-C58BBA771E5A}">
      <dgm:prSet/>
      <dgm:spPr/>
      <dgm:t>
        <a:bodyPr/>
        <a:lstStyle/>
        <a:p>
          <a:endParaRPr lang="zh-TW" altLang="en-US"/>
        </a:p>
      </dgm:t>
    </dgm:pt>
    <dgm:pt modelId="{56397FAC-75C2-44A2-B35B-F3B57F8DBC46}" type="pres">
      <dgm:prSet presAssocID="{DAE38950-5614-479F-9540-8909F728F442}" presName="CompostProcess" presStyleCnt="0">
        <dgm:presLayoutVars>
          <dgm:dir/>
          <dgm:resizeHandles val="exact"/>
        </dgm:presLayoutVars>
      </dgm:prSet>
      <dgm:spPr/>
      <dgm:t>
        <a:bodyPr/>
        <a:lstStyle/>
        <a:p>
          <a:endParaRPr lang="zh-TW" altLang="en-US"/>
        </a:p>
      </dgm:t>
    </dgm:pt>
    <dgm:pt modelId="{A9B5A8E3-DF13-44E1-AA9A-7D3A850E5493}" type="pres">
      <dgm:prSet presAssocID="{DAE38950-5614-479F-9540-8909F728F442}" presName="arrow" presStyleLbl="bgShp" presStyleIdx="0" presStyleCnt="1"/>
      <dgm:spPr/>
    </dgm:pt>
    <dgm:pt modelId="{9CA8550D-2F0B-42F4-BC15-EFCCE462F1E6}" type="pres">
      <dgm:prSet presAssocID="{DAE38950-5614-479F-9540-8909F728F442}" presName="linearProcess" presStyleCnt="0"/>
      <dgm:spPr/>
    </dgm:pt>
    <dgm:pt modelId="{ACCFF643-7141-41B8-95BB-8093CF27817E}" type="pres">
      <dgm:prSet presAssocID="{8E517ED5-2506-454C-BE19-B50811C86CD8}" presName="textNode" presStyleLbl="node1" presStyleIdx="0" presStyleCnt="5">
        <dgm:presLayoutVars>
          <dgm:bulletEnabled val="1"/>
        </dgm:presLayoutVars>
      </dgm:prSet>
      <dgm:spPr/>
      <dgm:t>
        <a:bodyPr/>
        <a:lstStyle/>
        <a:p>
          <a:endParaRPr lang="zh-TW" altLang="en-US"/>
        </a:p>
      </dgm:t>
    </dgm:pt>
    <dgm:pt modelId="{7E480942-34F8-4EBD-B00B-DF289B762CE5}" type="pres">
      <dgm:prSet presAssocID="{318E361C-93F9-4F3F-9092-21BD0E443378}" presName="sibTrans" presStyleCnt="0"/>
      <dgm:spPr/>
    </dgm:pt>
    <dgm:pt modelId="{AC6FAAA5-F441-463C-B9BB-161D10899F9E}" type="pres">
      <dgm:prSet presAssocID="{9E671C33-B65F-4D13-9CA7-73B489B74C77}" presName="textNode" presStyleLbl="node1" presStyleIdx="1" presStyleCnt="5">
        <dgm:presLayoutVars>
          <dgm:bulletEnabled val="1"/>
        </dgm:presLayoutVars>
      </dgm:prSet>
      <dgm:spPr/>
      <dgm:t>
        <a:bodyPr/>
        <a:lstStyle/>
        <a:p>
          <a:endParaRPr lang="zh-TW" altLang="en-US"/>
        </a:p>
      </dgm:t>
    </dgm:pt>
    <dgm:pt modelId="{157867B8-0658-4C6E-B42E-819808A64BB3}" type="pres">
      <dgm:prSet presAssocID="{12F69166-BD88-45DA-8C31-3832954396E0}" presName="sibTrans" presStyleCnt="0"/>
      <dgm:spPr/>
    </dgm:pt>
    <dgm:pt modelId="{A5506C2F-C570-4A0B-8841-7871629C7962}" type="pres">
      <dgm:prSet presAssocID="{4342B93A-B32C-406C-AEDC-3FDC18B583CB}" presName="textNode" presStyleLbl="node1" presStyleIdx="2" presStyleCnt="5">
        <dgm:presLayoutVars>
          <dgm:bulletEnabled val="1"/>
        </dgm:presLayoutVars>
      </dgm:prSet>
      <dgm:spPr/>
      <dgm:t>
        <a:bodyPr/>
        <a:lstStyle/>
        <a:p>
          <a:endParaRPr lang="zh-TW" altLang="en-US"/>
        </a:p>
      </dgm:t>
    </dgm:pt>
    <dgm:pt modelId="{A6C7D29A-3249-45B2-8C7B-1394AC1FD23C}" type="pres">
      <dgm:prSet presAssocID="{B75F7E15-F04B-4DD3-8948-91A5A265E261}" presName="sibTrans" presStyleCnt="0"/>
      <dgm:spPr/>
    </dgm:pt>
    <dgm:pt modelId="{AB1DAE93-170B-4C95-9CB5-7C332C7057AC}" type="pres">
      <dgm:prSet presAssocID="{1E225672-1B6F-47D9-9402-CB198DD694F8}" presName="textNode" presStyleLbl="node1" presStyleIdx="3" presStyleCnt="5">
        <dgm:presLayoutVars>
          <dgm:bulletEnabled val="1"/>
        </dgm:presLayoutVars>
      </dgm:prSet>
      <dgm:spPr/>
      <dgm:t>
        <a:bodyPr/>
        <a:lstStyle/>
        <a:p>
          <a:endParaRPr lang="zh-TW" altLang="en-US"/>
        </a:p>
      </dgm:t>
    </dgm:pt>
    <dgm:pt modelId="{9780588C-F34E-41ED-9D4D-87D101DAFA48}" type="pres">
      <dgm:prSet presAssocID="{D13C1E06-5BC1-4BA5-B012-C4E595E6FAF7}" presName="sibTrans" presStyleCnt="0"/>
      <dgm:spPr/>
    </dgm:pt>
    <dgm:pt modelId="{499EB6C5-2A95-42A5-99A5-8137138BC8C7}" type="pres">
      <dgm:prSet presAssocID="{45CFE7A1-E754-4F0B-83E2-F5BCA2349767}" presName="textNode" presStyleLbl="node1" presStyleIdx="4" presStyleCnt="5">
        <dgm:presLayoutVars>
          <dgm:bulletEnabled val="1"/>
        </dgm:presLayoutVars>
      </dgm:prSet>
      <dgm:spPr/>
      <dgm:t>
        <a:bodyPr/>
        <a:lstStyle/>
        <a:p>
          <a:endParaRPr lang="zh-TW" altLang="en-US"/>
        </a:p>
      </dgm:t>
    </dgm:pt>
  </dgm:ptLst>
  <dgm:cxnLst>
    <dgm:cxn modelId="{C3A0576A-B65C-48EB-A68A-AD1404A97483}" srcId="{DAE38950-5614-479F-9540-8909F728F442}" destId="{1E225672-1B6F-47D9-9402-CB198DD694F8}" srcOrd="3" destOrd="0" parTransId="{56BA5E2E-4CD7-4C13-94AC-4F16BFDD5D68}" sibTransId="{D13C1E06-5BC1-4BA5-B012-C4E595E6FAF7}"/>
    <dgm:cxn modelId="{8BBB1870-9232-4AD0-B65E-C58BBA771E5A}" srcId="{DAE38950-5614-479F-9540-8909F728F442}" destId="{45CFE7A1-E754-4F0B-83E2-F5BCA2349767}" srcOrd="4" destOrd="0" parTransId="{8BD8E22F-9AB8-4C71-8958-59236803CFF9}" sibTransId="{EAF207E8-D038-4D8D-BB84-F3AD2722AB29}"/>
    <dgm:cxn modelId="{FF1F8AB2-571B-4A11-B17D-A72201C5B636}" type="presOf" srcId="{1E225672-1B6F-47D9-9402-CB198DD694F8}" destId="{AB1DAE93-170B-4C95-9CB5-7C332C7057AC}" srcOrd="0" destOrd="0" presId="urn:microsoft.com/office/officeart/2005/8/layout/hProcess9"/>
    <dgm:cxn modelId="{F40B2D49-FA55-4D74-A275-0373C0A0385A}" type="presOf" srcId="{8E517ED5-2506-454C-BE19-B50811C86CD8}" destId="{ACCFF643-7141-41B8-95BB-8093CF27817E}" srcOrd="0" destOrd="0" presId="urn:microsoft.com/office/officeart/2005/8/layout/hProcess9"/>
    <dgm:cxn modelId="{3D65DF19-2183-488A-B60C-ABCBB3F31BF7}" type="presOf" srcId="{9E671C33-B65F-4D13-9CA7-73B489B74C77}" destId="{AC6FAAA5-F441-463C-B9BB-161D10899F9E}" srcOrd="0" destOrd="0" presId="urn:microsoft.com/office/officeart/2005/8/layout/hProcess9"/>
    <dgm:cxn modelId="{7F5F64F6-3261-48EF-82D8-C13FB1740569}" type="presOf" srcId="{DAE38950-5614-479F-9540-8909F728F442}" destId="{56397FAC-75C2-44A2-B35B-F3B57F8DBC46}" srcOrd="0" destOrd="0" presId="urn:microsoft.com/office/officeart/2005/8/layout/hProcess9"/>
    <dgm:cxn modelId="{167F79B6-5DFC-4D7C-AD02-07369E22E602}" type="presOf" srcId="{4342B93A-B32C-406C-AEDC-3FDC18B583CB}" destId="{A5506C2F-C570-4A0B-8841-7871629C7962}" srcOrd="0" destOrd="0" presId="urn:microsoft.com/office/officeart/2005/8/layout/hProcess9"/>
    <dgm:cxn modelId="{089799A8-A935-4FBC-BCD4-54D03916677F}" srcId="{DAE38950-5614-479F-9540-8909F728F442}" destId="{8E517ED5-2506-454C-BE19-B50811C86CD8}" srcOrd="0" destOrd="0" parTransId="{8C5B670E-D2EC-4424-A9C4-AA4C4193CD56}" sibTransId="{318E361C-93F9-4F3F-9092-21BD0E443378}"/>
    <dgm:cxn modelId="{085D45BF-7764-47DF-8239-69B35D99B19C}" srcId="{DAE38950-5614-479F-9540-8909F728F442}" destId="{9E671C33-B65F-4D13-9CA7-73B489B74C77}" srcOrd="1" destOrd="0" parTransId="{B22E38FD-A8FD-4AE6-8E71-90746E7AD77F}" sibTransId="{12F69166-BD88-45DA-8C31-3832954396E0}"/>
    <dgm:cxn modelId="{7F4865DA-5ED0-476D-A402-09F94AC8DC32}" srcId="{DAE38950-5614-479F-9540-8909F728F442}" destId="{4342B93A-B32C-406C-AEDC-3FDC18B583CB}" srcOrd="2" destOrd="0" parTransId="{108F916B-25AB-4828-9592-606968A254C1}" sibTransId="{B75F7E15-F04B-4DD3-8948-91A5A265E261}"/>
    <dgm:cxn modelId="{1F141013-8272-4ED0-BE9C-7DFAD2306A11}" type="presOf" srcId="{45CFE7A1-E754-4F0B-83E2-F5BCA2349767}" destId="{499EB6C5-2A95-42A5-99A5-8137138BC8C7}" srcOrd="0" destOrd="0" presId="urn:microsoft.com/office/officeart/2005/8/layout/hProcess9"/>
    <dgm:cxn modelId="{2ADB613E-A9F4-4EE3-AEFC-BE730CF7DB07}" type="presParOf" srcId="{56397FAC-75C2-44A2-B35B-F3B57F8DBC46}" destId="{A9B5A8E3-DF13-44E1-AA9A-7D3A850E5493}" srcOrd="0" destOrd="0" presId="urn:microsoft.com/office/officeart/2005/8/layout/hProcess9"/>
    <dgm:cxn modelId="{442B2B8E-16A6-4846-90B3-A051B1273A54}" type="presParOf" srcId="{56397FAC-75C2-44A2-B35B-F3B57F8DBC46}" destId="{9CA8550D-2F0B-42F4-BC15-EFCCE462F1E6}" srcOrd="1" destOrd="0" presId="urn:microsoft.com/office/officeart/2005/8/layout/hProcess9"/>
    <dgm:cxn modelId="{D95648DC-9409-42C4-A4CE-D27CDF1B254C}" type="presParOf" srcId="{9CA8550D-2F0B-42F4-BC15-EFCCE462F1E6}" destId="{ACCFF643-7141-41B8-95BB-8093CF27817E}" srcOrd="0" destOrd="0" presId="urn:microsoft.com/office/officeart/2005/8/layout/hProcess9"/>
    <dgm:cxn modelId="{15C23259-3A8B-4F37-A0C7-CB65F4360FD4}" type="presParOf" srcId="{9CA8550D-2F0B-42F4-BC15-EFCCE462F1E6}" destId="{7E480942-34F8-4EBD-B00B-DF289B762CE5}" srcOrd="1" destOrd="0" presId="urn:microsoft.com/office/officeart/2005/8/layout/hProcess9"/>
    <dgm:cxn modelId="{ADD957CB-521D-47BE-85BD-4FE962C64BFA}" type="presParOf" srcId="{9CA8550D-2F0B-42F4-BC15-EFCCE462F1E6}" destId="{AC6FAAA5-F441-463C-B9BB-161D10899F9E}" srcOrd="2" destOrd="0" presId="urn:microsoft.com/office/officeart/2005/8/layout/hProcess9"/>
    <dgm:cxn modelId="{60B64F6B-1727-4EE7-8692-357509E4FCCC}" type="presParOf" srcId="{9CA8550D-2F0B-42F4-BC15-EFCCE462F1E6}" destId="{157867B8-0658-4C6E-B42E-819808A64BB3}" srcOrd="3" destOrd="0" presId="urn:microsoft.com/office/officeart/2005/8/layout/hProcess9"/>
    <dgm:cxn modelId="{FC95C2C2-1574-49B6-84F8-C0BB2E37DD01}" type="presParOf" srcId="{9CA8550D-2F0B-42F4-BC15-EFCCE462F1E6}" destId="{A5506C2F-C570-4A0B-8841-7871629C7962}" srcOrd="4" destOrd="0" presId="urn:microsoft.com/office/officeart/2005/8/layout/hProcess9"/>
    <dgm:cxn modelId="{46CFD18E-BDBB-4725-948A-6060EC93BEF7}" type="presParOf" srcId="{9CA8550D-2F0B-42F4-BC15-EFCCE462F1E6}" destId="{A6C7D29A-3249-45B2-8C7B-1394AC1FD23C}" srcOrd="5" destOrd="0" presId="urn:microsoft.com/office/officeart/2005/8/layout/hProcess9"/>
    <dgm:cxn modelId="{867D7AB6-3882-44C9-9A51-8C66D4BA00A8}" type="presParOf" srcId="{9CA8550D-2F0B-42F4-BC15-EFCCE462F1E6}" destId="{AB1DAE93-170B-4C95-9CB5-7C332C7057AC}" srcOrd="6" destOrd="0" presId="urn:microsoft.com/office/officeart/2005/8/layout/hProcess9"/>
    <dgm:cxn modelId="{B0ABF1AE-914D-4785-9FD5-4374CD72A1E3}" type="presParOf" srcId="{9CA8550D-2F0B-42F4-BC15-EFCCE462F1E6}" destId="{9780588C-F34E-41ED-9D4D-87D101DAFA48}" srcOrd="7" destOrd="0" presId="urn:microsoft.com/office/officeart/2005/8/layout/hProcess9"/>
    <dgm:cxn modelId="{27E0AAA6-A010-4D09-9556-5C1630E8009D}" type="presParOf" srcId="{9CA8550D-2F0B-42F4-BC15-EFCCE462F1E6}" destId="{499EB6C5-2A95-42A5-99A5-8137138BC8C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媒體展露的調查</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顧客內在的改變</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顧客外在的改變</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社會大眾的態度</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相關群體的態度</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5">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5">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5">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5" custLinFactNeighborX="3141" custLinFactNeighborY="-10980">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5" custLinFactNeighborX="3141" custLinFactNeighborY="-10980">
        <dgm:presLayoutVars>
          <dgm:bulletEnabled val="1"/>
        </dgm:presLayoutVars>
      </dgm:prSet>
      <dgm:spPr>
        <a:prstGeom prst="roundRect">
          <a:avLst/>
        </a:prstGeom>
      </dgm:spPr>
      <dgm:t>
        <a:bodyPr/>
        <a:lstStyle/>
        <a:p>
          <a:endParaRPr lang="zh-TW" altLang="en-US"/>
        </a:p>
      </dgm:t>
    </dgm:pt>
  </dgm:ptLst>
  <dgm:cxnLst>
    <dgm:cxn modelId="{C3BBD950-69DC-4B9A-92F5-281A7F5C4BB1}" srcId="{F9030E14-80FE-4629-BAF6-DD36C7DA5DF5}" destId="{39DCC811-8A17-4FDD-BAE8-F4D3F6E2B3E2}" srcOrd="4" destOrd="0" parTransId="{3FA95CE1-EAE3-4648-AD8E-9C6B0D88D46D}" sibTransId="{B6D5621D-5CBD-49B8-9B2F-19E54022B7B4}"/>
    <dgm:cxn modelId="{01D0A031-849A-402B-A704-63987AD84DCB}" type="presOf" srcId="{0588CC39-5E4F-4D8B-9ACF-1E2646CA25E2}" destId="{69BF1B0A-13EC-42E3-8FE4-77007D9B1B50}" srcOrd="0" destOrd="0" presId="urn:microsoft.com/office/officeart/2005/8/layout/default"/>
    <dgm:cxn modelId="{46737BAE-BD98-4009-B010-D6849CC5EA44}" type="presOf" srcId="{B1DDA535-F2A1-4080-AA35-CB78634FEA4A}" destId="{C881338C-DBB1-4D4D-A1E2-947C33C8C1D5}" srcOrd="0" destOrd="0" presId="urn:microsoft.com/office/officeart/2005/8/layout/default"/>
    <dgm:cxn modelId="{4E08713A-6FBA-4CAF-B4CD-A86EAC7B294A}" type="presOf" srcId="{F9030E14-80FE-4629-BAF6-DD36C7DA5DF5}" destId="{5805DCDE-CDDB-4303-8E53-6A4FA6C602FA}"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99245EF0-C3AE-4441-9FBD-C60D34D550C5}" srcId="{F9030E14-80FE-4629-BAF6-DD36C7DA5DF5}" destId="{6F1B43D4-3773-473A-B2F6-3909346AF2FE}" srcOrd="0" destOrd="0" parTransId="{D0E25E76-3FC1-44A5-9665-3274450A2ACF}" sibTransId="{D1A2973A-CBB2-4C84-A6F3-9108423BB3A1}"/>
    <dgm:cxn modelId="{249073BF-27B9-4912-81C3-4289F33BFAA1}" type="presOf" srcId="{39DCC811-8A17-4FDD-BAE8-F4D3F6E2B3E2}" destId="{029041D7-8FCF-4984-851C-C69E8ECD281E}"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6F532A94-93BB-4025-85D1-F61073CB8162}" type="presOf" srcId="{6F1B43D4-3773-473A-B2F6-3909346AF2FE}" destId="{8D5377B8-B51C-4F0E-BF3F-ED094C4BFB2F}" srcOrd="0" destOrd="0" presId="urn:microsoft.com/office/officeart/2005/8/layout/default"/>
    <dgm:cxn modelId="{A0514D76-D3AD-4F2E-9698-4504C9D33C8C}" srcId="{F9030E14-80FE-4629-BAF6-DD36C7DA5DF5}" destId="{91C89BEB-C95E-4E14-AD15-48F1B9046459}" srcOrd="3" destOrd="0" parTransId="{94A67B86-03AE-489A-89FA-A0D58F9CBE24}" sibTransId="{DC2C264B-0BB7-450F-BD83-C62254649CF9}"/>
    <dgm:cxn modelId="{46186189-8D5F-491F-93A0-097F1A31C66D}" type="presOf" srcId="{91C89BEB-C95E-4E14-AD15-48F1B9046459}" destId="{0E44A800-EFD4-497B-9451-3262FCE6B437}" srcOrd="0" destOrd="0" presId="urn:microsoft.com/office/officeart/2005/8/layout/default"/>
    <dgm:cxn modelId="{E8B0458D-DA88-45C7-9EE4-DD5FE2A57206}" type="presParOf" srcId="{5805DCDE-CDDB-4303-8E53-6A4FA6C602FA}" destId="{8D5377B8-B51C-4F0E-BF3F-ED094C4BFB2F}" srcOrd="0" destOrd="0" presId="urn:microsoft.com/office/officeart/2005/8/layout/default"/>
    <dgm:cxn modelId="{2038A57B-77D3-424E-B201-595B9D8B2245}" type="presParOf" srcId="{5805DCDE-CDDB-4303-8E53-6A4FA6C602FA}" destId="{BCDD25CC-76C0-4EB2-85BF-438C4FE9E895}" srcOrd="1" destOrd="0" presId="urn:microsoft.com/office/officeart/2005/8/layout/default"/>
    <dgm:cxn modelId="{3AE9FC33-3D25-441D-83A8-CA4D83D63816}" type="presParOf" srcId="{5805DCDE-CDDB-4303-8E53-6A4FA6C602FA}" destId="{69BF1B0A-13EC-42E3-8FE4-77007D9B1B50}" srcOrd="2" destOrd="0" presId="urn:microsoft.com/office/officeart/2005/8/layout/default"/>
    <dgm:cxn modelId="{C31B2B58-0C23-4314-83C2-9DD87B03BF74}" type="presParOf" srcId="{5805DCDE-CDDB-4303-8E53-6A4FA6C602FA}" destId="{2B308B51-273E-4A1F-B27F-B2F558D9357A}" srcOrd="3" destOrd="0" presId="urn:microsoft.com/office/officeart/2005/8/layout/default"/>
    <dgm:cxn modelId="{EF6C85B6-DF9B-4196-9C3B-2E9A486ABF4B}" type="presParOf" srcId="{5805DCDE-CDDB-4303-8E53-6A4FA6C602FA}" destId="{C881338C-DBB1-4D4D-A1E2-947C33C8C1D5}" srcOrd="4" destOrd="0" presId="urn:microsoft.com/office/officeart/2005/8/layout/default"/>
    <dgm:cxn modelId="{FA7B6A0D-BE25-4C8A-9F03-1B22BEEDB573}" type="presParOf" srcId="{5805DCDE-CDDB-4303-8E53-6A4FA6C602FA}" destId="{F3E5E4ED-BE3D-4608-B02C-4DD0245AE67F}" srcOrd="5" destOrd="0" presId="urn:microsoft.com/office/officeart/2005/8/layout/default"/>
    <dgm:cxn modelId="{B53FD3EA-9228-4FD5-885D-F5F55F187005}" type="presParOf" srcId="{5805DCDE-CDDB-4303-8E53-6A4FA6C602FA}" destId="{0E44A800-EFD4-497B-9451-3262FCE6B437}" srcOrd="6" destOrd="0" presId="urn:microsoft.com/office/officeart/2005/8/layout/default"/>
    <dgm:cxn modelId="{81F1E253-C5A5-4B32-84AB-736E49475834}" type="presParOf" srcId="{5805DCDE-CDDB-4303-8E53-6A4FA6C602FA}" destId="{3B0F7DCD-6F22-4A1F-A6EF-B168F5D2E20D}" srcOrd="7" destOrd="0" presId="urn:microsoft.com/office/officeart/2005/8/layout/default"/>
    <dgm:cxn modelId="{297D1413-543C-4303-9FD1-8CA3C16076FE}" type="presParOf" srcId="{5805DCDE-CDDB-4303-8E53-6A4FA6C602FA}" destId="{029041D7-8FCF-4984-851C-C69E8ECD281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zh-TW" altLang="en-US"/>
        </a:p>
      </dgm:t>
    </dgm:pt>
    <dgm:pt modelId="{B0B02BC6-1C56-44D6-938B-4AFCD300F6F5}">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消費者促銷</a:t>
          </a:r>
          <a:endParaRPr lang="zh-TW" altLang="en-US" b="1" cap="none" spc="150" dirty="0">
            <a:ln w="11430"/>
            <a:solidFill>
              <a:srgbClr val="F8F8F8"/>
            </a:solidFill>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3F7B058F-E5C4-441B-83F3-35DC8EA3D97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rPr>
            <a:t>針對最終的消費者市場所舉辦的促銷活動。</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9225D9B5-23EC-4E79-9A08-91E73942BB22}" type="parTrans" cxnId="{A0372C0B-0AFA-45A9-859F-B9331DAD8BF0}">
      <dgm:prSet/>
      <dgm:spPr/>
      <dgm:t>
        <a:bodyPr/>
        <a:lstStyle/>
        <a:p>
          <a:endParaRPr lang="zh-TW" altLang="en-US"/>
        </a:p>
      </dgm:t>
    </dgm:pt>
    <dgm:pt modelId="{70CB07D1-3D49-40C9-A34C-BB6F9D70F137}" type="sibTrans" cxnId="{A0372C0B-0AFA-45A9-859F-B9331DAD8BF0}">
      <dgm:prSet/>
      <dgm:spPr/>
      <dgm:t>
        <a:bodyPr/>
        <a:lstStyle/>
        <a:p>
          <a:endParaRPr lang="zh-TW" altLang="en-US"/>
        </a:p>
      </dgm:t>
    </dgm:pt>
    <dgm:pt modelId="{7C641ECD-5A26-4EB7-9FE2-B0FC5D73AEB8}">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交易促銷</a:t>
          </a:r>
          <a:endParaRPr lang="zh-TW" altLang="en-US" b="1" cap="none" spc="150" dirty="0">
            <a:ln w="11430"/>
            <a:solidFill>
              <a:srgbClr val="F8F8F8"/>
            </a:solidFill>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BE1F0285-F19C-4599-8E48-D091CD84F0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rPr>
            <a:t>直接以行銷通路的成員作為促銷的對象。</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B257A80B-9BD4-4F0A-A390-53AD167A0218}" type="parTrans" cxnId="{B20A8464-D4F0-46F7-B71C-4FBC719ED78F}">
      <dgm:prSet/>
      <dgm:spPr/>
      <dgm:t>
        <a:bodyPr/>
        <a:lstStyle/>
        <a:p>
          <a:endParaRPr lang="zh-TW" altLang="en-US"/>
        </a:p>
      </dgm:t>
    </dgm:pt>
    <dgm:pt modelId="{89D923EA-7D1C-4565-9B18-DAEEDFABDD12}" type="sibTrans" cxnId="{B20A8464-D4F0-46F7-B71C-4FBC719ED78F}">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pt>
    <dgm:pt modelId="{524479C1-EF89-4795-9964-F65289239877}" type="pres">
      <dgm:prSet presAssocID="{B0B02BC6-1C56-44D6-938B-4AFCD300F6F5}" presName="parentText" presStyleLbl="node1" presStyleIdx="0" presStyleCnt="2">
        <dgm:presLayoutVars>
          <dgm:chMax val="1"/>
          <dgm:bulletEnabled val="1"/>
        </dgm:presLayoutVars>
      </dgm:prSet>
      <dgm:spPr/>
      <dgm:t>
        <a:bodyPr/>
        <a:lstStyle/>
        <a:p>
          <a:endParaRPr lang="zh-TW" altLang="en-US"/>
        </a:p>
      </dgm:t>
    </dgm:pt>
    <dgm:pt modelId="{970CF2B8-81C8-47FC-8360-29CEEA080F13}" type="pres">
      <dgm:prSet presAssocID="{B0B02BC6-1C56-44D6-938B-4AFCD300F6F5}" presName="descendantText" presStyleLbl="alignAccFollowNode1" presStyleIdx="0" presStyleCnt="2">
        <dgm:presLayoutVars>
          <dgm:bulletEnabled val="1"/>
        </dgm:presLayoutVars>
      </dgm:prSet>
      <dgm:spPr/>
      <dgm:t>
        <a:bodyPr/>
        <a:lstStyle/>
        <a:p>
          <a:endParaRPr lang="zh-TW" altLang="en-US"/>
        </a:p>
      </dgm:t>
    </dgm:pt>
    <dgm:pt modelId="{C22B92A2-ED1B-46CC-9175-AE552AA65056}" type="pres">
      <dgm:prSet presAssocID="{F9ECC9D7-FE96-400A-82D1-6A3953DE2994}" presName="sp" presStyleCnt="0"/>
      <dgm:spPr/>
    </dgm:pt>
    <dgm:pt modelId="{68399CAA-D23A-4D2E-955D-D2AD48DF7963}" type="pres">
      <dgm:prSet presAssocID="{7C641ECD-5A26-4EB7-9FE2-B0FC5D73AEB8}" presName="linNode" presStyleCnt="0"/>
      <dgm:spPr/>
    </dgm:pt>
    <dgm:pt modelId="{EC935CEE-6D56-4D12-B9B3-5FAFB1840BE2}" type="pres">
      <dgm:prSet presAssocID="{7C641ECD-5A26-4EB7-9FE2-B0FC5D73AEB8}" presName="parentText" presStyleLbl="node1" presStyleIdx="1" presStyleCnt="2">
        <dgm:presLayoutVars>
          <dgm:chMax val="1"/>
          <dgm:bulletEnabled val="1"/>
        </dgm:presLayoutVars>
      </dgm:prSet>
      <dgm:spPr/>
      <dgm:t>
        <a:bodyPr/>
        <a:lstStyle/>
        <a:p>
          <a:endParaRPr lang="zh-TW" altLang="en-US"/>
        </a:p>
      </dgm:t>
    </dgm:pt>
    <dgm:pt modelId="{D23D6AAD-5B0E-43A1-AA45-F248B4254E23}" type="pres">
      <dgm:prSet presAssocID="{7C641ECD-5A26-4EB7-9FE2-B0FC5D73AEB8}" presName="descendantText" presStyleLbl="alignAccFollowNode1" presStyleIdx="1" presStyleCnt="2">
        <dgm:presLayoutVars>
          <dgm:bulletEnabled val="1"/>
        </dgm:presLayoutVars>
      </dgm:prSet>
      <dgm:spPr/>
      <dgm:t>
        <a:bodyPr/>
        <a:lstStyle/>
        <a:p>
          <a:endParaRPr lang="zh-TW" altLang="en-US"/>
        </a:p>
      </dgm:t>
    </dgm:pt>
  </dgm:ptLst>
  <dgm:cxnLst>
    <dgm:cxn modelId="{135A443B-EC5C-4384-A574-9756D508DBB8}" type="presOf" srcId="{BE1F0285-F19C-4599-8E48-D091CD84F06E}" destId="{D23D6AAD-5B0E-43A1-AA45-F248B4254E23}" srcOrd="0" destOrd="0" presId="urn:microsoft.com/office/officeart/2005/8/layout/vList5"/>
    <dgm:cxn modelId="{B20A8464-D4F0-46F7-B71C-4FBC719ED78F}" srcId="{7C641ECD-5A26-4EB7-9FE2-B0FC5D73AEB8}" destId="{BE1F0285-F19C-4599-8E48-D091CD84F06E}" srcOrd="0" destOrd="0" parTransId="{B257A80B-9BD4-4F0A-A390-53AD167A0218}" sibTransId="{89D923EA-7D1C-4565-9B18-DAEEDFABDD12}"/>
    <dgm:cxn modelId="{DA41AE1A-363D-4EF5-956A-7E624430EB0E}" srcId="{2695EF66-4270-45E1-A212-A6D8D1CDCF60}" destId="{7C641ECD-5A26-4EB7-9FE2-B0FC5D73AEB8}" srcOrd="1" destOrd="0" parTransId="{9DE5BCC0-8A81-4EA4-AD9E-7074A7A4673F}" sibTransId="{0BF8E14A-86A8-4A49-8055-318AC9F858F7}"/>
    <dgm:cxn modelId="{BBC00D79-507F-4133-88E3-C64A1B840382}" srcId="{2695EF66-4270-45E1-A212-A6D8D1CDCF60}" destId="{B0B02BC6-1C56-44D6-938B-4AFCD300F6F5}" srcOrd="0" destOrd="0" parTransId="{F58CB358-A896-45C4-8D3E-F6BD9094DD83}" sibTransId="{F9ECC9D7-FE96-400A-82D1-6A3953DE2994}"/>
    <dgm:cxn modelId="{BD952A1A-19C7-4B50-952D-B2CF7F4A7EC2}" type="presOf" srcId="{7C641ECD-5A26-4EB7-9FE2-B0FC5D73AEB8}" destId="{EC935CEE-6D56-4D12-B9B3-5FAFB1840BE2}" srcOrd="0" destOrd="0" presId="urn:microsoft.com/office/officeart/2005/8/layout/vList5"/>
    <dgm:cxn modelId="{55B70A36-27AD-4EB0-B1EA-2E33CFF421F4}" type="presOf" srcId="{3F7B058F-E5C4-441B-83F3-35DC8EA3D971}" destId="{970CF2B8-81C8-47FC-8360-29CEEA080F13}" srcOrd="0" destOrd="0" presId="urn:microsoft.com/office/officeart/2005/8/layout/vList5"/>
    <dgm:cxn modelId="{A0372C0B-0AFA-45A9-859F-B9331DAD8BF0}" srcId="{B0B02BC6-1C56-44D6-938B-4AFCD300F6F5}" destId="{3F7B058F-E5C4-441B-83F3-35DC8EA3D971}" srcOrd="0" destOrd="0" parTransId="{9225D9B5-23EC-4E79-9A08-91E73942BB22}" sibTransId="{70CB07D1-3D49-40C9-A34C-BB6F9D70F137}"/>
    <dgm:cxn modelId="{9E85C8BD-727D-4D6C-AEA5-E88CEF7CA384}" type="presOf" srcId="{B0B02BC6-1C56-44D6-938B-4AFCD300F6F5}" destId="{524479C1-EF89-4795-9964-F65289239877}" srcOrd="0" destOrd="0" presId="urn:microsoft.com/office/officeart/2005/8/layout/vList5"/>
    <dgm:cxn modelId="{CE937CD9-273F-482A-A4A6-0119130E635F}" type="presOf" srcId="{2695EF66-4270-45E1-A212-A6D8D1CDCF60}" destId="{4511ACF5-9B94-490A-9559-C2E1780E88C9}" srcOrd="0" destOrd="0" presId="urn:microsoft.com/office/officeart/2005/8/layout/vList5"/>
    <dgm:cxn modelId="{CC1BBCB3-4C14-47B2-86F5-C01DA1C38F52}" type="presParOf" srcId="{4511ACF5-9B94-490A-9559-C2E1780E88C9}" destId="{EA02FB75-ED75-4AEB-9586-9595CA650245}" srcOrd="0" destOrd="0" presId="urn:microsoft.com/office/officeart/2005/8/layout/vList5"/>
    <dgm:cxn modelId="{0B5B17B3-E58C-4C15-A9EC-7FB233430522}" type="presParOf" srcId="{EA02FB75-ED75-4AEB-9586-9595CA650245}" destId="{524479C1-EF89-4795-9964-F65289239877}" srcOrd="0" destOrd="0" presId="urn:microsoft.com/office/officeart/2005/8/layout/vList5"/>
    <dgm:cxn modelId="{0D755F9A-2962-47BE-AF5C-4912A1EF1260}" type="presParOf" srcId="{EA02FB75-ED75-4AEB-9586-9595CA650245}" destId="{970CF2B8-81C8-47FC-8360-29CEEA080F13}" srcOrd="1" destOrd="0" presId="urn:microsoft.com/office/officeart/2005/8/layout/vList5"/>
    <dgm:cxn modelId="{C7A5BBDD-52BC-460F-B41C-CFCCAF770DE5}" type="presParOf" srcId="{4511ACF5-9B94-490A-9559-C2E1780E88C9}" destId="{C22B92A2-ED1B-46CC-9175-AE552AA65056}" srcOrd="1" destOrd="0" presId="urn:microsoft.com/office/officeart/2005/8/layout/vList5"/>
    <dgm:cxn modelId="{7BB18ABF-11AD-4D0C-8130-74C832BA0258}" type="presParOf" srcId="{4511ACF5-9B94-490A-9559-C2E1780E88C9}" destId="{68399CAA-D23A-4D2E-955D-D2AD48DF7963}" srcOrd="2" destOrd="0" presId="urn:microsoft.com/office/officeart/2005/8/layout/vList5"/>
    <dgm:cxn modelId="{07808080-FB18-44C7-8C43-CF48C3C11026}" type="presParOf" srcId="{68399CAA-D23A-4D2E-955D-D2AD48DF7963}" destId="{EC935CEE-6D56-4D12-B9B3-5FAFB1840BE2}" srcOrd="0" destOrd="0" presId="urn:microsoft.com/office/officeart/2005/8/layout/vList5"/>
    <dgm:cxn modelId="{B9E86463-12DD-4C48-8046-3FC124F33CB3}" type="presParOf" srcId="{68399CAA-D23A-4D2E-955D-D2AD48DF7963}" destId="{D23D6AAD-5B0E-43A1-AA45-F248B4254E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協助新產品導入</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鼓勵消費者試用</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鼓勵消費者重購</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降低競爭者的衝擊</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增加消費者的庫存與消費量</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強化其他推廣工具的效用</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custScaleX="33530" custScaleY="31288" custLinFactNeighborX="3120">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custScaleX="33530" custScaleY="31288" custLinFactNeighborX="-1004">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custScaleX="33380" custScaleY="31288" custLinFactNeighborX="-4459">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custScaleX="33530" custScaleY="31288" custLinFactNeighborX="3425"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custScaleX="33530" custScaleY="31288"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custScaleX="33530" custScaleY="31288" custLinFactNeighborX="-4304" custLinFactNeighborY="-12385">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99245EF0-C3AE-4441-9FBD-C60D34D550C5}" srcId="{F9030E14-80FE-4629-BAF6-DD36C7DA5DF5}" destId="{6F1B43D4-3773-473A-B2F6-3909346AF2FE}" srcOrd="0" destOrd="0" parTransId="{D0E25E76-3FC1-44A5-9665-3274450A2ACF}" sibTransId="{D1A2973A-CBB2-4C84-A6F3-9108423BB3A1}"/>
    <dgm:cxn modelId="{7D469E61-B89C-42E4-8135-4C8F0BE734F3}" type="presOf" srcId="{6F1B43D4-3773-473A-B2F6-3909346AF2FE}" destId="{8D5377B8-B51C-4F0E-BF3F-ED094C4BFB2F}" srcOrd="0" destOrd="0" presId="urn:microsoft.com/office/officeart/2005/8/layout/default"/>
    <dgm:cxn modelId="{721B7669-75CD-455E-84FC-006395E4534C}" type="presOf" srcId="{39DCC811-8A17-4FDD-BAE8-F4D3F6E2B3E2}" destId="{029041D7-8FCF-4984-851C-C69E8ECD281E}"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CAF23883-3F96-4C1B-AA02-FCC18F82DB94}" type="presOf" srcId="{0F04884D-624A-466C-958D-FACC47357FDC}" destId="{F5B7999F-441D-4938-818B-C2121068A2CB}"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A2E2EACC-2CFA-4875-9EFD-726B53F2B7CB}" type="presOf" srcId="{F9030E14-80FE-4629-BAF6-DD36C7DA5DF5}" destId="{5805DCDE-CDDB-4303-8E53-6A4FA6C602FA}" srcOrd="0" destOrd="0" presId="urn:microsoft.com/office/officeart/2005/8/layout/default"/>
    <dgm:cxn modelId="{0F1EE898-02E1-4F03-912E-AD45B0D3FCEC}" type="presOf" srcId="{B1DDA535-F2A1-4080-AA35-CB78634FEA4A}" destId="{C881338C-DBB1-4D4D-A1E2-947C33C8C1D5}" srcOrd="0" destOrd="0" presId="urn:microsoft.com/office/officeart/2005/8/layout/default"/>
    <dgm:cxn modelId="{58A9A98E-EC9A-4E10-B95A-DC9496D56E4E}" type="presOf" srcId="{0588CC39-5E4F-4D8B-9ACF-1E2646CA25E2}" destId="{69BF1B0A-13EC-42E3-8FE4-77007D9B1B50}"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C0385A45-D783-4E38-B3F8-DB7523D13656}" type="presOf" srcId="{91C89BEB-C95E-4E14-AD15-48F1B9046459}" destId="{0E44A800-EFD4-497B-9451-3262FCE6B437}" srcOrd="0" destOrd="0" presId="urn:microsoft.com/office/officeart/2005/8/layout/default"/>
    <dgm:cxn modelId="{A0514D76-D3AD-4F2E-9698-4504C9D33C8C}" srcId="{F9030E14-80FE-4629-BAF6-DD36C7DA5DF5}" destId="{91C89BEB-C95E-4E14-AD15-48F1B9046459}" srcOrd="3" destOrd="0" parTransId="{94A67B86-03AE-489A-89FA-A0D58F9CBE24}" sibTransId="{DC2C264B-0BB7-450F-BD83-C62254649CF9}"/>
    <dgm:cxn modelId="{A73BDB5E-019D-4BD3-9C68-7CE735FA01F0}" type="presParOf" srcId="{5805DCDE-CDDB-4303-8E53-6A4FA6C602FA}" destId="{8D5377B8-B51C-4F0E-BF3F-ED094C4BFB2F}" srcOrd="0" destOrd="0" presId="urn:microsoft.com/office/officeart/2005/8/layout/default"/>
    <dgm:cxn modelId="{33DF4959-F6C0-4060-A7D7-BB70B38DE511}" type="presParOf" srcId="{5805DCDE-CDDB-4303-8E53-6A4FA6C602FA}" destId="{BCDD25CC-76C0-4EB2-85BF-438C4FE9E895}" srcOrd="1" destOrd="0" presId="urn:microsoft.com/office/officeart/2005/8/layout/default"/>
    <dgm:cxn modelId="{15FE90C0-3FF1-4D9F-93EE-B419CFFF38CB}" type="presParOf" srcId="{5805DCDE-CDDB-4303-8E53-6A4FA6C602FA}" destId="{69BF1B0A-13EC-42E3-8FE4-77007D9B1B50}" srcOrd="2" destOrd="0" presId="urn:microsoft.com/office/officeart/2005/8/layout/default"/>
    <dgm:cxn modelId="{A966CA3B-0DD4-4EE1-957E-53456B3406EA}" type="presParOf" srcId="{5805DCDE-CDDB-4303-8E53-6A4FA6C602FA}" destId="{2B308B51-273E-4A1F-B27F-B2F558D9357A}" srcOrd="3" destOrd="0" presId="urn:microsoft.com/office/officeart/2005/8/layout/default"/>
    <dgm:cxn modelId="{6FDB085E-5970-40F0-91E5-A94D09E69F49}" type="presParOf" srcId="{5805DCDE-CDDB-4303-8E53-6A4FA6C602FA}" destId="{C881338C-DBB1-4D4D-A1E2-947C33C8C1D5}" srcOrd="4" destOrd="0" presId="urn:microsoft.com/office/officeart/2005/8/layout/default"/>
    <dgm:cxn modelId="{3842B772-CF1C-49CB-8EBE-6060A4108E6E}" type="presParOf" srcId="{5805DCDE-CDDB-4303-8E53-6A4FA6C602FA}" destId="{F3E5E4ED-BE3D-4608-B02C-4DD0245AE67F}" srcOrd="5" destOrd="0" presId="urn:microsoft.com/office/officeart/2005/8/layout/default"/>
    <dgm:cxn modelId="{64144F6F-3DEC-4C35-8C30-88D27BB82601}" type="presParOf" srcId="{5805DCDE-CDDB-4303-8E53-6A4FA6C602FA}" destId="{0E44A800-EFD4-497B-9451-3262FCE6B437}" srcOrd="6" destOrd="0" presId="urn:microsoft.com/office/officeart/2005/8/layout/default"/>
    <dgm:cxn modelId="{45832945-2014-4731-B69D-B6F67367FC0C}" type="presParOf" srcId="{5805DCDE-CDDB-4303-8E53-6A4FA6C602FA}" destId="{3B0F7DCD-6F22-4A1F-A6EF-B168F5D2E20D}" srcOrd="7" destOrd="0" presId="urn:microsoft.com/office/officeart/2005/8/layout/default"/>
    <dgm:cxn modelId="{8EA79D50-A600-4685-BFC9-BD349CE14FBC}" type="presParOf" srcId="{5805DCDE-CDDB-4303-8E53-6A4FA6C602FA}" destId="{029041D7-8FCF-4984-851C-C69E8ECD281E}" srcOrd="8" destOrd="0" presId="urn:microsoft.com/office/officeart/2005/8/layout/default"/>
    <dgm:cxn modelId="{D34FA110-8AF6-41EE-8125-6F84EA81B2C7}" type="presParOf" srcId="{5805DCDE-CDDB-4303-8E53-6A4FA6C602FA}" destId="{7832FDCA-76D7-4903-9724-69F383AA4D91}" srcOrd="9" destOrd="0" presId="urn:microsoft.com/office/officeart/2005/8/layout/default"/>
    <dgm:cxn modelId="{A58DD302-63F6-477C-891C-2B9688E53C7E}"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提早消費型</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rgbClr val="002060"/>
              </a:solidFill>
              <a:effectLst>
                <a:outerShdw blurRad="25400" algn="tl" rotWithShape="0">
                  <a:srgbClr val="000000">
                    <a:alpha val="43000"/>
                  </a:srgbClr>
                </a:outerShdw>
              </a:effectLst>
            </a:rPr>
            <a:t>讓未來的購買量提早在今日消費</a:t>
          </a:r>
          <a:r>
            <a:rPr lang="zh-TW" altLang="en-US" sz="24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短期效果型</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sz="2000" b="1" cap="none" spc="150" dirty="0" smtClean="0">
              <a:ln w="11430"/>
              <a:solidFill>
                <a:srgbClr val="002060"/>
              </a:solidFill>
              <a:effectLst>
                <a:outerShdw blurRad="25400" algn="tl" rotWithShape="0">
                  <a:srgbClr val="000000">
                    <a:alpha val="43000"/>
                  </a:srgbClr>
                </a:outerShdw>
              </a:effectLst>
            </a:rPr>
            <a:t>雖會在促銷期間內提升購買量、增加消費量，但是在促銷完畢後，消費者的消費量又會恢復到正常水準</a:t>
          </a:r>
          <a:r>
            <a:rPr lang="zh-TW" altLang="en-US" sz="2000" b="1" cap="none" spc="150" dirty="0" smtClean="0">
              <a:ln w="11430"/>
              <a:solidFill>
                <a:srgbClr val="002060"/>
              </a:solidFill>
              <a:effectLst>
                <a:outerShdw blurRad="25400" algn="tl" rotWithShape="0">
                  <a:srgbClr val="000000">
                    <a:alpha val="43000"/>
                  </a:srgbClr>
                </a:outerShdw>
              </a:effectLst>
            </a:rPr>
            <a:t>。</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rgbClr val="F8F8F8"/>
              </a:solidFill>
              <a:effectLst>
                <a:outerShdw blurRad="25400" algn="tl" rotWithShape="0">
                  <a:srgbClr val="000000">
                    <a:alpha val="43000"/>
                  </a:srgbClr>
                </a:outerShdw>
              </a:effectLst>
            </a:rPr>
            <a:t>長期效果型</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rgbClr val="002060"/>
              </a:solidFill>
              <a:effectLst>
                <a:outerShdw blurRad="25400" algn="tl" rotWithShape="0">
                  <a:srgbClr val="000000">
                    <a:alpha val="43000"/>
                  </a:srgbClr>
                </a:outerShdw>
              </a:effectLst>
            </a:rPr>
            <a:t>提升促銷期間的購買量，造成消費量增加或是吸引新的客層。</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sz="2000" b="1" cap="none" spc="150" dirty="0" smtClean="0">
              <a:ln w="11430"/>
              <a:solidFill>
                <a:srgbClr val="002060"/>
              </a:solidFill>
              <a:effectLst>
                <a:outerShdw blurRad="25400" algn="tl" rotWithShape="0">
                  <a:srgbClr val="000000">
                    <a:alpha val="43000"/>
                  </a:srgbClr>
                </a:outerShdw>
              </a:effectLst>
            </a:rPr>
            <a:t>雖會提升促銷期間內的購買量，但是在促銷完畢後，購買量反而會呈現比促銷前更低的水準。</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sz="3900" b="1" cap="none" spc="150" dirty="0" smtClean="0">
              <a:ln w="11430"/>
              <a:solidFill>
                <a:srgbClr val="F8F8F8"/>
              </a:solidFill>
              <a:effectLst>
                <a:outerShdw blurRad="25400" algn="tl" rotWithShape="0">
                  <a:srgbClr val="000000">
                    <a:alpha val="43000"/>
                  </a:srgbClr>
                </a:outerShdw>
              </a:effectLst>
            </a:rPr>
            <a:t>不利反弊型</a:t>
          </a:r>
          <a:endParaRPr lang="zh-TW" altLang="en-US" sz="39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custScaleY="112989">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pt>
    <dgm:pt modelId="{BC902E34-F56B-4830-819B-02CD41E7EE43}" type="pres">
      <dgm:prSet presAssocID="{A7621A4B-40D5-4769-895C-1D5EB5E1B910}" presName="linNode" presStyleCnt="0"/>
      <dgm:spPr/>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14518">
        <dgm:presLayoutVars>
          <dgm:bulletEnabled val="1"/>
        </dgm:presLayoutVars>
      </dgm:prSet>
      <dgm:spPr/>
      <dgm:t>
        <a:bodyPr/>
        <a:lstStyle/>
        <a:p>
          <a:endParaRPr lang="zh-TW" altLang="en-US"/>
        </a:p>
      </dgm:t>
    </dgm:pt>
  </dgm:ptLst>
  <dgm:cxnLst>
    <dgm:cxn modelId="{B00240C1-AC09-4BCD-8220-4FFC4818C2F8}" type="presOf" srcId="{76B493F1-2A53-42E6-A7BF-442932F3A05D}" destId="{BBE50D1B-DE04-4595-B44C-AA2D05663C7C}" srcOrd="0" destOrd="0" presId="urn:microsoft.com/office/officeart/2005/8/layout/vList5"/>
    <dgm:cxn modelId="{640048C7-0BB6-4B18-A75D-76390E9865AD}" type="presOf" srcId="{1B158362-E92E-42E3-9B7D-603CBA39D083}" destId="{C438F100-E1BB-4A7C-A915-BB1940AD5F56}"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D32B5FC8-8010-4EE4-BD61-4B5AF1EAA322}" srcId="{53D2EDC9-A6C6-44D3-A166-14FCBFDAA9DB}" destId="{44E977BC-6D55-4F02-9DCA-D490EEA2088E}" srcOrd="0" destOrd="0" parTransId="{53C6EEE0-9F08-41E7-B7A1-A060ADBDF4E3}" sibTransId="{31A7D9CF-98E7-45E2-89AB-B9AA9CA4ADC1}"/>
    <dgm:cxn modelId="{5EEAE6BC-0F77-4680-80DC-BDDF3D1753EF}" type="presOf" srcId="{6E47CA9E-8915-402E-90DA-5FCAF009FAA7}" destId="{E465A98F-C06C-4CD6-A14B-6176EAC4396F}" srcOrd="0" destOrd="0" presId="urn:microsoft.com/office/officeart/2005/8/layout/vList5"/>
    <dgm:cxn modelId="{35D25134-49BF-45C3-B93D-8F29BB8F0FDA}" type="presOf" srcId="{44E977BC-6D55-4F02-9DCA-D490EEA2088E}" destId="{144DDCE6-22AF-425C-8427-98A664FD0734}" srcOrd="0" destOrd="0" presId="urn:microsoft.com/office/officeart/2005/8/layout/vList5"/>
    <dgm:cxn modelId="{E80A8702-DD28-4601-AECB-9B6C482EACBA}" srcId="{E067807D-49B7-494D-A306-557D1FE25653}" destId="{A7621A4B-40D5-4769-895C-1D5EB5E1B910}" srcOrd="3" destOrd="0" parTransId="{8B04CC19-0826-46BD-B13A-B76E6BB9D147}" sibTransId="{967107AC-1267-47CE-AD06-A63350D14309}"/>
    <dgm:cxn modelId="{5ABFC068-B1CF-4862-9D7E-83B4ACF6F09D}" srcId="{E067807D-49B7-494D-A306-557D1FE25653}" destId="{76B493F1-2A53-42E6-A7BF-442932F3A05D}" srcOrd="0" destOrd="0" parTransId="{B748F1C2-B7F9-447F-889B-83C9066209B8}" sibTransId="{43B447CD-A5C3-437A-84EA-CAC5E771089B}"/>
    <dgm:cxn modelId="{E3DD59A4-F8E8-4EDE-B0C9-AF5633A9B66B}" type="presOf" srcId="{2DE3B0EC-261C-4E7E-9539-F63AC6960771}" destId="{0C473A32-7290-4B4D-A437-7A958BADB0F9}" srcOrd="0" destOrd="0" presId="urn:microsoft.com/office/officeart/2005/8/layout/vList5"/>
    <dgm:cxn modelId="{441FA476-8F69-4F69-8B17-42237DAEAEE3}" type="presOf" srcId="{A7621A4B-40D5-4769-895C-1D5EB5E1B910}" destId="{C134D43E-2D93-4ADF-83A2-28CBD00296BE}"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F174A6EA-5D99-497E-BE0B-FD85DCCC64EE}" type="presOf" srcId="{36C9300F-8576-4DB0-B274-6C21F69DD2DF}" destId="{0AA2E3C2-0796-4702-9EAC-52838928B19C}" srcOrd="0" destOrd="0" presId="urn:microsoft.com/office/officeart/2005/8/layout/vList5"/>
    <dgm:cxn modelId="{31CEA4F6-99F4-428E-BC6D-6325888AA0FD}" srcId="{A7621A4B-40D5-4769-895C-1D5EB5E1B910}" destId="{1B158362-E92E-42E3-9B7D-603CBA39D083}" srcOrd="0" destOrd="0" parTransId="{B36521A0-6E1D-4E23-82C5-A032C69651DA}" sibTransId="{48FAEEEC-A5E3-41EC-9366-3056E63FC69D}"/>
    <dgm:cxn modelId="{94E04B5D-7F05-4DC9-B3F9-CA5F2791C548}" type="presOf" srcId="{53D2EDC9-A6C6-44D3-A166-14FCBFDAA9DB}" destId="{E4866BD7-8CF4-414D-9656-026FEE664F37}"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08CBD3EF-FB44-443F-9886-DC420A2512FA}" srcId="{6E47CA9E-8915-402E-90DA-5FCAF009FAA7}" destId="{2DE3B0EC-261C-4E7E-9539-F63AC6960771}" srcOrd="0" destOrd="0" parTransId="{8546FE4B-0CD1-4284-ADE7-A1C197C0645E}" sibTransId="{5E2602F3-B332-4600-9783-9CDCD1441949}"/>
    <dgm:cxn modelId="{A1F2E9DB-8E85-40F9-BC78-89DE2E3B8A72}" type="presOf" srcId="{E067807D-49B7-494D-A306-557D1FE25653}" destId="{FFB1DB85-FB0D-42B7-94BE-A265DC3912BA}" srcOrd="0" destOrd="0" presId="urn:microsoft.com/office/officeart/2005/8/layout/vList5"/>
    <dgm:cxn modelId="{BA39F8BA-3B8C-4386-9A22-401D0A514032}" type="presParOf" srcId="{FFB1DB85-FB0D-42B7-94BE-A265DC3912BA}" destId="{69EDF27F-8102-4921-BE29-811F7AF84D76}" srcOrd="0" destOrd="0" presId="urn:microsoft.com/office/officeart/2005/8/layout/vList5"/>
    <dgm:cxn modelId="{ED1697A8-756D-4C0C-AD78-E5C6C428252D}" type="presParOf" srcId="{69EDF27F-8102-4921-BE29-811F7AF84D76}" destId="{BBE50D1B-DE04-4595-B44C-AA2D05663C7C}" srcOrd="0" destOrd="0" presId="urn:microsoft.com/office/officeart/2005/8/layout/vList5"/>
    <dgm:cxn modelId="{F9E73FC4-73F6-49C1-A895-828A8816C7F8}" type="presParOf" srcId="{69EDF27F-8102-4921-BE29-811F7AF84D76}" destId="{0AA2E3C2-0796-4702-9EAC-52838928B19C}" srcOrd="1" destOrd="0" presId="urn:microsoft.com/office/officeart/2005/8/layout/vList5"/>
    <dgm:cxn modelId="{4B1AF0F2-4E8B-4CB8-90FF-4760C2D6F9D1}" type="presParOf" srcId="{FFB1DB85-FB0D-42B7-94BE-A265DC3912BA}" destId="{7C6EF099-9939-421F-A942-58D028CCDBEC}" srcOrd="1" destOrd="0" presId="urn:microsoft.com/office/officeart/2005/8/layout/vList5"/>
    <dgm:cxn modelId="{A317DDE6-24B0-4AFC-8434-88DD78803C7B}" type="presParOf" srcId="{FFB1DB85-FB0D-42B7-94BE-A265DC3912BA}" destId="{FE4ADDBC-41BA-4D8B-B445-5D9416D0E7DF}" srcOrd="2" destOrd="0" presId="urn:microsoft.com/office/officeart/2005/8/layout/vList5"/>
    <dgm:cxn modelId="{5FD8B156-1469-48C4-BD1E-DDB70E46B234}" type="presParOf" srcId="{FE4ADDBC-41BA-4D8B-B445-5D9416D0E7DF}" destId="{E465A98F-C06C-4CD6-A14B-6176EAC4396F}" srcOrd="0" destOrd="0" presId="urn:microsoft.com/office/officeart/2005/8/layout/vList5"/>
    <dgm:cxn modelId="{894552DF-152D-4482-B8FF-4CBAFA54E811}" type="presParOf" srcId="{FE4ADDBC-41BA-4D8B-B445-5D9416D0E7DF}" destId="{0C473A32-7290-4B4D-A437-7A958BADB0F9}" srcOrd="1" destOrd="0" presId="urn:microsoft.com/office/officeart/2005/8/layout/vList5"/>
    <dgm:cxn modelId="{72425359-AA68-4826-BAE8-9043E499381A}" type="presParOf" srcId="{FFB1DB85-FB0D-42B7-94BE-A265DC3912BA}" destId="{1D85B1CA-A7C9-4737-90B9-3482ACB5B52B}" srcOrd="3" destOrd="0" presId="urn:microsoft.com/office/officeart/2005/8/layout/vList5"/>
    <dgm:cxn modelId="{BCEBC720-EC73-4987-B49B-B4754DACF99E}" type="presParOf" srcId="{FFB1DB85-FB0D-42B7-94BE-A265DC3912BA}" destId="{68535D44-92C3-4D1D-A416-BAE610902D10}" srcOrd="4" destOrd="0" presId="urn:microsoft.com/office/officeart/2005/8/layout/vList5"/>
    <dgm:cxn modelId="{218741B1-9F0B-49BC-9B72-697BF116A8F0}" type="presParOf" srcId="{68535D44-92C3-4D1D-A416-BAE610902D10}" destId="{E4866BD7-8CF4-414D-9656-026FEE664F37}" srcOrd="0" destOrd="0" presId="urn:microsoft.com/office/officeart/2005/8/layout/vList5"/>
    <dgm:cxn modelId="{8532DEBC-E23C-47BD-8AE7-9E9F49E0AA0C}" type="presParOf" srcId="{68535D44-92C3-4D1D-A416-BAE610902D10}" destId="{144DDCE6-22AF-425C-8427-98A664FD0734}" srcOrd="1" destOrd="0" presId="urn:microsoft.com/office/officeart/2005/8/layout/vList5"/>
    <dgm:cxn modelId="{E9E31A6E-091F-4B22-A78B-FFAE750FF2C7}" type="presParOf" srcId="{FFB1DB85-FB0D-42B7-94BE-A265DC3912BA}" destId="{9EBBBCDC-FA1F-406B-A756-34E4F47B4438}" srcOrd="5" destOrd="0" presId="urn:microsoft.com/office/officeart/2005/8/layout/vList5"/>
    <dgm:cxn modelId="{873737D8-6FFA-4214-92D3-06795B61A022}" type="presParOf" srcId="{FFB1DB85-FB0D-42B7-94BE-A265DC3912BA}" destId="{BC902E34-F56B-4830-819B-02CD41E7EE43}" srcOrd="6" destOrd="0" presId="urn:microsoft.com/office/officeart/2005/8/layout/vList5"/>
    <dgm:cxn modelId="{14286615-9EBC-4F35-9836-9C4436D2537C}" type="presParOf" srcId="{BC902E34-F56B-4830-819B-02CD41E7EE43}" destId="{C134D43E-2D93-4ADF-83A2-28CBD00296BE}" srcOrd="0" destOrd="0" presId="urn:microsoft.com/office/officeart/2005/8/layout/vList5"/>
    <dgm:cxn modelId="{06137922-D386-47DD-94D1-9AB07DC2B4E2}"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折價券</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贈品</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愛用者回饋計畫</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競賽和抽獎</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樣品</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店頭展示</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E6C0D8-054E-4567-9615-D089BA58F0C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現金還本</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5B91D6-9962-41C0-82D8-3DE5C35EF4A1}" type="parTrans" cxnId="{D3FFDC2C-8F91-466B-B555-3AC1C71CEE01}">
      <dgm:prSet/>
      <dgm:spPr/>
      <dgm:t>
        <a:bodyPr/>
        <a:lstStyle/>
        <a:p>
          <a:endParaRPr lang="zh-TW" altLang="en-US"/>
        </a:p>
      </dgm:t>
    </dgm:pt>
    <dgm:pt modelId="{587BF35B-2C70-4E8B-AF9B-1D19999F9986}" type="sibTrans" cxnId="{D3FFDC2C-8F91-466B-B555-3AC1C71CEE01}">
      <dgm:prSet/>
      <dgm:spPr/>
      <dgm:t>
        <a:bodyPr/>
        <a:lstStyle/>
        <a:p>
          <a:endParaRPr lang="zh-TW" altLang="en-US"/>
        </a:p>
      </dgm:t>
    </dgm:pt>
    <dgm:pt modelId="{C3484342-95D8-4541-A164-7358AE7D995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搭配促銷</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285F8C-0245-494D-AE79-AFDC1A8F74A0}" type="parTrans" cxnId="{B77B2873-8835-4DBF-A13B-D64DE43E75BB}">
      <dgm:prSet/>
      <dgm:spPr/>
      <dgm:t>
        <a:bodyPr/>
        <a:lstStyle/>
        <a:p>
          <a:endParaRPr lang="zh-TW" altLang="en-US"/>
        </a:p>
      </dgm:t>
    </dgm:pt>
    <dgm:pt modelId="{96AD01D3-0BF8-4845-90EB-EC4BABCC0249}" type="sibTrans" cxnId="{B77B2873-8835-4DBF-A13B-D64DE43E75BB}">
      <dgm:prSet/>
      <dgm:spPr/>
      <dgm:t>
        <a:bodyPr/>
        <a:lstStyle/>
        <a:p>
          <a:endParaRPr lang="zh-TW" altLang="en-US"/>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8">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8">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8">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8" custLinFactNeighborX="751" custLinFactNeighborY="-9463">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8" custLinFactNeighborX="751" custLinFactNeighborY="-9463">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8" custLinFactNeighborX="751" custLinFactNeighborY="-9463">
        <dgm:presLayoutVars>
          <dgm:bulletEnabled val="1"/>
        </dgm:presLayoutVars>
      </dgm:prSet>
      <dgm:spPr>
        <a:prstGeom prst="roundRect">
          <a:avLst/>
        </a:prstGeom>
      </dgm:spPr>
      <dgm:t>
        <a:bodyPr/>
        <a:lstStyle/>
        <a:p>
          <a:endParaRPr lang="zh-TW" altLang="en-US"/>
        </a:p>
      </dgm:t>
    </dgm:pt>
    <dgm:pt modelId="{3AD04780-3E7A-415C-9E30-B4564774A26B}" type="pres">
      <dgm:prSet presAssocID="{790E2C9F-1E79-49CD-9AAA-6E8E3D08EAAD}" presName="sibTrans" presStyleCnt="0"/>
      <dgm:spPr/>
      <dgm:t>
        <a:bodyPr/>
        <a:lstStyle/>
        <a:p>
          <a:endParaRPr lang="zh-TW" altLang="en-US"/>
        </a:p>
      </dgm:t>
    </dgm:pt>
    <dgm:pt modelId="{F1BF1785-59F9-40CA-B0D1-9F192F8D8957}" type="pres">
      <dgm:prSet presAssocID="{C3484342-95D8-4541-A164-7358AE7D995C}" presName="node" presStyleLbl="node1" presStyleIdx="6" presStyleCnt="8" custLinFactNeighborX="729" custLinFactNeighborY="-18573">
        <dgm:presLayoutVars>
          <dgm:bulletEnabled val="1"/>
        </dgm:presLayoutVars>
      </dgm:prSet>
      <dgm:spPr>
        <a:prstGeom prst="roundRect">
          <a:avLst/>
        </a:prstGeom>
      </dgm:spPr>
      <dgm:t>
        <a:bodyPr/>
        <a:lstStyle/>
        <a:p>
          <a:endParaRPr lang="zh-TW" altLang="en-US"/>
        </a:p>
      </dgm:t>
    </dgm:pt>
    <dgm:pt modelId="{5B4ADBBA-CAA0-45FF-9CD0-219DBFCA8A67}" type="pres">
      <dgm:prSet presAssocID="{96AD01D3-0BF8-4845-90EB-EC4BABCC0249}" presName="sibTrans" presStyleCnt="0"/>
      <dgm:spPr/>
      <dgm:t>
        <a:bodyPr/>
        <a:lstStyle/>
        <a:p>
          <a:endParaRPr lang="zh-TW" altLang="en-US"/>
        </a:p>
      </dgm:t>
    </dgm:pt>
    <dgm:pt modelId="{84025795-87AD-44B3-8157-4E8F49020402}" type="pres">
      <dgm:prSet presAssocID="{87E6C0D8-054E-4567-9615-D089BA58F0C6}" presName="node" presStyleLbl="node1" presStyleIdx="7" presStyleCnt="8" custLinFactNeighborX="729" custLinFactNeighborY="-18573">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1D3D5A7F-A4A9-4118-9B15-4EC2A7B065E7}" type="presOf" srcId="{0F04884D-624A-466C-958D-FACC47357FDC}" destId="{F5B7999F-441D-4938-818B-C2121068A2CB}"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FB69371A-22BB-40B4-A453-FBA21CB7CBDC}" type="presOf" srcId="{39DCC811-8A17-4FDD-BAE8-F4D3F6E2B3E2}" destId="{029041D7-8FCF-4984-851C-C69E8ECD281E}" srcOrd="0" destOrd="0" presId="urn:microsoft.com/office/officeart/2005/8/layout/default"/>
    <dgm:cxn modelId="{77DA72E6-033D-4D60-8A3D-3B12A95E3383}" type="presOf" srcId="{B1DDA535-F2A1-4080-AA35-CB78634FEA4A}" destId="{C881338C-DBB1-4D4D-A1E2-947C33C8C1D5}" srcOrd="0" destOrd="0" presId="urn:microsoft.com/office/officeart/2005/8/layout/default"/>
    <dgm:cxn modelId="{5C44FF4F-BB13-465D-B122-99F9B2B88D4D}" type="presOf" srcId="{91C89BEB-C95E-4E14-AD15-48F1B9046459}" destId="{0E44A800-EFD4-497B-9451-3262FCE6B437}" srcOrd="0" destOrd="0" presId="urn:microsoft.com/office/officeart/2005/8/layout/default"/>
    <dgm:cxn modelId="{B77B2873-8835-4DBF-A13B-D64DE43E75BB}" srcId="{F9030E14-80FE-4629-BAF6-DD36C7DA5DF5}" destId="{C3484342-95D8-4541-A164-7358AE7D995C}" srcOrd="6" destOrd="0" parTransId="{25285F8C-0245-494D-AE79-AFDC1A8F74A0}" sibTransId="{96AD01D3-0BF8-4845-90EB-EC4BABCC0249}"/>
    <dgm:cxn modelId="{D3FFDC2C-8F91-466B-B555-3AC1C71CEE01}" srcId="{F9030E14-80FE-4629-BAF6-DD36C7DA5DF5}" destId="{87E6C0D8-054E-4567-9615-D089BA58F0C6}" srcOrd="7" destOrd="0" parTransId="{3D5B91D6-9962-41C0-82D8-3DE5C35EF4A1}" sibTransId="{587BF35B-2C70-4E8B-AF9B-1D19999F9986}"/>
    <dgm:cxn modelId="{DE3050D2-7360-409C-9747-7D617718FD4A}" srcId="{F9030E14-80FE-4629-BAF6-DD36C7DA5DF5}" destId="{B1DDA535-F2A1-4080-AA35-CB78634FEA4A}" srcOrd="2" destOrd="0" parTransId="{5CCC7DEC-AC6B-492E-9DB0-B46E8F1C261A}" sibTransId="{546510F9-F22A-43AC-9550-09626A119B7B}"/>
    <dgm:cxn modelId="{572E5F75-FB4A-4174-ACE6-2F0CB751B840}" srcId="{F9030E14-80FE-4629-BAF6-DD36C7DA5DF5}" destId="{0588CC39-5E4F-4D8B-9ACF-1E2646CA25E2}" srcOrd="1" destOrd="0" parTransId="{92A92B33-FD23-4A87-A8A4-3026247C1AFB}" sibTransId="{AE0168F8-A706-4510-B516-15742902D1C4}"/>
    <dgm:cxn modelId="{1E6772CB-216C-4BA7-BED8-C7E2AD574702}" type="presOf" srcId="{0588CC39-5E4F-4D8B-9ACF-1E2646CA25E2}" destId="{69BF1B0A-13EC-42E3-8FE4-77007D9B1B50}" srcOrd="0" destOrd="0" presId="urn:microsoft.com/office/officeart/2005/8/layout/default"/>
    <dgm:cxn modelId="{04A51CDF-7113-4B9C-B4E2-07F7E75CD3F3}" type="presOf" srcId="{C3484342-95D8-4541-A164-7358AE7D995C}" destId="{F1BF1785-59F9-40CA-B0D1-9F192F8D8957}" srcOrd="0" destOrd="0" presId="urn:microsoft.com/office/officeart/2005/8/layout/default"/>
    <dgm:cxn modelId="{5BB9F4F3-13BC-4675-8D1A-16E68249842B}" type="presOf" srcId="{6F1B43D4-3773-473A-B2F6-3909346AF2FE}" destId="{8D5377B8-B51C-4F0E-BF3F-ED094C4BFB2F}" srcOrd="0" destOrd="0" presId="urn:microsoft.com/office/officeart/2005/8/layout/default"/>
    <dgm:cxn modelId="{A63A634E-8471-4157-830C-FC82E7739258}" type="presOf" srcId="{F9030E14-80FE-4629-BAF6-DD36C7DA5DF5}" destId="{5805DCDE-CDDB-4303-8E53-6A4FA6C602FA}"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A0514D76-D3AD-4F2E-9698-4504C9D33C8C}" srcId="{F9030E14-80FE-4629-BAF6-DD36C7DA5DF5}" destId="{91C89BEB-C95E-4E14-AD15-48F1B9046459}" srcOrd="3" destOrd="0" parTransId="{94A67B86-03AE-489A-89FA-A0D58F9CBE24}" sibTransId="{DC2C264B-0BB7-450F-BD83-C62254649CF9}"/>
    <dgm:cxn modelId="{783A119F-1D4E-4687-B9BF-ACB782915CF2}" type="presOf" srcId="{87E6C0D8-054E-4567-9615-D089BA58F0C6}" destId="{84025795-87AD-44B3-8157-4E8F49020402}" srcOrd="0" destOrd="0" presId="urn:microsoft.com/office/officeart/2005/8/layout/default"/>
    <dgm:cxn modelId="{4E5FCD18-A863-455A-9BED-CB9B79A462EF}" type="presParOf" srcId="{5805DCDE-CDDB-4303-8E53-6A4FA6C602FA}" destId="{8D5377B8-B51C-4F0E-BF3F-ED094C4BFB2F}" srcOrd="0" destOrd="0" presId="urn:microsoft.com/office/officeart/2005/8/layout/default"/>
    <dgm:cxn modelId="{400CCF7E-DCC0-4299-9C1B-09595A110187}" type="presParOf" srcId="{5805DCDE-CDDB-4303-8E53-6A4FA6C602FA}" destId="{BCDD25CC-76C0-4EB2-85BF-438C4FE9E895}" srcOrd="1" destOrd="0" presId="urn:microsoft.com/office/officeart/2005/8/layout/default"/>
    <dgm:cxn modelId="{EC914DB8-7990-4818-B98F-E516F55A9E16}" type="presParOf" srcId="{5805DCDE-CDDB-4303-8E53-6A4FA6C602FA}" destId="{69BF1B0A-13EC-42E3-8FE4-77007D9B1B50}" srcOrd="2" destOrd="0" presId="urn:microsoft.com/office/officeart/2005/8/layout/default"/>
    <dgm:cxn modelId="{CD6D9A67-8608-40DB-81BB-35AE90ABA116}" type="presParOf" srcId="{5805DCDE-CDDB-4303-8E53-6A4FA6C602FA}" destId="{2B308B51-273E-4A1F-B27F-B2F558D9357A}" srcOrd="3" destOrd="0" presId="urn:microsoft.com/office/officeart/2005/8/layout/default"/>
    <dgm:cxn modelId="{F3F3A43B-8798-4D18-8C05-213DC47182F7}" type="presParOf" srcId="{5805DCDE-CDDB-4303-8E53-6A4FA6C602FA}" destId="{C881338C-DBB1-4D4D-A1E2-947C33C8C1D5}" srcOrd="4" destOrd="0" presId="urn:microsoft.com/office/officeart/2005/8/layout/default"/>
    <dgm:cxn modelId="{EE893703-35A9-4007-A14A-FC70F6FB5D46}" type="presParOf" srcId="{5805DCDE-CDDB-4303-8E53-6A4FA6C602FA}" destId="{F3E5E4ED-BE3D-4608-B02C-4DD0245AE67F}" srcOrd="5" destOrd="0" presId="urn:microsoft.com/office/officeart/2005/8/layout/default"/>
    <dgm:cxn modelId="{EC7242B0-DE3F-413E-9F6A-AFE95D653D19}" type="presParOf" srcId="{5805DCDE-CDDB-4303-8E53-6A4FA6C602FA}" destId="{0E44A800-EFD4-497B-9451-3262FCE6B437}" srcOrd="6" destOrd="0" presId="urn:microsoft.com/office/officeart/2005/8/layout/default"/>
    <dgm:cxn modelId="{F69B6A63-2AA0-4C17-9D78-DCBD85E2B99F}" type="presParOf" srcId="{5805DCDE-CDDB-4303-8E53-6A4FA6C602FA}" destId="{3B0F7DCD-6F22-4A1F-A6EF-B168F5D2E20D}" srcOrd="7" destOrd="0" presId="urn:microsoft.com/office/officeart/2005/8/layout/default"/>
    <dgm:cxn modelId="{50A2C061-398D-40E7-9562-DAA17CC6E690}" type="presParOf" srcId="{5805DCDE-CDDB-4303-8E53-6A4FA6C602FA}" destId="{029041D7-8FCF-4984-851C-C69E8ECD281E}" srcOrd="8" destOrd="0" presId="urn:microsoft.com/office/officeart/2005/8/layout/default"/>
    <dgm:cxn modelId="{A8DE6642-F98F-4923-AFB3-A2E28884086F}" type="presParOf" srcId="{5805DCDE-CDDB-4303-8E53-6A4FA6C602FA}" destId="{7832FDCA-76D7-4903-9724-69F383AA4D91}" srcOrd="9" destOrd="0" presId="urn:microsoft.com/office/officeart/2005/8/layout/default"/>
    <dgm:cxn modelId="{FA5C859F-C6F1-4302-B722-155B6FD6D1DD}" type="presParOf" srcId="{5805DCDE-CDDB-4303-8E53-6A4FA6C602FA}" destId="{F5B7999F-441D-4938-818B-C2121068A2CB}" srcOrd="10" destOrd="0" presId="urn:microsoft.com/office/officeart/2005/8/layout/default"/>
    <dgm:cxn modelId="{BFE9AACD-84B8-48A4-A73F-C44F06A3744C}" type="presParOf" srcId="{5805DCDE-CDDB-4303-8E53-6A4FA6C602FA}" destId="{3AD04780-3E7A-415C-9E30-B4564774A26B}" srcOrd="11" destOrd="0" presId="urn:microsoft.com/office/officeart/2005/8/layout/default"/>
    <dgm:cxn modelId="{FFF33389-8137-444E-90B1-3D69071106C6}" type="presParOf" srcId="{5805DCDE-CDDB-4303-8E53-6A4FA6C602FA}" destId="{F1BF1785-59F9-40CA-B0D1-9F192F8D8957}" srcOrd="12" destOrd="0" presId="urn:microsoft.com/office/officeart/2005/8/layout/default"/>
    <dgm:cxn modelId="{5681A103-D0A5-4015-B5FA-F4F67224BB04}" type="presParOf" srcId="{5805DCDE-CDDB-4303-8E53-6A4FA6C602FA}" destId="{5B4ADBBA-CAA0-45FF-9CD0-219DBFCA8A67}" srcOrd="13" destOrd="0" presId="urn:microsoft.com/office/officeart/2005/8/layout/default"/>
    <dgm:cxn modelId="{7A6DD8E0-56B6-416D-91F2-588F28B62C43}" type="presParOf" srcId="{5805DCDE-CDDB-4303-8E53-6A4FA6C602FA}" destId="{84025795-87AD-44B3-8157-4E8F4902040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直接郵寄</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rgbClr val="F8F8F8"/>
              </a:solidFill>
              <a:effectLst>
                <a:outerShdw blurRad="25400" algn="tl" rotWithShape="0">
                  <a:srgbClr val="000000">
                    <a:alpha val="43000"/>
                  </a:srgbClr>
                </a:outerShdw>
              </a:effectLst>
            </a:rPr>
            <a:t>透過媒體</a:t>
          </a:r>
          <a:r>
            <a:rPr lang="en-US" altLang="zh-TW" sz="2400" b="1" cap="none" spc="150" dirty="0" smtClean="0">
              <a:ln w="11430"/>
              <a:solidFill>
                <a:srgbClr val="F8F8F8"/>
              </a:solidFill>
              <a:effectLst>
                <a:outerShdw blurRad="25400" algn="tl" rotWithShape="0">
                  <a:srgbClr val="000000">
                    <a:alpha val="43000"/>
                  </a:srgbClr>
                </a:outerShdw>
              </a:effectLst>
            </a:rPr>
            <a:t>(</a:t>
          </a:r>
          <a:r>
            <a:rPr lang="zh-TW" sz="2400" b="1" cap="none" spc="150" dirty="0" smtClean="0">
              <a:ln w="11430"/>
              <a:solidFill>
                <a:srgbClr val="F8F8F8"/>
              </a:solidFill>
              <a:effectLst>
                <a:outerShdw blurRad="25400" algn="tl" rotWithShape="0">
                  <a:srgbClr val="000000">
                    <a:alpha val="43000"/>
                  </a:srgbClr>
                </a:outerShdw>
              </a:effectLst>
            </a:rPr>
            <a:t>例如夾在報紙中</a:t>
          </a:r>
          <a:r>
            <a:rPr lang="en-US" altLang="zh-TW" sz="2400" b="1" cap="none" spc="150" dirty="0" smtClean="0">
              <a:ln w="11430"/>
              <a:solidFill>
                <a:srgbClr val="F8F8F8"/>
              </a:solidFill>
              <a:effectLst>
                <a:outerShdw blurRad="25400" algn="tl" rotWithShape="0">
                  <a:srgbClr val="000000">
                    <a:alpha val="43000"/>
                  </a:srgbClr>
                </a:outerShdw>
              </a:effectLst>
            </a:rPr>
            <a:t>)</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置於產品包裝中</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rgbClr val="F8F8F8"/>
              </a:solidFill>
              <a:effectLst>
                <a:outerShdw blurRad="25400" algn="tl" rotWithShape="0">
                  <a:srgbClr val="000000">
                    <a:alpha val="43000"/>
                  </a:srgbClr>
                </a:outerShdw>
              </a:effectLst>
            </a:rPr>
            <a:t>透過廣告</a:t>
          </a:r>
          <a:r>
            <a:rPr lang="en-US" altLang="zh-TW" sz="2400" b="1" cap="none" spc="150" dirty="0" smtClean="0">
              <a:ln w="11430"/>
              <a:solidFill>
                <a:srgbClr val="F8F8F8"/>
              </a:solidFill>
              <a:effectLst>
                <a:outerShdw blurRad="25400" algn="tl" rotWithShape="0">
                  <a:srgbClr val="000000">
                    <a:alpha val="43000"/>
                  </a:srgbClr>
                </a:outerShdw>
              </a:effectLst>
            </a:rPr>
            <a:t>(</a:t>
          </a:r>
          <a:r>
            <a:rPr lang="zh-TW" sz="2400" b="1" cap="none" spc="150" dirty="0" smtClean="0">
              <a:ln w="11430"/>
              <a:solidFill>
                <a:srgbClr val="F8F8F8"/>
              </a:solidFill>
              <a:effectLst>
                <a:outerShdw blurRad="25400" algn="tl" rotWithShape="0">
                  <a:srgbClr val="000000">
                    <a:alpha val="43000"/>
                  </a:srgbClr>
                </a:outerShdw>
              </a:effectLst>
            </a:rPr>
            <a:t>從報上剪下</a:t>
          </a:r>
          <a:r>
            <a:rPr lang="en-US" altLang="zh-TW" sz="2400" b="1" cap="none" spc="150" dirty="0" smtClean="0">
              <a:ln w="11430"/>
              <a:solidFill>
                <a:srgbClr val="F8F8F8"/>
              </a:solidFill>
              <a:effectLst>
                <a:outerShdw blurRad="25400" algn="tl" rotWithShape="0">
                  <a:srgbClr val="000000">
                    <a:alpha val="43000"/>
                  </a:srgbClr>
                </a:outerShdw>
              </a:effectLst>
            </a:rPr>
            <a:t>)</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請零售商店的員工現場發放折價券</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電子折價券</a:t>
          </a:r>
          <a:endParaRPr lang="zh-TW" altLang="en-US" sz="24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custLinFactNeighborX="-1002"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custLinFactNeighborX="-1002" custLinFactNeighborY="-12385">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99245EF0-C3AE-4441-9FBD-C60D34D550C5}" srcId="{F9030E14-80FE-4629-BAF6-DD36C7DA5DF5}" destId="{6F1B43D4-3773-473A-B2F6-3909346AF2FE}" srcOrd="0" destOrd="0" parTransId="{D0E25E76-3FC1-44A5-9665-3274450A2ACF}" sibTransId="{D1A2973A-CBB2-4C84-A6F3-9108423BB3A1}"/>
    <dgm:cxn modelId="{7CD07639-60A7-4847-810D-CA1625F8F32E}" type="presOf" srcId="{F9030E14-80FE-4629-BAF6-DD36C7DA5DF5}" destId="{5805DCDE-CDDB-4303-8E53-6A4FA6C602FA}" srcOrd="0" destOrd="0" presId="urn:microsoft.com/office/officeart/2005/8/layout/default"/>
    <dgm:cxn modelId="{CD56E960-1239-4440-9053-1509A6F39B09}" type="presOf" srcId="{B1DDA535-F2A1-4080-AA35-CB78634FEA4A}" destId="{C881338C-DBB1-4D4D-A1E2-947C33C8C1D5}" srcOrd="0" destOrd="0" presId="urn:microsoft.com/office/officeart/2005/8/layout/default"/>
    <dgm:cxn modelId="{45B7460E-B7B1-41EF-8A5A-111719A810A7}" type="presOf" srcId="{0588CC39-5E4F-4D8B-9ACF-1E2646CA25E2}" destId="{69BF1B0A-13EC-42E3-8FE4-77007D9B1B50}"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572E5F75-FB4A-4174-ACE6-2F0CB751B840}" srcId="{F9030E14-80FE-4629-BAF6-DD36C7DA5DF5}" destId="{0588CC39-5E4F-4D8B-9ACF-1E2646CA25E2}" srcOrd="1" destOrd="0" parTransId="{92A92B33-FD23-4A87-A8A4-3026247C1AFB}" sibTransId="{AE0168F8-A706-4510-B516-15742902D1C4}"/>
    <dgm:cxn modelId="{4B332699-A238-4243-A522-7114CC0EC397}" type="presOf" srcId="{39DCC811-8A17-4FDD-BAE8-F4D3F6E2B3E2}" destId="{029041D7-8FCF-4984-851C-C69E8ECD281E}" srcOrd="0" destOrd="0" presId="urn:microsoft.com/office/officeart/2005/8/layout/default"/>
    <dgm:cxn modelId="{14DA0AC6-9ABF-4A39-83C2-4B4C0C529089}" type="presOf" srcId="{0F04884D-624A-466C-958D-FACC47357FDC}" destId="{F5B7999F-441D-4938-818B-C2121068A2CB}" srcOrd="0" destOrd="0" presId="urn:microsoft.com/office/officeart/2005/8/layout/default"/>
    <dgm:cxn modelId="{1629D8E0-F7FC-4A1A-8063-EAD493992117}" type="presOf" srcId="{6F1B43D4-3773-473A-B2F6-3909346AF2FE}" destId="{8D5377B8-B51C-4F0E-BF3F-ED094C4BFB2F}" srcOrd="0" destOrd="0" presId="urn:microsoft.com/office/officeart/2005/8/layout/default"/>
    <dgm:cxn modelId="{32417C7D-C413-457E-A125-EF254342118F}" type="presOf" srcId="{91C89BEB-C95E-4E14-AD15-48F1B9046459}" destId="{0E44A800-EFD4-497B-9451-3262FCE6B437}"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A0514D76-D3AD-4F2E-9698-4504C9D33C8C}" srcId="{F9030E14-80FE-4629-BAF6-DD36C7DA5DF5}" destId="{91C89BEB-C95E-4E14-AD15-48F1B9046459}" srcOrd="3" destOrd="0" parTransId="{94A67B86-03AE-489A-89FA-A0D58F9CBE24}" sibTransId="{DC2C264B-0BB7-450F-BD83-C62254649CF9}"/>
    <dgm:cxn modelId="{4B80F0E2-AABB-4EB2-8E05-6913A9B03856}" type="presParOf" srcId="{5805DCDE-CDDB-4303-8E53-6A4FA6C602FA}" destId="{8D5377B8-B51C-4F0E-BF3F-ED094C4BFB2F}" srcOrd="0" destOrd="0" presId="urn:microsoft.com/office/officeart/2005/8/layout/default"/>
    <dgm:cxn modelId="{BBFE3D84-DD97-4FF5-AB5C-70E8B8B12079}" type="presParOf" srcId="{5805DCDE-CDDB-4303-8E53-6A4FA6C602FA}" destId="{BCDD25CC-76C0-4EB2-85BF-438C4FE9E895}" srcOrd="1" destOrd="0" presId="urn:microsoft.com/office/officeart/2005/8/layout/default"/>
    <dgm:cxn modelId="{D54F00B0-6376-4F31-997C-6E67563692AF}" type="presParOf" srcId="{5805DCDE-CDDB-4303-8E53-6A4FA6C602FA}" destId="{69BF1B0A-13EC-42E3-8FE4-77007D9B1B50}" srcOrd="2" destOrd="0" presId="urn:microsoft.com/office/officeart/2005/8/layout/default"/>
    <dgm:cxn modelId="{FC2EE7A5-0AD2-4215-96CF-590938132351}" type="presParOf" srcId="{5805DCDE-CDDB-4303-8E53-6A4FA6C602FA}" destId="{2B308B51-273E-4A1F-B27F-B2F558D9357A}" srcOrd="3" destOrd="0" presId="urn:microsoft.com/office/officeart/2005/8/layout/default"/>
    <dgm:cxn modelId="{8D296722-B34B-4FD8-AE82-DFCC54FB8277}" type="presParOf" srcId="{5805DCDE-CDDB-4303-8E53-6A4FA6C602FA}" destId="{C881338C-DBB1-4D4D-A1E2-947C33C8C1D5}" srcOrd="4" destOrd="0" presId="urn:microsoft.com/office/officeart/2005/8/layout/default"/>
    <dgm:cxn modelId="{EBFA6F9B-3FDD-43F5-AC68-E04845C696C6}" type="presParOf" srcId="{5805DCDE-CDDB-4303-8E53-6A4FA6C602FA}" destId="{F3E5E4ED-BE3D-4608-B02C-4DD0245AE67F}" srcOrd="5" destOrd="0" presId="urn:microsoft.com/office/officeart/2005/8/layout/default"/>
    <dgm:cxn modelId="{4A310935-9A80-43A5-A9C3-41597D02F32C}" type="presParOf" srcId="{5805DCDE-CDDB-4303-8E53-6A4FA6C602FA}" destId="{0E44A800-EFD4-497B-9451-3262FCE6B437}" srcOrd="6" destOrd="0" presId="urn:microsoft.com/office/officeart/2005/8/layout/default"/>
    <dgm:cxn modelId="{C66A791F-A016-46D3-9139-251319A83E5D}" type="presParOf" srcId="{5805DCDE-CDDB-4303-8E53-6A4FA6C602FA}" destId="{3B0F7DCD-6F22-4A1F-A6EF-B168F5D2E20D}" srcOrd="7" destOrd="0" presId="urn:microsoft.com/office/officeart/2005/8/layout/default"/>
    <dgm:cxn modelId="{3801E55E-90E1-4ABD-A133-30B3A64C8DEE}" type="presParOf" srcId="{5805DCDE-CDDB-4303-8E53-6A4FA6C602FA}" destId="{029041D7-8FCF-4984-851C-C69E8ECD281E}" srcOrd="8" destOrd="0" presId="urn:microsoft.com/office/officeart/2005/8/layout/default"/>
    <dgm:cxn modelId="{35DA26D5-ECA9-42B6-9415-8B93C703AC38}" type="presParOf" srcId="{5805DCDE-CDDB-4303-8E53-6A4FA6C602FA}" destId="{7832FDCA-76D7-4903-9724-69F383AA4D91}" srcOrd="9" destOrd="0" presId="urn:microsoft.com/office/officeart/2005/8/layout/default"/>
    <dgm:cxn modelId="{7B5986E1-8805-4933-B8AE-91A7A16DC062}"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95EF66-4270-45E1-A212-A6D8D1CDCF60}"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B0B02BC6-1C56-44D6-938B-4AFCD300F6F5}">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effectLst>
                <a:outerShdw blurRad="25400" algn="tl" rotWithShape="0">
                  <a:srgbClr val="000000">
                    <a:alpha val="43000"/>
                  </a:srgbClr>
                </a:outerShdw>
              </a:effectLst>
            </a:rPr>
            <a:t>新產品的利益必須明顯地優於其他競爭產品。</a:t>
          </a:r>
          <a:endParaRPr lang="zh-TW" altLang="en-US" sz="2500" b="1" cap="none" spc="150" dirty="0">
            <a:ln w="11430"/>
            <a:effectLst>
              <a:outerShdw blurRad="25400" algn="tl" rotWithShape="0">
                <a:srgbClr val="000000">
                  <a:alpha val="43000"/>
                </a:srgbClr>
              </a:outerShdw>
            </a:effectLst>
          </a:endParaRPr>
        </a:p>
      </dgm:t>
    </dgm:pt>
    <dgm:pt modelId="{F58CB358-A896-45C4-8D3E-F6BD9094DD83}" type="parTrans" cxnId="{BBC00D79-507F-4133-88E3-C64A1B840382}">
      <dgm:prSet/>
      <dgm:spPr/>
      <dgm:t>
        <a:bodyPr/>
        <a:lstStyle/>
        <a:p>
          <a:endParaRPr lang="zh-TW" altLang="en-US"/>
        </a:p>
      </dgm:t>
    </dgm:pt>
    <dgm:pt modelId="{F9ECC9D7-FE96-400A-82D1-6A3953DE2994}" type="sibTrans" cxnId="{BBC00D79-507F-4133-88E3-C64A1B840382}">
      <dgm:prSet/>
      <dgm:spPr/>
      <dgm:t>
        <a:bodyPr/>
        <a:lstStyle/>
        <a:p>
          <a:endParaRPr lang="zh-TW" altLang="en-US"/>
        </a:p>
      </dgm:t>
    </dgm:pt>
    <dgm:pt modelId="{7C641ECD-5A26-4EB7-9FE2-B0FC5D73AEB8}">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effectLst>
                <a:outerShdw blurRad="25400" algn="tl" rotWithShape="0">
                  <a:srgbClr val="000000">
                    <a:alpha val="43000"/>
                  </a:srgbClr>
                </a:outerShdw>
              </a:effectLst>
            </a:rPr>
            <a:t>新產品的獨特屬性必須讓消費者親身經驗，才會有說服力。</a:t>
          </a:r>
          <a:endParaRPr lang="zh-TW" altLang="en-US" sz="2500" b="1" cap="none" spc="150" dirty="0">
            <a:ln w="11430"/>
            <a:effectLst>
              <a:outerShdw blurRad="25400" algn="tl" rotWithShape="0">
                <a:srgbClr val="000000">
                  <a:alpha val="43000"/>
                </a:srgbClr>
              </a:outerShdw>
            </a:effectLst>
          </a:endParaRPr>
        </a:p>
      </dgm:t>
    </dgm:pt>
    <dgm:pt modelId="{9DE5BCC0-8A81-4EA4-AD9E-7074A7A4673F}" type="parTrans" cxnId="{DA41AE1A-363D-4EF5-956A-7E624430EB0E}">
      <dgm:prSet/>
      <dgm:spPr/>
      <dgm:t>
        <a:bodyPr/>
        <a:lstStyle/>
        <a:p>
          <a:endParaRPr lang="zh-TW" altLang="en-US"/>
        </a:p>
      </dgm:t>
    </dgm:pt>
    <dgm:pt modelId="{0BF8E14A-86A8-4A49-8055-318AC9F858F7}" type="sibTrans" cxnId="{DA41AE1A-363D-4EF5-956A-7E624430EB0E}">
      <dgm:prSet/>
      <dgm:spPr/>
      <dgm:t>
        <a:bodyPr/>
        <a:lstStyle/>
        <a:p>
          <a:endParaRPr lang="zh-TW" altLang="en-US"/>
        </a:p>
      </dgm:t>
    </dgm:pt>
    <dgm:pt modelId="{4511ACF5-9B94-490A-9559-C2E1780E88C9}" type="pres">
      <dgm:prSet presAssocID="{2695EF66-4270-45E1-A212-A6D8D1CDCF60}" presName="Name0" presStyleCnt="0">
        <dgm:presLayoutVars>
          <dgm:dir/>
          <dgm:animLvl val="lvl"/>
          <dgm:resizeHandles val="exact"/>
        </dgm:presLayoutVars>
      </dgm:prSet>
      <dgm:spPr/>
      <dgm:t>
        <a:bodyPr/>
        <a:lstStyle/>
        <a:p>
          <a:endParaRPr lang="zh-TW" altLang="en-US"/>
        </a:p>
      </dgm:t>
    </dgm:pt>
    <dgm:pt modelId="{EA02FB75-ED75-4AEB-9586-9595CA650245}" type="pres">
      <dgm:prSet presAssocID="{B0B02BC6-1C56-44D6-938B-4AFCD300F6F5}" presName="linNode" presStyleCnt="0"/>
      <dgm:spPr/>
    </dgm:pt>
    <dgm:pt modelId="{524479C1-EF89-4795-9964-F65289239877}" type="pres">
      <dgm:prSet presAssocID="{B0B02BC6-1C56-44D6-938B-4AFCD300F6F5}" presName="parentText" presStyleLbl="node1" presStyleIdx="0" presStyleCnt="2" custScaleX="272727" custLinFactNeighborX="5050" custLinFactNeighborY="243">
        <dgm:presLayoutVars>
          <dgm:chMax val="1"/>
          <dgm:bulletEnabled val="1"/>
        </dgm:presLayoutVars>
      </dgm:prSet>
      <dgm:spPr/>
      <dgm:t>
        <a:bodyPr/>
        <a:lstStyle/>
        <a:p>
          <a:endParaRPr lang="zh-TW" altLang="en-US"/>
        </a:p>
      </dgm:t>
    </dgm:pt>
    <dgm:pt modelId="{C22B92A2-ED1B-46CC-9175-AE552AA65056}" type="pres">
      <dgm:prSet presAssocID="{F9ECC9D7-FE96-400A-82D1-6A3953DE2994}" presName="sp" presStyleCnt="0"/>
      <dgm:spPr/>
    </dgm:pt>
    <dgm:pt modelId="{68399CAA-D23A-4D2E-955D-D2AD48DF7963}" type="pres">
      <dgm:prSet presAssocID="{7C641ECD-5A26-4EB7-9FE2-B0FC5D73AEB8}" presName="linNode" presStyleCnt="0"/>
      <dgm:spPr/>
    </dgm:pt>
    <dgm:pt modelId="{EC935CEE-6D56-4D12-B9B3-5FAFB1840BE2}" type="pres">
      <dgm:prSet presAssocID="{7C641ECD-5A26-4EB7-9FE2-B0FC5D73AEB8}" presName="parentText" presStyleLbl="node1" presStyleIdx="1" presStyleCnt="2" custScaleX="272727" custLinFactNeighborX="5050" custLinFactNeighborY="243">
        <dgm:presLayoutVars>
          <dgm:chMax val="1"/>
          <dgm:bulletEnabled val="1"/>
        </dgm:presLayoutVars>
      </dgm:prSet>
      <dgm:spPr/>
      <dgm:t>
        <a:bodyPr/>
        <a:lstStyle/>
        <a:p>
          <a:endParaRPr lang="zh-TW" altLang="en-US"/>
        </a:p>
      </dgm:t>
    </dgm:pt>
  </dgm:ptLst>
  <dgm:cxnLst>
    <dgm:cxn modelId="{560D6858-9BCB-4B3D-81EF-A74C64CA701B}" type="presOf" srcId="{7C641ECD-5A26-4EB7-9FE2-B0FC5D73AEB8}" destId="{EC935CEE-6D56-4D12-B9B3-5FAFB1840BE2}" srcOrd="0" destOrd="0" presId="urn:microsoft.com/office/officeart/2005/8/layout/vList5"/>
    <dgm:cxn modelId="{36CA7ECA-0037-4A66-B2C3-2B227F093E3D}" type="presOf" srcId="{B0B02BC6-1C56-44D6-938B-4AFCD300F6F5}" destId="{524479C1-EF89-4795-9964-F65289239877}" srcOrd="0" destOrd="0" presId="urn:microsoft.com/office/officeart/2005/8/layout/vList5"/>
    <dgm:cxn modelId="{BBC00D79-507F-4133-88E3-C64A1B840382}" srcId="{2695EF66-4270-45E1-A212-A6D8D1CDCF60}" destId="{B0B02BC6-1C56-44D6-938B-4AFCD300F6F5}" srcOrd="0" destOrd="0" parTransId="{F58CB358-A896-45C4-8D3E-F6BD9094DD83}" sibTransId="{F9ECC9D7-FE96-400A-82D1-6A3953DE2994}"/>
    <dgm:cxn modelId="{E56AE3C9-6BB7-4E32-A5ED-95FC33AE329E}" type="presOf" srcId="{2695EF66-4270-45E1-A212-A6D8D1CDCF60}" destId="{4511ACF5-9B94-490A-9559-C2E1780E88C9}" srcOrd="0" destOrd="0" presId="urn:microsoft.com/office/officeart/2005/8/layout/vList5"/>
    <dgm:cxn modelId="{DA41AE1A-363D-4EF5-956A-7E624430EB0E}" srcId="{2695EF66-4270-45E1-A212-A6D8D1CDCF60}" destId="{7C641ECD-5A26-4EB7-9FE2-B0FC5D73AEB8}" srcOrd="1" destOrd="0" parTransId="{9DE5BCC0-8A81-4EA4-AD9E-7074A7A4673F}" sibTransId="{0BF8E14A-86A8-4A49-8055-318AC9F858F7}"/>
    <dgm:cxn modelId="{BE443322-4DB2-42C2-AA1D-B64407213A36}" type="presParOf" srcId="{4511ACF5-9B94-490A-9559-C2E1780E88C9}" destId="{EA02FB75-ED75-4AEB-9586-9595CA650245}" srcOrd="0" destOrd="0" presId="urn:microsoft.com/office/officeart/2005/8/layout/vList5"/>
    <dgm:cxn modelId="{684A21E2-244D-4FC5-878C-A3BF84851EA3}" type="presParOf" srcId="{EA02FB75-ED75-4AEB-9586-9595CA650245}" destId="{524479C1-EF89-4795-9964-F65289239877}" srcOrd="0" destOrd="0" presId="urn:microsoft.com/office/officeart/2005/8/layout/vList5"/>
    <dgm:cxn modelId="{DCF87388-5B4F-4378-9049-9156CC62D328}" type="presParOf" srcId="{4511ACF5-9B94-490A-9559-C2E1780E88C9}" destId="{C22B92A2-ED1B-46CC-9175-AE552AA65056}" srcOrd="1" destOrd="0" presId="urn:microsoft.com/office/officeart/2005/8/layout/vList5"/>
    <dgm:cxn modelId="{FA0F4667-D5E8-4709-A9B0-18E873D5066F}" type="presParOf" srcId="{4511ACF5-9B94-490A-9559-C2E1780E88C9}" destId="{68399CAA-D23A-4D2E-955D-D2AD48DF7963}" srcOrd="2" destOrd="0" presId="urn:microsoft.com/office/officeart/2005/8/layout/vList5"/>
    <dgm:cxn modelId="{2B9EE09B-9503-4F83-A143-379AEC6A376A}" type="presParOf" srcId="{68399CAA-D23A-4D2E-955D-D2AD48DF7963}" destId="{EC935CEE-6D56-4D12-B9B3-5FAFB1840BE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zh-TW" altLang="en-US"/>
        </a:p>
      </dgm:t>
    </dgm:pt>
    <dgm:pt modelId="{6F1B43D4-3773-473A-B2F6-3909346AF2FE}">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002060"/>
              </a:solidFill>
              <a:effectLst>
                <a:outerShdw blurRad="25400" algn="tl" rotWithShape="0">
                  <a:srgbClr val="000000">
                    <a:alpha val="43000"/>
                  </a:srgbClr>
                </a:outerShdw>
              </a:effectLst>
            </a:rPr>
            <a:t>擺放在牆壁</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貨架</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002060"/>
              </a:solidFill>
              <a:effectLst>
                <a:outerShdw blurRad="25400" algn="tl" rotWithShape="0">
                  <a:srgbClr val="000000">
                    <a:alpha val="43000"/>
                  </a:srgbClr>
                </a:outerShdw>
              </a:effectLst>
            </a:rPr>
            <a:t>貨架延伸架</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手提袋</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通道兩端與地板上</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002060"/>
              </a:solidFill>
              <a:effectLst>
                <a:outerShdw blurRad="25400" algn="tl" rotWithShape="0">
                  <a:srgbClr val="000000">
                    <a:alpha val="43000"/>
                  </a:srgbClr>
                </a:outerShdw>
              </a:effectLst>
            </a:rPr>
            <a:t>結帳處的電視終端機</a:t>
          </a:r>
          <a:endParaRPr lang="zh-TW" altLang="en-US" sz="26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7E6C0D8-054E-4567-9615-D089BA58F0C6}">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002060"/>
              </a:solidFill>
              <a:effectLst>
                <a:outerShdw blurRad="25400" algn="tl" rotWithShape="0">
                  <a:srgbClr val="000000">
                    <a:alpha val="43000"/>
                  </a:srgbClr>
                </a:outerShdw>
              </a:effectLst>
            </a:rPr>
            <a:t>視聽</a:t>
          </a:r>
          <a:r>
            <a:rPr lang="zh-TW" altLang="en-US" sz="2800" b="1" cap="none" spc="150" dirty="0" smtClean="0">
              <a:ln w="11430"/>
              <a:solidFill>
                <a:srgbClr val="002060"/>
              </a:solidFill>
              <a:effectLst>
                <a:outerShdw blurRad="25400" algn="tl" rotWithShape="0">
                  <a:srgbClr val="000000">
                    <a:alpha val="43000"/>
                  </a:srgbClr>
                </a:outerShdw>
              </a:effectLst>
            </a:rPr>
            <a:t>器材</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5B91D6-9962-41C0-82D8-3DE5C35EF4A1}" type="parTrans" cxnId="{D3FFDC2C-8F91-466B-B555-3AC1C71CEE01}">
      <dgm:prSet/>
      <dgm:spPr/>
      <dgm:t>
        <a:bodyPr/>
        <a:lstStyle/>
        <a:p>
          <a:endParaRPr lang="zh-TW" altLang="en-US"/>
        </a:p>
      </dgm:t>
    </dgm:pt>
    <dgm:pt modelId="{587BF35B-2C70-4E8B-AF9B-1D19999F9986}" type="sibTrans" cxnId="{D3FFDC2C-8F91-466B-B555-3AC1C71CEE01}">
      <dgm:prSet/>
      <dgm:spPr/>
      <dgm:t>
        <a:bodyPr/>
        <a:lstStyle/>
        <a:p>
          <a:endParaRPr lang="zh-TW" altLang="en-US"/>
        </a:p>
      </dgm:t>
    </dgm:pt>
    <dgm:pt modelId="{C3484342-95D8-4541-A164-7358AE7D995C}">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002060"/>
              </a:solidFill>
              <a:effectLst>
                <a:outerShdw blurRad="25400" algn="tl" rotWithShape="0">
                  <a:srgbClr val="000000">
                    <a:alpha val="43000"/>
                  </a:srgbClr>
                </a:outerShdw>
              </a:effectLst>
            </a:rPr>
            <a:t>店內的廣播訊息</a:t>
          </a:r>
          <a:endParaRPr lang="zh-TW" altLang="en-US" sz="28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285F8C-0245-494D-AE79-AFDC1A8F74A0}" type="parTrans" cxnId="{B77B2873-8835-4DBF-A13B-D64DE43E75BB}">
      <dgm:prSet/>
      <dgm:spPr/>
      <dgm:t>
        <a:bodyPr/>
        <a:lstStyle/>
        <a:p>
          <a:endParaRPr lang="zh-TW" altLang="en-US"/>
        </a:p>
      </dgm:t>
    </dgm:pt>
    <dgm:pt modelId="{96AD01D3-0BF8-4845-90EB-EC4BABCC0249}" type="sibTrans" cxnId="{B77B2873-8835-4DBF-A13B-D64DE43E75BB}">
      <dgm:prSet/>
      <dgm:spPr/>
      <dgm:t>
        <a:bodyPr/>
        <a:lstStyle/>
        <a:p>
          <a:endParaRPr lang="zh-TW" altLang="en-US"/>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8" custLinFactNeighborX="-1473" custLinFactNeighborY="-12161">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8" custLinFactNeighborX="-1473" custLinFactNeighborY="-12161">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8" custLinFactNeighborX="122" custLinFactNeighborY="-12161">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8" custLinFactNeighborX="1081" custLinFactNeighborY="-12385">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8" custLinFactNeighborX="-1002" custLinFactNeighborY="-12385">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8" custScaleX="106517" custLinFactNeighborX="-1002" custLinFactNeighborY="-12385">
        <dgm:presLayoutVars>
          <dgm:bulletEnabled val="1"/>
        </dgm:presLayoutVars>
      </dgm:prSet>
      <dgm:spPr>
        <a:prstGeom prst="roundRect">
          <a:avLst/>
        </a:prstGeom>
      </dgm:spPr>
      <dgm:t>
        <a:bodyPr/>
        <a:lstStyle/>
        <a:p>
          <a:endParaRPr lang="zh-TW" altLang="en-US"/>
        </a:p>
      </dgm:t>
    </dgm:pt>
    <dgm:pt modelId="{3AD04780-3E7A-415C-9E30-B4564774A26B}" type="pres">
      <dgm:prSet presAssocID="{790E2C9F-1E79-49CD-9AAA-6E8E3D08EAAD}" presName="sibTrans" presStyleCnt="0"/>
      <dgm:spPr/>
      <dgm:t>
        <a:bodyPr/>
        <a:lstStyle/>
        <a:p>
          <a:endParaRPr lang="zh-TW" altLang="en-US"/>
        </a:p>
      </dgm:t>
    </dgm:pt>
    <dgm:pt modelId="{F1BF1785-59F9-40CA-B0D1-9F192F8D8957}" type="pres">
      <dgm:prSet presAssocID="{C3484342-95D8-4541-A164-7358AE7D995C}" presName="node" presStyleLbl="node1" presStyleIdx="6" presStyleCnt="8" custLinFactNeighborX="-2916" custLinFactNeighborY="-7833">
        <dgm:presLayoutVars>
          <dgm:bulletEnabled val="1"/>
        </dgm:presLayoutVars>
      </dgm:prSet>
      <dgm:spPr>
        <a:prstGeom prst="roundRect">
          <a:avLst/>
        </a:prstGeom>
      </dgm:spPr>
      <dgm:t>
        <a:bodyPr/>
        <a:lstStyle/>
        <a:p>
          <a:endParaRPr lang="zh-TW" altLang="en-US"/>
        </a:p>
      </dgm:t>
    </dgm:pt>
    <dgm:pt modelId="{5B4ADBBA-CAA0-45FF-9CD0-219DBFCA8A67}" type="pres">
      <dgm:prSet presAssocID="{96AD01D3-0BF8-4845-90EB-EC4BABCC0249}" presName="sibTrans" presStyleCnt="0"/>
      <dgm:spPr/>
      <dgm:t>
        <a:bodyPr/>
        <a:lstStyle/>
        <a:p>
          <a:endParaRPr lang="zh-TW" altLang="en-US"/>
        </a:p>
      </dgm:t>
    </dgm:pt>
    <dgm:pt modelId="{84025795-87AD-44B3-8157-4E8F49020402}" type="pres">
      <dgm:prSet presAssocID="{87E6C0D8-054E-4567-9615-D089BA58F0C6}" presName="node" presStyleLbl="node1" presStyleIdx="7" presStyleCnt="8" custLinFactNeighborX="-2178" custLinFactNeighborY="-7833">
        <dgm:presLayoutVars>
          <dgm:bulletEnabled val="1"/>
        </dgm:presLayoutVars>
      </dgm:prSet>
      <dgm:spPr>
        <a:prstGeom prst="roundRect">
          <a:avLst/>
        </a:prstGeom>
      </dgm:spPr>
      <dgm:t>
        <a:bodyPr/>
        <a:lstStyle/>
        <a:p>
          <a:endParaRPr lang="zh-TW" altLang="en-US"/>
        </a:p>
      </dgm:t>
    </dgm:pt>
  </dgm:ptLst>
  <dgm:cxnLst>
    <dgm:cxn modelId="{4A4658CE-ADD1-46B4-BF48-1C8F4C96B366}" type="presOf" srcId="{B1DDA535-F2A1-4080-AA35-CB78634FEA4A}" destId="{C881338C-DBB1-4D4D-A1E2-947C33C8C1D5}"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DE3050D2-7360-409C-9747-7D617718FD4A}" srcId="{F9030E14-80FE-4629-BAF6-DD36C7DA5DF5}" destId="{B1DDA535-F2A1-4080-AA35-CB78634FEA4A}" srcOrd="2" destOrd="0" parTransId="{5CCC7DEC-AC6B-492E-9DB0-B46E8F1C261A}" sibTransId="{546510F9-F22A-43AC-9550-09626A119B7B}"/>
    <dgm:cxn modelId="{A0514D76-D3AD-4F2E-9698-4504C9D33C8C}" srcId="{F9030E14-80FE-4629-BAF6-DD36C7DA5DF5}" destId="{91C89BEB-C95E-4E14-AD15-48F1B9046459}" srcOrd="3" destOrd="0" parTransId="{94A67B86-03AE-489A-89FA-A0D58F9CBE24}" sibTransId="{DC2C264B-0BB7-450F-BD83-C62254649CF9}"/>
    <dgm:cxn modelId="{0C5F240A-B15F-4BC8-AA4A-44095B8072D9}" type="presOf" srcId="{C3484342-95D8-4541-A164-7358AE7D995C}" destId="{F1BF1785-59F9-40CA-B0D1-9F192F8D8957}" srcOrd="0" destOrd="0" presId="urn:microsoft.com/office/officeart/2005/8/layout/default"/>
    <dgm:cxn modelId="{B77B2873-8835-4DBF-A13B-D64DE43E75BB}" srcId="{F9030E14-80FE-4629-BAF6-DD36C7DA5DF5}" destId="{C3484342-95D8-4541-A164-7358AE7D995C}" srcOrd="6" destOrd="0" parTransId="{25285F8C-0245-494D-AE79-AFDC1A8F74A0}" sibTransId="{96AD01D3-0BF8-4845-90EB-EC4BABCC0249}"/>
    <dgm:cxn modelId="{621DC36A-C66D-4CF5-9B0F-989600FD962A}" type="presOf" srcId="{F9030E14-80FE-4629-BAF6-DD36C7DA5DF5}" destId="{5805DCDE-CDDB-4303-8E53-6A4FA6C602FA}"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3C7B08DB-EABB-4C5A-86D5-1A6ACD5927FE}" type="presOf" srcId="{91C89BEB-C95E-4E14-AD15-48F1B9046459}" destId="{0E44A800-EFD4-497B-9451-3262FCE6B437}" srcOrd="0" destOrd="0" presId="urn:microsoft.com/office/officeart/2005/8/layout/default"/>
    <dgm:cxn modelId="{FCADD8D2-F79B-4AD6-85CB-535CFCA3471F}" type="presOf" srcId="{6F1B43D4-3773-473A-B2F6-3909346AF2FE}" destId="{8D5377B8-B51C-4F0E-BF3F-ED094C4BFB2F}" srcOrd="0" destOrd="0" presId="urn:microsoft.com/office/officeart/2005/8/layout/default"/>
    <dgm:cxn modelId="{C83D75E2-50E2-47C4-B178-BBEDBFB12E1D}" type="presOf" srcId="{39DCC811-8A17-4FDD-BAE8-F4D3F6E2B3E2}" destId="{029041D7-8FCF-4984-851C-C69E8ECD281E}" srcOrd="0" destOrd="0" presId="urn:microsoft.com/office/officeart/2005/8/layout/default"/>
    <dgm:cxn modelId="{572E5F75-FB4A-4174-ACE6-2F0CB751B840}" srcId="{F9030E14-80FE-4629-BAF6-DD36C7DA5DF5}" destId="{0588CC39-5E4F-4D8B-9ACF-1E2646CA25E2}" srcOrd="1" destOrd="0" parTransId="{92A92B33-FD23-4A87-A8A4-3026247C1AFB}" sibTransId="{AE0168F8-A706-4510-B516-15742902D1C4}"/>
    <dgm:cxn modelId="{8A67198F-1509-48E8-8C18-ECFC02C02BE0}" type="presOf" srcId="{87E6C0D8-054E-4567-9615-D089BA58F0C6}" destId="{84025795-87AD-44B3-8157-4E8F49020402}" srcOrd="0" destOrd="0" presId="urn:microsoft.com/office/officeart/2005/8/layout/default"/>
    <dgm:cxn modelId="{F58CD352-E950-4CE1-B18F-73453BE5559C}" type="presOf" srcId="{0588CC39-5E4F-4D8B-9ACF-1E2646CA25E2}" destId="{69BF1B0A-13EC-42E3-8FE4-77007D9B1B50}" srcOrd="0" destOrd="0" presId="urn:microsoft.com/office/officeart/2005/8/layout/default"/>
    <dgm:cxn modelId="{A598C6F8-9499-4981-990F-F98A12CAC392}" srcId="{F9030E14-80FE-4629-BAF6-DD36C7DA5DF5}" destId="{0F04884D-624A-466C-958D-FACC47357FDC}" srcOrd="5" destOrd="0" parTransId="{88390D56-DEDF-4B7E-A674-0CC69F46251F}" sibTransId="{790E2C9F-1E79-49CD-9AAA-6E8E3D08EAAD}"/>
    <dgm:cxn modelId="{67777660-3960-4ACA-87DD-316B8C2ED2D7}" type="presOf" srcId="{0F04884D-624A-466C-958D-FACC47357FDC}" destId="{F5B7999F-441D-4938-818B-C2121068A2CB}" srcOrd="0" destOrd="0" presId="urn:microsoft.com/office/officeart/2005/8/layout/default"/>
    <dgm:cxn modelId="{D3FFDC2C-8F91-466B-B555-3AC1C71CEE01}" srcId="{F9030E14-80FE-4629-BAF6-DD36C7DA5DF5}" destId="{87E6C0D8-054E-4567-9615-D089BA58F0C6}" srcOrd="7" destOrd="0" parTransId="{3D5B91D6-9962-41C0-82D8-3DE5C35EF4A1}" sibTransId="{587BF35B-2C70-4E8B-AF9B-1D19999F9986}"/>
    <dgm:cxn modelId="{BE557666-7BE3-4C99-86D5-CD3084EEEE7F}" type="presParOf" srcId="{5805DCDE-CDDB-4303-8E53-6A4FA6C602FA}" destId="{8D5377B8-B51C-4F0E-BF3F-ED094C4BFB2F}" srcOrd="0" destOrd="0" presId="urn:microsoft.com/office/officeart/2005/8/layout/default"/>
    <dgm:cxn modelId="{40F2644D-AD24-46A4-A322-2DC8AFFEEE99}" type="presParOf" srcId="{5805DCDE-CDDB-4303-8E53-6A4FA6C602FA}" destId="{BCDD25CC-76C0-4EB2-85BF-438C4FE9E895}" srcOrd="1" destOrd="0" presId="urn:microsoft.com/office/officeart/2005/8/layout/default"/>
    <dgm:cxn modelId="{6A93B37C-756E-4098-87E0-8875E1176D73}" type="presParOf" srcId="{5805DCDE-CDDB-4303-8E53-6A4FA6C602FA}" destId="{69BF1B0A-13EC-42E3-8FE4-77007D9B1B50}" srcOrd="2" destOrd="0" presId="urn:microsoft.com/office/officeart/2005/8/layout/default"/>
    <dgm:cxn modelId="{D7973175-4B68-487B-8A01-087170614003}" type="presParOf" srcId="{5805DCDE-CDDB-4303-8E53-6A4FA6C602FA}" destId="{2B308B51-273E-4A1F-B27F-B2F558D9357A}" srcOrd="3" destOrd="0" presId="urn:microsoft.com/office/officeart/2005/8/layout/default"/>
    <dgm:cxn modelId="{619564CF-D7C9-4CF0-BBA7-0F15405A943B}" type="presParOf" srcId="{5805DCDE-CDDB-4303-8E53-6A4FA6C602FA}" destId="{C881338C-DBB1-4D4D-A1E2-947C33C8C1D5}" srcOrd="4" destOrd="0" presId="urn:microsoft.com/office/officeart/2005/8/layout/default"/>
    <dgm:cxn modelId="{419D0F63-7EE7-4935-9827-2D5C2DC2B228}" type="presParOf" srcId="{5805DCDE-CDDB-4303-8E53-6A4FA6C602FA}" destId="{F3E5E4ED-BE3D-4608-B02C-4DD0245AE67F}" srcOrd="5" destOrd="0" presId="urn:microsoft.com/office/officeart/2005/8/layout/default"/>
    <dgm:cxn modelId="{995E4D53-C451-4453-9941-DF70B70BE289}" type="presParOf" srcId="{5805DCDE-CDDB-4303-8E53-6A4FA6C602FA}" destId="{0E44A800-EFD4-497B-9451-3262FCE6B437}" srcOrd="6" destOrd="0" presId="urn:microsoft.com/office/officeart/2005/8/layout/default"/>
    <dgm:cxn modelId="{020ADA17-9647-44BA-86B0-CCD304686C47}" type="presParOf" srcId="{5805DCDE-CDDB-4303-8E53-6A4FA6C602FA}" destId="{3B0F7DCD-6F22-4A1F-A6EF-B168F5D2E20D}" srcOrd="7" destOrd="0" presId="urn:microsoft.com/office/officeart/2005/8/layout/default"/>
    <dgm:cxn modelId="{A0B57688-B60A-4D18-BCF6-12FD6DC96AF2}" type="presParOf" srcId="{5805DCDE-CDDB-4303-8E53-6A4FA6C602FA}" destId="{029041D7-8FCF-4984-851C-C69E8ECD281E}" srcOrd="8" destOrd="0" presId="urn:microsoft.com/office/officeart/2005/8/layout/default"/>
    <dgm:cxn modelId="{2CE1DC0D-ABBF-4822-87A2-325EBA5F21E5}" type="presParOf" srcId="{5805DCDE-CDDB-4303-8E53-6A4FA6C602FA}" destId="{7832FDCA-76D7-4903-9724-69F383AA4D91}" srcOrd="9" destOrd="0" presId="urn:microsoft.com/office/officeart/2005/8/layout/default"/>
    <dgm:cxn modelId="{ADCEDFAA-FD3A-4604-887B-C6BE09DFAF10}" type="presParOf" srcId="{5805DCDE-CDDB-4303-8E53-6A4FA6C602FA}" destId="{F5B7999F-441D-4938-818B-C2121068A2CB}" srcOrd="10" destOrd="0" presId="urn:microsoft.com/office/officeart/2005/8/layout/default"/>
    <dgm:cxn modelId="{C8284341-1DD0-46BA-9037-19F39E6A8FDD}" type="presParOf" srcId="{5805DCDE-CDDB-4303-8E53-6A4FA6C602FA}" destId="{3AD04780-3E7A-415C-9E30-B4564774A26B}" srcOrd="11" destOrd="0" presId="urn:microsoft.com/office/officeart/2005/8/layout/default"/>
    <dgm:cxn modelId="{29149DA8-0116-434B-9CE3-D117CB5CBF81}" type="presParOf" srcId="{5805DCDE-CDDB-4303-8E53-6A4FA6C602FA}" destId="{F1BF1785-59F9-40CA-B0D1-9F192F8D8957}" srcOrd="12" destOrd="0" presId="urn:microsoft.com/office/officeart/2005/8/layout/default"/>
    <dgm:cxn modelId="{27683706-AF1E-4156-BB2A-D60763BF7EA4}" type="presParOf" srcId="{5805DCDE-CDDB-4303-8E53-6A4FA6C602FA}" destId="{5B4ADBBA-CAA0-45FF-9CD0-219DBFCA8A67}" srcOrd="13" destOrd="0" presId="urn:microsoft.com/office/officeart/2005/8/layout/default"/>
    <dgm:cxn modelId="{E2DD95FB-A898-4633-A13C-EB89F559D152}" type="presParOf" srcId="{5805DCDE-CDDB-4303-8E53-6A4FA6C602FA}" destId="{84025795-87AD-44B3-8157-4E8F4902040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030E14-80FE-4629-BAF6-DD36C7DA5DF5}"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zh-TW" altLang="en-US"/>
        </a:p>
      </dgm:t>
    </dgm:pt>
    <dgm:pt modelId="{6F1B43D4-3773-473A-B2F6-3909346AF2FE}">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交易折讓</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E25E76-3FC1-44A5-9665-3274450A2ACF}" type="par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1A2973A-CBB2-4C84-A6F3-9108423BB3A1}" type="sibTrans" cxnId="{99245EF0-C3AE-4441-9FBD-C60D34D550C5}">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588CC39-5E4F-4D8B-9ACF-1E2646CA25E2}">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推動獎</a:t>
          </a:r>
          <a:r>
            <a:rPr lang="zh-TW" altLang="en-US" sz="3200" b="1" cap="none" spc="150" smtClean="0">
              <a:ln w="11430"/>
              <a:solidFill>
                <a:srgbClr val="F8F8F8"/>
              </a:solidFill>
              <a:effectLst>
                <a:outerShdw blurRad="25400" algn="tl" rotWithShape="0">
                  <a:srgbClr val="000000">
                    <a:alpha val="43000"/>
                  </a:srgbClr>
                </a:outerShdw>
              </a:effectLst>
            </a:rPr>
            <a:t>金</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A92B33-FD23-4A87-A8A4-3026247C1AFB}" type="par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E0168F8-A706-4510-B516-15742902D1C4}" type="sibTrans" cxnId="{572E5F75-FB4A-4174-ACE6-2F0CB751B840}">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1DDA535-F2A1-4080-AA35-CB78634FEA4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銷售競賽</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CC7DEC-AC6B-492E-9DB0-B46E8F1C261A}" type="par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46510F9-F22A-43AC-9550-09626A119B7B}" type="sibTrans" cxnId="{DE3050D2-7360-409C-9747-7D617718FD4A}">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1C89BEB-C95E-4E14-AD15-48F1B9046459}">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免費商品</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4A67B86-03AE-489A-89FA-A0D58F9CBE24}" type="par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C2C264B-0BB7-450F-BD83-C62254649CF9}" type="sibTrans" cxnId="{A0514D76-D3AD-4F2E-9698-4504C9D33C8C}">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9DCC811-8A17-4FDD-BAE8-F4D3F6E2B3E2}">
      <dgm:prSet phldrT="[文字]" custT="1"/>
      <dgm:spPr>
        <a:solidFill>
          <a:schemeClr val="accent3">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rgbClr val="F8F8F8"/>
              </a:solidFill>
              <a:effectLst>
                <a:outerShdw blurRad="25400" algn="tl" rotWithShape="0">
                  <a:srgbClr val="000000">
                    <a:alpha val="43000"/>
                  </a:srgbClr>
                </a:outerShdw>
              </a:effectLst>
            </a:rPr>
            <a:t>商店展示</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FA95CE1-EAE3-4648-AD8E-9C6B0D88D46D}" type="par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6D5621D-5CBD-49B8-9B2F-19E54022B7B4}" type="sibTrans" cxnId="{C3BBD950-69DC-4B9A-92F5-281A7F5C4BB1}">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4884D-624A-466C-958D-FACC47357FDC}">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商務會議、商展及貿易展覽會</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90E2C9F-1E79-49CD-9AAA-6E8E3D08EAAD}" type="sib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390D56-DEDF-4B7E-A674-0CC69F46251F}" type="parTrans" cxnId="{A598C6F8-9499-4981-990F-F98A12CAC392}">
      <dgm:prSet/>
      <dgm:spPr/>
      <dgm:t>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05DCDE-CDDB-4303-8E53-6A4FA6C602FA}" type="pres">
      <dgm:prSet presAssocID="{F9030E14-80FE-4629-BAF6-DD36C7DA5DF5}" presName="diagram" presStyleCnt="0">
        <dgm:presLayoutVars>
          <dgm:dir/>
          <dgm:resizeHandles val="exact"/>
        </dgm:presLayoutVars>
      </dgm:prSet>
      <dgm:spPr/>
      <dgm:t>
        <a:bodyPr/>
        <a:lstStyle/>
        <a:p>
          <a:endParaRPr lang="zh-TW" altLang="en-US"/>
        </a:p>
      </dgm:t>
    </dgm:pt>
    <dgm:pt modelId="{8D5377B8-B51C-4F0E-BF3F-ED094C4BFB2F}" type="pres">
      <dgm:prSet presAssocID="{6F1B43D4-3773-473A-B2F6-3909346AF2FE}" presName="node" presStyleLbl="node1" presStyleIdx="0" presStyleCnt="6">
        <dgm:presLayoutVars>
          <dgm:bulletEnabled val="1"/>
        </dgm:presLayoutVars>
      </dgm:prSet>
      <dgm:spPr>
        <a:prstGeom prst="roundRect">
          <a:avLst/>
        </a:prstGeom>
      </dgm:spPr>
      <dgm:t>
        <a:bodyPr/>
        <a:lstStyle/>
        <a:p>
          <a:endParaRPr lang="zh-TW" altLang="en-US"/>
        </a:p>
      </dgm:t>
    </dgm:pt>
    <dgm:pt modelId="{BCDD25CC-76C0-4EB2-85BF-438C4FE9E895}" type="pres">
      <dgm:prSet presAssocID="{D1A2973A-CBB2-4C84-A6F3-9108423BB3A1}" presName="sibTrans" presStyleCnt="0"/>
      <dgm:spPr/>
      <dgm:t>
        <a:bodyPr/>
        <a:lstStyle/>
        <a:p>
          <a:endParaRPr lang="zh-TW" altLang="en-US"/>
        </a:p>
      </dgm:t>
    </dgm:pt>
    <dgm:pt modelId="{69BF1B0A-13EC-42E3-8FE4-77007D9B1B50}" type="pres">
      <dgm:prSet presAssocID="{0588CC39-5E4F-4D8B-9ACF-1E2646CA25E2}" presName="node" presStyleLbl="node1" presStyleIdx="1" presStyleCnt="6">
        <dgm:presLayoutVars>
          <dgm:bulletEnabled val="1"/>
        </dgm:presLayoutVars>
      </dgm:prSet>
      <dgm:spPr>
        <a:prstGeom prst="roundRect">
          <a:avLst/>
        </a:prstGeom>
      </dgm:spPr>
      <dgm:t>
        <a:bodyPr/>
        <a:lstStyle/>
        <a:p>
          <a:endParaRPr lang="zh-TW" altLang="en-US"/>
        </a:p>
      </dgm:t>
    </dgm:pt>
    <dgm:pt modelId="{2B308B51-273E-4A1F-B27F-B2F558D9357A}" type="pres">
      <dgm:prSet presAssocID="{AE0168F8-A706-4510-B516-15742902D1C4}" presName="sibTrans" presStyleCnt="0"/>
      <dgm:spPr/>
      <dgm:t>
        <a:bodyPr/>
        <a:lstStyle/>
        <a:p>
          <a:endParaRPr lang="zh-TW" altLang="en-US"/>
        </a:p>
      </dgm:t>
    </dgm:pt>
    <dgm:pt modelId="{C881338C-DBB1-4D4D-A1E2-947C33C8C1D5}" type="pres">
      <dgm:prSet presAssocID="{B1DDA535-F2A1-4080-AA35-CB78634FEA4A}" presName="node" presStyleLbl="node1" presStyleIdx="2" presStyleCnt="6" custScaleX="107091">
        <dgm:presLayoutVars>
          <dgm:bulletEnabled val="1"/>
        </dgm:presLayoutVars>
      </dgm:prSet>
      <dgm:spPr>
        <a:prstGeom prst="roundRect">
          <a:avLst/>
        </a:prstGeom>
      </dgm:spPr>
      <dgm:t>
        <a:bodyPr/>
        <a:lstStyle/>
        <a:p>
          <a:endParaRPr lang="zh-TW" altLang="en-US"/>
        </a:p>
      </dgm:t>
    </dgm:pt>
    <dgm:pt modelId="{F3E5E4ED-BE3D-4608-B02C-4DD0245AE67F}" type="pres">
      <dgm:prSet presAssocID="{546510F9-F22A-43AC-9550-09626A119B7B}" presName="sibTrans" presStyleCnt="0"/>
      <dgm:spPr/>
      <dgm:t>
        <a:bodyPr/>
        <a:lstStyle/>
        <a:p>
          <a:endParaRPr lang="zh-TW" altLang="en-US"/>
        </a:p>
      </dgm:t>
    </dgm:pt>
    <dgm:pt modelId="{0E44A800-EFD4-497B-9451-3262FCE6B437}" type="pres">
      <dgm:prSet presAssocID="{91C89BEB-C95E-4E14-AD15-48F1B9046459}" presName="node" presStyleLbl="node1" presStyleIdx="3" presStyleCnt="6" custLinFactNeighborX="3141" custLinFactNeighborY="-10980">
        <dgm:presLayoutVars>
          <dgm:bulletEnabled val="1"/>
        </dgm:presLayoutVars>
      </dgm:prSet>
      <dgm:spPr>
        <a:prstGeom prst="roundRect">
          <a:avLst/>
        </a:prstGeom>
      </dgm:spPr>
      <dgm:t>
        <a:bodyPr/>
        <a:lstStyle/>
        <a:p>
          <a:endParaRPr lang="zh-TW" altLang="en-US"/>
        </a:p>
      </dgm:t>
    </dgm:pt>
    <dgm:pt modelId="{3B0F7DCD-6F22-4A1F-A6EF-B168F5D2E20D}" type="pres">
      <dgm:prSet presAssocID="{DC2C264B-0BB7-450F-BD83-C62254649CF9}" presName="sibTrans" presStyleCnt="0"/>
      <dgm:spPr/>
      <dgm:t>
        <a:bodyPr/>
        <a:lstStyle/>
        <a:p>
          <a:endParaRPr lang="zh-TW" altLang="en-US"/>
        </a:p>
      </dgm:t>
    </dgm:pt>
    <dgm:pt modelId="{029041D7-8FCF-4984-851C-C69E8ECD281E}" type="pres">
      <dgm:prSet presAssocID="{39DCC811-8A17-4FDD-BAE8-F4D3F6E2B3E2}" presName="node" presStyleLbl="node1" presStyleIdx="4" presStyleCnt="6" custLinFactNeighborX="3141" custLinFactNeighborY="-10980">
        <dgm:presLayoutVars>
          <dgm:bulletEnabled val="1"/>
        </dgm:presLayoutVars>
      </dgm:prSet>
      <dgm:spPr>
        <a:prstGeom prst="roundRect">
          <a:avLst/>
        </a:prstGeom>
      </dgm:spPr>
      <dgm:t>
        <a:bodyPr/>
        <a:lstStyle/>
        <a:p>
          <a:endParaRPr lang="zh-TW" altLang="en-US"/>
        </a:p>
      </dgm:t>
    </dgm:pt>
    <dgm:pt modelId="{7832FDCA-76D7-4903-9724-69F383AA4D91}" type="pres">
      <dgm:prSet presAssocID="{B6D5621D-5CBD-49B8-9B2F-19E54022B7B4}" presName="sibTrans" presStyleCnt="0"/>
      <dgm:spPr/>
      <dgm:t>
        <a:bodyPr/>
        <a:lstStyle/>
        <a:p>
          <a:endParaRPr lang="zh-TW" altLang="en-US"/>
        </a:p>
      </dgm:t>
    </dgm:pt>
    <dgm:pt modelId="{F5B7999F-441D-4938-818B-C2121068A2CB}" type="pres">
      <dgm:prSet presAssocID="{0F04884D-624A-466C-958D-FACC47357FDC}" presName="node" presStyleLbl="node1" presStyleIdx="5" presStyleCnt="6" custScaleX="109095" custLinFactNeighborX="121" custLinFactNeighborY="-12385">
        <dgm:presLayoutVars>
          <dgm:bulletEnabled val="1"/>
        </dgm:presLayoutVars>
      </dgm:prSet>
      <dgm:spPr>
        <a:prstGeom prst="roundRect">
          <a:avLst/>
        </a:prstGeom>
      </dgm:spPr>
      <dgm:t>
        <a:bodyPr/>
        <a:lstStyle/>
        <a:p>
          <a:endParaRPr lang="zh-TW" altLang="en-US"/>
        </a:p>
      </dgm:t>
    </dgm:pt>
  </dgm:ptLst>
  <dgm:cxnLst>
    <dgm:cxn modelId="{A598C6F8-9499-4981-990F-F98A12CAC392}" srcId="{F9030E14-80FE-4629-BAF6-DD36C7DA5DF5}" destId="{0F04884D-624A-466C-958D-FACC47357FDC}" srcOrd="5" destOrd="0" parTransId="{88390D56-DEDF-4B7E-A674-0CC69F46251F}" sibTransId="{790E2C9F-1E79-49CD-9AAA-6E8E3D08EAAD}"/>
    <dgm:cxn modelId="{F6CE02A1-17BF-475C-8A4C-E3BF0918D7AF}" type="presOf" srcId="{91C89BEB-C95E-4E14-AD15-48F1B9046459}" destId="{0E44A800-EFD4-497B-9451-3262FCE6B437}" srcOrd="0" destOrd="0" presId="urn:microsoft.com/office/officeart/2005/8/layout/default"/>
    <dgm:cxn modelId="{99245EF0-C3AE-4441-9FBD-C60D34D550C5}" srcId="{F9030E14-80FE-4629-BAF6-DD36C7DA5DF5}" destId="{6F1B43D4-3773-473A-B2F6-3909346AF2FE}" srcOrd="0" destOrd="0" parTransId="{D0E25E76-3FC1-44A5-9665-3274450A2ACF}" sibTransId="{D1A2973A-CBB2-4C84-A6F3-9108423BB3A1}"/>
    <dgm:cxn modelId="{2188910F-79E6-4C9B-93E0-48D4518642A1}" type="presOf" srcId="{39DCC811-8A17-4FDD-BAE8-F4D3F6E2B3E2}" destId="{029041D7-8FCF-4984-851C-C69E8ECD281E}" srcOrd="0" destOrd="0" presId="urn:microsoft.com/office/officeart/2005/8/layout/default"/>
    <dgm:cxn modelId="{F07F8A19-FD1C-4CF3-9B5F-35F1725AFADF}" type="presOf" srcId="{6F1B43D4-3773-473A-B2F6-3909346AF2FE}" destId="{8D5377B8-B51C-4F0E-BF3F-ED094C4BFB2F}" srcOrd="0" destOrd="0" presId="urn:microsoft.com/office/officeart/2005/8/layout/default"/>
    <dgm:cxn modelId="{DE3050D2-7360-409C-9747-7D617718FD4A}" srcId="{F9030E14-80FE-4629-BAF6-DD36C7DA5DF5}" destId="{B1DDA535-F2A1-4080-AA35-CB78634FEA4A}" srcOrd="2" destOrd="0" parTransId="{5CCC7DEC-AC6B-492E-9DB0-B46E8F1C261A}" sibTransId="{546510F9-F22A-43AC-9550-09626A119B7B}"/>
    <dgm:cxn modelId="{572E5F75-FB4A-4174-ACE6-2F0CB751B840}" srcId="{F9030E14-80FE-4629-BAF6-DD36C7DA5DF5}" destId="{0588CC39-5E4F-4D8B-9ACF-1E2646CA25E2}" srcOrd="1" destOrd="0" parTransId="{92A92B33-FD23-4A87-A8A4-3026247C1AFB}" sibTransId="{AE0168F8-A706-4510-B516-15742902D1C4}"/>
    <dgm:cxn modelId="{95A36E36-5883-4BD4-BF37-C91076DD1AA7}" type="presOf" srcId="{B1DDA535-F2A1-4080-AA35-CB78634FEA4A}" destId="{C881338C-DBB1-4D4D-A1E2-947C33C8C1D5}" srcOrd="0" destOrd="0" presId="urn:microsoft.com/office/officeart/2005/8/layout/default"/>
    <dgm:cxn modelId="{1EF3A2E0-2973-4FC1-90BD-4FB39B2F6547}" type="presOf" srcId="{F9030E14-80FE-4629-BAF6-DD36C7DA5DF5}" destId="{5805DCDE-CDDB-4303-8E53-6A4FA6C602FA}" srcOrd="0" destOrd="0" presId="urn:microsoft.com/office/officeart/2005/8/layout/default"/>
    <dgm:cxn modelId="{C5C6F590-4448-40F1-B7A2-3FDACB93EF12}" type="presOf" srcId="{0F04884D-624A-466C-958D-FACC47357FDC}" destId="{F5B7999F-441D-4938-818B-C2121068A2CB}" srcOrd="0" destOrd="0" presId="urn:microsoft.com/office/officeart/2005/8/layout/default"/>
    <dgm:cxn modelId="{D11333B8-8903-4F63-8F45-A4FA5A4A1584}" type="presOf" srcId="{0588CC39-5E4F-4D8B-9ACF-1E2646CA25E2}" destId="{69BF1B0A-13EC-42E3-8FE4-77007D9B1B50}" srcOrd="0" destOrd="0" presId="urn:microsoft.com/office/officeart/2005/8/layout/default"/>
    <dgm:cxn modelId="{C3BBD950-69DC-4B9A-92F5-281A7F5C4BB1}" srcId="{F9030E14-80FE-4629-BAF6-DD36C7DA5DF5}" destId="{39DCC811-8A17-4FDD-BAE8-F4D3F6E2B3E2}" srcOrd="4" destOrd="0" parTransId="{3FA95CE1-EAE3-4648-AD8E-9C6B0D88D46D}" sibTransId="{B6D5621D-5CBD-49B8-9B2F-19E54022B7B4}"/>
    <dgm:cxn modelId="{A0514D76-D3AD-4F2E-9698-4504C9D33C8C}" srcId="{F9030E14-80FE-4629-BAF6-DD36C7DA5DF5}" destId="{91C89BEB-C95E-4E14-AD15-48F1B9046459}" srcOrd="3" destOrd="0" parTransId="{94A67B86-03AE-489A-89FA-A0D58F9CBE24}" sibTransId="{DC2C264B-0BB7-450F-BD83-C62254649CF9}"/>
    <dgm:cxn modelId="{80083BC8-9ABE-4F68-A16D-9F5B69E390F3}" type="presParOf" srcId="{5805DCDE-CDDB-4303-8E53-6A4FA6C602FA}" destId="{8D5377B8-B51C-4F0E-BF3F-ED094C4BFB2F}" srcOrd="0" destOrd="0" presId="urn:microsoft.com/office/officeart/2005/8/layout/default"/>
    <dgm:cxn modelId="{B79D0D49-8EAB-47E7-A416-D840442B8EFD}" type="presParOf" srcId="{5805DCDE-CDDB-4303-8E53-6A4FA6C602FA}" destId="{BCDD25CC-76C0-4EB2-85BF-438C4FE9E895}" srcOrd="1" destOrd="0" presId="urn:microsoft.com/office/officeart/2005/8/layout/default"/>
    <dgm:cxn modelId="{BFC48D23-88DF-46FC-96EE-25AFC3CC91F5}" type="presParOf" srcId="{5805DCDE-CDDB-4303-8E53-6A4FA6C602FA}" destId="{69BF1B0A-13EC-42E3-8FE4-77007D9B1B50}" srcOrd="2" destOrd="0" presId="urn:microsoft.com/office/officeart/2005/8/layout/default"/>
    <dgm:cxn modelId="{C91B136B-5073-4802-BE75-E7E5373D8AC8}" type="presParOf" srcId="{5805DCDE-CDDB-4303-8E53-6A4FA6C602FA}" destId="{2B308B51-273E-4A1F-B27F-B2F558D9357A}" srcOrd="3" destOrd="0" presId="urn:microsoft.com/office/officeart/2005/8/layout/default"/>
    <dgm:cxn modelId="{270E4192-5F32-4078-ACF3-40C7517FE20F}" type="presParOf" srcId="{5805DCDE-CDDB-4303-8E53-6A4FA6C602FA}" destId="{C881338C-DBB1-4D4D-A1E2-947C33C8C1D5}" srcOrd="4" destOrd="0" presId="urn:microsoft.com/office/officeart/2005/8/layout/default"/>
    <dgm:cxn modelId="{3BF05839-CFDB-4410-B04E-8A2BA095072D}" type="presParOf" srcId="{5805DCDE-CDDB-4303-8E53-6A4FA6C602FA}" destId="{F3E5E4ED-BE3D-4608-B02C-4DD0245AE67F}" srcOrd="5" destOrd="0" presId="urn:microsoft.com/office/officeart/2005/8/layout/default"/>
    <dgm:cxn modelId="{CD6DE4F2-85F1-4EED-AE1F-270846AA799A}" type="presParOf" srcId="{5805DCDE-CDDB-4303-8E53-6A4FA6C602FA}" destId="{0E44A800-EFD4-497B-9451-3262FCE6B437}" srcOrd="6" destOrd="0" presId="urn:microsoft.com/office/officeart/2005/8/layout/default"/>
    <dgm:cxn modelId="{2F7709DC-5C9E-4E42-A65E-D31526100F12}" type="presParOf" srcId="{5805DCDE-CDDB-4303-8E53-6A4FA6C602FA}" destId="{3B0F7DCD-6F22-4A1F-A6EF-B168F5D2E20D}" srcOrd="7" destOrd="0" presId="urn:microsoft.com/office/officeart/2005/8/layout/default"/>
    <dgm:cxn modelId="{6F206FC7-49D8-45A1-9BCA-8C07D43D0D78}" type="presParOf" srcId="{5805DCDE-CDDB-4303-8E53-6A4FA6C602FA}" destId="{029041D7-8FCF-4984-851C-C69E8ECD281E}" srcOrd="8" destOrd="0" presId="urn:microsoft.com/office/officeart/2005/8/layout/default"/>
    <dgm:cxn modelId="{187B8C28-2643-43FD-95BA-56FB89EC80A3}" type="presParOf" srcId="{5805DCDE-CDDB-4303-8E53-6A4FA6C602FA}" destId="{7832FDCA-76D7-4903-9724-69F383AA4D91}" srcOrd="9" destOrd="0" presId="urn:microsoft.com/office/officeart/2005/8/layout/default"/>
    <dgm:cxn modelId="{ACD0BF15-1E38-42D5-B15C-647D7E0F103A}" type="presParOf" srcId="{5805DCDE-CDDB-4303-8E53-6A4FA6C602FA}" destId="{F5B7999F-441D-4938-818B-C2121068A2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553723"/>
          <a:ext cx="7488832" cy="13689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955800">
            <a:lnSpc>
              <a:spcPct val="90000"/>
            </a:lnSpc>
            <a:spcBef>
              <a:spcPct val="0"/>
            </a:spcBef>
            <a:spcAft>
              <a:spcPct val="35000"/>
            </a:spcAft>
          </a:pPr>
          <a:r>
            <a:rPr lang="en-US" altLang="zh-TW" sz="44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§18.1</a:t>
          </a:r>
          <a:r>
            <a:rPr lang="zh-TW" altLang="en-US" sz="44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促銷</a:t>
          </a:r>
          <a:endParaRPr lang="zh-TW" altLang="en-US" sz="4400" b="1" kern="1200" cap="none" spc="150" dirty="0">
            <a:ln w="11430"/>
            <a:solidFill>
              <a:srgbClr val="FFFF00"/>
            </a:solidFill>
            <a:effectLst>
              <a:outerShdw blurRad="25400" algn="tl" rotWithShape="0">
                <a:srgbClr val="000000">
                  <a:alpha val="43000"/>
                </a:srgbClr>
              </a:outerShdw>
            </a:effectLst>
          </a:endParaRPr>
        </a:p>
      </dsp:txBody>
      <dsp:txXfrm>
        <a:off x="66824" y="620547"/>
        <a:ext cx="7355184" cy="1235252"/>
      </dsp:txXfrm>
    </dsp:sp>
    <dsp:sp modelId="{48045E5C-A433-40C5-A9A1-1F2ACC2731E6}">
      <dsp:nvSpPr>
        <dsp:cNvPr id="0" name=""/>
        <dsp:cNvSpPr/>
      </dsp:nvSpPr>
      <dsp:spPr>
        <a:xfrm>
          <a:off x="0" y="2109824"/>
          <a:ext cx="7488832" cy="13689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955800">
            <a:lnSpc>
              <a:spcPct val="90000"/>
            </a:lnSpc>
            <a:spcBef>
              <a:spcPct val="0"/>
            </a:spcBef>
            <a:spcAft>
              <a:spcPct val="35000"/>
            </a:spcAft>
          </a:pPr>
          <a:r>
            <a:rPr lang="en-US" altLang="zh-TW" sz="4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§18.2</a:t>
          </a:r>
          <a:r>
            <a:rPr lang="zh-TW" altLang="en-US" sz="4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公共關係</a:t>
          </a:r>
          <a:endParaRPr lang="zh-TW" altLang="en-US" sz="4400" b="1" kern="1200" cap="none" spc="150" dirty="0">
            <a:ln w="11430"/>
            <a:solidFill>
              <a:schemeClr val="tx1"/>
            </a:solidFill>
            <a:effectLst>
              <a:outerShdw blurRad="25400" algn="tl" rotWithShape="0">
                <a:srgbClr val="000000">
                  <a:alpha val="43000"/>
                </a:srgbClr>
              </a:outerShdw>
            </a:effectLst>
          </a:endParaRPr>
        </a:p>
      </dsp:txBody>
      <dsp:txXfrm>
        <a:off x="66824" y="2176648"/>
        <a:ext cx="7355184" cy="12352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CF2B8-81C8-47FC-8360-29CEEA080F13}">
      <dsp:nvSpPr>
        <dsp:cNvPr id="0" name=""/>
        <dsp:cNvSpPr/>
      </dsp:nvSpPr>
      <dsp:spPr>
        <a:xfrm rot="5400000">
          <a:off x="4941215" y="-1978425"/>
          <a:ext cx="889965" cy="506936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altLang="en-US" sz="2200" b="1" kern="1200" cap="none" spc="150" dirty="0" smtClean="0">
              <a:ln w="11430"/>
              <a:solidFill>
                <a:srgbClr val="002060"/>
              </a:solidFill>
              <a:effectLst>
                <a:outerShdw blurRad="25400" algn="tl" rotWithShape="0">
                  <a:srgbClr val="000000">
                    <a:alpha val="43000"/>
                  </a:srgbClr>
                </a:outerShdw>
              </a:effectLst>
            </a:rPr>
            <a:t>針對最終的消費者市場所舉辦的促銷活動。</a:t>
          </a:r>
          <a:endParaRPr lang="zh-TW" altLang="en-US" sz="2200" b="1" kern="1200" cap="none" spc="150" dirty="0">
            <a:ln w="11430"/>
            <a:solidFill>
              <a:srgbClr val="002060"/>
            </a:solidFill>
            <a:effectLst>
              <a:outerShdw blurRad="25400" algn="tl" rotWithShape="0">
                <a:srgbClr val="000000">
                  <a:alpha val="43000"/>
                </a:srgbClr>
              </a:outerShdw>
            </a:effectLst>
          </a:endParaRPr>
        </a:p>
      </dsp:txBody>
      <dsp:txXfrm rot="-5400000">
        <a:off x="2851517" y="154718"/>
        <a:ext cx="5025918" cy="803075"/>
      </dsp:txXfrm>
    </dsp:sp>
    <dsp:sp modelId="{524479C1-EF89-4795-9964-F65289239877}">
      <dsp:nvSpPr>
        <dsp:cNvPr id="0" name=""/>
        <dsp:cNvSpPr/>
      </dsp:nvSpPr>
      <dsp:spPr>
        <a:xfrm>
          <a:off x="0" y="27"/>
          <a:ext cx="2851516" cy="1112456"/>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44650">
            <a:lnSpc>
              <a:spcPct val="90000"/>
            </a:lnSpc>
            <a:spcBef>
              <a:spcPct val="0"/>
            </a:spcBef>
            <a:spcAft>
              <a:spcPct val="35000"/>
            </a:spcAft>
          </a:pPr>
          <a:r>
            <a:rPr lang="zh-TW" sz="3700" b="1" kern="1200" cap="none" spc="150" dirty="0" smtClean="0">
              <a:ln w="11430"/>
              <a:solidFill>
                <a:srgbClr val="F8F8F8"/>
              </a:solidFill>
              <a:effectLst>
                <a:outerShdw blurRad="25400" algn="tl" rotWithShape="0">
                  <a:srgbClr val="000000">
                    <a:alpha val="43000"/>
                  </a:srgbClr>
                </a:outerShdw>
              </a:effectLst>
            </a:rPr>
            <a:t>消費者促銷</a:t>
          </a:r>
          <a:endParaRPr lang="zh-TW" altLang="en-US" sz="3700" b="1" kern="1200" cap="none" spc="150" dirty="0">
            <a:ln w="11430"/>
            <a:solidFill>
              <a:srgbClr val="F8F8F8"/>
            </a:solidFill>
            <a:effectLst>
              <a:outerShdw blurRad="25400" algn="tl" rotWithShape="0">
                <a:srgbClr val="000000">
                  <a:alpha val="43000"/>
                </a:srgbClr>
              </a:outerShdw>
            </a:effectLst>
          </a:endParaRPr>
        </a:p>
      </dsp:txBody>
      <dsp:txXfrm>
        <a:off x="54306" y="54333"/>
        <a:ext cx="2742904" cy="1003844"/>
      </dsp:txXfrm>
    </dsp:sp>
    <dsp:sp modelId="{D23D6AAD-5B0E-43A1-AA45-F248B4254E23}">
      <dsp:nvSpPr>
        <dsp:cNvPr id="0" name=""/>
        <dsp:cNvSpPr/>
      </dsp:nvSpPr>
      <dsp:spPr>
        <a:xfrm rot="5400000">
          <a:off x="4941215" y="-810345"/>
          <a:ext cx="889965" cy="5069363"/>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altLang="en-US" sz="2200" b="1" kern="1200" cap="none" spc="150" dirty="0" smtClean="0">
              <a:ln w="11430"/>
              <a:solidFill>
                <a:srgbClr val="002060"/>
              </a:solidFill>
              <a:effectLst>
                <a:outerShdw blurRad="25400" algn="tl" rotWithShape="0">
                  <a:srgbClr val="000000">
                    <a:alpha val="43000"/>
                  </a:srgbClr>
                </a:outerShdw>
              </a:effectLst>
            </a:rPr>
            <a:t>直接以行銷通路的成員作為促銷的對象。</a:t>
          </a:r>
          <a:endParaRPr lang="zh-TW" altLang="en-US" sz="2200" b="1" kern="1200" cap="none" spc="150" dirty="0">
            <a:ln w="11430"/>
            <a:solidFill>
              <a:srgbClr val="002060"/>
            </a:solidFill>
            <a:effectLst>
              <a:outerShdw blurRad="25400" algn="tl" rotWithShape="0">
                <a:srgbClr val="000000">
                  <a:alpha val="43000"/>
                </a:srgbClr>
              </a:outerShdw>
            </a:effectLst>
          </a:endParaRPr>
        </a:p>
      </dsp:txBody>
      <dsp:txXfrm rot="-5400000">
        <a:off x="2851517" y="1322798"/>
        <a:ext cx="5025918" cy="803075"/>
      </dsp:txXfrm>
    </dsp:sp>
    <dsp:sp modelId="{EC935CEE-6D56-4D12-B9B3-5FAFB1840BE2}">
      <dsp:nvSpPr>
        <dsp:cNvPr id="0" name=""/>
        <dsp:cNvSpPr/>
      </dsp:nvSpPr>
      <dsp:spPr>
        <a:xfrm>
          <a:off x="0" y="1168107"/>
          <a:ext cx="2851516" cy="1112456"/>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44650">
            <a:lnSpc>
              <a:spcPct val="90000"/>
            </a:lnSpc>
            <a:spcBef>
              <a:spcPct val="0"/>
            </a:spcBef>
            <a:spcAft>
              <a:spcPct val="35000"/>
            </a:spcAft>
          </a:pPr>
          <a:r>
            <a:rPr lang="zh-TW" sz="3700" b="1" kern="1200" cap="none" spc="150" dirty="0" smtClean="0">
              <a:ln w="11430"/>
              <a:solidFill>
                <a:srgbClr val="F8F8F8"/>
              </a:solidFill>
              <a:effectLst>
                <a:outerShdw blurRad="25400" algn="tl" rotWithShape="0">
                  <a:srgbClr val="000000">
                    <a:alpha val="43000"/>
                  </a:srgbClr>
                </a:outerShdw>
              </a:effectLst>
            </a:rPr>
            <a:t>交易促銷</a:t>
          </a:r>
          <a:endParaRPr lang="zh-TW" altLang="en-US" sz="3700" b="1" kern="1200" cap="none" spc="150" dirty="0">
            <a:ln w="11430"/>
            <a:solidFill>
              <a:srgbClr val="F8F8F8"/>
            </a:solidFill>
            <a:effectLst>
              <a:outerShdw blurRad="25400" algn="tl" rotWithShape="0">
                <a:srgbClr val="000000">
                  <a:alpha val="43000"/>
                </a:srgbClr>
              </a:outerShdw>
            </a:effectLst>
          </a:endParaRPr>
        </a:p>
      </dsp:txBody>
      <dsp:txXfrm>
        <a:off x="54306" y="1222413"/>
        <a:ext cx="2742904" cy="1003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235732" y="232375"/>
          <a:ext cx="2465221" cy="138022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協助新產品導入</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3109" y="299752"/>
        <a:ext cx="2330467" cy="1245475"/>
      </dsp:txXfrm>
    </dsp:sp>
    <dsp:sp modelId="{69BF1B0A-13EC-42E3-8FE4-77007D9B1B50}">
      <dsp:nvSpPr>
        <dsp:cNvPr id="0" name=""/>
        <dsp:cNvSpPr/>
      </dsp:nvSpPr>
      <dsp:spPr>
        <a:xfrm>
          <a:off x="3132973" y="232375"/>
          <a:ext cx="2465221" cy="1380229"/>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鼓勵消費者試用</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00350" y="299752"/>
        <a:ext cx="2330467" cy="1245475"/>
      </dsp:txXfrm>
    </dsp:sp>
    <dsp:sp modelId="{C881338C-DBB1-4D4D-A1E2-947C33C8C1D5}">
      <dsp:nvSpPr>
        <dsp:cNvPr id="0" name=""/>
        <dsp:cNvSpPr/>
      </dsp:nvSpPr>
      <dsp:spPr>
        <a:xfrm>
          <a:off x="6079402" y="232375"/>
          <a:ext cx="2454193" cy="138022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鼓勵消費者重購</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46779" y="299752"/>
        <a:ext cx="2319439" cy="1245475"/>
      </dsp:txXfrm>
    </dsp:sp>
    <dsp:sp modelId="{0E44A800-EFD4-497B-9451-3262FCE6B437}">
      <dsp:nvSpPr>
        <dsp:cNvPr id="0" name=""/>
        <dsp:cNvSpPr/>
      </dsp:nvSpPr>
      <dsp:spPr>
        <a:xfrm>
          <a:off x="252642" y="1801485"/>
          <a:ext cx="2465221" cy="138022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降低競爭者的衝擊</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0019" y="1868862"/>
        <a:ext cx="2330467" cy="1245475"/>
      </dsp:txXfrm>
    </dsp:sp>
    <dsp:sp modelId="{029041D7-8FCF-4984-851C-C69E8ECD281E}">
      <dsp:nvSpPr>
        <dsp:cNvPr id="0" name=""/>
        <dsp:cNvSpPr/>
      </dsp:nvSpPr>
      <dsp:spPr>
        <a:xfrm>
          <a:off x="3127606" y="1801485"/>
          <a:ext cx="2465221" cy="138022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增加消費者的庫存與消費量</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4983" y="1868862"/>
        <a:ext cx="2330467" cy="1245475"/>
      </dsp:txXfrm>
    </dsp:sp>
    <dsp:sp modelId="{F5B7999F-441D-4938-818B-C2121068A2CB}">
      <dsp:nvSpPr>
        <dsp:cNvPr id="0" name=""/>
        <dsp:cNvSpPr/>
      </dsp:nvSpPr>
      <dsp:spPr>
        <a:xfrm>
          <a:off x="6085284" y="1801485"/>
          <a:ext cx="2465221" cy="138022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強化其他推廣工具的效用</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52661" y="1868862"/>
        <a:ext cx="2330467" cy="1245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5247501" y="-2091657"/>
          <a:ext cx="962910" cy="539195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sz="2400" b="1" kern="1200" cap="none" spc="150" dirty="0" smtClean="0">
              <a:ln w="11430"/>
              <a:solidFill>
                <a:srgbClr val="002060"/>
              </a:solidFill>
              <a:effectLst>
                <a:outerShdw blurRad="25400" algn="tl" rotWithShape="0">
                  <a:srgbClr val="000000">
                    <a:alpha val="43000"/>
                  </a:srgbClr>
                </a:outerShdw>
              </a:effectLst>
            </a:rPr>
            <a:t>讓未來的購買量提早在今日消費</a:t>
          </a:r>
          <a:r>
            <a:rPr lang="zh-TW" altLang="en-US" sz="24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169872"/>
        <a:ext cx="5344954" cy="868900"/>
      </dsp:txXfrm>
    </dsp:sp>
    <dsp:sp modelId="{BBE50D1B-DE04-4595-B44C-AA2D05663C7C}">
      <dsp:nvSpPr>
        <dsp:cNvPr id="0" name=""/>
        <dsp:cNvSpPr/>
      </dsp:nvSpPr>
      <dsp:spPr>
        <a:xfrm>
          <a:off x="0" y="2502"/>
          <a:ext cx="3032976" cy="1203638"/>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sz="3900" b="1" kern="1200" cap="none" spc="150" dirty="0" smtClean="0">
              <a:ln w="11430"/>
              <a:solidFill>
                <a:srgbClr val="F8F8F8"/>
              </a:solidFill>
              <a:effectLst>
                <a:outerShdw blurRad="25400" algn="tl" rotWithShape="0">
                  <a:srgbClr val="000000">
                    <a:alpha val="43000"/>
                  </a:srgbClr>
                </a:outerShdw>
              </a:effectLst>
            </a:rPr>
            <a:t>提早消費型</a:t>
          </a:r>
          <a:endParaRPr lang="zh-TW" altLang="en-US" sz="3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61259"/>
        <a:ext cx="2915462" cy="1086124"/>
      </dsp:txXfrm>
    </dsp:sp>
    <dsp:sp modelId="{0C473A32-7290-4B4D-A437-7A958BADB0F9}">
      <dsp:nvSpPr>
        <dsp:cNvPr id="0" name=""/>
        <dsp:cNvSpPr/>
      </dsp:nvSpPr>
      <dsp:spPr>
        <a:xfrm rot="5400000">
          <a:off x="5184964" y="-827837"/>
          <a:ext cx="1087983" cy="5391959"/>
        </a:xfrm>
        <a:prstGeom prst="round2SameRect">
          <a:avLst/>
        </a:prstGeom>
        <a:solidFill>
          <a:schemeClr val="accent6">
            <a:lumMod val="20000"/>
            <a:lumOff val="80000"/>
            <a:alpha val="9000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sz="2000" b="1" kern="1200" cap="none" spc="150" dirty="0" smtClean="0">
              <a:ln w="11430"/>
              <a:solidFill>
                <a:srgbClr val="002060"/>
              </a:solidFill>
              <a:effectLst>
                <a:outerShdw blurRad="25400" algn="tl" rotWithShape="0">
                  <a:srgbClr val="000000">
                    <a:alpha val="43000"/>
                  </a:srgbClr>
                </a:outerShdw>
              </a:effectLst>
            </a:rPr>
            <a:t>雖會在促銷期間內提升購買量、增加消費量，但是在促銷完畢後，消費者的消費量又會恢復到正常水準</a:t>
          </a:r>
          <a:r>
            <a:rPr lang="zh-TW" altLang="en-US" sz="2000" b="1" kern="1200" cap="none" spc="150" dirty="0" smtClean="0">
              <a:ln w="11430"/>
              <a:solidFill>
                <a:srgbClr val="002060"/>
              </a:solidFill>
              <a:effectLst>
                <a:outerShdw blurRad="25400" algn="tl" rotWithShape="0">
                  <a:srgbClr val="000000">
                    <a:alpha val="43000"/>
                  </a:srgbClr>
                </a:outerShdw>
              </a:effectLst>
            </a:rPr>
            <a:t>。</a:t>
          </a:r>
          <a:endParaRPr lang="zh-TW" altLang="en-US" sz="20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1377261"/>
        <a:ext cx="5338848" cy="981761"/>
      </dsp:txXfrm>
    </dsp:sp>
    <dsp:sp modelId="{E465A98F-C06C-4CD6-A14B-6176EAC4396F}">
      <dsp:nvSpPr>
        <dsp:cNvPr id="0" name=""/>
        <dsp:cNvSpPr/>
      </dsp:nvSpPr>
      <dsp:spPr>
        <a:xfrm>
          <a:off x="0" y="1266322"/>
          <a:ext cx="3032976" cy="1203638"/>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sz="3900" b="1" kern="1200" cap="none" spc="150" dirty="0" smtClean="0">
              <a:ln w="11430"/>
              <a:solidFill>
                <a:srgbClr val="F8F8F8"/>
              </a:solidFill>
              <a:effectLst>
                <a:outerShdw blurRad="25400" algn="tl" rotWithShape="0">
                  <a:srgbClr val="000000">
                    <a:alpha val="43000"/>
                  </a:srgbClr>
                </a:outerShdw>
              </a:effectLst>
            </a:rPr>
            <a:t>短期效果型</a:t>
          </a:r>
          <a:endParaRPr lang="zh-TW" altLang="en-US" sz="3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1325079"/>
        <a:ext cx="2915462" cy="1086124"/>
      </dsp:txXfrm>
    </dsp:sp>
    <dsp:sp modelId="{144DDCE6-22AF-425C-8427-98A664FD0734}">
      <dsp:nvSpPr>
        <dsp:cNvPr id="0" name=""/>
        <dsp:cNvSpPr/>
      </dsp:nvSpPr>
      <dsp:spPr>
        <a:xfrm rot="5400000">
          <a:off x="5247501" y="435982"/>
          <a:ext cx="962910" cy="5391959"/>
        </a:xfrm>
        <a:prstGeom prst="round2Same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sz="2400" b="1" kern="1200" cap="none" spc="150" smtClean="0">
              <a:ln w="11430"/>
              <a:solidFill>
                <a:srgbClr val="002060"/>
              </a:solidFill>
              <a:effectLst>
                <a:outerShdw blurRad="25400" algn="tl" rotWithShape="0">
                  <a:srgbClr val="000000">
                    <a:alpha val="43000"/>
                  </a:srgbClr>
                </a:outerShdw>
              </a:effectLst>
            </a:rPr>
            <a:t>提升促銷期間的購買量，造成消費量增加或是吸引新的客層。</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2697512"/>
        <a:ext cx="5344954" cy="868900"/>
      </dsp:txXfrm>
    </dsp:sp>
    <dsp:sp modelId="{E4866BD7-8CF4-414D-9656-026FEE664F37}">
      <dsp:nvSpPr>
        <dsp:cNvPr id="0" name=""/>
        <dsp:cNvSpPr/>
      </dsp:nvSpPr>
      <dsp:spPr>
        <a:xfrm>
          <a:off x="0" y="2530142"/>
          <a:ext cx="3032976" cy="1203638"/>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sz="3900" b="1" kern="1200" cap="none" spc="150" dirty="0" smtClean="0">
              <a:ln w="11430"/>
              <a:solidFill>
                <a:srgbClr val="F8F8F8"/>
              </a:solidFill>
              <a:effectLst>
                <a:outerShdw blurRad="25400" algn="tl" rotWithShape="0">
                  <a:srgbClr val="000000">
                    <a:alpha val="43000"/>
                  </a:srgbClr>
                </a:outerShdw>
              </a:effectLst>
            </a:rPr>
            <a:t>長期效果型</a:t>
          </a:r>
          <a:endParaRPr lang="zh-TW" altLang="en-US" sz="3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2588899"/>
        <a:ext cx="2915462" cy="1086124"/>
      </dsp:txXfrm>
    </dsp:sp>
    <dsp:sp modelId="{C438F100-E1BB-4A7C-A915-BB1940AD5F56}">
      <dsp:nvSpPr>
        <dsp:cNvPr id="0" name=""/>
        <dsp:cNvSpPr/>
      </dsp:nvSpPr>
      <dsp:spPr>
        <a:xfrm rot="5400000">
          <a:off x="5177603" y="1699802"/>
          <a:ext cx="1102706" cy="5391959"/>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sz="2000" b="1" kern="1200" cap="none" spc="150" dirty="0" smtClean="0">
              <a:ln w="11430"/>
              <a:solidFill>
                <a:srgbClr val="002060"/>
              </a:solidFill>
              <a:effectLst>
                <a:outerShdw blurRad="25400" algn="tl" rotWithShape="0">
                  <a:srgbClr val="000000">
                    <a:alpha val="43000"/>
                  </a:srgbClr>
                </a:outerShdw>
              </a:effectLst>
            </a:rPr>
            <a:t>雖會提升促銷期間內的購買量，但是在促銷完畢後，購買量反而會呈現比促銷前更低的水準。</a:t>
          </a:r>
          <a:endParaRPr lang="zh-TW" altLang="en-US" sz="20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32977" y="3898258"/>
        <a:ext cx="5338129" cy="995046"/>
      </dsp:txXfrm>
    </dsp:sp>
    <dsp:sp modelId="{C134D43E-2D93-4ADF-83A2-28CBD00296BE}">
      <dsp:nvSpPr>
        <dsp:cNvPr id="0" name=""/>
        <dsp:cNvSpPr/>
      </dsp:nvSpPr>
      <dsp:spPr>
        <a:xfrm>
          <a:off x="0" y="3793963"/>
          <a:ext cx="3032976" cy="1203638"/>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sz="3900" b="1" kern="1200" cap="none" spc="150" dirty="0" smtClean="0">
              <a:ln w="11430"/>
              <a:solidFill>
                <a:srgbClr val="F8F8F8"/>
              </a:solidFill>
              <a:effectLst>
                <a:outerShdw blurRad="25400" algn="tl" rotWithShape="0">
                  <a:srgbClr val="000000">
                    <a:alpha val="43000"/>
                  </a:srgbClr>
                </a:outerShdw>
              </a:effectLst>
            </a:rPr>
            <a:t>不利反弊型</a:t>
          </a:r>
          <a:endParaRPr lang="zh-TW" altLang="en-US" sz="39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757" y="3852720"/>
        <a:ext cx="2915462" cy="1086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480428" y="3234"/>
          <a:ext cx="2445037" cy="146702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折價券</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2042" y="74848"/>
        <a:ext cx="2301809" cy="1323794"/>
      </dsp:txXfrm>
    </dsp:sp>
    <dsp:sp modelId="{69BF1B0A-13EC-42E3-8FE4-77007D9B1B50}">
      <dsp:nvSpPr>
        <dsp:cNvPr id="0" name=""/>
        <dsp:cNvSpPr/>
      </dsp:nvSpPr>
      <dsp:spPr>
        <a:xfrm>
          <a:off x="3169969" y="3234"/>
          <a:ext cx="2445037" cy="1467022"/>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贈品</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41583" y="74848"/>
        <a:ext cx="2301809" cy="1323794"/>
      </dsp:txXfrm>
    </dsp:sp>
    <dsp:sp modelId="{C881338C-DBB1-4D4D-A1E2-947C33C8C1D5}">
      <dsp:nvSpPr>
        <dsp:cNvPr id="0" name=""/>
        <dsp:cNvSpPr/>
      </dsp:nvSpPr>
      <dsp:spPr>
        <a:xfrm>
          <a:off x="5859510" y="3234"/>
          <a:ext cx="2445037" cy="1467022"/>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愛用者回饋計畫</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31124" y="74848"/>
        <a:ext cx="2301809" cy="1323794"/>
      </dsp:txXfrm>
    </dsp:sp>
    <dsp:sp modelId="{0E44A800-EFD4-497B-9451-3262FCE6B437}">
      <dsp:nvSpPr>
        <dsp:cNvPr id="0" name=""/>
        <dsp:cNvSpPr/>
      </dsp:nvSpPr>
      <dsp:spPr>
        <a:xfrm>
          <a:off x="498790" y="1575936"/>
          <a:ext cx="2445037" cy="1467022"/>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競賽和抽獎</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0404" y="1647550"/>
        <a:ext cx="2301809" cy="1323794"/>
      </dsp:txXfrm>
    </dsp:sp>
    <dsp:sp modelId="{029041D7-8FCF-4984-851C-C69E8ECD281E}">
      <dsp:nvSpPr>
        <dsp:cNvPr id="0" name=""/>
        <dsp:cNvSpPr/>
      </dsp:nvSpPr>
      <dsp:spPr>
        <a:xfrm>
          <a:off x="3188331" y="1575936"/>
          <a:ext cx="2445037" cy="1467022"/>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樣品</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59945" y="1647550"/>
        <a:ext cx="2301809" cy="1323794"/>
      </dsp:txXfrm>
    </dsp:sp>
    <dsp:sp modelId="{F5B7999F-441D-4938-818B-C2121068A2CB}">
      <dsp:nvSpPr>
        <dsp:cNvPr id="0" name=""/>
        <dsp:cNvSpPr/>
      </dsp:nvSpPr>
      <dsp:spPr>
        <a:xfrm>
          <a:off x="5877872" y="1575936"/>
          <a:ext cx="2445037" cy="1467022"/>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店頭展示</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49486" y="1647550"/>
        <a:ext cx="2301809" cy="1323794"/>
      </dsp:txXfrm>
    </dsp:sp>
    <dsp:sp modelId="{F1BF1785-59F9-40CA-B0D1-9F192F8D8957}">
      <dsp:nvSpPr>
        <dsp:cNvPr id="0" name=""/>
        <dsp:cNvSpPr/>
      </dsp:nvSpPr>
      <dsp:spPr>
        <a:xfrm>
          <a:off x="1843023" y="3153816"/>
          <a:ext cx="2445037" cy="1467022"/>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搭配促銷</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914637" y="3225430"/>
        <a:ext cx="2301809" cy="1323794"/>
      </dsp:txXfrm>
    </dsp:sp>
    <dsp:sp modelId="{84025795-87AD-44B3-8157-4E8F49020402}">
      <dsp:nvSpPr>
        <dsp:cNvPr id="0" name=""/>
        <dsp:cNvSpPr/>
      </dsp:nvSpPr>
      <dsp:spPr>
        <a:xfrm>
          <a:off x="4532564" y="3153816"/>
          <a:ext cx="2445037" cy="146702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現金還本</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04178" y="3225430"/>
        <a:ext cx="2301809" cy="1323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0" y="233706"/>
          <a:ext cx="2501557" cy="150093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直接郵寄</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3270" y="306976"/>
        <a:ext cx="2355017" cy="1354394"/>
      </dsp:txXfrm>
    </dsp:sp>
    <dsp:sp modelId="{69BF1B0A-13EC-42E3-8FE4-77007D9B1B50}">
      <dsp:nvSpPr>
        <dsp:cNvPr id="0" name=""/>
        <dsp:cNvSpPr/>
      </dsp:nvSpPr>
      <dsp:spPr>
        <a:xfrm>
          <a:off x="2751712" y="233706"/>
          <a:ext cx="2501557" cy="1500934"/>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rgbClr val="F8F8F8"/>
              </a:solidFill>
              <a:effectLst>
                <a:outerShdw blurRad="25400" algn="tl" rotWithShape="0">
                  <a:srgbClr val="000000">
                    <a:alpha val="43000"/>
                  </a:srgbClr>
                </a:outerShdw>
              </a:effectLst>
            </a:rPr>
            <a:t>透過媒體</a:t>
          </a:r>
          <a:r>
            <a:rPr lang="en-US" altLang="zh-TW" sz="2400" b="1" kern="1200" cap="none" spc="150" dirty="0" smtClean="0">
              <a:ln w="11430"/>
              <a:solidFill>
                <a:srgbClr val="F8F8F8"/>
              </a:solidFill>
              <a:effectLst>
                <a:outerShdw blurRad="25400" algn="tl" rotWithShape="0">
                  <a:srgbClr val="000000">
                    <a:alpha val="43000"/>
                  </a:srgbClr>
                </a:outerShdw>
              </a:effectLst>
            </a:rPr>
            <a:t>(</a:t>
          </a:r>
          <a:r>
            <a:rPr lang="zh-TW" sz="2400" b="1" kern="1200" cap="none" spc="150" dirty="0" smtClean="0">
              <a:ln w="11430"/>
              <a:solidFill>
                <a:srgbClr val="F8F8F8"/>
              </a:solidFill>
              <a:effectLst>
                <a:outerShdw blurRad="25400" algn="tl" rotWithShape="0">
                  <a:srgbClr val="000000">
                    <a:alpha val="43000"/>
                  </a:srgbClr>
                </a:outerShdw>
              </a:effectLst>
            </a:rPr>
            <a:t>例如夾在報紙中</a:t>
          </a:r>
          <a:r>
            <a:rPr lang="en-US" altLang="zh-TW" sz="2400" b="1" kern="1200" cap="none" spc="150" dirty="0" smtClean="0">
              <a:ln w="11430"/>
              <a:solidFill>
                <a:srgbClr val="F8F8F8"/>
              </a:solidFill>
              <a:effectLst>
                <a:outerShdw blurRad="25400" algn="tl" rotWithShape="0">
                  <a:srgbClr val="000000">
                    <a:alpha val="43000"/>
                  </a:srgbClr>
                </a:outerShdw>
              </a:effectLst>
            </a:rPr>
            <a:t>)</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24982" y="306976"/>
        <a:ext cx="2355017" cy="1354394"/>
      </dsp:txXfrm>
    </dsp:sp>
    <dsp:sp modelId="{C881338C-DBB1-4D4D-A1E2-947C33C8C1D5}">
      <dsp:nvSpPr>
        <dsp:cNvPr id="0" name=""/>
        <dsp:cNvSpPr/>
      </dsp:nvSpPr>
      <dsp:spPr>
        <a:xfrm>
          <a:off x="5503425" y="233706"/>
          <a:ext cx="2501557" cy="1500934"/>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置於產品包裝中</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76695" y="306976"/>
        <a:ext cx="2355017" cy="1354394"/>
      </dsp:txXfrm>
    </dsp:sp>
    <dsp:sp modelId="{0E44A800-EFD4-497B-9451-3262FCE6B437}">
      <dsp:nvSpPr>
        <dsp:cNvPr id="0" name=""/>
        <dsp:cNvSpPr/>
      </dsp:nvSpPr>
      <dsp:spPr>
        <a:xfrm>
          <a:off x="0" y="1798906"/>
          <a:ext cx="2501557" cy="1500934"/>
        </a:xfrm>
        <a:prstGeom prst="round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rgbClr val="F8F8F8"/>
              </a:solidFill>
              <a:effectLst>
                <a:outerShdw blurRad="25400" algn="tl" rotWithShape="0">
                  <a:srgbClr val="000000">
                    <a:alpha val="43000"/>
                  </a:srgbClr>
                </a:outerShdw>
              </a:effectLst>
            </a:rPr>
            <a:t>透過廣告</a:t>
          </a:r>
          <a:r>
            <a:rPr lang="en-US" altLang="zh-TW" sz="2400" b="1" kern="1200" cap="none" spc="150" dirty="0" smtClean="0">
              <a:ln w="11430"/>
              <a:solidFill>
                <a:srgbClr val="F8F8F8"/>
              </a:solidFill>
              <a:effectLst>
                <a:outerShdw blurRad="25400" algn="tl" rotWithShape="0">
                  <a:srgbClr val="000000">
                    <a:alpha val="43000"/>
                  </a:srgbClr>
                </a:outerShdw>
              </a:effectLst>
            </a:rPr>
            <a:t>(</a:t>
          </a:r>
          <a:r>
            <a:rPr lang="zh-TW" sz="2400" b="1" kern="1200" cap="none" spc="150" dirty="0" smtClean="0">
              <a:ln w="11430"/>
              <a:solidFill>
                <a:srgbClr val="F8F8F8"/>
              </a:solidFill>
              <a:effectLst>
                <a:outerShdw blurRad="25400" algn="tl" rotWithShape="0">
                  <a:srgbClr val="000000">
                    <a:alpha val="43000"/>
                  </a:srgbClr>
                </a:outerShdw>
              </a:effectLst>
            </a:rPr>
            <a:t>從報上剪下</a:t>
          </a:r>
          <a:r>
            <a:rPr lang="en-US" altLang="zh-TW" sz="2400" b="1" kern="1200" cap="none" spc="150" dirty="0" smtClean="0">
              <a:ln w="11430"/>
              <a:solidFill>
                <a:srgbClr val="F8F8F8"/>
              </a:solidFill>
              <a:effectLst>
                <a:outerShdw blurRad="25400" algn="tl" rotWithShape="0">
                  <a:srgbClr val="000000">
                    <a:alpha val="43000"/>
                  </a:srgbClr>
                </a:outerShdw>
              </a:effectLst>
            </a:rPr>
            <a:t>)</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3270" y="1872176"/>
        <a:ext cx="2355017" cy="1354394"/>
      </dsp:txXfrm>
    </dsp:sp>
    <dsp:sp modelId="{029041D7-8FCF-4984-851C-C69E8ECD281E}">
      <dsp:nvSpPr>
        <dsp:cNvPr id="0" name=""/>
        <dsp:cNvSpPr/>
      </dsp:nvSpPr>
      <dsp:spPr>
        <a:xfrm>
          <a:off x="2726647" y="1798906"/>
          <a:ext cx="2501557" cy="1500934"/>
        </a:xfrm>
        <a:prstGeom prst="round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請零售商店的員工現場發放折價券</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799917" y="1872176"/>
        <a:ext cx="2355017" cy="1354394"/>
      </dsp:txXfrm>
    </dsp:sp>
    <dsp:sp modelId="{F5B7999F-441D-4938-818B-C2121068A2CB}">
      <dsp:nvSpPr>
        <dsp:cNvPr id="0" name=""/>
        <dsp:cNvSpPr/>
      </dsp:nvSpPr>
      <dsp:spPr>
        <a:xfrm>
          <a:off x="5478360" y="1798906"/>
          <a:ext cx="2501557" cy="150093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電子折價券</a:t>
          </a:r>
          <a:endParaRPr lang="zh-TW" altLang="en-US" sz="24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51630" y="1872176"/>
        <a:ext cx="2355017" cy="13543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479C1-EF89-4795-9964-F65289239877}">
      <dsp:nvSpPr>
        <dsp:cNvPr id="0" name=""/>
        <dsp:cNvSpPr/>
      </dsp:nvSpPr>
      <dsp:spPr>
        <a:xfrm>
          <a:off x="144023" y="2589"/>
          <a:ext cx="7776856" cy="1054754"/>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altLang="en-US" sz="2500" b="1" kern="1200" cap="none" spc="150" dirty="0" smtClean="0">
              <a:ln w="11430"/>
              <a:effectLst>
                <a:outerShdw blurRad="25400" algn="tl" rotWithShape="0">
                  <a:srgbClr val="000000">
                    <a:alpha val="43000"/>
                  </a:srgbClr>
                </a:outerShdw>
              </a:effectLst>
            </a:rPr>
            <a:t>新產品的利益必須明顯地優於其他競爭產品。</a:t>
          </a:r>
          <a:endParaRPr lang="zh-TW" altLang="en-US" sz="2500" b="1" kern="1200" cap="none" spc="150" dirty="0">
            <a:ln w="11430"/>
            <a:effectLst>
              <a:outerShdw blurRad="25400" algn="tl" rotWithShape="0">
                <a:srgbClr val="000000">
                  <a:alpha val="43000"/>
                </a:srgbClr>
              </a:outerShdw>
            </a:effectLst>
          </a:endParaRPr>
        </a:p>
      </dsp:txBody>
      <dsp:txXfrm>
        <a:off x="195512" y="54078"/>
        <a:ext cx="7673878" cy="951776"/>
      </dsp:txXfrm>
    </dsp:sp>
    <dsp:sp modelId="{EC935CEE-6D56-4D12-B9B3-5FAFB1840BE2}">
      <dsp:nvSpPr>
        <dsp:cNvPr id="0" name=""/>
        <dsp:cNvSpPr/>
      </dsp:nvSpPr>
      <dsp:spPr>
        <a:xfrm>
          <a:off x="144023" y="1107544"/>
          <a:ext cx="7776856" cy="1054754"/>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altLang="en-US" sz="2500" b="1" kern="1200" cap="none" spc="150" dirty="0" smtClean="0">
              <a:ln w="11430"/>
              <a:effectLst>
                <a:outerShdw blurRad="25400" algn="tl" rotWithShape="0">
                  <a:srgbClr val="000000">
                    <a:alpha val="43000"/>
                  </a:srgbClr>
                </a:outerShdw>
              </a:effectLst>
            </a:rPr>
            <a:t>新產品的獨特屬性必須讓消費者親身經驗，才會有說服力。</a:t>
          </a:r>
          <a:endParaRPr lang="zh-TW" altLang="en-US" sz="2500" b="1" kern="1200" cap="none" spc="150" dirty="0">
            <a:ln w="11430"/>
            <a:effectLst>
              <a:outerShdw blurRad="25400" algn="tl" rotWithShape="0">
                <a:srgbClr val="000000">
                  <a:alpha val="43000"/>
                </a:srgbClr>
              </a:outerShdw>
            </a:effectLst>
          </a:endParaRPr>
        </a:p>
      </dsp:txBody>
      <dsp:txXfrm>
        <a:off x="195512" y="1159033"/>
        <a:ext cx="7673878" cy="951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377B8-B51C-4F0E-BF3F-ED094C4BFB2F}">
      <dsp:nvSpPr>
        <dsp:cNvPr id="0" name=""/>
        <dsp:cNvSpPr/>
      </dsp:nvSpPr>
      <dsp:spPr>
        <a:xfrm>
          <a:off x="37497" y="165721"/>
          <a:ext cx="2011793" cy="120707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002060"/>
              </a:solidFill>
              <a:effectLst>
                <a:outerShdw blurRad="25400" algn="tl" rotWithShape="0">
                  <a:srgbClr val="000000">
                    <a:alpha val="43000"/>
                  </a:srgbClr>
                </a:outerShdw>
              </a:effectLst>
            </a:rPr>
            <a:t>擺放在牆壁</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96422" y="224646"/>
        <a:ext cx="1893943" cy="1089226"/>
      </dsp:txXfrm>
    </dsp:sp>
    <dsp:sp modelId="{69BF1B0A-13EC-42E3-8FE4-77007D9B1B50}">
      <dsp:nvSpPr>
        <dsp:cNvPr id="0" name=""/>
        <dsp:cNvSpPr/>
      </dsp:nvSpPr>
      <dsp:spPr>
        <a:xfrm>
          <a:off x="2250470" y="165721"/>
          <a:ext cx="2011793" cy="1207076"/>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貨架</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09395" y="224646"/>
        <a:ext cx="1893943" cy="1089226"/>
      </dsp:txXfrm>
    </dsp:sp>
    <dsp:sp modelId="{C881338C-DBB1-4D4D-A1E2-947C33C8C1D5}">
      <dsp:nvSpPr>
        <dsp:cNvPr id="0" name=""/>
        <dsp:cNvSpPr/>
      </dsp:nvSpPr>
      <dsp:spPr>
        <a:xfrm>
          <a:off x="4495532" y="165721"/>
          <a:ext cx="2011793" cy="1207076"/>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002060"/>
              </a:solidFill>
              <a:effectLst>
                <a:outerShdw blurRad="25400" algn="tl" rotWithShape="0">
                  <a:srgbClr val="000000">
                    <a:alpha val="43000"/>
                  </a:srgbClr>
                </a:outerShdw>
              </a:effectLst>
            </a:rPr>
            <a:t>貨架延伸架</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54457" y="224646"/>
        <a:ext cx="1893943" cy="1089226"/>
      </dsp:txXfrm>
    </dsp:sp>
    <dsp:sp modelId="{0E44A800-EFD4-497B-9451-3262FCE6B437}">
      <dsp:nvSpPr>
        <dsp:cNvPr id="0" name=""/>
        <dsp:cNvSpPr/>
      </dsp:nvSpPr>
      <dsp:spPr>
        <a:xfrm>
          <a:off x="6727798" y="163017"/>
          <a:ext cx="2011793" cy="1207076"/>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手提袋</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786723" y="221942"/>
        <a:ext cx="1893943" cy="1089226"/>
      </dsp:txXfrm>
    </dsp:sp>
    <dsp:sp modelId="{029041D7-8FCF-4984-851C-C69E8ECD281E}">
      <dsp:nvSpPr>
        <dsp:cNvPr id="0" name=""/>
        <dsp:cNvSpPr/>
      </dsp:nvSpPr>
      <dsp:spPr>
        <a:xfrm>
          <a:off x="0" y="1571273"/>
          <a:ext cx="2011793" cy="1207076"/>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通道兩端與地板上</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25" y="1630198"/>
        <a:ext cx="1893943" cy="1089226"/>
      </dsp:txXfrm>
    </dsp:sp>
    <dsp:sp modelId="{F5B7999F-441D-4938-818B-C2121068A2CB}">
      <dsp:nvSpPr>
        <dsp:cNvPr id="0" name=""/>
        <dsp:cNvSpPr/>
      </dsp:nvSpPr>
      <dsp:spPr>
        <a:xfrm>
          <a:off x="2194392" y="1571273"/>
          <a:ext cx="2142902" cy="1207076"/>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002060"/>
              </a:solidFill>
              <a:effectLst>
                <a:outerShdw blurRad="25400" algn="tl" rotWithShape="0">
                  <a:srgbClr val="000000">
                    <a:alpha val="43000"/>
                  </a:srgbClr>
                </a:outerShdw>
              </a:effectLst>
            </a:rPr>
            <a:t>結帳處的電視終端機</a:t>
          </a:r>
          <a:endParaRPr lang="zh-TW" altLang="en-US" sz="26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253317" y="1630198"/>
        <a:ext cx="2025052" cy="1089226"/>
      </dsp:txXfrm>
    </dsp:sp>
    <dsp:sp modelId="{F1BF1785-59F9-40CA-B0D1-9F192F8D8957}">
      <dsp:nvSpPr>
        <dsp:cNvPr id="0" name=""/>
        <dsp:cNvSpPr/>
      </dsp:nvSpPr>
      <dsp:spPr>
        <a:xfrm>
          <a:off x="4499968" y="1626219"/>
          <a:ext cx="2011793" cy="1207076"/>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002060"/>
              </a:solidFill>
              <a:effectLst>
                <a:outerShdw blurRad="25400" algn="tl" rotWithShape="0">
                  <a:srgbClr val="000000">
                    <a:alpha val="43000"/>
                  </a:srgbClr>
                </a:outerShdw>
              </a:effectLst>
            </a:rPr>
            <a:t>店內的廣播訊息</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58893" y="1685144"/>
        <a:ext cx="1893943" cy="1089226"/>
      </dsp:txXfrm>
    </dsp:sp>
    <dsp:sp modelId="{84025795-87AD-44B3-8157-4E8F49020402}">
      <dsp:nvSpPr>
        <dsp:cNvPr id="0" name=""/>
        <dsp:cNvSpPr/>
      </dsp:nvSpPr>
      <dsp:spPr>
        <a:xfrm>
          <a:off x="6727788" y="1626219"/>
          <a:ext cx="2011793" cy="120707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002060"/>
              </a:solidFill>
              <a:effectLst>
                <a:outerShdw blurRad="25400" algn="tl" rotWithShape="0">
                  <a:srgbClr val="000000">
                    <a:alpha val="43000"/>
                  </a:srgbClr>
                </a:outerShdw>
              </a:effectLst>
            </a:rPr>
            <a:t>視聽</a:t>
          </a:r>
          <a:r>
            <a:rPr lang="zh-TW" altLang="en-US" sz="2800" b="1" kern="1200" cap="none" spc="150" dirty="0" smtClean="0">
              <a:ln w="11430"/>
              <a:solidFill>
                <a:srgbClr val="002060"/>
              </a:solidFill>
              <a:effectLst>
                <a:outerShdw blurRad="25400" algn="tl" rotWithShape="0">
                  <a:srgbClr val="000000">
                    <a:alpha val="43000"/>
                  </a:srgbClr>
                </a:outerShdw>
              </a:effectLst>
            </a:rPr>
            <a:t>器材</a:t>
          </a:r>
          <a:endParaRPr lang="zh-TW" altLang="en-US" sz="28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786713" y="1685144"/>
        <a:ext cx="1893943" cy="1089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2014/5/21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039667"/>
      </p:ext>
    </p:extLst>
  </p:cSld>
  <p:clrMapOvr>
    <a:masterClrMapping/>
  </p:clrMapOvr>
  <p:transition spd="slow"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586557671"/>
      </p:ext>
    </p:extLst>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911069406"/>
      </p:ext>
    </p:extLst>
  </p:cSld>
  <p:clrMapOvr>
    <a:masterClrMapping/>
  </p:clrMapOvr>
  <p:transition spd="slow"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2014/5/21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83975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52C24E87-E4F9-4799-B950-2F63A4F7EBE4}" type="slidenum">
              <a:rPr lang="en-US" altLang="zh-TW"/>
              <a:pPr>
                <a:defRPr/>
              </a:pPr>
              <a:t>‹#›</a:t>
            </a:fld>
            <a:endParaRPr lang="en-US" altLang="zh-TW"/>
          </a:p>
        </p:txBody>
      </p:sp>
    </p:spTree>
    <p:extLst>
      <p:ext uri="{BB962C8B-B14F-4D97-AF65-F5344CB8AC3E}">
        <p14:creationId xmlns:p14="http://schemas.microsoft.com/office/powerpoint/2010/main" val="1910566968"/>
      </p:ext>
    </p:extLst>
  </p:cSld>
  <p:clrMapOvr>
    <a:masterClrMapping/>
  </p:clrMapOvr>
  <p:transition spd="slow"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528B3187-18EB-434E-8D99-64366980019C}" type="slidenum">
              <a:rPr lang="en-US" altLang="zh-TW"/>
              <a:pPr>
                <a:defRPr/>
              </a:pPr>
              <a:t>‹#›</a:t>
            </a:fld>
            <a:endParaRPr lang="en-US" altLang="zh-TW"/>
          </a:p>
        </p:txBody>
      </p:sp>
    </p:spTree>
    <p:extLst>
      <p:ext uri="{BB962C8B-B14F-4D97-AF65-F5344CB8AC3E}">
        <p14:creationId xmlns:p14="http://schemas.microsoft.com/office/powerpoint/2010/main" val="2686629896"/>
      </p:ext>
    </p:extLst>
  </p:cSld>
  <p:clrMapOvr>
    <a:masterClrMapping/>
  </p:clrMapOvr>
  <p:transition spd="slow"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BBA910AA-FE44-4A6A-8577-F245BBC110CB}" type="slidenum">
              <a:rPr lang="en-US" altLang="zh-TW"/>
              <a:pPr>
                <a:defRPr/>
              </a:pPr>
              <a:t>‹#›</a:t>
            </a:fld>
            <a:endParaRPr lang="en-US" altLang="zh-TW"/>
          </a:p>
        </p:txBody>
      </p:sp>
    </p:spTree>
    <p:extLst>
      <p:ext uri="{BB962C8B-B14F-4D97-AF65-F5344CB8AC3E}">
        <p14:creationId xmlns:p14="http://schemas.microsoft.com/office/powerpoint/2010/main" val="2858752615"/>
      </p:ext>
    </p:extLst>
  </p:cSld>
  <p:clrMapOvr>
    <a:masterClrMapping/>
  </p:clrMapOvr>
  <p:transition spd="slow"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24670F8A-DECF-4D8D-9C46-E80869A9FC71}" type="slidenum">
              <a:rPr lang="en-US" altLang="zh-TW"/>
              <a:pPr>
                <a:defRPr/>
              </a:pPr>
              <a:t>‹#›</a:t>
            </a:fld>
            <a:endParaRPr lang="en-US" altLang="zh-TW"/>
          </a:p>
        </p:txBody>
      </p:sp>
    </p:spTree>
    <p:extLst>
      <p:ext uri="{BB962C8B-B14F-4D97-AF65-F5344CB8AC3E}">
        <p14:creationId xmlns:p14="http://schemas.microsoft.com/office/powerpoint/2010/main" val="3845486191"/>
      </p:ext>
    </p:extLst>
  </p:cSld>
  <p:clrMapOvr>
    <a:masterClrMapping/>
  </p:clrMapOvr>
  <p:transition spd="slow"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C6142192-C0C7-47CD-89A1-41F91DF4F86D}" type="slidenum">
              <a:rPr lang="en-US" altLang="zh-TW"/>
              <a:pPr>
                <a:defRPr/>
              </a:pPr>
              <a:t>‹#›</a:t>
            </a:fld>
            <a:endParaRPr lang="en-US" altLang="zh-TW"/>
          </a:p>
        </p:txBody>
      </p:sp>
    </p:spTree>
    <p:extLst>
      <p:ext uri="{BB962C8B-B14F-4D97-AF65-F5344CB8AC3E}">
        <p14:creationId xmlns:p14="http://schemas.microsoft.com/office/powerpoint/2010/main" val="3304913281"/>
      </p:ext>
    </p:extLst>
  </p:cSld>
  <p:clrMapOvr>
    <a:masterClrMapping/>
  </p:clrMapOvr>
  <p:transition spd="slow"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18805EDA-1F73-480D-BE61-717066A95182}" type="slidenum">
              <a:rPr lang="en-US" altLang="zh-TW"/>
              <a:pPr>
                <a:defRPr/>
              </a:pPr>
              <a:t>‹#›</a:t>
            </a:fld>
            <a:endParaRPr lang="en-US" altLang="zh-TW"/>
          </a:p>
        </p:txBody>
      </p:sp>
    </p:spTree>
    <p:extLst>
      <p:ext uri="{BB962C8B-B14F-4D97-AF65-F5344CB8AC3E}">
        <p14:creationId xmlns:p14="http://schemas.microsoft.com/office/powerpoint/2010/main" val="4043437275"/>
      </p:ext>
    </p:extLst>
  </p:cSld>
  <p:clrMapOvr>
    <a:masterClrMapping/>
  </p:clrMapOvr>
  <p:transition spd="slow"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34F75060-D39E-4078-A6F2-4B40AA7EA8D2}" type="slidenum">
              <a:rPr lang="en-US" altLang="zh-TW"/>
              <a:pPr>
                <a:defRPr/>
              </a:pPr>
              <a:t>‹#›</a:t>
            </a:fld>
            <a:endParaRPr lang="en-US" altLang="zh-TW"/>
          </a:p>
        </p:txBody>
      </p:sp>
    </p:spTree>
    <p:extLst>
      <p:ext uri="{BB962C8B-B14F-4D97-AF65-F5344CB8AC3E}">
        <p14:creationId xmlns:p14="http://schemas.microsoft.com/office/powerpoint/2010/main" val="3979558327"/>
      </p:ext>
    </p:extLst>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790935751"/>
      </p:ext>
    </p:extLst>
  </p:cSld>
  <p:clrMapOvr>
    <a:masterClrMapping/>
  </p:clrMapOvr>
  <p:transition spd="slow"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755990F2-6D0C-4D7B-9090-2C8D7ECF221D}" type="slidenum">
              <a:rPr lang="en-US" altLang="zh-TW"/>
              <a:pPr>
                <a:defRPr/>
              </a:pPr>
              <a:t>‹#›</a:t>
            </a:fld>
            <a:endParaRPr lang="en-US" altLang="zh-TW"/>
          </a:p>
        </p:txBody>
      </p:sp>
    </p:spTree>
    <p:extLst>
      <p:ext uri="{BB962C8B-B14F-4D97-AF65-F5344CB8AC3E}">
        <p14:creationId xmlns:p14="http://schemas.microsoft.com/office/powerpoint/2010/main" val="1242413652"/>
      </p:ext>
    </p:extLst>
  </p:cSld>
  <p:clrMapOvr>
    <a:masterClrMapping/>
  </p:clrMapOvr>
  <p:transition spd="slow"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3D5D72A2-541B-4B03-8655-E79D10877346}" type="slidenum">
              <a:rPr lang="en-US" altLang="zh-TW"/>
              <a:pPr>
                <a:defRPr/>
              </a:pPr>
              <a:t>‹#›</a:t>
            </a:fld>
            <a:endParaRPr lang="en-US" altLang="zh-TW"/>
          </a:p>
        </p:txBody>
      </p:sp>
    </p:spTree>
    <p:extLst>
      <p:ext uri="{BB962C8B-B14F-4D97-AF65-F5344CB8AC3E}">
        <p14:creationId xmlns:p14="http://schemas.microsoft.com/office/powerpoint/2010/main" val="3601197245"/>
      </p:ext>
    </p:extLst>
  </p:cSld>
  <p:clrMapOvr>
    <a:masterClrMapping/>
  </p:clrMapOvr>
  <p:transition spd="slow"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EB64B97-4414-41A1-AB69-1A55A5A62FAB}" type="slidenum">
              <a:rPr lang="en-US" altLang="zh-TW"/>
              <a:pPr>
                <a:defRPr/>
              </a:pPr>
              <a:t>‹#›</a:t>
            </a:fld>
            <a:endParaRPr lang="en-US" altLang="zh-TW"/>
          </a:p>
        </p:txBody>
      </p:sp>
    </p:spTree>
    <p:extLst>
      <p:ext uri="{BB962C8B-B14F-4D97-AF65-F5344CB8AC3E}">
        <p14:creationId xmlns:p14="http://schemas.microsoft.com/office/powerpoint/2010/main" val="2636033369"/>
      </p:ext>
    </p:extLst>
  </p:cSld>
  <p:clrMapOvr>
    <a:masterClrMapping/>
  </p:clrMapOvr>
  <p:transition spd="slow"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C788707-4FD2-4FF1-B035-A94E990BFBED}" type="slidenum">
              <a:rPr lang="en-US" altLang="zh-TW"/>
              <a:pPr>
                <a:defRPr/>
              </a:pPr>
              <a:t>‹#›</a:t>
            </a:fld>
            <a:endParaRPr lang="en-US" altLang="zh-TW"/>
          </a:p>
        </p:txBody>
      </p:sp>
    </p:spTree>
    <p:extLst>
      <p:ext uri="{BB962C8B-B14F-4D97-AF65-F5344CB8AC3E}">
        <p14:creationId xmlns:p14="http://schemas.microsoft.com/office/powerpoint/2010/main" val="2633317185"/>
      </p:ext>
    </p:extLst>
  </p:cSld>
  <p:clrMapOvr>
    <a:masterClrMapping/>
  </p:clrMapOvr>
  <p:transition spd="slow"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0E97A8B-E15F-4D89-9ECB-43563CAC7FAA}" type="slidenum">
              <a:rPr lang="en-US" altLang="zh-TW"/>
              <a:pPr>
                <a:defRPr/>
              </a:pPr>
              <a:t>‹#›</a:t>
            </a:fld>
            <a:endParaRPr lang="en-US" altLang="zh-TW"/>
          </a:p>
        </p:txBody>
      </p:sp>
    </p:spTree>
    <p:extLst>
      <p:ext uri="{BB962C8B-B14F-4D97-AF65-F5344CB8AC3E}">
        <p14:creationId xmlns:p14="http://schemas.microsoft.com/office/powerpoint/2010/main" val="4186141831"/>
      </p:ext>
    </p:extLst>
  </p:cSld>
  <p:clrMapOvr>
    <a:masterClrMapping/>
  </p:clrMapOvr>
  <p:transition spd="slow"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CB7A69E-6B48-42EE-826F-63CED6DC99BD}" type="slidenum">
              <a:rPr lang="en-US" altLang="zh-TW"/>
              <a:pPr>
                <a:defRPr/>
              </a:pPr>
              <a:t>‹#›</a:t>
            </a:fld>
            <a:endParaRPr lang="en-US" altLang="zh-TW"/>
          </a:p>
        </p:txBody>
      </p:sp>
    </p:spTree>
    <p:extLst>
      <p:ext uri="{BB962C8B-B14F-4D97-AF65-F5344CB8AC3E}">
        <p14:creationId xmlns:p14="http://schemas.microsoft.com/office/powerpoint/2010/main" val="1518063680"/>
      </p:ext>
    </p:extLst>
  </p:cSld>
  <p:clrMapOvr>
    <a:masterClrMapping/>
  </p:clrMapOvr>
  <p:transition spd="slow"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EA497B7-0784-470F-9C04-722484E7F2BA}" type="slidenum">
              <a:rPr lang="en-US" altLang="zh-TW"/>
              <a:pPr>
                <a:defRPr/>
              </a:pPr>
              <a:t>‹#›</a:t>
            </a:fld>
            <a:endParaRPr lang="en-US" altLang="zh-TW"/>
          </a:p>
        </p:txBody>
      </p:sp>
    </p:spTree>
    <p:extLst>
      <p:ext uri="{BB962C8B-B14F-4D97-AF65-F5344CB8AC3E}">
        <p14:creationId xmlns:p14="http://schemas.microsoft.com/office/powerpoint/2010/main" val="3062680920"/>
      </p:ext>
    </p:extLst>
  </p:cSld>
  <p:clrMapOvr>
    <a:masterClrMapping/>
  </p:clrMapOvr>
  <p:transition spd="slow"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45AC8D8-DE15-4C2D-AB85-D429B0D87D99}" type="slidenum">
              <a:rPr lang="en-US" altLang="zh-TW"/>
              <a:pPr>
                <a:defRPr/>
              </a:pPr>
              <a:t>‹#›</a:t>
            </a:fld>
            <a:endParaRPr lang="en-US" altLang="zh-TW"/>
          </a:p>
        </p:txBody>
      </p:sp>
    </p:spTree>
    <p:extLst>
      <p:ext uri="{BB962C8B-B14F-4D97-AF65-F5344CB8AC3E}">
        <p14:creationId xmlns:p14="http://schemas.microsoft.com/office/powerpoint/2010/main" val="2140284631"/>
      </p:ext>
    </p:extLst>
  </p:cSld>
  <p:clrMapOvr>
    <a:masterClrMapping/>
  </p:clrMapOvr>
  <p:transition spd="slow"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111894AD-0927-4043-8255-2F9058AED091}" type="slidenum">
              <a:rPr lang="en-US" altLang="zh-TW"/>
              <a:pPr>
                <a:defRPr/>
              </a:pPr>
              <a:t>‹#›</a:t>
            </a:fld>
            <a:endParaRPr lang="en-US" altLang="zh-TW"/>
          </a:p>
        </p:txBody>
      </p:sp>
    </p:spTree>
    <p:extLst>
      <p:ext uri="{BB962C8B-B14F-4D97-AF65-F5344CB8AC3E}">
        <p14:creationId xmlns:p14="http://schemas.microsoft.com/office/powerpoint/2010/main" val="3798315655"/>
      </p:ext>
    </p:extLst>
  </p:cSld>
  <p:clrMapOvr>
    <a:masterClrMapping/>
  </p:clrMapOvr>
  <p:transition spd="slow"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BF95AB06-3E7B-4BD7-BDA4-57AB5784C250}" type="slidenum">
              <a:rPr lang="en-US" altLang="zh-TW"/>
              <a:pPr>
                <a:defRPr/>
              </a:pPr>
              <a:t>‹#›</a:t>
            </a:fld>
            <a:endParaRPr lang="en-US" altLang="zh-TW"/>
          </a:p>
        </p:txBody>
      </p:sp>
    </p:spTree>
    <p:extLst>
      <p:ext uri="{BB962C8B-B14F-4D97-AF65-F5344CB8AC3E}">
        <p14:creationId xmlns:p14="http://schemas.microsoft.com/office/powerpoint/2010/main" val="509132918"/>
      </p:ext>
    </p:extLst>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92979479"/>
      </p:ext>
    </p:extLst>
  </p:cSld>
  <p:clrMapOvr>
    <a:masterClrMapping/>
  </p:clrMapOvr>
  <p:transition spd="slow"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53D645D0-619C-4E51-81B0-9384F4791C96}" type="slidenum">
              <a:rPr lang="en-US" altLang="zh-TW"/>
              <a:pPr>
                <a:defRPr/>
              </a:pPr>
              <a:t>‹#›</a:t>
            </a:fld>
            <a:endParaRPr lang="en-US" altLang="zh-TW"/>
          </a:p>
        </p:txBody>
      </p:sp>
    </p:spTree>
    <p:extLst>
      <p:ext uri="{BB962C8B-B14F-4D97-AF65-F5344CB8AC3E}">
        <p14:creationId xmlns:p14="http://schemas.microsoft.com/office/powerpoint/2010/main" val="1037624763"/>
      </p:ext>
    </p:extLst>
  </p:cSld>
  <p:clrMapOvr>
    <a:masterClrMapping/>
  </p:clrMapOvr>
  <p:transition spd="slow"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9AA9472-7320-4C27-A6D6-22C1E7235492}" type="slidenum">
              <a:rPr lang="en-US" altLang="zh-TW"/>
              <a:pPr>
                <a:defRPr/>
              </a:pPr>
              <a:t>‹#›</a:t>
            </a:fld>
            <a:endParaRPr lang="en-US" altLang="zh-TW"/>
          </a:p>
        </p:txBody>
      </p:sp>
    </p:spTree>
    <p:extLst>
      <p:ext uri="{BB962C8B-B14F-4D97-AF65-F5344CB8AC3E}">
        <p14:creationId xmlns:p14="http://schemas.microsoft.com/office/powerpoint/2010/main" val="224511348"/>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D461B707-0E28-4A7F-951E-E8B429FD9EE5}" type="slidenum">
              <a:rPr lang="en-US" altLang="zh-TW"/>
              <a:pPr>
                <a:defRPr/>
              </a:pPr>
              <a:t>‹#›</a:t>
            </a:fld>
            <a:endParaRPr lang="en-US" altLang="zh-TW"/>
          </a:p>
        </p:txBody>
      </p:sp>
    </p:spTree>
    <p:extLst>
      <p:ext uri="{BB962C8B-B14F-4D97-AF65-F5344CB8AC3E}">
        <p14:creationId xmlns:p14="http://schemas.microsoft.com/office/powerpoint/2010/main" val="2704702305"/>
      </p:ext>
    </p:extLst>
  </p:cSld>
  <p:clrMapOvr>
    <a:masterClrMapping/>
  </p:clrMapOvr>
  <p:transition spd="slow"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BFD31796-FDB7-4813-9A6E-D92E156B09E6}" type="slidenum">
              <a:rPr lang="en-US" altLang="zh-TW"/>
              <a:pPr>
                <a:defRPr/>
              </a:pPr>
              <a:t>‹#›</a:t>
            </a:fld>
            <a:endParaRPr lang="en-US" altLang="zh-TW"/>
          </a:p>
        </p:txBody>
      </p:sp>
    </p:spTree>
    <p:extLst>
      <p:ext uri="{BB962C8B-B14F-4D97-AF65-F5344CB8AC3E}">
        <p14:creationId xmlns:p14="http://schemas.microsoft.com/office/powerpoint/2010/main" val="3977791730"/>
      </p:ext>
    </p:extLst>
  </p:cSld>
  <p:clrMapOvr>
    <a:masterClrMapping/>
  </p:clrMapOvr>
  <p:transition spd="slow"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78117602-F8DD-4E36-88AF-58D88074EB92}" type="slidenum">
              <a:rPr lang="en-US" altLang="zh-TW"/>
              <a:pPr>
                <a:defRPr/>
              </a:pPr>
              <a:t>‹#›</a:t>
            </a:fld>
            <a:endParaRPr lang="en-US" altLang="zh-TW"/>
          </a:p>
        </p:txBody>
      </p:sp>
    </p:spTree>
    <p:extLst>
      <p:ext uri="{BB962C8B-B14F-4D97-AF65-F5344CB8AC3E}">
        <p14:creationId xmlns:p14="http://schemas.microsoft.com/office/powerpoint/2010/main" val="1739804811"/>
      </p:ext>
    </p:extLst>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862337676"/>
      </p:ext>
    </p:extLst>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025114505"/>
      </p:ext>
    </p:extLst>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254980089"/>
      </p:ext>
    </p:extLst>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629550064"/>
      </p:ext>
    </p:extLst>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843442508"/>
      </p:ext>
    </p:extLst>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436328477"/>
      </p:ext>
    </p:extLst>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jpeg"/><Relationship Id="rId1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116F608-3048-4E8C-BCBF-E56CCAFCEBC3}" type="datetimeFigureOut">
              <a:rPr lang="zh-TW" altLang="en-US" smtClean="0"/>
              <a:t>2014/5/21</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092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fade thruBlk="1"/>
  </p:transition>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724A17DF-89AB-4F3B-9C08-E51E213F47EC}" type="slidenum">
              <a:rPr lang="en-US" altLang="zh-TW"/>
              <a:pPr>
                <a:defRPr/>
              </a:pPr>
              <a:t>‹#›</a:t>
            </a:fld>
            <a:endParaRPr lang="en-US" altLang="zh-TW"/>
          </a:p>
        </p:txBody>
      </p:sp>
    </p:spTree>
    <p:extLst>
      <p:ext uri="{BB962C8B-B14F-4D97-AF65-F5344CB8AC3E}">
        <p14:creationId xmlns:p14="http://schemas.microsoft.com/office/powerpoint/2010/main" val="20497486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86CD126C-778B-4FE9-8B89-4AF26EFA388E}" type="slidenum">
              <a:rPr lang="en-US" altLang="zh-TW"/>
              <a:pPr>
                <a:defRPr/>
              </a:pPr>
              <a:t>‹#›</a:t>
            </a:fld>
            <a:endParaRPr lang="en-US" altLang="zh-TW"/>
          </a:p>
        </p:txBody>
      </p:sp>
    </p:spTree>
    <p:extLst>
      <p:ext uri="{BB962C8B-B14F-4D97-AF65-F5344CB8AC3E}">
        <p14:creationId xmlns:p14="http://schemas.microsoft.com/office/powerpoint/2010/main" val="38802688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9.xml"/><Relationship Id="rId7" Type="http://schemas.openxmlformats.org/officeDocument/2006/relationships/image" Target="../media/image2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diagramLayout" Target="../diagrams/layout13.xml"/><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image" Target="../media/image32.png"/><Relationship Id="rId5" Type="http://schemas.openxmlformats.org/officeDocument/2006/relationships/diagramColors" Target="../diagrams/colors13.xml"/><Relationship Id="rId10" Type="http://schemas.openxmlformats.org/officeDocument/2006/relationships/image" Target="../media/image31.png"/><Relationship Id="rId4" Type="http://schemas.openxmlformats.org/officeDocument/2006/relationships/diagramQuickStyle" Target="../diagrams/quickStyle13.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png"/><Relationship Id="rId4" Type="http://schemas.openxmlformats.org/officeDocument/2006/relationships/diagramLayout" Target="../diagrams/layout3.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字方塊 3"/>
          <p:cNvSpPr txBox="1"/>
          <p:nvPr/>
        </p:nvSpPr>
        <p:spPr>
          <a:xfrm>
            <a:off x="3707904" y="2420888"/>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18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059832" y="3005663"/>
            <a:ext cx="3168352" cy="144655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4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促銷與公共關係</a:t>
            </a:r>
            <a:endParaRPr lang="zh-TW" altLang="en-US" sz="44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愛用者回饋計畫</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899592" y="1117075"/>
            <a:ext cx="8363272" cy="5001419"/>
          </a:xfrm>
        </p:spPr>
        <p:txBody>
          <a:bodyPr>
            <a:normAutofit fontScale="92500" lnSpcReduction="10000"/>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愛用者回饋計畫</a:t>
            </a:r>
            <a:r>
              <a:rPr lang="en-US" altLang="zh-TW" sz="3000" b="1" spc="150" dirty="0">
                <a:ln w="11430"/>
                <a:solidFill>
                  <a:srgbClr val="C00000"/>
                </a:solidFill>
                <a:effectLst>
                  <a:outerShdw blurRad="25400" algn="tl" rotWithShape="0">
                    <a:srgbClr val="000000">
                      <a:alpha val="43000"/>
                    </a:srgbClr>
                  </a:outerShdw>
                </a:effectLst>
              </a:rPr>
              <a:t>(frequent-user incentive programs)</a:t>
            </a:r>
            <a:r>
              <a:rPr lang="zh-TW" altLang="zh-TW" sz="3000" b="1" spc="150" dirty="0">
                <a:ln w="11430"/>
                <a:effectLst>
                  <a:outerShdw blurRad="25400" algn="tl" rotWithShape="0">
                    <a:srgbClr val="000000">
                      <a:alpha val="43000"/>
                    </a:srgbClr>
                  </a:outerShdw>
                </a:effectLst>
              </a:rPr>
              <a:t>的目標是希望在公司及其重要顧客之間，建立一種</a:t>
            </a:r>
            <a:r>
              <a:rPr lang="zh-TW" altLang="zh-TW" sz="3000" b="1" spc="150" dirty="0">
                <a:ln w="11430"/>
                <a:solidFill>
                  <a:srgbClr val="0070C0"/>
                </a:solidFill>
                <a:effectLst>
                  <a:outerShdw blurRad="25400" algn="tl" rotWithShape="0">
                    <a:srgbClr val="000000">
                      <a:alpha val="43000"/>
                    </a:srgbClr>
                  </a:outerShdw>
                </a:effectLst>
              </a:rPr>
              <a:t>長期和互利的關係</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pPr>
              <a:buBlip>
                <a:blip r:embed="rId2"/>
              </a:buBlip>
            </a:pPr>
            <a:r>
              <a:rPr lang="zh-TW" altLang="en-US" sz="3000" b="1" spc="150" dirty="0" smtClean="0">
                <a:ln w="11430"/>
                <a:effectLst>
                  <a:outerShdw blurRad="25400" algn="tl" rotWithShape="0">
                    <a:srgbClr val="000000">
                      <a:alpha val="43000"/>
                    </a:srgbClr>
                  </a:outerShdw>
                </a:effectLst>
              </a:rPr>
              <a:t> </a:t>
            </a:r>
            <a:r>
              <a:rPr lang="zh-TW" altLang="zh-TW" sz="3000" b="1" spc="150" dirty="0" smtClean="0">
                <a:ln w="11430"/>
                <a:effectLst>
                  <a:outerShdw blurRad="25400" algn="tl" rotWithShape="0">
                    <a:srgbClr val="000000">
                      <a:alpha val="43000"/>
                    </a:srgbClr>
                  </a:outerShdw>
                </a:effectLst>
              </a:rPr>
              <a:t>有些</a:t>
            </a:r>
            <a:r>
              <a:rPr lang="zh-TW" altLang="zh-TW" sz="3000" b="1" spc="150" dirty="0">
                <a:ln w="11430"/>
                <a:effectLst>
                  <a:outerShdw blurRad="25400" algn="tl" rotWithShape="0">
                    <a:srgbClr val="000000">
                      <a:alpha val="43000"/>
                    </a:srgbClr>
                  </a:outerShdw>
                </a:effectLst>
              </a:rPr>
              <a:t>大型公司利用科技及電腦，設計出可用來獎酬忠誠顧客的</a:t>
            </a:r>
            <a:r>
              <a:rPr lang="zh-TW" altLang="zh-TW" sz="3000" b="1" spc="150" dirty="0">
                <a:ln w="11430"/>
                <a:solidFill>
                  <a:srgbClr val="00B050"/>
                </a:solidFill>
                <a:effectLst>
                  <a:outerShdw blurRad="25400" algn="tl" rotWithShape="0">
                    <a:srgbClr val="000000">
                      <a:alpha val="43000"/>
                    </a:srgbClr>
                  </a:outerShdw>
                </a:effectLst>
              </a:rPr>
              <a:t>複雜資料庫</a:t>
            </a:r>
            <a:r>
              <a:rPr lang="zh-TW" altLang="zh-TW" sz="3000" b="1" spc="150" dirty="0">
                <a:ln w="11430"/>
                <a:effectLst>
                  <a:outerShdw blurRad="25400" algn="tl" rotWithShape="0">
                    <a:srgbClr val="000000">
                      <a:alpha val="43000"/>
                    </a:srgbClr>
                  </a:outerShdw>
                </a:effectLst>
              </a:rPr>
              <a:t>，忠誠的顧客會因多次購買某特定商品或勞務而受到獎勵</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pPr>
              <a:buBlip>
                <a:blip r:embed="rId2"/>
              </a:buBlip>
            </a:pP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小型</a:t>
            </a:r>
            <a:r>
              <a:rPr lang="zh-TW" altLang="zh-TW" sz="2800" b="1" spc="150" dirty="0">
                <a:ln w="11430"/>
                <a:effectLst>
                  <a:outerShdw blurRad="25400" algn="tl" rotWithShape="0">
                    <a:srgbClr val="000000">
                      <a:alpha val="43000"/>
                    </a:srgbClr>
                  </a:outerShdw>
                </a:effectLst>
              </a:rPr>
              <a:t>的零售商及勞務提供者之間則較常使用</a:t>
            </a:r>
            <a:r>
              <a:rPr lang="zh-TW" altLang="zh-TW" sz="2800" b="1" spc="150" dirty="0">
                <a:ln w="11430"/>
                <a:solidFill>
                  <a:srgbClr val="00B050"/>
                </a:solidFill>
                <a:effectLst>
                  <a:outerShdw blurRad="25400" algn="tl" rotWithShape="0">
                    <a:srgbClr val="000000">
                      <a:alpha val="43000"/>
                    </a:srgbClr>
                  </a:outerShdw>
                </a:effectLst>
              </a:rPr>
              <a:t>惠顧</a:t>
            </a:r>
            <a:r>
              <a:rPr lang="zh-TW" altLang="zh-TW" sz="2800" b="1" spc="150" dirty="0" smtClean="0">
                <a:ln w="11430"/>
                <a:solidFill>
                  <a:srgbClr val="00B050"/>
                </a:solidFill>
                <a:effectLst>
                  <a:outerShdw blurRad="25400" algn="tl" rotWithShape="0">
                    <a:srgbClr val="000000">
                      <a:alpha val="43000"/>
                    </a:srgbClr>
                  </a:outerShdw>
                </a:effectLst>
              </a:rPr>
              <a:t>卡</a:t>
            </a:r>
            <a:r>
              <a:rPr lang="zh-TW" altLang="zh-TW" sz="2800" b="1" spc="150" dirty="0" smtClean="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pPr>
              <a:buBlip>
                <a:blip r:embed="rId2"/>
              </a:buBlip>
            </a:pP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有些</a:t>
            </a:r>
            <a:r>
              <a:rPr lang="zh-TW" altLang="zh-TW" sz="2800" b="1" spc="150" dirty="0">
                <a:ln w="11430"/>
                <a:effectLst>
                  <a:outerShdw blurRad="25400" algn="tl" rotWithShape="0">
                    <a:srgbClr val="000000">
                      <a:alpha val="43000"/>
                    </a:srgbClr>
                  </a:outerShdw>
                </a:effectLst>
              </a:rPr>
              <a:t>公司經常</a:t>
            </a:r>
            <a:r>
              <a:rPr lang="zh-TW" altLang="zh-TW" sz="2800" b="1" spc="150" dirty="0">
                <a:ln w="11430"/>
                <a:solidFill>
                  <a:srgbClr val="00B050"/>
                </a:solidFill>
                <a:effectLst>
                  <a:outerShdw blurRad="25400" algn="tl" rotWithShape="0">
                    <a:srgbClr val="000000">
                      <a:alpha val="43000"/>
                    </a:srgbClr>
                  </a:outerShdw>
                </a:effectLst>
              </a:rPr>
              <a:t>發送定期的訊息</a:t>
            </a:r>
            <a:r>
              <a:rPr lang="zh-TW" altLang="zh-TW" sz="2800" b="1" spc="150" dirty="0" smtClean="0">
                <a:ln w="11430"/>
                <a:effectLst>
                  <a:outerShdw blurRad="25400" algn="tl" rotWithShape="0">
                    <a:srgbClr val="000000">
                      <a:alpha val="43000"/>
                    </a:srgbClr>
                  </a:outerShdw>
                </a:effectLst>
              </a:rPr>
              <a:t>給</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他們</a:t>
            </a:r>
            <a:r>
              <a:rPr lang="zh-TW" altLang="zh-TW" sz="2800" b="1" spc="150" dirty="0">
                <a:ln w="11430"/>
                <a:effectLst>
                  <a:outerShdw blurRad="25400" algn="tl" rotWithShape="0">
                    <a:srgbClr val="000000">
                      <a:alpha val="43000"/>
                    </a:srgbClr>
                  </a:outerShdw>
                </a:effectLst>
              </a:rPr>
              <a:t>最忠誠的顧客，以維持和</a:t>
            </a:r>
            <a:r>
              <a:rPr lang="zh-TW" altLang="zh-TW" sz="2800" b="1" spc="150" dirty="0" smtClean="0">
                <a:ln w="11430"/>
                <a:effectLst>
                  <a:outerShdw blurRad="25400" algn="tl" rotWithShape="0">
                    <a:srgbClr val="000000">
                      <a:alpha val="43000"/>
                    </a:srgbClr>
                  </a:outerShdw>
                </a:effectLst>
              </a:rPr>
              <a:t>顧客</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之間</a:t>
            </a:r>
            <a:r>
              <a:rPr lang="zh-TW" altLang="zh-TW" sz="2800" b="1" spc="150" dirty="0">
                <a:ln w="11430"/>
                <a:effectLst>
                  <a:outerShdw blurRad="25400" algn="tl" rotWithShape="0">
                    <a:srgbClr val="000000">
                      <a:alpha val="43000"/>
                    </a:srgbClr>
                  </a:outerShdw>
                </a:effectLst>
              </a:rPr>
              <a:t>的</a:t>
            </a:r>
            <a:r>
              <a:rPr lang="zh-TW" altLang="zh-TW" sz="2800" b="1" spc="150" dirty="0" smtClean="0">
                <a:ln w="11430"/>
                <a:effectLst>
                  <a:outerShdw blurRad="25400" algn="tl" rotWithShape="0">
                    <a:srgbClr val="000000">
                      <a:alpha val="43000"/>
                    </a:srgbClr>
                  </a:outerShdw>
                </a:effectLst>
              </a:rPr>
              <a:t>關係</a:t>
            </a:r>
            <a:r>
              <a:rPr lang="zh-TW" altLang="en-US" sz="28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10</a:t>
            </a:fld>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4098429"/>
            <a:ext cx="2043112" cy="2426196"/>
          </a:xfrm>
          <a:prstGeom prst="roundRect">
            <a:avLst>
              <a:gd name="adj" fmla="val 92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1878523" y="5868090"/>
            <a:ext cx="4916611" cy="738664"/>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例如微風廣場便針對其忠誠顧客定期發行名為《</a:t>
            </a:r>
            <a:r>
              <a:rPr lang="en-US" altLang="zh-TW" sz="2100" b="1" spc="150" dirty="0">
                <a:ln w="11430"/>
                <a:solidFill>
                  <a:srgbClr val="002060"/>
                </a:solidFill>
                <a:effectLst>
                  <a:outerShdw blurRad="25400" algn="tl" rotWithShape="0">
                    <a:srgbClr val="000000">
                      <a:alpha val="43000"/>
                    </a:srgbClr>
                  </a:outerShdw>
                </a:effectLst>
              </a:rPr>
              <a:t>Breeze Center</a:t>
            </a:r>
            <a:r>
              <a:rPr lang="zh-TW" altLang="zh-TW" sz="2100" b="1" spc="150" dirty="0">
                <a:ln w="11430"/>
                <a:solidFill>
                  <a:srgbClr val="002060"/>
                </a:solidFill>
                <a:effectLst>
                  <a:outerShdw blurRad="25400" algn="tl" rotWithShape="0">
                    <a:srgbClr val="000000">
                      <a:alpha val="43000"/>
                    </a:srgbClr>
                  </a:outerShdw>
                </a:effectLst>
              </a:rPr>
              <a:t>》的刊物。</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randombar(horizontal)">
                                      <p:cBhvr>
                                        <p:cTn id="32" dur="500"/>
                                        <p:tgtEl>
                                          <p:spTgt spid="409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競賽與抽獎</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00628" y="1068351"/>
            <a:ext cx="8229600" cy="3995515"/>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競賽</a:t>
            </a:r>
            <a:r>
              <a:rPr lang="en-US" altLang="zh-TW" b="1" spc="150" dirty="0">
                <a:ln w="11430"/>
                <a:solidFill>
                  <a:srgbClr val="C00000"/>
                </a:solidFill>
                <a:effectLst>
                  <a:outerShdw blurRad="25400" algn="tl" rotWithShape="0">
                    <a:srgbClr val="000000">
                      <a:alpha val="43000"/>
                    </a:srgbClr>
                  </a:outerShdw>
                </a:effectLst>
              </a:rPr>
              <a:t>(contests</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參與者為了獲取獎品，必須運用一些</a:t>
            </a:r>
            <a:r>
              <a:rPr lang="zh-TW" altLang="zh-TW" b="1" u="sng" spc="150" dirty="0">
                <a:ln w="11430"/>
                <a:effectLst>
                  <a:outerShdw blurRad="25400" algn="tl" rotWithShape="0">
                    <a:srgbClr val="000000">
                      <a:alpha val="43000"/>
                    </a:srgbClr>
                  </a:outerShdw>
                </a:effectLst>
              </a:rPr>
              <a:t>技巧或能力</a:t>
            </a:r>
            <a:r>
              <a:rPr lang="zh-TW" altLang="zh-TW" b="1" spc="150" dirty="0">
                <a:ln w="11430"/>
                <a:effectLst>
                  <a:outerShdw blurRad="25400" algn="tl" rotWithShape="0">
                    <a:srgbClr val="000000">
                      <a:alpha val="43000"/>
                    </a:srgbClr>
                  </a:outerShdw>
                </a:effectLst>
              </a:rPr>
              <a:t>來競爭的一種促銷手法，但前提是參與者必須回答問題、猜謎或寫下有關產品的一段文字，並提出購買證明</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rgbClr val="C00000"/>
                </a:solidFill>
                <a:effectLst>
                  <a:outerShdw blurRad="25400" algn="tl" rotWithShape="0">
                    <a:srgbClr val="000000">
                      <a:alpha val="43000"/>
                    </a:srgbClr>
                  </a:outerShdw>
                </a:effectLst>
              </a:rPr>
              <a:t>抽獎</a:t>
            </a:r>
            <a:r>
              <a:rPr lang="en-US" altLang="zh-TW" b="1" spc="150" dirty="0">
                <a:ln w="11430"/>
                <a:solidFill>
                  <a:srgbClr val="C00000"/>
                </a:solidFill>
                <a:effectLst>
                  <a:outerShdw blurRad="25400" algn="tl" rotWithShape="0">
                    <a:srgbClr val="000000">
                      <a:alpha val="43000"/>
                    </a:srgbClr>
                  </a:outerShdw>
                </a:effectLst>
              </a:rPr>
              <a:t>(sweepstakes)</a:t>
            </a:r>
            <a:r>
              <a:rPr lang="zh-TW" altLang="zh-TW" b="1" spc="150" dirty="0">
                <a:ln w="11430"/>
                <a:effectLst>
                  <a:outerShdw blurRad="25400" algn="tl" rotWithShape="0">
                    <a:srgbClr val="000000">
                      <a:alpha val="43000"/>
                    </a:srgbClr>
                  </a:outerShdw>
                </a:effectLst>
              </a:rPr>
              <a:t>雖也常要求附上購買證明，但僅須提供個人相關資料，以便從一群人中隨機抽取，抽中後便可獲得某種獎品。</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11</a:t>
            </a:fld>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68" y="4437112"/>
            <a:ext cx="2763423" cy="1792758"/>
          </a:xfrm>
          <a:prstGeom prst="roundRect">
            <a:avLst>
              <a:gd name="adj" fmla="val 100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690989" y="4646783"/>
            <a:ext cx="2520280"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麥當勞所採用的凱蒂貓</a:t>
            </a:r>
            <a:r>
              <a:rPr lang="en-US" altLang="zh-TW" sz="2100" b="1" spc="150" dirty="0">
                <a:ln w="11430"/>
                <a:solidFill>
                  <a:srgbClr val="002060"/>
                </a:solidFill>
                <a:effectLst>
                  <a:outerShdw blurRad="25400" algn="tl" rotWithShape="0">
                    <a:srgbClr val="000000">
                      <a:alpha val="43000"/>
                    </a:srgbClr>
                  </a:outerShdw>
                </a:effectLst>
              </a:rPr>
              <a:t>(Hello Kitty)</a:t>
            </a:r>
            <a:r>
              <a:rPr lang="zh-TW" altLang="zh-TW" sz="2100" b="1" spc="150" dirty="0" smtClean="0">
                <a:ln w="11430"/>
                <a:solidFill>
                  <a:srgbClr val="002060"/>
                </a:solidFill>
                <a:effectLst>
                  <a:outerShdw blurRad="25400" algn="tl" rotWithShape="0">
                    <a:srgbClr val="000000">
                      <a:alpha val="43000"/>
                    </a:srgbClr>
                  </a:outerShdw>
                </a:effectLst>
              </a:rPr>
              <a:t>洋娃娃相當</a:t>
            </a:r>
            <a:r>
              <a:rPr lang="zh-TW" altLang="zh-TW" sz="2100" b="1" spc="150" dirty="0">
                <a:ln w="11430"/>
                <a:solidFill>
                  <a:srgbClr val="002060"/>
                </a:solidFill>
                <a:effectLst>
                  <a:outerShdw blurRad="25400" algn="tl" rotWithShape="0">
                    <a:srgbClr val="000000">
                      <a:alpha val="43000"/>
                    </a:srgbClr>
                  </a:outerShdw>
                </a:effectLst>
              </a:rPr>
              <a:t>具有吸引力的獎品。</a:t>
            </a:r>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horizontal)">
                                      <p:cBhvr>
                                        <p:cTn id="17" dur="500"/>
                                        <p:tgtEl>
                                          <p:spTgt spid="51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樣品</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611560" y="1054787"/>
            <a:ext cx="8229600" cy="2880320"/>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樣品</a:t>
            </a:r>
            <a:r>
              <a:rPr lang="en-US" altLang="zh-TW" b="1" spc="150" dirty="0" smtClean="0">
                <a:ln w="11430"/>
                <a:solidFill>
                  <a:srgbClr val="C00000"/>
                </a:solidFill>
                <a:effectLst>
                  <a:outerShdw blurRad="25400" algn="tl" rotWithShape="0">
                    <a:srgbClr val="000000">
                      <a:alpha val="43000"/>
                    </a:srgbClr>
                  </a:outerShdw>
                </a:effectLst>
              </a:rPr>
              <a:t>(sample)</a:t>
            </a:r>
            <a:r>
              <a:rPr lang="zh-TW" altLang="zh-TW" b="1" spc="150" dirty="0" smtClean="0">
                <a:ln w="11430"/>
                <a:effectLst>
                  <a:outerShdw blurRad="25400" algn="tl" rotWithShape="0">
                    <a:srgbClr val="000000">
                      <a:alpha val="43000"/>
                    </a:srgbClr>
                  </a:outerShdw>
                </a:effectLst>
              </a:rPr>
              <a:t>讓</a:t>
            </a:r>
            <a:r>
              <a:rPr lang="zh-TW" altLang="zh-TW" b="1" spc="150" dirty="0">
                <a:ln w="11430"/>
                <a:effectLst>
                  <a:outerShdw blurRad="25400" algn="tl" rotWithShape="0">
                    <a:srgbClr val="000000">
                      <a:alpha val="43000"/>
                    </a:srgbClr>
                  </a:outerShdw>
                </a:effectLst>
              </a:rPr>
              <a:t>消費者可以在低度風險的情況下嘗試一項產品。</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樣品計畫可能</a:t>
            </a:r>
            <a:r>
              <a:rPr lang="zh-TW" altLang="zh-TW" b="1" spc="150" dirty="0">
                <a:ln w="11430"/>
                <a:solidFill>
                  <a:srgbClr val="00B050"/>
                </a:solidFill>
                <a:effectLst>
                  <a:outerShdw blurRad="25400" algn="tl" rotWithShape="0">
                    <a:srgbClr val="000000">
                      <a:alpha val="43000"/>
                    </a:srgbClr>
                  </a:outerShdw>
                </a:effectLst>
              </a:rPr>
              <a:t>必須花費很高的費用</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marL="0" indent="0">
              <a:buNone/>
            </a:pPr>
            <a:r>
              <a:rPr lang="zh-TW" altLang="en-US" b="1" spc="150" dirty="0">
                <a:ln w="11430"/>
                <a:effectLst>
                  <a:outerShdw blurRad="25400" algn="tl" rotWithShape="0">
                    <a:srgbClr val="000000">
                      <a:alpha val="43000"/>
                    </a:srgbClr>
                  </a:outerShdw>
                </a:effectLst>
              </a:rPr>
              <a:t> </a:t>
            </a:r>
            <a:r>
              <a:rPr lang="zh-TW" altLang="en-US" b="1" spc="150" dirty="0" smtClean="0">
                <a:ln w="11430"/>
                <a:effectLst>
                  <a:outerShdw blurRad="25400" algn="tl" rotWithShape="0">
                    <a:srgbClr val="000000">
                      <a:alpha val="43000"/>
                    </a:srgbClr>
                  </a:outerShdw>
                </a:effectLst>
              </a:rPr>
              <a:t>  </a:t>
            </a:r>
            <a:r>
              <a:rPr lang="zh-TW" altLang="zh-TW" b="1" spc="150" dirty="0" smtClean="0">
                <a:ln w="11430"/>
                <a:effectLst>
                  <a:outerShdw blurRad="25400" algn="tl" rotWithShape="0">
                    <a:srgbClr val="000000">
                      <a:alpha val="43000"/>
                    </a:srgbClr>
                  </a:outerShdw>
                </a:effectLst>
              </a:rPr>
              <a:t>因此</a:t>
            </a:r>
            <a:r>
              <a:rPr lang="zh-TW" altLang="zh-TW" b="1" spc="150" dirty="0">
                <a:ln w="11430"/>
                <a:effectLst>
                  <a:outerShdw blurRad="25400" algn="tl" rotWithShape="0">
                    <a:srgbClr val="000000">
                      <a:alpha val="43000"/>
                    </a:srgbClr>
                  </a:outerShdw>
                </a:effectLst>
              </a:rPr>
              <a:t>，只有在兩種情況下，才</a:t>
            </a:r>
            <a:r>
              <a:rPr lang="zh-TW" altLang="zh-TW" b="1" spc="150" dirty="0" smtClean="0">
                <a:ln w="11430"/>
                <a:effectLst>
                  <a:outerShdw blurRad="25400" algn="tl" rotWithShape="0">
                    <a:srgbClr val="000000">
                      <a:alpha val="43000"/>
                    </a:srgbClr>
                  </a:outerShdw>
                </a:effectLst>
              </a:rPr>
              <a:t>應該</a:t>
            </a:r>
            <a:endParaRPr lang="en-US" altLang="zh-TW" b="1" spc="150" dirty="0" smtClean="0">
              <a:ln w="11430"/>
              <a:effectLst>
                <a:outerShdw blurRad="25400" algn="tl" rotWithShape="0">
                  <a:srgbClr val="000000">
                    <a:alpha val="43000"/>
                  </a:srgbClr>
                </a:outerShdw>
              </a:effectLst>
            </a:endParaRPr>
          </a:p>
          <a:p>
            <a:pPr marL="0" indent="0">
              <a:buNone/>
            </a:pPr>
            <a:r>
              <a:rPr lang="zh-TW" altLang="en-US" b="1" spc="150" dirty="0">
                <a:ln w="11430"/>
                <a:effectLst>
                  <a:outerShdw blurRad="25400" algn="tl" rotWithShape="0">
                    <a:srgbClr val="000000">
                      <a:alpha val="43000"/>
                    </a:srgbClr>
                  </a:outerShdw>
                </a:effectLst>
              </a:rPr>
              <a:t> </a:t>
            </a:r>
            <a:r>
              <a:rPr lang="zh-TW" altLang="en-US" b="1" spc="150" dirty="0" smtClean="0">
                <a:ln w="11430"/>
                <a:effectLst>
                  <a:outerShdw blurRad="25400" algn="tl" rotWithShape="0">
                    <a:srgbClr val="000000">
                      <a:alpha val="43000"/>
                    </a:srgbClr>
                  </a:outerShdw>
                </a:effectLst>
              </a:rPr>
              <a:t>  </a:t>
            </a:r>
            <a:r>
              <a:rPr lang="zh-TW" altLang="zh-TW" b="1" spc="150" dirty="0" smtClean="0">
                <a:ln w="11430"/>
                <a:effectLst>
                  <a:outerShdw blurRad="25400" algn="tl" rotWithShape="0">
                    <a:srgbClr val="000000">
                      <a:alpha val="43000"/>
                    </a:srgbClr>
                  </a:outerShdw>
                </a:effectLst>
              </a:rPr>
              <a:t>提供</a:t>
            </a:r>
            <a:r>
              <a:rPr lang="zh-TW" altLang="zh-TW" b="1" spc="150" dirty="0">
                <a:ln w="11430"/>
                <a:effectLst>
                  <a:outerShdw blurRad="25400" algn="tl" rotWithShape="0">
                    <a:srgbClr val="000000">
                      <a:alpha val="43000"/>
                    </a:srgbClr>
                  </a:outerShdw>
                </a:effectLst>
              </a:rPr>
              <a:t>產品的免費樣品：</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12</a:t>
            </a:fld>
            <a:endParaRPr lang="zh-TW" altLang="en-US" dirty="0"/>
          </a:p>
        </p:txBody>
      </p:sp>
      <p:graphicFrame>
        <p:nvGraphicFramePr>
          <p:cNvPr id="6" name="資料庫圖表 5"/>
          <p:cNvGraphicFramePr/>
          <p:nvPr>
            <p:extLst>
              <p:ext uri="{D42A27DB-BD31-4B8C-83A1-F6EECF244321}">
                <p14:modId xmlns:p14="http://schemas.microsoft.com/office/powerpoint/2010/main" val="376349744"/>
              </p:ext>
            </p:extLst>
          </p:nvPr>
        </p:nvGraphicFramePr>
        <p:xfrm>
          <a:off x="395536" y="3789040"/>
          <a:ext cx="7920880" cy="2162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013453" y="2348880"/>
            <a:ext cx="2130548" cy="1365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randombar(horizont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524479C1-EF89-4795-9964-F65289239877}"/>
                                            </p:graphicEl>
                                          </p:spTgt>
                                        </p:tgtEl>
                                        <p:attrNameLst>
                                          <p:attrName>style.visibility</p:attrName>
                                        </p:attrNameLst>
                                      </p:cBhvr>
                                      <p:to>
                                        <p:strVal val="visible"/>
                                      </p:to>
                                    </p:set>
                                    <p:animEffect transition="in" filter="wipe(left)">
                                      <p:cBhvr>
                                        <p:cTn id="26" dur="500"/>
                                        <p:tgtEl>
                                          <p:spTgt spid="6">
                                            <p:graphicEl>
                                              <a:dgm id="{524479C1-EF89-4795-9964-F6528923987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EC935CEE-6D56-4D12-B9B3-5FAFB1840BE2}"/>
                                            </p:graphicEl>
                                          </p:spTgt>
                                        </p:tgtEl>
                                        <p:attrNameLst>
                                          <p:attrName>style.visibility</p:attrName>
                                        </p:attrNameLst>
                                      </p:cBhvr>
                                      <p:to>
                                        <p:strVal val="visible"/>
                                      </p:to>
                                    </p:set>
                                    <p:animEffect transition="in" filter="wipe(left)">
                                      <p:cBhvr>
                                        <p:cTn id="31" dur="500"/>
                                        <p:tgtEl>
                                          <p:spTgt spid="6">
                                            <p:graphicEl>
                                              <a:dgm id="{EC935CEE-6D56-4D12-B9B3-5FAFB1840B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§18.1.2.6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店頭展示</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980728"/>
            <a:ext cx="8229600" cy="2376264"/>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店頭展示</a:t>
            </a:r>
            <a:r>
              <a:rPr lang="en-US" altLang="zh-TW" b="1" spc="150" dirty="0">
                <a:ln w="11430"/>
                <a:solidFill>
                  <a:srgbClr val="C00000"/>
                </a:solidFill>
                <a:effectLst>
                  <a:outerShdw blurRad="25400" algn="tl" rotWithShape="0">
                    <a:srgbClr val="000000">
                      <a:alpha val="43000"/>
                    </a:srgbClr>
                  </a:outerShdw>
                </a:effectLst>
              </a:rPr>
              <a:t>(point-of-purchase displays)</a:t>
            </a:r>
            <a:r>
              <a:rPr lang="zh-TW" altLang="zh-TW" b="1" spc="150" dirty="0">
                <a:ln w="11430"/>
                <a:effectLst>
                  <a:outerShdw blurRad="25400" algn="tl" rotWithShape="0">
                    <a:srgbClr val="000000">
                      <a:alpha val="43000"/>
                    </a:srgbClr>
                  </a:outerShdw>
                </a:effectLst>
              </a:rPr>
              <a:t>是一項安置於零售商所在地點，用來誘發人潮、告知產品或促進購買動機的促銷性展示</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店頭展示包括：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13</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570633148"/>
              </p:ext>
            </p:extLst>
          </p:nvPr>
        </p:nvGraphicFramePr>
        <p:xfrm>
          <a:off x="292483" y="3115990"/>
          <a:ext cx="878497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17" dur="500"/>
                                        <p:tgtEl>
                                          <p:spTgt spid="6">
                                            <p:graphicEl>
                                              <a:dgm id="{8D5377B8-B51C-4F0E-BF3F-ED094C4BFB2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22" dur="500"/>
                                        <p:tgtEl>
                                          <p:spTgt spid="6">
                                            <p:graphicEl>
                                              <a:dgm id="{69BF1B0A-13EC-42E3-8FE4-77007D9B1B5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7" dur="500"/>
                                        <p:tgtEl>
                                          <p:spTgt spid="6">
                                            <p:graphicEl>
                                              <a:dgm id="{C881338C-DBB1-4D4D-A1E2-947C33C8C1D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32" dur="500"/>
                                        <p:tgtEl>
                                          <p:spTgt spid="6">
                                            <p:graphicEl>
                                              <a:dgm id="{0E44A800-EFD4-497B-9451-3262FCE6B43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37" dur="500"/>
                                        <p:tgtEl>
                                          <p:spTgt spid="6">
                                            <p:graphicEl>
                                              <a:dgm id="{029041D7-8FCF-4984-851C-C69E8ECD281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randombar(horizontal)">
                                      <p:cBhvr>
                                        <p:cTn id="42" dur="500"/>
                                        <p:tgtEl>
                                          <p:spTgt spid="6">
                                            <p:graphicEl>
                                              <a:dgm id="{F5B7999F-441D-4938-818B-C2121068A2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F1BF1785-59F9-40CA-B0D1-9F192F8D8957}"/>
                                            </p:graphicEl>
                                          </p:spTgt>
                                        </p:tgtEl>
                                        <p:attrNameLst>
                                          <p:attrName>style.visibility</p:attrName>
                                        </p:attrNameLst>
                                      </p:cBhvr>
                                      <p:to>
                                        <p:strVal val="visible"/>
                                      </p:to>
                                    </p:set>
                                    <p:animEffect transition="in" filter="randombar(horizontal)">
                                      <p:cBhvr>
                                        <p:cTn id="47" dur="500"/>
                                        <p:tgtEl>
                                          <p:spTgt spid="6">
                                            <p:graphicEl>
                                              <a:dgm id="{F1BF1785-59F9-40CA-B0D1-9F192F8D895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graphicEl>
                                              <a:dgm id="{84025795-87AD-44B3-8157-4E8F49020402}"/>
                                            </p:graphicEl>
                                          </p:spTgt>
                                        </p:tgtEl>
                                        <p:attrNameLst>
                                          <p:attrName>style.visibility</p:attrName>
                                        </p:attrNameLst>
                                      </p:cBhvr>
                                      <p:to>
                                        <p:strVal val="visible"/>
                                      </p:to>
                                    </p:set>
                                    <p:animEffect transition="in" filter="randombar(horizontal)">
                                      <p:cBhvr>
                                        <p:cTn id="52" dur="500"/>
                                        <p:tgtEl>
                                          <p:spTgt spid="6">
                                            <p:graphicEl>
                                              <a:dgm id="{84025795-87AD-44B3-8157-4E8F490204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§18.1.2.7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搭配促銷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24743"/>
            <a:ext cx="8229600" cy="288032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搭配促銷</a:t>
            </a:r>
            <a:r>
              <a:rPr lang="en-US" altLang="zh-TW" sz="3000" b="1" spc="150" dirty="0">
                <a:ln w="11430"/>
                <a:solidFill>
                  <a:srgbClr val="C00000"/>
                </a:solidFill>
                <a:effectLst>
                  <a:outerShdw blurRad="25400" algn="tl" rotWithShape="0">
                    <a:srgbClr val="000000">
                      <a:alpha val="43000"/>
                    </a:srgbClr>
                  </a:outerShdw>
                </a:effectLst>
              </a:rPr>
              <a:t>(tie-in promotion)</a:t>
            </a:r>
            <a:r>
              <a:rPr lang="zh-TW" altLang="zh-TW" sz="3000" b="1" spc="150" dirty="0">
                <a:ln w="11430"/>
                <a:effectLst>
                  <a:outerShdw blurRad="25400" algn="tl" rotWithShape="0">
                    <a:srgbClr val="000000">
                      <a:alpha val="43000"/>
                    </a:srgbClr>
                  </a:outerShdw>
                </a:effectLst>
              </a:rPr>
              <a:t>是配搭兩種或兩種以上商品，共同舉行一種促銷活動，來發揮相輔相成的效果</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effectLst>
                  <a:outerShdw blurRad="25400" algn="tl" rotWithShape="0">
                    <a:srgbClr val="000000">
                      <a:alpha val="43000"/>
                    </a:srgbClr>
                  </a:outerShdw>
                </a:effectLst>
              </a:rPr>
              <a:t>搭配</a:t>
            </a:r>
            <a:r>
              <a:rPr lang="zh-TW" altLang="zh-TW" sz="3000" b="1" spc="150" dirty="0">
                <a:ln w="11430"/>
                <a:effectLst>
                  <a:outerShdw blurRad="25400" algn="tl" rotWithShape="0">
                    <a:srgbClr val="000000">
                      <a:alpha val="43000"/>
                    </a:srgbClr>
                  </a:outerShdw>
                </a:effectLst>
              </a:rPr>
              <a:t>促銷可分為</a:t>
            </a:r>
            <a:r>
              <a:rPr lang="zh-TW" altLang="zh-TW" sz="3000" b="1" spc="150" dirty="0">
                <a:ln w="11430"/>
                <a:solidFill>
                  <a:srgbClr val="00B050"/>
                </a:solidFill>
                <a:effectLst>
                  <a:outerShdw blurRad="25400" algn="tl" rotWithShape="0">
                    <a:srgbClr val="000000">
                      <a:alpha val="43000"/>
                    </a:srgbClr>
                  </a:outerShdw>
                </a:effectLst>
              </a:rPr>
              <a:t>自家搭配促銷</a:t>
            </a:r>
            <a:r>
              <a:rPr lang="zh-TW" altLang="zh-TW" sz="3000" b="1" spc="150" dirty="0">
                <a:ln w="11430"/>
                <a:effectLst>
                  <a:outerShdw blurRad="25400" algn="tl" rotWithShape="0">
                    <a:srgbClr val="000000">
                      <a:alpha val="43000"/>
                    </a:srgbClr>
                  </a:outerShdw>
                </a:effectLst>
              </a:rPr>
              <a:t>與</a:t>
            </a:r>
            <a:r>
              <a:rPr lang="zh-TW" altLang="zh-TW" sz="3000" b="1" spc="150" dirty="0">
                <a:ln w="11430"/>
                <a:solidFill>
                  <a:srgbClr val="7030A0"/>
                </a:solidFill>
                <a:effectLst>
                  <a:outerShdw blurRad="25400" algn="tl" rotWithShape="0">
                    <a:srgbClr val="000000">
                      <a:alpha val="43000"/>
                    </a:srgbClr>
                  </a:outerShdw>
                </a:effectLst>
              </a:rPr>
              <a:t>聯外搭配促銷</a:t>
            </a:r>
            <a:r>
              <a:rPr lang="zh-TW" altLang="zh-TW" sz="3000" b="1" spc="150" dirty="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14</a:t>
            </a:fld>
            <a:endParaRPr lang="zh-TW" altLang="en-US" dirty="0"/>
          </a:p>
        </p:txBody>
      </p:sp>
      <p:sp>
        <p:nvSpPr>
          <p:cNvPr id="6" name="圓角矩形圖說文字 5"/>
          <p:cNvSpPr/>
          <p:nvPr/>
        </p:nvSpPr>
        <p:spPr>
          <a:xfrm>
            <a:off x="1187624" y="3501008"/>
            <a:ext cx="4392488" cy="1008112"/>
          </a:xfrm>
          <a:prstGeom prst="wedgeRoundRectCallout">
            <a:avLst>
              <a:gd name="adj1" fmla="val 22025"/>
              <a:gd name="adj2" fmla="val -8690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00B050"/>
                </a:solidFill>
                <a:effectLst>
                  <a:outerShdw blurRad="25400" algn="tl" rotWithShape="0">
                    <a:srgbClr val="000000">
                      <a:alpha val="43000"/>
                    </a:srgbClr>
                  </a:outerShdw>
                </a:effectLst>
              </a:rPr>
              <a:t>指選擇自身產品作搭配</a:t>
            </a:r>
            <a:r>
              <a:rPr lang="zh-TW" altLang="zh-TW" sz="2400" b="1" spc="150" dirty="0" smtClean="0">
                <a:ln w="11430"/>
                <a:solidFill>
                  <a:srgbClr val="00B050"/>
                </a:solidFill>
                <a:effectLst>
                  <a:outerShdw blurRad="25400" algn="tl" rotWithShape="0">
                    <a:srgbClr val="000000">
                      <a:alpha val="43000"/>
                    </a:srgbClr>
                  </a:outerShdw>
                </a:effectLst>
              </a:rPr>
              <a:t>促銷</a:t>
            </a:r>
            <a:r>
              <a:rPr lang="zh-TW" altLang="en-US" sz="2400" b="1" spc="150" dirty="0" smtClean="0">
                <a:ln w="11430"/>
                <a:solidFill>
                  <a:srgbClr val="00B050"/>
                </a:solidFill>
                <a:effectLst>
                  <a:outerShdw blurRad="25400" algn="tl" rotWithShape="0">
                    <a:srgbClr val="000000">
                      <a:alpha val="43000"/>
                    </a:srgbClr>
                  </a:outerShdw>
                </a:effectLst>
              </a:rPr>
              <a:t>。</a:t>
            </a:r>
            <a:endParaRPr lang="zh-TW" altLang="en-US" sz="2400" b="1" spc="150" dirty="0">
              <a:ln w="11430"/>
              <a:solidFill>
                <a:srgbClr val="00B050"/>
              </a:solidFill>
              <a:effectLst>
                <a:outerShdw blurRad="25400" algn="tl" rotWithShape="0">
                  <a:srgbClr val="000000">
                    <a:alpha val="43000"/>
                  </a:srgbClr>
                </a:outerShdw>
              </a:effectLst>
            </a:endParaRPr>
          </a:p>
        </p:txBody>
      </p:sp>
      <p:pic>
        <p:nvPicPr>
          <p:cNvPr id="7" name="Picture 5" descr="57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02" y="4643437"/>
            <a:ext cx="2251636" cy="2121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圓角矩形圖說文字 7"/>
          <p:cNvSpPr/>
          <p:nvPr/>
        </p:nvSpPr>
        <p:spPr>
          <a:xfrm>
            <a:off x="5815013" y="3571875"/>
            <a:ext cx="3077467" cy="1297285"/>
          </a:xfrm>
          <a:prstGeom prst="wedgeRoundRectCallout">
            <a:avLst>
              <a:gd name="adj1" fmla="val 10796"/>
              <a:gd name="adj2" fmla="val -8879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7030A0"/>
                </a:solidFill>
                <a:effectLst>
                  <a:outerShdw blurRad="25400" algn="tl" rotWithShape="0">
                    <a:srgbClr val="000000">
                      <a:alpha val="43000"/>
                    </a:srgbClr>
                  </a:outerShdw>
                </a:effectLst>
              </a:rPr>
              <a:t>聯合行銷下的產物，亦即不同廠家的產品一起共同</a:t>
            </a:r>
            <a:r>
              <a:rPr lang="zh-TW" altLang="zh-TW" sz="2400" b="1" spc="150" dirty="0" smtClean="0">
                <a:ln w="11430"/>
                <a:solidFill>
                  <a:srgbClr val="7030A0"/>
                </a:solidFill>
                <a:effectLst>
                  <a:outerShdw blurRad="25400" algn="tl" rotWithShape="0">
                    <a:srgbClr val="000000">
                      <a:alpha val="43000"/>
                    </a:srgbClr>
                  </a:outerShdw>
                </a:effectLst>
              </a:rPr>
              <a:t>促銷</a:t>
            </a:r>
            <a:r>
              <a:rPr lang="zh-TW" altLang="en-US" sz="2400" b="1" spc="150" dirty="0" smtClean="0">
                <a:ln w="11430"/>
                <a:solidFill>
                  <a:srgbClr val="7030A0"/>
                </a:solidFill>
                <a:effectLst>
                  <a:outerShdw blurRad="25400" algn="tl" rotWithShape="0">
                    <a:srgbClr val="000000">
                      <a:alpha val="43000"/>
                    </a:srgbClr>
                  </a:outerShdw>
                </a:effectLst>
              </a:rPr>
              <a:t>。</a:t>
            </a:r>
            <a:endParaRPr lang="zh-TW" altLang="en-US" sz="2400" b="1" spc="150" dirty="0">
              <a:ln w="11430"/>
              <a:solidFill>
                <a:srgbClr val="7030A0"/>
              </a:solidFill>
              <a:effectLst>
                <a:outerShdw blurRad="25400" algn="tl" rotWithShape="0">
                  <a:srgbClr val="000000">
                    <a:alpha val="43000"/>
                  </a:srgbClr>
                </a:outerShdw>
              </a:effectLst>
            </a:endParaRPr>
          </a:p>
        </p:txBody>
      </p:sp>
      <p:pic>
        <p:nvPicPr>
          <p:cNvPr id="9" name="Picture 9" descr="7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253" y="5017084"/>
            <a:ext cx="2033808" cy="1707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10" descr="about_1imlovinit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4" y="5215335"/>
            <a:ext cx="1270470" cy="11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§18.1.2.8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現金還本</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432233"/>
            <a:ext cx="8229600" cy="2404864"/>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現金還本</a:t>
            </a:r>
            <a:r>
              <a:rPr lang="en-US" altLang="zh-TW" b="1" spc="150" dirty="0">
                <a:ln w="11430"/>
                <a:solidFill>
                  <a:srgbClr val="C00000"/>
                </a:solidFill>
                <a:effectLst>
                  <a:outerShdw blurRad="25400" algn="tl" rotWithShape="0">
                    <a:srgbClr val="000000">
                      <a:alpha val="43000"/>
                    </a:srgbClr>
                  </a:outerShdw>
                </a:effectLst>
              </a:rPr>
              <a:t>(rebate)</a:t>
            </a:r>
            <a:r>
              <a:rPr lang="zh-TW" altLang="zh-TW" b="1" spc="150" dirty="0">
                <a:ln w="11430"/>
                <a:effectLst>
                  <a:outerShdw blurRad="25400" algn="tl" rotWithShape="0">
                    <a:srgbClr val="000000">
                      <a:alpha val="43000"/>
                    </a:srgbClr>
                  </a:outerShdw>
                </a:effectLst>
              </a:rPr>
              <a:t>是指消費者購買了某一產品後，只要將購買證明寄回，便可獲得一定的現金退回。</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15</a:t>
            </a:fld>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789169"/>
            <a:ext cx="3594072" cy="2391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randombar(horizontal)">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交易促銷的工具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10708"/>
            <a:ext cx="8229600" cy="1296144"/>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ysClr val="windowText" lastClr="000000"/>
                </a:solidFill>
                <a:effectLst>
                  <a:outerShdw blurRad="25400" algn="tl" rotWithShape="0">
                    <a:srgbClr val="000000">
                      <a:alpha val="43000"/>
                    </a:srgbClr>
                  </a:outerShdw>
                </a:effectLst>
              </a:rPr>
              <a:t>以下說明幾種對製造商和中間商而言較為常見的交易促銷工具：</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958835969"/>
              </p:ext>
            </p:extLst>
          </p:nvPr>
        </p:nvGraphicFramePr>
        <p:xfrm>
          <a:off x="611560" y="2564904"/>
          <a:ext cx="7992888"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圓角矩形圖說文字 6"/>
          <p:cNvSpPr/>
          <p:nvPr/>
        </p:nvSpPr>
        <p:spPr>
          <a:xfrm>
            <a:off x="395536" y="228600"/>
            <a:ext cx="3096344" cy="2052340"/>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rgbClr val="C00000"/>
                </a:solidFill>
                <a:effectLst>
                  <a:outerShdw blurRad="25400" algn="tl" rotWithShape="0">
                    <a:srgbClr val="000000">
                      <a:alpha val="43000"/>
                    </a:srgbClr>
                  </a:outerShdw>
                </a:effectLst>
              </a:rPr>
              <a:t>例如：要求零售商對新上市的產品提供較佳的貨架空間，或在特定的期間內購買一定數量的某項產品。</a:t>
            </a: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8" name="圓角矩形圖說文字 7"/>
          <p:cNvSpPr/>
          <p:nvPr/>
        </p:nvSpPr>
        <p:spPr>
          <a:xfrm>
            <a:off x="5724128" y="1052736"/>
            <a:ext cx="3096344" cy="1263030"/>
          </a:xfrm>
          <a:prstGeom prst="wedgeRoundRectCallou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chemeClr val="accent6">
                    <a:lumMod val="50000"/>
                  </a:schemeClr>
                </a:solidFill>
                <a:effectLst>
                  <a:outerShdw blurRad="25400" algn="tl" rotWithShape="0">
                    <a:srgbClr val="000000">
                      <a:alpha val="43000"/>
                    </a:srgbClr>
                  </a:outerShdw>
                </a:effectLst>
              </a:rPr>
              <a:t>要注意中間商可能會有虛擬進貨的現象</a:t>
            </a:r>
            <a:r>
              <a:rPr lang="zh-TW" altLang="zh-TW" sz="2100" b="1" spc="150" dirty="0" smtClean="0">
                <a:ln w="11430"/>
                <a:solidFill>
                  <a:schemeClr val="accent6">
                    <a:lumMod val="50000"/>
                  </a:schemeClr>
                </a:solidFill>
                <a:effectLst>
                  <a:outerShdw blurRad="25400" algn="tl" rotWithShape="0">
                    <a:srgbClr val="000000">
                      <a:alpha val="43000"/>
                    </a:srgbClr>
                  </a:outerShdw>
                </a:effectLst>
              </a:rPr>
              <a:t>。</a:t>
            </a:r>
            <a:endParaRPr lang="zh-TW" altLang="en-US" sz="2100" b="1" spc="150" dirty="0">
              <a:ln w="11430"/>
              <a:solidFill>
                <a:schemeClr val="accent6">
                  <a:lumMod val="50000"/>
                </a:schemeClr>
              </a:solidFill>
              <a:effectLst>
                <a:outerShdw blurRad="25400" algn="tl" rotWithShape="0">
                  <a:srgbClr val="000000">
                    <a:alpha val="43000"/>
                  </a:srgbClr>
                </a:outerShdw>
              </a:effectLst>
            </a:endParaRPr>
          </a:p>
        </p:txBody>
      </p:sp>
      <p:sp>
        <p:nvSpPr>
          <p:cNvPr id="9" name="圓角矩形圖說文字 8"/>
          <p:cNvSpPr/>
          <p:nvPr/>
        </p:nvSpPr>
        <p:spPr>
          <a:xfrm>
            <a:off x="0" y="5661247"/>
            <a:ext cx="3543300" cy="1116013"/>
          </a:xfrm>
          <a:prstGeom prst="wedgeRoundRectCallout">
            <a:avLst>
              <a:gd name="adj1" fmla="val 10544"/>
              <a:gd name="adj2" fmla="val -74376"/>
              <a:gd name="adj3" fmla="val 16667"/>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chemeClr val="accent2">
                    <a:lumMod val="50000"/>
                  </a:schemeClr>
                </a:solidFill>
                <a:effectLst>
                  <a:outerShdw blurRad="25400" algn="tl" rotWithShape="0">
                    <a:srgbClr val="000000">
                      <a:alpha val="43000"/>
                    </a:srgbClr>
                  </a:outerShdw>
                </a:effectLst>
              </a:rPr>
              <a:t>例如，飲料製造商可能提供零售商每訂購二十箱便送一箱的免費商品方案。</a:t>
            </a:r>
            <a:endParaRPr lang="zh-TW" altLang="en-US" sz="2100" b="1" spc="150" dirty="0">
              <a:ln w="11430"/>
              <a:solidFill>
                <a:schemeClr val="accent2">
                  <a:lumMod val="50000"/>
                </a:schemeClr>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8457" y="5522067"/>
            <a:ext cx="1676772" cy="1278783"/>
          </a:xfrm>
          <a:prstGeom prst="roundRect">
            <a:avLst>
              <a:gd name="adj" fmla="val 133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圓角矩形圖說文字 10"/>
          <p:cNvSpPr/>
          <p:nvPr/>
        </p:nvSpPr>
        <p:spPr>
          <a:xfrm>
            <a:off x="3652875" y="5713635"/>
            <a:ext cx="3296530" cy="1116013"/>
          </a:xfrm>
          <a:prstGeom prst="wedgeRoundRectCallout">
            <a:avLst>
              <a:gd name="adj1" fmla="val -27762"/>
              <a:gd name="adj2" fmla="val -79497"/>
              <a:gd name="adj3" fmla="val 16667"/>
            </a:avLst>
          </a:prstGeom>
          <a:solidFill>
            <a:schemeClr val="accent3">
              <a:lumMod val="60000"/>
              <a:lumOff val="4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chemeClr val="accent3">
                    <a:lumMod val="50000"/>
                  </a:schemeClr>
                </a:solidFill>
                <a:effectLst>
                  <a:outerShdw blurRad="25400" algn="tl" rotWithShape="0">
                    <a:srgbClr val="000000">
                      <a:alpha val="43000"/>
                    </a:srgbClr>
                  </a:outerShdw>
                </a:effectLst>
              </a:rPr>
              <a:t>製造商可與零售商簽約以進行實地的商店展示。</a:t>
            </a:r>
            <a:endParaRPr lang="zh-TW" altLang="en-US" sz="2100" b="1" spc="150" dirty="0">
              <a:ln w="11430"/>
              <a:solidFill>
                <a:schemeClr val="accent3">
                  <a:lumMod val="50000"/>
                </a:schemeClr>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5448809"/>
            <a:ext cx="1938659" cy="1328449"/>
          </a:xfrm>
          <a:prstGeom prst="roundRect">
            <a:avLst>
              <a:gd name="adj" fmla="val 91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12" dur="500"/>
                                        <p:tgtEl>
                                          <p:spTgt spid="6">
                                            <p:graphicEl>
                                              <a:dgm id="{8D5377B8-B51C-4F0E-BF3F-ED094C4BFB2F}"/>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21" dur="500"/>
                                        <p:tgtEl>
                                          <p:spTgt spid="6">
                                            <p:graphicEl>
                                              <a:dgm id="{69BF1B0A-13EC-42E3-8FE4-77007D9B1B5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6" dur="500"/>
                                        <p:tgtEl>
                                          <p:spTgt spid="6">
                                            <p:graphicEl>
                                              <a:dgm id="{C881338C-DBB1-4D4D-A1E2-947C33C8C1D5}"/>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35" dur="500"/>
                                        <p:tgtEl>
                                          <p:spTgt spid="6">
                                            <p:graphicEl>
                                              <a:dgm id="{0E44A800-EFD4-497B-9451-3262FCE6B437}"/>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par>
                                <p:cTn id="40" presetID="14" presetClass="entr" presetSubtype="1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randombar(horizontal)">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50"/>
                                        <p:tgtEl>
                                          <p:spTgt spid="1026"/>
                                        </p:tgtEl>
                                      </p:cBhvr>
                                    </p:animEffect>
                                    <p:set>
                                      <p:cBhvr>
                                        <p:cTn id="47" dur="1" fill="hold">
                                          <p:stCondLst>
                                            <p:cond delay="249"/>
                                          </p:stCondLst>
                                        </p:cTn>
                                        <p:tgtEl>
                                          <p:spTgt spid="1026"/>
                                        </p:tgtEl>
                                        <p:attrNameLst>
                                          <p:attrName>style.visibility</p:attrName>
                                        </p:attrNameLst>
                                      </p:cBhvr>
                                      <p:to>
                                        <p:strVal val="hidden"/>
                                      </p:to>
                                    </p:set>
                                  </p:childTnLst>
                                </p:cTn>
                              </p:par>
                              <p:par>
                                <p:cTn id="48" presetID="14" presetClass="entr" presetSubtype="10" fill="hold" grpId="0" nodeType="withEffect">
                                  <p:stCondLst>
                                    <p:cond delay="0"/>
                                  </p:stCondLst>
                                  <p:childTnLst>
                                    <p:set>
                                      <p:cBhvr>
                                        <p:cTn id="49"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50" dur="500"/>
                                        <p:tgtEl>
                                          <p:spTgt spid="6">
                                            <p:graphicEl>
                                              <a:dgm id="{029041D7-8FCF-4984-851C-C69E8ECD281E}"/>
                                            </p:graphicEl>
                                          </p:spTgt>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randombar(horizontal)">
                                      <p:cBhvr>
                                        <p:cTn id="59" dur="500"/>
                                        <p:tgtEl>
                                          <p:spTgt spid="6">
                                            <p:graphicEl>
                                              <a:dgm id="{F5B7999F-441D-4938-818B-C2121068A2CB}"/>
                                            </p:graphicEl>
                                          </p:spTgt>
                                        </p:tgtEl>
                                      </p:cBhvr>
                                    </p:animEffect>
                                  </p:childTnLst>
                                </p:cTn>
                              </p:par>
                            </p:childTnLst>
                          </p:cTn>
                        </p:par>
                        <p:par>
                          <p:cTn id="60" fill="hold">
                            <p:stCondLst>
                              <p:cond delay="500"/>
                            </p:stCondLst>
                            <p:childTnLst>
                              <p:par>
                                <p:cTn id="61" presetID="14" presetClass="entr" presetSubtype="10" fill="hold" nodeType="afterEffect">
                                  <p:stCondLst>
                                    <p:cond delay="0"/>
                                  </p:stCondLst>
                                  <p:childTnLst>
                                    <p:set>
                                      <p:cBhvr>
                                        <p:cTn id="62" dur="1" fill="hold">
                                          <p:stCondLst>
                                            <p:cond delay="0"/>
                                          </p:stCondLst>
                                        </p:cTn>
                                        <p:tgtEl>
                                          <p:spTgt spid="1027"/>
                                        </p:tgtEl>
                                        <p:attrNameLst>
                                          <p:attrName>style.visibility</p:attrName>
                                        </p:attrNameLst>
                                      </p:cBhvr>
                                      <p:to>
                                        <p:strVal val="visible"/>
                                      </p:to>
                                    </p:set>
                                    <p:animEffect transition="in" filter="randombar(horizontal)">
                                      <p:cBhvr>
                                        <p:cTn id="6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700808"/>
            <a:ext cx="8229600" cy="4525963"/>
          </a:xfrm>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17</a:t>
            </a:fld>
            <a:endParaRPr lang="zh-TW" altLang="en-US" dirty="0"/>
          </a:p>
        </p:txBody>
      </p:sp>
      <p:graphicFrame>
        <p:nvGraphicFramePr>
          <p:cNvPr id="7" name="資料庫圖表 6"/>
          <p:cNvGraphicFramePr/>
          <p:nvPr>
            <p:extLst>
              <p:ext uri="{D42A27DB-BD31-4B8C-83A1-F6EECF244321}">
                <p14:modId xmlns:p14="http://schemas.microsoft.com/office/powerpoint/2010/main" val="19290978"/>
              </p:ext>
            </p:extLst>
          </p:nvPr>
        </p:nvGraphicFramePr>
        <p:xfrm>
          <a:off x="1187624" y="0"/>
          <a:ext cx="748883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§18.2.1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公共關係的功能</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980728"/>
            <a:ext cx="8229600" cy="2304255"/>
          </a:xfrm>
        </p:spPr>
        <p:txBody>
          <a:bodyPr>
            <a:normAutofit lnSpcReduction="10000"/>
            <a:scene3d>
              <a:camera prst="orthographicFront"/>
              <a:lightRig rig="soft" dir="t">
                <a:rot lat="0" lon="0" rev="10800000"/>
              </a:lightRig>
            </a:scene3d>
            <a:sp3d>
              <a:bevelT w="27940" h="12700"/>
              <a:contourClr>
                <a:srgbClr val="DDDDDD"/>
              </a:contourClr>
            </a:sp3d>
          </a:bodyPr>
          <a:lstStyle/>
          <a:p>
            <a:r>
              <a:rPr lang="zh-TW" altLang="zh-TW" sz="2900" b="1" spc="150" dirty="0">
                <a:ln w="11430"/>
                <a:solidFill>
                  <a:srgbClr val="C00000"/>
                </a:solidFill>
                <a:effectLst>
                  <a:outerShdw blurRad="25400" algn="tl" rotWithShape="0">
                    <a:srgbClr val="000000">
                      <a:alpha val="43000"/>
                    </a:srgbClr>
                  </a:outerShdw>
                </a:effectLst>
              </a:rPr>
              <a:t>公共關係</a:t>
            </a:r>
            <a:r>
              <a:rPr lang="zh-TW" altLang="zh-TW" sz="2900" b="1" spc="150" dirty="0">
                <a:ln w="11430"/>
                <a:effectLst>
                  <a:outerShdw blurRad="25400" algn="tl" rotWithShape="0">
                    <a:srgbClr val="000000">
                      <a:alpha val="43000"/>
                    </a:srgbClr>
                  </a:outerShdw>
                </a:effectLst>
              </a:rPr>
              <a:t>是溝通組合中的要素之一，其主要目的是在組織與公眾之間維持一種正面而有利的關係</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r>
              <a:rPr lang="zh-TW" altLang="zh-TW" sz="2900" b="1" spc="150" dirty="0" smtClean="0">
                <a:ln w="11430"/>
                <a:solidFill>
                  <a:schemeClr val="tx1">
                    <a:lumMod val="50000"/>
                    <a:lumOff val="50000"/>
                  </a:schemeClr>
                </a:solidFill>
                <a:effectLst>
                  <a:outerShdw blurRad="25400" algn="tl" rotWithShape="0">
                    <a:srgbClr val="000000">
                      <a:alpha val="43000"/>
                    </a:srgbClr>
                  </a:outerShdw>
                </a:effectLst>
              </a:rPr>
              <a:t>公共關係</a:t>
            </a:r>
            <a:r>
              <a:rPr lang="zh-TW" altLang="zh-TW" sz="2900" b="1" spc="150" dirty="0">
                <a:ln w="11430"/>
                <a:solidFill>
                  <a:schemeClr val="tx1">
                    <a:lumMod val="50000"/>
                    <a:lumOff val="50000"/>
                  </a:schemeClr>
                </a:solidFill>
                <a:effectLst>
                  <a:outerShdw blurRad="25400" algn="tl" rotWithShape="0">
                    <a:srgbClr val="000000">
                      <a:alpha val="43000"/>
                    </a:srgbClr>
                  </a:outerShdw>
                </a:effectLst>
              </a:rPr>
              <a:t>部門可能扮演下列一項或全部之功能：</a:t>
            </a:r>
            <a:endParaRPr lang="zh-TW" altLang="en-US" sz="29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18</a:t>
            </a:fld>
            <a:endParaRPr lang="zh-TW" altLang="en-US" dirty="0"/>
          </a:p>
        </p:txBody>
      </p:sp>
      <p:graphicFrame>
        <p:nvGraphicFramePr>
          <p:cNvPr id="6" name="資料庫圖表 5"/>
          <p:cNvGraphicFramePr/>
          <p:nvPr>
            <p:extLst>
              <p:ext uri="{D42A27DB-BD31-4B8C-83A1-F6EECF244321}">
                <p14:modId xmlns:p14="http://schemas.microsoft.com/office/powerpoint/2010/main" val="1221596257"/>
              </p:ext>
            </p:extLst>
          </p:nvPr>
        </p:nvGraphicFramePr>
        <p:xfrm>
          <a:off x="1161778" y="3228627"/>
          <a:ext cx="3672408" cy="3015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4011595759"/>
              </p:ext>
            </p:extLst>
          </p:nvPr>
        </p:nvGraphicFramePr>
        <p:xfrm>
          <a:off x="4978202" y="3228627"/>
          <a:ext cx="4032448" cy="30158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524479C1-EF89-4795-9964-F65289239877}"/>
                                            </p:graphicEl>
                                          </p:spTgt>
                                        </p:tgtEl>
                                        <p:attrNameLst>
                                          <p:attrName>style.visibility</p:attrName>
                                        </p:attrNameLst>
                                      </p:cBhvr>
                                      <p:to>
                                        <p:strVal val="visible"/>
                                      </p:to>
                                    </p:set>
                                    <p:animEffect transition="in" filter="wipe(left)">
                                      <p:cBhvr>
                                        <p:cTn id="17" dur="500"/>
                                        <p:tgtEl>
                                          <p:spTgt spid="6">
                                            <p:graphicEl>
                                              <a:dgm id="{524479C1-EF89-4795-9964-F652892398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EC935CEE-6D56-4D12-B9B3-5FAFB1840BE2}"/>
                                            </p:graphicEl>
                                          </p:spTgt>
                                        </p:tgtEl>
                                        <p:attrNameLst>
                                          <p:attrName>style.visibility</p:attrName>
                                        </p:attrNameLst>
                                      </p:cBhvr>
                                      <p:to>
                                        <p:strVal val="visible"/>
                                      </p:to>
                                    </p:set>
                                    <p:animEffect transition="in" filter="wipe(left)">
                                      <p:cBhvr>
                                        <p:cTn id="22" dur="500"/>
                                        <p:tgtEl>
                                          <p:spTgt spid="6">
                                            <p:graphicEl>
                                              <a:dgm id="{EC935CEE-6D56-4D12-B9B3-5FAFB1840BE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59441E7F-5F6A-4779-B7B6-9D3732047238}"/>
                                            </p:graphicEl>
                                          </p:spTgt>
                                        </p:tgtEl>
                                        <p:attrNameLst>
                                          <p:attrName>style.visibility</p:attrName>
                                        </p:attrNameLst>
                                      </p:cBhvr>
                                      <p:to>
                                        <p:strVal val="visible"/>
                                      </p:to>
                                    </p:set>
                                    <p:animEffect transition="in" filter="wipe(left)">
                                      <p:cBhvr>
                                        <p:cTn id="27" dur="500"/>
                                        <p:tgtEl>
                                          <p:spTgt spid="6">
                                            <p:graphicEl>
                                              <a:dgm id="{59441E7F-5F6A-4779-B7B6-9D373204723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B0085B41-7357-4EEC-9A01-09AAF2364CEB}"/>
                                            </p:graphicEl>
                                          </p:spTgt>
                                        </p:tgtEl>
                                        <p:attrNameLst>
                                          <p:attrName>style.visibility</p:attrName>
                                        </p:attrNameLst>
                                      </p:cBhvr>
                                      <p:to>
                                        <p:strVal val="visible"/>
                                      </p:to>
                                    </p:set>
                                    <p:animEffect transition="in" filter="wipe(left)">
                                      <p:cBhvr>
                                        <p:cTn id="32" dur="500"/>
                                        <p:tgtEl>
                                          <p:spTgt spid="6">
                                            <p:graphicEl>
                                              <a:dgm id="{B0085B41-7357-4EEC-9A01-09AAF2364CE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524479C1-EF89-4795-9964-F65289239877}"/>
                                            </p:graphicEl>
                                          </p:spTgt>
                                        </p:tgtEl>
                                        <p:attrNameLst>
                                          <p:attrName>style.visibility</p:attrName>
                                        </p:attrNameLst>
                                      </p:cBhvr>
                                      <p:to>
                                        <p:strVal val="visible"/>
                                      </p:to>
                                    </p:set>
                                    <p:animEffect transition="in" filter="wipe(left)">
                                      <p:cBhvr>
                                        <p:cTn id="37" dur="500"/>
                                        <p:tgtEl>
                                          <p:spTgt spid="7">
                                            <p:graphicEl>
                                              <a:dgm id="{524479C1-EF89-4795-9964-F6528923987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EC935CEE-6D56-4D12-B9B3-5FAFB1840BE2}"/>
                                            </p:graphicEl>
                                          </p:spTgt>
                                        </p:tgtEl>
                                        <p:attrNameLst>
                                          <p:attrName>style.visibility</p:attrName>
                                        </p:attrNameLst>
                                      </p:cBhvr>
                                      <p:to>
                                        <p:strVal val="visible"/>
                                      </p:to>
                                    </p:set>
                                    <p:animEffect transition="in" filter="wipe(left)">
                                      <p:cBhvr>
                                        <p:cTn id="42" dur="500"/>
                                        <p:tgtEl>
                                          <p:spTgt spid="7">
                                            <p:graphicEl>
                                              <a:dgm id="{EC935CEE-6D56-4D12-B9B3-5FAFB1840BE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59441E7F-5F6A-4779-B7B6-9D3732047238}"/>
                                            </p:graphicEl>
                                          </p:spTgt>
                                        </p:tgtEl>
                                        <p:attrNameLst>
                                          <p:attrName>style.visibility</p:attrName>
                                        </p:attrNameLst>
                                      </p:cBhvr>
                                      <p:to>
                                        <p:strVal val="visible"/>
                                      </p:to>
                                    </p:set>
                                    <p:animEffect transition="in" filter="wipe(left)">
                                      <p:cBhvr>
                                        <p:cTn id="47" dur="500"/>
                                        <p:tgtEl>
                                          <p:spTgt spid="7">
                                            <p:graphicEl>
                                              <a:dgm id="{59441E7F-5F6A-4779-B7B6-9D373204723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graphicEl>
                                              <a:dgm id="{B0085B41-7357-4EEC-9A01-09AAF2364CEB}"/>
                                            </p:graphicEl>
                                          </p:spTgt>
                                        </p:tgtEl>
                                        <p:attrNameLst>
                                          <p:attrName>style.visibility</p:attrName>
                                        </p:attrNameLst>
                                      </p:cBhvr>
                                      <p:to>
                                        <p:strVal val="visible"/>
                                      </p:to>
                                    </p:set>
                                    <p:animEffect transition="in" filter="wipe(left)">
                                      <p:cBhvr>
                                        <p:cTn id="52" dur="500"/>
                                        <p:tgtEl>
                                          <p:spTgt spid="7">
                                            <p:graphicEl>
                                              <a:dgm id="{B0085B41-7357-4EEC-9A01-09AAF2364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§18.2.2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主要的公共關係工具</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3386904284"/>
              </p:ext>
            </p:extLst>
          </p:nvPr>
        </p:nvGraphicFramePr>
        <p:xfrm>
          <a:off x="548903" y="1700808"/>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19</a:t>
            </a:fld>
            <a:endParaRPr lang="zh-TW" altLang="en-US" dirty="0"/>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32703" y="297703"/>
            <a:ext cx="2448272" cy="1220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66508"/>
            <a:ext cx="2088232" cy="1564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 y="4614862"/>
            <a:ext cx="2842107" cy="2128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t="19978"/>
          <a:stretch/>
        </p:blipFill>
        <p:spPr bwMode="auto">
          <a:xfrm>
            <a:off x="7178525" y="4614863"/>
            <a:ext cx="1794098" cy="2157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t="23162"/>
          <a:stretch/>
        </p:blipFill>
        <p:spPr bwMode="auto">
          <a:xfrm>
            <a:off x="6512667" y="42499"/>
            <a:ext cx="1463080" cy="1588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922" y="5040006"/>
            <a:ext cx="1722917" cy="1700047"/>
          </a:xfrm>
          <a:prstGeom prst="roundRect">
            <a:avLst>
              <a:gd name="adj" fmla="val 994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9463" y="5040006"/>
            <a:ext cx="1993056" cy="1603682"/>
          </a:xfrm>
          <a:prstGeom prst="roundRect">
            <a:avLst>
              <a:gd name="adj" fmla="val 1292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8D5377B8-B51C-4F0E-BF3F-ED094C4BFB2F}"/>
                                            </p:graphicEl>
                                          </p:spTgt>
                                        </p:tgtEl>
                                        <p:attrNameLst>
                                          <p:attrName>style.visibility</p:attrName>
                                        </p:attrNameLst>
                                      </p:cBhvr>
                                      <p:to>
                                        <p:strVal val="visible"/>
                                      </p:to>
                                    </p:set>
                                    <p:animEffect transition="in" filter="randombar(horizontal)">
                                      <p:cBhvr>
                                        <p:cTn id="7" dur="500"/>
                                        <p:tgtEl>
                                          <p:spTgt spid="7">
                                            <p:graphicEl>
                                              <a:dgm id="{8D5377B8-B51C-4F0E-BF3F-ED094C4BFB2F}"/>
                                            </p:graphic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graphicEl>
                                              <a:dgm id="{69BF1B0A-13EC-42E3-8FE4-77007D9B1B50}"/>
                                            </p:graphicEl>
                                          </p:spTgt>
                                        </p:tgtEl>
                                        <p:attrNameLst>
                                          <p:attrName>style.visibility</p:attrName>
                                        </p:attrNameLst>
                                      </p:cBhvr>
                                      <p:to>
                                        <p:strVal val="visible"/>
                                      </p:to>
                                    </p:set>
                                    <p:animEffect transition="in" filter="randombar(horizontal)">
                                      <p:cBhvr>
                                        <p:cTn id="16" dur="500"/>
                                        <p:tgtEl>
                                          <p:spTgt spid="7">
                                            <p:graphicEl>
                                              <a:dgm id="{69BF1B0A-13EC-42E3-8FE4-77007D9B1B50}"/>
                                            </p:graphic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randombar(horizontal)">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graphicEl>
                                              <a:dgm id="{C881338C-DBB1-4D4D-A1E2-947C33C8C1D5}"/>
                                            </p:graphicEl>
                                          </p:spTgt>
                                        </p:tgtEl>
                                        <p:attrNameLst>
                                          <p:attrName>style.visibility</p:attrName>
                                        </p:attrNameLst>
                                      </p:cBhvr>
                                      <p:to>
                                        <p:strVal val="visible"/>
                                      </p:to>
                                    </p:set>
                                    <p:animEffect transition="in" filter="randombar(horizontal)">
                                      <p:cBhvr>
                                        <p:cTn id="25" dur="500"/>
                                        <p:tgtEl>
                                          <p:spTgt spid="7">
                                            <p:graphicEl>
                                              <a:dgm id="{C881338C-DBB1-4D4D-A1E2-947C33C8C1D5}"/>
                                            </p:graphic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randombar(horizontal)">
                                      <p:cBhvr>
                                        <p:cTn id="29" dur="5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graphicEl>
                                              <a:dgm id="{0E44A800-EFD4-497B-9451-3262FCE6B437}"/>
                                            </p:graphicEl>
                                          </p:spTgt>
                                        </p:tgtEl>
                                        <p:attrNameLst>
                                          <p:attrName>style.visibility</p:attrName>
                                        </p:attrNameLst>
                                      </p:cBhvr>
                                      <p:to>
                                        <p:strVal val="visible"/>
                                      </p:to>
                                    </p:set>
                                    <p:animEffect transition="in" filter="randombar(horizontal)">
                                      <p:cBhvr>
                                        <p:cTn id="34" dur="500"/>
                                        <p:tgtEl>
                                          <p:spTgt spid="7">
                                            <p:graphicEl>
                                              <a:dgm id="{0E44A800-EFD4-497B-9451-3262FCE6B437}"/>
                                            </p:graphicEl>
                                          </p:spTgt>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randombar(horizontal)">
                                      <p:cBhvr>
                                        <p:cTn id="38" dur="500"/>
                                        <p:tgtEl>
                                          <p:spTgt spid="205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graphicEl>
                                              <a:dgm id="{029041D7-8FCF-4984-851C-C69E8ECD281E}"/>
                                            </p:graphicEl>
                                          </p:spTgt>
                                        </p:tgtEl>
                                        <p:attrNameLst>
                                          <p:attrName>style.visibility</p:attrName>
                                        </p:attrNameLst>
                                      </p:cBhvr>
                                      <p:to>
                                        <p:strVal val="visible"/>
                                      </p:to>
                                    </p:set>
                                    <p:animEffect transition="in" filter="randombar(horizontal)">
                                      <p:cBhvr>
                                        <p:cTn id="43" dur="500"/>
                                        <p:tgtEl>
                                          <p:spTgt spid="7">
                                            <p:graphicEl>
                                              <a:dgm id="{029041D7-8FCF-4984-851C-C69E8ECD281E}"/>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7">
                                            <p:graphicEl>
                                              <a:dgm id="{F5B7999F-441D-4938-818B-C2121068A2CB}"/>
                                            </p:graphicEl>
                                          </p:spTgt>
                                        </p:tgtEl>
                                        <p:attrNameLst>
                                          <p:attrName>style.visibility</p:attrName>
                                        </p:attrNameLst>
                                      </p:cBhvr>
                                      <p:to>
                                        <p:strVal val="visible"/>
                                      </p:to>
                                    </p:set>
                                    <p:animEffect transition="in" filter="randombar(horizontal)">
                                      <p:cBhvr>
                                        <p:cTn id="48" dur="500"/>
                                        <p:tgtEl>
                                          <p:spTgt spid="7">
                                            <p:graphicEl>
                                              <a:dgm id="{F5B7999F-441D-4938-818B-C2121068A2CB}"/>
                                            </p:graphicEl>
                                          </p:spTgt>
                                        </p:tgtEl>
                                      </p:cBhvr>
                                    </p:animEffect>
                                  </p:childTnLst>
                                </p:cTn>
                              </p:par>
                            </p:childTnLst>
                          </p:cTn>
                        </p:par>
                        <p:par>
                          <p:cTn id="49" fill="hold">
                            <p:stCondLst>
                              <p:cond delay="500"/>
                            </p:stCondLst>
                            <p:childTnLst>
                              <p:par>
                                <p:cTn id="50" presetID="14" presetClass="entr" presetSubtype="10" fill="hold" nodeType="afterEffect">
                                  <p:stCondLst>
                                    <p:cond delay="0"/>
                                  </p:stCondLst>
                                  <p:childTnLst>
                                    <p:set>
                                      <p:cBhvr>
                                        <p:cTn id="51" dur="1" fill="hold">
                                          <p:stCondLst>
                                            <p:cond delay="0"/>
                                          </p:stCondLst>
                                        </p:cTn>
                                        <p:tgtEl>
                                          <p:spTgt spid="2053"/>
                                        </p:tgtEl>
                                        <p:attrNameLst>
                                          <p:attrName>style.visibility</p:attrName>
                                        </p:attrNameLst>
                                      </p:cBhvr>
                                      <p:to>
                                        <p:strVal val="visible"/>
                                      </p:to>
                                    </p:set>
                                    <p:animEffect transition="in" filter="randombar(horizontal)">
                                      <p:cBhvr>
                                        <p:cTn id="52" dur="500"/>
                                        <p:tgtEl>
                                          <p:spTgt spid="20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50"/>
                                        <p:tgtEl>
                                          <p:spTgt spid="2052"/>
                                        </p:tgtEl>
                                      </p:cBhvr>
                                    </p:animEffect>
                                    <p:set>
                                      <p:cBhvr>
                                        <p:cTn id="57" dur="1" fill="hold">
                                          <p:stCondLst>
                                            <p:cond delay="249"/>
                                          </p:stCondLst>
                                        </p:cTn>
                                        <p:tgtEl>
                                          <p:spTgt spid="2052"/>
                                        </p:tgtEl>
                                        <p:attrNameLst>
                                          <p:attrName>style.visibility</p:attrName>
                                        </p:attrNameLst>
                                      </p:cBhvr>
                                      <p:to>
                                        <p:strVal val="hidden"/>
                                      </p:to>
                                    </p:set>
                                  </p:childTnLst>
                                </p:cTn>
                              </p:par>
                              <p:par>
                                <p:cTn id="58" presetID="14" presetClass="entr" presetSubtype="10" fill="hold" grpId="0" nodeType="withEffect">
                                  <p:stCondLst>
                                    <p:cond delay="0"/>
                                  </p:stCondLst>
                                  <p:childTnLst>
                                    <p:set>
                                      <p:cBhvr>
                                        <p:cTn id="59" dur="1" fill="hold">
                                          <p:stCondLst>
                                            <p:cond delay="0"/>
                                          </p:stCondLst>
                                        </p:cTn>
                                        <p:tgtEl>
                                          <p:spTgt spid="7">
                                            <p:graphicEl>
                                              <a:dgm id="{F1BF1785-59F9-40CA-B0D1-9F192F8D8957}"/>
                                            </p:graphicEl>
                                          </p:spTgt>
                                        </p:tgtEl>
                                        <p:attrNameLst>
                                          <p:attrName>style.visibility</p:attrName>
                                        </p:attrNameLst>
                                      </p:cBhvr>
                                      <p:to>
                                        <p:strVal val="visible"/>
                                      </p:to>
                                    </p:set>
                                    <p:animEffect transition="in" filter="randombar(horizontal)">
                                      <p:cBhvr>
                                        <p:cTn id="60" dur="500"/>
                                        <p:tgtEl>
                                          <p:spTgt spid="7">
                                            <p:graphicEl>
                                              <a:dgm id="{F1BF1785-59F9-40CA-B0D1-9F192F8D8957}"/>
                                            </p:graphicEl>
                                          </p:spTgt>
                                        </p:tgtEl>
                                      </p:cBhvr>
                                    </p:animEffect>
                                  </p:childTnLst>
                                </p:cTn>
                              </p:par>
                            </p:childTnLst>
                          </p:cTn>
                        </p:par>
                        <p:par>
                          <p:cTn id="61" fill="hold">
                            <p:stCondLst>
                              <p:cond delay="500"/>
                            </p:stCondLst>
                            <p:childTnLst>
                              <p:par>
                                <p:cTn id="62" presetID="14" presetClass="entr" presetSubtype="10" fill="hold" nodeType="afterEffect">
                                  <p:stCondLst>
                                    <p:cond delay="0"/>
                                  </p:stCondLst>
                                  <p:childTnLst>
                                    <p:set>
                                      <p:cBhvr>
                                        <p:cTn id="63" dur="1" fill="hold">
                                          <p:stCondLst>
                                            <p:cond delay="0"/>
                                          </p:stCondLst>
                                        </p:cTn>
                                        <p:tgtEl>
                                          <p:spTgt spid="2055"/>
                                        </p:tgtEl>
                                        <p:attrNameLst>
                                          <p:attrName>style.visibility</p:attrName>
                                        </p:attrNameLst>
                                      </p:cBhvr>
                                      <p:to>
                                        <p:strVal val="visible"/>
                                      </p:to>
                                    </p:set>
                                    <p:animEffect transition="in" filter="randombar(horizontal)">
                                      <p:cBhvr>
                                        <p:cTn id="64" dur="500"/>
                                        <p:tgtEl>
                                          <p:spTgt spid="20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250"/>
                                        <p:tgtEl>
                                          <p:spTgt spid="2053"/>
                                        </p:tgtEl>
                                      </p:cBhvr>
                                    </p:animEffect>
                                    <p:set>
                                      <p:cBhvr>
                                        <p:cTn id="69" dur="1" fill="hold">
                                          <p:stCondLst>
                                            <p:cond delay="249"/>
                                          </p:stCondLst>
                                        </p:cTn>
                                        <p:tgtEl>
                                          <p:spTgt spid="2053"/>
                                        </p:tgtEl>
                                        <p:attrNameLst>
                                          <p:attrName>style.visibility</p:attrName>
                                        </p:attrNameLst>
                                      </p:cBhvr>
                                      <p:to>
                                        <p:strVal val="hidden"/>
                                      </p:to>
                                    </p:set>
                                  </p:childTnLst>
                                </p:cTn>
                              </p:par>
                              <p:par>
                                <p:cTn id="70" presetID="14" presetClass="entr" presetSubtype="10" fill="hold" grpId="0" nodeType="withEffect">
                                  <p:stCondLst>
                                    <p:cond delay="0"/>
                                  </p:stCondLst>
                                  <p:childTnLst>
                                    <p:set>
                                      <p:cBhvr>
                                        <p:cTn id="71" dur="1" fill="hold">
                                          <p:stCondLst>
                                            <p:cond delay="0"/>
                                          </p:stCondLst>
                                        </p:cTn>
                                        <p:tgtEl>
                                          <p:spTgt spid="7">
                                            <p:graphicEl>
                                              <a:dgm id="{84025795-87AD-44B3-8157-4E8F49020402}"/>
                                            </p:graphicEl>
                                          </p:spTgt>
                                        </p:tgtEl>
                                        <p:attrNameLst>
                                          <p:attrName>style.visibility</p:attrName>
                                        </p:attrNameLst>
                                      </p:cBhvr>
                                      <p:to>
                                        <p:strVal val="visible"/>
                                      </p:to>
                                    </p:set>
                                    <p:animEffect transition="in" filter="randombar(horizontal)">
                                      <p:cBhvr>
                                        <p:cTn id="72" dur="500"/>
                                        <p:tgtEl>
                                          <p:spTgt spid="7">
                                            <p:graphicEl>
                                              <a:dgm id="{84025795-87AD-44B3-8157-4E8F49020402}"/>
                                            </p:graphicEl>
                                          </p:spTgt>
                                        </p:tgtEl>
                                      </p:cBhvr>
                                    </p:animEffect>
                                  </p:childTnLst>
                                </p:cTn>
                              </p:par>
                            </p:childTnLst>
                          </p:cTn>
                        </p:par>
                        <p:par>
                          <p:cTn id="73" fill="hold">
                            <p:stCondLst>
                              <p:cond delay="500"/>
                            </p:stCondLst>
                            <p:childTnLst>
                              <p:par>
                                <p:cTn id="74" presetID="14" presetClass="entr" presetSubtype="10" fill="hold" nodeType="afterEffect">
                                  <p:stCondLst>
                                    <p:cond delay="0"/>
                                  </p:stCondLst>
                                  <p:childTnLst>
                                    <p:set>
                                      <p:cBhvr>
                                        <p:cTn id="75" dur="1" fill="hold">
                                          <p:stCondLst>
                                            <p:cond delay="0"/>
                                          </p:stCondLst>
                                        </p:cTn>
                                        <p:tgtEl>
                                          <p:spTgt spid="2056"/>
                                        </p:tgtEl>
                                        <p:attrNameLst>
                                          <p:attrName>style.visibility</p:attrName>
                                        </p:attrNameLst>
                                      </p:cBhvr>
                                      <p:to>
                                        <p:strVal val="visible"/>
                                      </p:to>
                                    </p:set>
                                    <p:animEffect transition="in" filter="randombar(horizontal)">
                                      <p:cBhvr>
                                        <p:cTn id="7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116632"/>
            <a:ext cx="8229600" cy="109269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Chapter 18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促銷與公共關係</a:t>
            </a:r>
            <a:endPar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5" name="日期版面配置區 4"/>
          <p:cNvSpPr>
            <a:spLocks noGrp="1"/>
          </p:cNvSpPr>
          <p:nvPr>
            <p:ph type="dt" sz="half" idx="10"/>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18-</a:t>
            </a:r>
            <a:fld id="{B233F449-7AA8-4DCD-AEC5-4B134B512325}" type="slidenum">
              <a:rPr lang="en-US" altLang="zh-TW" smtClean="0"/>
              <a:pPr/>
              <a:t>2</a:t>
            </a:fld>
            <a:endParaRPr lang="en-US" altLang="zh-TW" dirty="0"/>
          </a:p>
        </p:txBody>
      </p:sp>
      <p:graphicFrame>
        <p:nvGraphicFramePr>
          <p:cNvPr id="2" name="資料庫圖表 1"/>
          <p:cNvGraphicFramePr/>
          <p:nvPr>
            <p:extLst>
              <p:ext uri="{D42A27DB-BD31-4B8C-83A1-F6EECF244321}">
                <p14:modId xmlns:p14="http://schemas.microsoft.com/office/powerpoint/2010/main" val="4283703817"/>
              </p:ext>
            </p:extLst>
          </p:nvPr>
        </p:nvGraphicFramePr>
        <p:xfrm>
          <a:off x="1187624" y="980728"/>
          <a:ext cx="748883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危機的處理</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033354"/>
            <a:ext cx="8229600" cy="288032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危機處理</a:t>
            </a:r>
            <a:r>
              <a:rPr lang="zh-TW" altLang="zh-TW" b="1" spc="150" dirty="0">
                <a:ln w="11430"/>
                <a:effectLst>
                  <a:outerShdw blurRad="25400" algn="tl" rotWithShape="0">
                    <a:srgbClr val="000000">
                      <a:alpha val="43000"/>
                    </a:srgbClr>
                  </a:outerShdw>
                </a:effectLst>
              </a:rPr>
              <a:t>是一種用來處理不利於組織的公共報導所作的整體性和協調性的</a:t>
            </a:r>
            <a:r>
              <a:rPr lang="zh-TW" altLang="zh-TW" b="1" spc="150" dirty="0" smtClean="0">
                <a:ln w="11430"/>
                <a:effectLst>
                  <a:outerShdw blurRad="25400" algn="tl" rotWithShape="0">
                    <a:srgbClr val="000000">
                      <a:alpha val="43000"/>
                    </a:srgbClr>
                  </a:outerShdw>
                </a:effectLst>
              </a:rPr>
              <a:t>努力</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主要</a:t>
            </a:r>
            <a:r>
              <a:rPr lang="zh-TW" altLang="zh-TW" b="1" spc="150" dirty="0">
                <a:ln w="11430"/>
                <a:effectLst>
                  <a:outerShdw blurRad="25400" algn="tl" rotWithShape="0">
                    <a:srgbClr val="000000">
                      <a:alpha val="43000"/>
                    </a:srgbClr>
                  </a:outerShdw>
                </a:effectLst>
              </a:rPr>
              <a:t>目的是</a:t>
            </a:r>
            <a:r>
              <a:rPr lang="zh-TW" altLang="zh-TW" b="1" spc="150" dirty="0">
                <a:ln w="11430"/>
                <a:solidFill>
                  <a:srgbClr val="0070C0"/>
                </a:solidFill>
                <a:effectLst>
                  <a:outerShdw blurRad="25400" algn="tl" rotWithShape="0">
                    <a:srgbClr val="000000">
                      <a:alpha val="43000"/>
                    </a:srgbClr>
                  </a:outerShdw>
                </a:effectLst>
              </a:rPr>
              <a:t>確保組織在遇到危機時，能快速而準確地達成溝通，以便將危機的不利影響降至最低。</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20</a:t>
            </a:fld>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503" y="3467203"/>
            <a:ext cx="2016224" cy="2685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897" y="3708070"/>
            <a:ext cx="3026201" cy="2266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562099" y="3815593"/>
            <a:ext cx="2591780"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例如：保力達公司曾經發生的「毒蠻牛」事件，幾乎讓此一老牌企業面臨五十年來最大的生存</a:t>
            </a:r>
            <a:r>
              <a:rPr lang="zh-TW" altLang="zh-TW" sz="2100" b="1" spc="150" dirty="0" smtClean="0">
                <a:ln w="11430"/>
                <a:solidFill>
                  <a:srgbClr val="002060"/>
                </a:solidFill>
                <a:effectLst>
                  <a:outerShdw blurRad="25400" algn="tl" rotWithShape="0">
                    <a:srgbClr val="000000">
                      <a:alpha val="43000"/>
                    </a:srgbClr>
                  </a:outerShdw>
                </a:effectLst>
              </a:rPr>
              <a:t>危機</a:t>
            </a:r>
            <a:r>
              <a:rPr lang="zh-TW" altLang="en-US" sz="2100" b="1" spc="150" dirty="0" smtClean="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par>
                                <p:cTn id="18" presetID="14" presetClass="entr" presetSubtype="1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randombar(horizontal)">
                                      <p:cBhvr>
                                        <p:cTn id="20" dur="500"/>
                                        <p:tgtEl>
                                          <p:spTgt spid="307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危機的處理</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7"/>
            <a:ext cx="8229600" cy="115212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組織在處理危機時，應注意的一般準則如下：</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21</a:t>
            </a:fld>
            <a:endParaRPr lang="zh-TW" altLang="en-US" dirty="0"/>
          </a:p>
        </p:txBody>
      </p:sp>
      <p:graphicFrame>
        <p:nvGraphicFramePr>
          <p:cNvPr id="7" name="資料庫圖表 6"/>
          <p:cNvGraphicFramePr/>
          <p:nvPr>
            <p:extLst>
              <p:ext uri="{D42A27DB-BD31-4B8C-83A1-F6EECF244321}">
                <p14:modId xmlns:p14="http://schemas.microsoft.com/office/powerpoint/2010/main" val="665917423"/>
              </p:ext>
            </p:extLst>
          </p:nvPr>
        </p:nvGraphicFramePr>
        <p:xfrm>
          <a:off x="107504" y="1916832"/>
          <a:ext cx="8856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30827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A9B5A8E3-DF13-44E1-AA9A-7D3A850E5493}"/>
                                            </p:graphicEl>
                                          </p:spTgt>
                                        </p:tgtEl>
                                        <p:attrNameLst>
                                          <p:attrName>style.visibility</p:attrName>
                                        </p:attrNameLst>
                                      </p:cBhvr>
                                      <p:to>
                                        <p:strVal val="visible"/>
                                      </p:to>
                                    </p:set>
                                    <p:animEffect transition="in" filter="wipe(left)">
                                      <p:cBhvr>
                                        <p:cTn id="12" dur="500"/>
                                        <p:tgtEl>
                                          <p:spTgt spid="7">
                                            <p:graphicEl>
                                              <a:dgm id="{A9B5A8E3-DF13-44E1-AA9A-7D3A850E5493}"/>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dgm id="{ACCFF643-7141-41B8-95BB-8093CF27817E}"/>
                                            </p:graphicEl>
                                          </p:spTgt>
                                        </p:tgtEl>
                                        <p:attrNameLst>
                                          <p:attrName>style.visibility</p:attrName>
                                        </p:attrNameLst>
                                      </p:cBhvr>
                                      <p:to>
                                        <p:strVal val="visible"/>
                                      </p:to>
                                    </p:set>
                                    <p:animEffect transition="in" filter="wipe(left)">
                                      <p:cBhvr>
                                        <p:cTn id="15" dur="500"/>
                                        <p:tgtEl>
                                          <p:spTgt spid="7">
                                            <p:graphicEl>
                                              <a:dgm id="{ACCFF643-7141-41B8-95BB-8093CF27817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graphicEl>
                                              <a:dgm id="{AC6FAAA5-F441-463C-B9BB-161D10899F9E}"/>
                                            </p:graphicEl>
                                          </p:spTgt>
                                        </p:tgtEl>
                                        <p:attrNameLst>
                                          <p:attrName>style.visibility</p:attrName>
                                        </p:attrNameLst>
                                      </p:cBhvr>
                                      <p:to>
                                        <p:strVal val="visible"/>
                                      </p:to>
                                    </p:set>
                                    <p:animEffect transition="in" filter="wipe(left)">
                                      <p:cBhvr>
                                        <p:cTn id="20" dur="500"/>
                                        <p:tgtEl>
                                          <p:spTgt spid="7">
                                            <p:graphicEl>
                                              <a:dgm id="{AC6FAAA5-F441-463C-B9BB-161D10899F9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A5506C2F-C570-4A0B-8841-7871629C7962}"/>
                                            </p:graphicEl>
                                          </p:spTgt>
                                        </p:tgtEl>
                                        <p:attrNameLst>
                                          <p:attrName>style.visibility</p:attrName>
                                        </p:attrNameLst>
                                      </p:cBhvr>
                                      <p:to>
                                        <p:strVal val="visible"/>
                                      </p:to>
                                    </p:set>
                                    <p:animEffect transition="in" filter="wipe(left)">
                                      <p:cBhvr>
                                        <p:cTn id="25" dur="500"/>
                                        <p:tgtEl>
                                          <p:spTgt spid="7">
                                            <p:graphicEl>
                                              <a:dgm id="{A5506C2F-C570-4A0B-8841-7871629C796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graphicEl>
                                              <a:dgm id="{AB1DAE93-170B-4C95-9CB5-7C332C7057AC}"/>
                                            </p:graphicEl>
                                          </p:spTgt>
                                        </p:tgtEl>
                                        <p:attrNameLst>
                                          <p:attrName>style.visibility</p:attrName>
                                        </p:attrNameLst>
                                      </p:cBhvr>
                                      <p:to>
                                        <p:strVal val="visible"/>
                                      </p:to>
                                    </p:set>
                                    <p:animEffect transition="in" filter="wipe(left)">
                                      <p:cBhvr>
                                        <p:cTn id="30" dur="500"/>
                                        <p:tgtEl>
                                          <p:spTgt spid="7">
                                            <p:graphicEl>
                                              <a:dgm id="{AB1DAE93-170B-4C95-9CB5-7C332C7057A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graphicEl>
                                              <a:dgm id="{499EB6C5-2A95-42A5-99A5-8137138BC8C7}"/>
                                            </p:graphicEl>
                                          </p:spTgt>
                                        </p:tgtEl>
                                        <p:attrNameLst>
                                          <p:attrName>style.visibility</p:attrName>
                                        </p:attrNameLst>
                                      </p:cBhvr>
                                      <p:to>
                                        <p:strVal val="visible"/>
                                      </p:to>
                                    </p:set>
                                    <p:animEffect transition="in" filter="wipe(left)">
                                      <p:cBhvr>
                                        <p:cTn id="35" dur="500"/>
                                        <p:tgtEl>
                                          <p:spTgt spid="7">
                                            <p:graphicEl>
                                              <a:dgm id="{499EB6C5-2A95-42A5-99A5-8137138BC8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贊助行銷</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1/3</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07408" y="941304"/>
            <a:ext cx="8229600" cy="5073427"/>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贊助行銷</a:t>
            </a:r>
            <a:r>
              <a:rPr lang="en-US" altLang="zh-TW" sz="3000" b="1" spc="150" dirty="0">
                <a:ln w="11430"/>
                <a:solidFill>
                  <a:srgbClr val="C00000"/>
                </a:solidFill>
                <a:effectLst>
                  <a:outerShdw blurRad="25400" algn="tl" rotWithShape="0">
                    <a:srgbClr val="000000">
                      <a:alpha val="43000"/>
                    </a:srgbClr>
                  </a:outerShdw>
                </a:effectLst>
              </a:rPr>
              <a:t>(sponsorship marketing</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指</a:t>
            </a:r>
            <a:r>
              <a:rPr lang="zh-TW" altLang="zh-TW" sz="3000" b="1" spc="150" dirty="0">
                <a:ln w="11430"/>
                <a:effectLst>
                  <a:outerShdw blurRad="25400" algn="tl" rotWithShape="0">
                    <a:srgbClr val="000000">
                      <a:alpha val="43000"/>
                    </a:srgbClr>
                  </a:outerShdw>
                </a:effectLst>
              </a:rPr>
              <a:t>組織透過對於議題、事件或活動的公開支持，來直接或間接達成其行銷目的</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solidFill>
                  <a:srgbClr val="9900CC"/>
                </a:solidFill>
                <a:effectLst>
                  <a:outerShdw blurRad="25400" algn="tl" rotWithShape="0">
                    <a:srgbClr val="000000">
                      <a:alpha val="43000"/>
                    </a:srgbClr>
                  </a:outerShdw>
                </a:effectLst>
              </a:rPr>
              <a:t>直接的</a:t>
            </a:r>
            <a:r>
              <a:rPr lang="zh-TW" altLang="zh-TW" sz="3000" b="1" spc="150" dirty="0" smtClean="0">
                <a:ln w="11430"/>
                <a:solidFill>
                  <a:srgbClr val="9900CC"/>
                </a:solidFill>
                <a:effectLst>
                  <a:outerShdw blurRad="25400" algn="tl" rotWithShape="0">
                    <a:srgbClr val="000000">
                      <a:alpha val="43000"/>
                    </a:srgbClr>
                  </a:outerShdw>
                </a:effectLst>
              </a:rPr>
              <a:t>方式</a:t>
            </a:r>
            <a:r>
              <a:rPr lang="zh-TW" altLang="en-US" sz="3000" b="1" spc="150" dirty="0" smtClean="0">
                <a:ln w="11430"/>
                <a:solidFill>
                  <a:srgbClr val="9900CC"/>
                </a:solidFill>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指</a:t>
            </a:r>
            <a:r>
              <a:rPr lang="zh-TW" altLang="zh-TW" sz="2800" b="1" spc="150" dirty="0">
                <a:ln w="11430"/>
                <a:effectLst>
                  <a:outerShdw blurRad="25400" algn="tl" rotWithShape="0">
                    <a:srgbClr val="000000">
                      <a:alpha val="43000"/>
                    </a:srgbClr>
                  </a:outerShdw>
                </a:effectLst>
              </a:rPr>
              <a:t>透過贊助</a:t>
            </a:r>
            <a:r>
              <a:rPr lang="zh-TW" altLang="zh-TW" sz="2800" b="1" spc="150" dirty="0" smtClean="0">
                <a:ln w="11430"/>
                <a:effectLst>
                  <a:outerShdw blurRad="25400" algn="tl" rotWithShape="0">
                    <a:srgbClr val="000000">
                      <a:alpha val="43000"/>
                    </a:srgbClr>
                  </a:outerShdw>
                </a:effectLst>
              </a:rPr>
              <a:t>來</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促成</a:t>
            </a:r>
            <a:r>
              <a:rPr lang="zh-TW" altLang="zh-TW" sz="2800" b="1" spc="150" dirty="0">
                <a:ln w="11430"/>
                <a:effectLst>
                  <a:outerShdw blurRad="25400" algn="tl" rotWithShape="0">
                    <a:srgbClr val="000000">
                      <a:alpha val="43000"/>
                    </a:srgbClr>
                  </a:outerShdw>
                </a:effectLst>
              </a:rPr>
              <a:t>產品的直接</a:t>
            </a:r>
            <a:r>
              <a:rPr lang="zh-TW" altLang="zh-TW" sz="2800" b="1" spc="150" dirty="0" smtClean="0">
                <a:ln w="11430"/>
                <a:effectLst>
                  <a:outerShdw blurRad="25400" algn="tl" rotWithShape="0">
                    <a:srgbClr val="000000">
                      <a:alpha val="43000"/>
                    </a:srgbClr>
                  </a:outerShdw>
                </a:effectLst>
              </a:rPr>
              <a:t>銷售</a:t>
            </a:r>
            <a:r>
              <a:rPr lang="zh-TW" altLang="en-US" sz="2800" b="1" spc="150" dirty="0" smtClean="0">
                <a:ln w="11430"/>
                <a:effectLst>
                  <a:outerShdw blurRad="25400" algn="tl" rotWithShape="0">
                    <a:srgbClr val="000000">
                      <a:alpha val="43000"/>
                    </a:srgbClr>
                  </a:outerShdw>
                </a:effectLst>
              </a:rPr>
              <a:t>。</a:t>
            </a:r>
            <a:endParaRPr lang="en-US" altLang="zh-TW" sz="3600" b="1" spc="150" dirty="0" smtClean="0">
              <a:ln w="11430"/>
              <a:effectLst>
                <a:outerShdw blurRad="25400" algn="tl" rotWithShape="0">
                  <a:srgbClr val="000000">
                    <a:alpha val="43000"/>
                  </a:srgbClr>
                </a:outerShdw>
              </a:effectLst>
            </a:endParaRPr>
          </a:p>
          <a:p>
            <a:r>
              <a:rPr lang="zh-TW" altLang="zh-TW" sz="3000" b="1" spc="150" dirty="0" smtClean="0">
                <a:ln w="11430"/>
                <a:solidFill>
                  <a:srgbClr val="0070C0"/>
                </a:solidFill>
                <a:effectLst>
                  <a:outerShdw blurRad="25400" algn="tl" rotWithShape="0">
                    <a:srgbClr val="000000">
                      <a:alpha val="43000"/>
                    </a:srgbClr>
                  </a:outerShdw>
                </a:effectLst>
              </a:rPr>
              <a:t>間接</a:t>
            </a:r>
            <a:r>
              <a:rPr lang="zh-TW" altLang="zh-TW" sz="3000" b="1" spc="150" dirty="0">
                <a:ln w="11430"/>
                <a:solidFill>
                  <a:srgbClr val="0070C0"/>
                </a:solidFill>
                <a:effectLst>
                  <a:outerShdw blurRad="25400" algn="tl" rotWithShape="0">
                    <a:srgbClr val="000000">
                      <a:alpha val="43000"/>
                    </a:srgbClr>
                  </a:outerShdw>
                </a:effectLst>
              </a:rPr>
              <a:t>的</a:t>
            </a:r>
            <a:r>
              <a:rPr lang="zh-TW" altLang="zh-TW" sz="3000" b="1" spc="150" dirty="0" smtClean="0">
                <a:ln w="11430"/>
                <a:solidFill>
                  <a:srgbClr val="0070C0"/>
                </a:solidFill>
                <a:effectLst>
                  <a:outerShdw blurRad="25400" algn="tl" rotWithShape="0">
                    <a:srgbClr val="000000">
                      <a:alpha val="43000"/>
                    </a:srgbClr>
                  </a:outerShdw>
                </a:effectLst>
              </a:rPr>
              <a:t>方式</a:t>
            </a:r>
            <a:r>
              <a:rPr lang="zh-TW" altLang="en-US" sz="30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指</a:t>
            </a:r>
            <a:r>
              <a:rPr lang="zh-TW" altLang="zh-TW" sz="2800" b="1" spc="150" dirty="0">
                <a:ln w="11430"/>
                <a:effectLst>
                  <a:outerShdw blurRad="25400" algn="tl" rotWithShape="0">
                    <a:srgbClr val="000000">
                      <a:alpha val="43000"/>
                    </a:srgbClr>
                  </a:outerShdw>
                </a:effectLst>
              </a:rPr>
              <a:t>透過廠商商譽</a:t>
            </a:r>
            <a:r>
              <a:rPr lang="zh-TW" altLang="zh-TW"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品牌</a:t>
            </a:r>
            <a:r>
              <a:rPr lang="zh-TW" altLang="zh-TW" sz="2800" b="1" spc="150" dirty="0">
                <a:ln w="11430"/>
                <a:effectLst>
                  <a:outerShdw blurRad="25400" algn="tl" rotWithShape="0">
                    <a:srgbClr val="000000">
                      <a:alpha val="43000"/>
                    </a:srgbClr>
                  </a:outerShdw>
                </a:effectLst>
              </a:rPr>
              <a:t>知名度，或顧客偏好的</a:t>
            </a:r>
            <a:r>
              <a:rPr lang="zh-TW" altLang="zh-TW" sz="2800" b="1" spc="150" dirty="0" smtClean="0">
                <a:ln w="11430"/>
                <a:effectLst>
                  <a:outerShdw blurRad="25400" algn="tl" rotWithShape="0">
                    <a:srgbClr val="000000">
                      <a:alpha val="43000"/>
                    </a:srgbClr>
                  </a:outerShdw>
                </a:effectLst>
              </a:rPr>
              <a:t>增加</a:t>
            </a:r>
            <a:endParaRPr lang="en-US" altLang="zh-TW" sz="2800" b="1" spc="150" dirty="0" smtClean="0">
              <a:ln w="11430"/>
              <a:effectLst>
                <a:outerShdw blurRad="25400" algn="tl" rotWithShape="0">
                  <a:srgbClr val="000000">
                    <a:alpha val="43000"/>
                  </a:srgbClr>
                </a:outerShdw>
              </a:effectLst>
            </a:endParaRPr>
          </a:p>
          <a:p>
            <a:pPr marL="0" indent="0">
              <a:buNone/>
            </a:pPr>
            <a:r>
              <a:rPr lang="zh-TW" altLang="en-US" sz="2800" b="1" spc="150" dirty="0">
                <a:ln w="11430"/>
                <a:effectLst>
                  <a:outerShdw blurRad="25400" algn="tl" rotWithShape="0">
                    <a:srgbClr val="000000">
                      <a:alpha val="43000"/>
                    </a:srgbClr>
                  </a:outerShdw>
                </a:effectLst>
              </a:rPr>
              <a:t> </a:t>
            </a: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effectLst>
                  <a:outerShdw blurRad="25400" algn="tl" rotWithShape="0">
                    <a:srgbClr val="000000">
                      <a:alpha val="43000"/>
                    </a:srgbClr>
                  </a:outerShdw>
                </a:effectLst>
              </a:rPr>
              <a:t>，</a:t>
            </a:r>
            <a:r>
              <a:rPr lang="zh-TW" altLang="zh-TW" sz="2800" b="1" spc="150" dirty="0">
                <a:ln w="11430"/>
                <a:effectLst>
                  <a:outerShdw blurRad="25400" algn="tl" rotWithShape="0">
                    <a:srgbClr val="000000">
                      <a:alpha val="43000"/>
                    </a:srgbClr>
                  </a:outerShdw>
                </a:effectLst>
              </a:rPr>
              <a:t>來達成組織行銷產品的</a:t>
            </a:r>
            <a:r>
              <a:rPr lang="zh-TW" altLang="zh-TW" sz="2800" b="1" spc="150" dirty="0" smtClean="0">
                <a:ln w="11430"/>
                <a:effectLst>
                  <a:outerShdw blurRad="25400" algn="tl" rotWithShape="0">
                    <a:srgbClr val="000000">
                      <a:alpha val="43000"/>
                    </a:srgbClr>
                  </a:outerShdw>
                </a:effectLst>
              </a:rPr>
              <a:t>目的</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22</a:t>
            </a:fld>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588" y="2084189"/>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847" y="5155521"/>
            <a:ext cx="2340079" cy="1656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345934" y="4150492"/>
            <a:ext cx="2532285" cy="105803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例如參與某一主題的園遊會，擺設攤位以銷售其</a:t>
            </a:r>
            <a:r>
              <a:rPr lang="zh-TW" altLang="zh-TW" sz="2100" b="1" spc="150" dirty="0" smtClean="0">
                <a:ln w="11430"/>
                <a:solidFill>
                  <a:srgbClr val="002060"/>
                </a:solidFill>
                <a:effectLst>
                  <a:outerShdw blurRad="25400" algn="tl" rotWithShape="0">
                    <a:srgbClr val="000000">
                      <a:alpha val="43000"/>
                    </a:srgbClr>
                  </a:outerShdw>
                </a:effectLst>
              </a:rPr>
              <a:t>產品</a:t>
            </a:r>
            <a:r>
              <a:rPr lang="zh-TW" altLang="en-US" sz="2100" b="1" spc="150" dirty="0" smtClean="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7" name="矩形 6"/>
          <p:cNvSpPr/>
          <p:nvPr/>
        </p:nvSpPr>
        <p:spPr>
          <a:xfrm>
            <a:off x="4438274" y="5645431"/>
            <a:ext cx="2546960" cy="1061829"/>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例如贊助某一慈善活動，來取得良好的名聲。</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par>
                                <p:cTn id="40" presetID="14" presetClass="entr" presetSubtype="10" fill="hold" nodeType="with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randombar(horizontal)">
                                      <p:cBhvr>
                                        <p:cTn id="4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7283152"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§18.2.4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贊助</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行銷</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2/3</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311845"/>
            <a:ext cx="8229600" cy="4929411"/>
          </a:xfrm>
        </p:spPr>
        <p:txBody>
          <a:bodyPr>
            <a:noAutofit/>
            <a:scene3d>
              <a:camera prst="orthographicFront"/>
              <a:lightRig rig="soft" dir="t">
                <a:rot lat="0" lon="0" rev="10800000"/>
              </a:lightRig>
            </a:scene3d>
            <a:sp3d>
              <a:bevelT w="27940" h="12700"/>
              <a:contourClr>
                <a:srgbClr val="DDDDDD"/>
              </a:contourClr>
            </a:sp3d>
          </a:bodyPr>
          <a:lstStyle/>
          <a:p>
            <a:r>
              <a:rPr lang="zh-TW" altLang="en-US" sz="2900" b="1" spc="150" dirty="0" smtClean="0">
                <a:ln w="11430"/>
                <a:effectLst>
                  <a:outerShdw blurRad="25400" algn="tl" rotWithShape="0">
                    <a:srgbClr val="000000">
                      <a:alpha val="43000"/>
                    </a:srgbClr>
                  </a:outerShdw>
                </a:effectLst>
              </a:rPr>
              <a:t>造</a:t>
            </a:r>
            <a:r>
              <a:rPr lang="zh-TW" altLang="zh-TW" sz="2900" b="1" spc="150" dirty="0" smtClean="0">
                <a:ln w="11430"/>
                <a:effectLst>
                  <a:outerShdw blurRad="25400" algn="tl" rotWithShape="0">
                    <a:srgbClr val="000000">
                      <a:alpha val="43000"/>
                    </a:srgbClr>
                  </a:outerShdw>
                </a:effectLst>
              </a:rPr>
              <a:t>成</a:t>
            </a:r>
            <a:r>
              <a:rPr lang="zh-TW" altLang="zh-TW" sz="2900" b="1" spc="150" dirty="0">
                <a:ln w="11430"/>
                <a:effectLst>
                  <a:outerShdw blurRad="25400" algn="tl" rotWithShape="0">
                    <a:srgbClr val="000000">
                      <a:alpha val="43000"/>
                    </a:srgbClr>
                  </a:outerShdw>
                </a:effectLst>
              </a:rPr>
              <a:t>贊助行銷普受歡迎的原因主要有</a:t>
            </a:r>
            <a:r>
              <a:rPr lang="zh-TW" altLang="zh-TW" sz="2900" b="1" spc="150" dirty="0" smtClean="0">
                <a:ln w="11430"/>
                <a:effectLst>
                  <a:outerShdw blurRad="25400" algn="tl" rotWithShape="0">
                    <a:srgbClr val="000000">
                      <a:alpha val="43000"/>
                    </a:srgbClr>
                  </a:outerShdw>
                </a:effectLst>
              </a:rPr>
              <a:t>四點</a:t>
            </a:r>
            <a:r>
              <a:rPr lang="zh-TW" altLang="en-US"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2"/>
              </a:buBlip>
            </a:pPr>
            <a:r>
              <a:rPr lang="zh-TW" altLang="zh-TW" sz="2900" b="1" spc="150" dirty="0">
                <a:ln w="11430"/>
                <a:solidFill>
                  <a:srgbClr val="00B050"/>
                </a:solidFill>
                <a:effectLst>
                  <a:outerShdw blurRad="25400" algn="tl" rotWithShape="0">
                    <a:srgbClr val="000000">
                      <a:alpha val="43000"/>
                    </a:srgbClr>
                  </a:outerShdw>
                </a:effectLst>
              </a:rPr>
              <a:t>藉由贊助行銷，組織可以迴避掉廣告媒體中眾多競爭者嘈雜喧鬧的環境</a:t>
            </a:r>
            <a:r>
              <a:rPr lang="zh-TW" altLang="zh-TW" sz="2900" b="1" spc="150" dirty="0" smtClean="0">
                <a:ln w="11430"/>
                <a:solidFill>
                  <a:srgbClr val="00B050"/>
                </a:solidFill>
                <a:effectLst>
                  <a:outerShdw blurRad="25400" algn="tl" rotWithShape="0">
                    <a:srgbClr val="000000">
                      <a:alpha val="43000"/>
                    </a:srgbClr>
                  </a:outerShdw>
                </a:effectLst>
              </a:rPr>
              <a:t>。</a:t>
            </a:r>
            <a:endParaRPr lang="en-US" altLang="zh-TW" sz="2900" b="1" spc="150" dirty="0" smtClean="0">
              <a:ln w="11430"/>
              <a:solidFill>
                <a:srgbClr val="00B050"/>
              </a:solidFill>
              <a:effectLst>
                <a:outerShdw blurRad="25400" algn="tl" rotWithShape="0">
                  <a:srgbClr val="000000">
                    <a:alpha val="43000"/>
                  </a:srgbClr>
                </a:outerShdw>
              </a:effectLst>
            </a:endParaRPr>
          </a:p>
          <a:p>
            <a:pPr>
              <a:buBlip>
                <a:blip r:embed="rId2"/>
              </a:buBlip>
            </a:pPr>
            <a:r>
              <a:rPr lang="zh-TW" altLang="zh-TW" sz="2900" b="1" spc="150" dirty="0">
                <a:ln w="11430"/>
                <a:solidFill>
                  <a:srgbClr val="FF0000"/>
                </a:solidFill>
                <a:effectLst>
                  <a:outerShdw blurRad="25400" algn="tl" rotWithShape="0">
                    <a:srgbClr val="000000">
                      <a:alpha val="43000"/>
                    </a:srgbClr>
                  </a:outerShdw>
                </a:effectLst>
              </a:rPr>
              <a:t>藉由贊助行銷，組織可以回應顧客在媒體收視習慣上的變遷</a:t>
            </a:r>
            <a:r>
              <a:rPr lang="zh-TW" altLang="zh-TW" sz="2900" b="1" spc="150" dirty="0" smtClean="0">
                <a:ln w="11430"/>
                <a:solidFill>
                  <a:srgbClr val="FF0000"/>
                </a:solidFill>
                <a:effectLst>
                  <a:outerShdw blurRad="25400" algn="tl" rotWithShape="0">
                    <a:srgbClr val="000000">
                      <a:alpha val="43000"/>
                    </a:srgbClr>
                  </a:outerShdw>
                </a:effectLst>
              </a:rPr>
              <a:t>。</a:t>
            </a:r>
            <a:endParaRPr lang="en-US" altLang="zh-TW" sz="2900" b="1" spc="150" dirty="0" smtClean="0">
              <a:ln w="11430"/>
              <a:solidFill>
                <a:srgbClr val="FF0000"/>
              </a:solidFill>
              <a:effectLst>
                <a:outerShdw blurRad="25400" algn="tl" rotWithShape="0">
                  <a:srgbClr val="000000">
                    <a:alpha val="43000"/>
                  </a:srgbClr>
                </a:outerShdw>
              </a:effectLst>
            </a:endParaRPr>
          </a:p>
          <a:p>
            <a:pPr>
              <a:buBlip>
                <a:blip r:embed="rId2"/>
              </a:buBlip>
            </a:pPr>
            <a:r>
              <a:rPr lang="zh-TW" altLang="zh-TW" sz="2900" b="1" spc="150" dirty="0">
                <a:ln w="11430"/>
                <a:solidFill>
                  <a:srgbClr val="00B050"/>
                </a:solidFill>
                <a:effectLst>
                  <a:outerShdw blurRad="25400" algn="tl" rotWithShape="0">
                    <a:srgbClr val="000000">
                      <a:alpha val="43000"/>
                    </a:srgbClr>
                  </a:outerShdw>
                </a:effectLst>
              </a:rPr>
              <a:t>贊助行銷可以同時取得各種關係人的認同，包括顧客、股東、社區、利益團體與政府</a:t>
            </a:r>
            <a:r>
              <a:rPr lang="zh-TW" altLang="zh-TW" sz="2900" b="1" spc="150" dirty="0" smtClean="0">
                <a:ln w="11430"/>
                <a:solidFill>
                  <a:srgbClr val="00B050"/>
                </a:solidFill>
                <a:effectLst>
                  <a:outerShdw blurRad="25400" algn="tl" rotWithShape="0">
                    <a:srgbClr val="000000">
                      <a:alpha val="43000"/>
                    </a:srgbClr>
                  </a:outerShdw>
                </a:effectLst>
              </a:rPr>
              <a:t>。</a:t>
            </a:r>
            <a:endParaRPr lang="en-US" altLang="zh-TW" sz="2900" b="1" spc="150" dirty="0" smtClean="0">
              <a:ln w="11430"/>
              <a:solidFill>
                <a:srgbClr val="00B050"/>
              </a:solidFill>
              <a:effectLst>
                <a:outerShdw blurRad="25400" algn="tl" rotWithShape="0">
                  <a:srgbClr val="000000">
                    <a:alpha val="43000"/>
                  </a:srgbClr>
                </a:outerShdw>
              </a:effectLst>
            </a:endParaRPr>
          </a:p>
          <a:p>
            <a:pPr>
              <a:buBlip>
                <a:blip r:embed="rId2"/>
              </a:buBlip>
            </a:pPr>
            <a:r>
              <a:rPr lang="zh-TW" altLang="zh-TW" sz="2900" b="1" spc="150" dirty="0">
                <a:ln w="11430"/>
                <a:solidFill>
                  <a:srgbClr val="FF0000"/>
                </a:solidFill>
                <a:effectLst>
                  <a:outerShdw blurRad="25400" algn="tl" rotWithShape="0">
                    <a:srgbClr val="000000">
                      <a:alpha val="43000"/>
                    </a:srgbClr>
                  </a:outerShdw>
                </a:effectLst>
              </a:rPr>
              <a:t>藉由選擇正確的贊助對象與活動，贊助行銷可以更容易針對目標市場區隔來進行正確的溝通，使目標行銷更易發揮其效用。</a:t>
            </a:r>
            <a:endParaRPr lang="zh-TW" altLang="en-US" sz="2900" b="1" spc="150" dirty="0">
              <a:ln w="11430"/>
              <a:solidFill>
                <a:srgbClr val="FF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23</a:t>
            </a:fld>
            <a:endParaRPr lang="zh-TW" alt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737" b="17857"/>
          <a:stretch/>
        </p:blipFill>
        <p:spPr bwMode="auto">
          <a:xfrm rot="927953">
            <a:off x="6894985" y="227366"/>
            <a:ext cx="2118214" cy="955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§18.2.4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贊助</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行銷</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3/3</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24</a:t>
            </a:fld>
            <a:endParaRPr lang="zh-TW" altLang="en-US" dirty="0"/>
          </a:p>
        </p:txBody>
      </p:sp>
      <p:sp>
        <p:nvSpPr>
          <p:cNvPr id="8" name="圓角矩形 7"/>
          <p:cNvSpPr/>
          <p:nvPr/>
        </p:nvSpPr>
        <p:spPr>
          <a:xfrm>
            <a:off x="1485305" y="951582"/>
            <a:ext cx="2808312" cy="1368152"/>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4000" b="1" spc="150" dirty="0" smtClean="0">
                <a:ln w="11430"/>
                <a:solidFill>
                  <a:srgbClr val="F8F8F8"/>
                </a:solidFill>
                <a:effectLst>
                  <a:outerShdw blurRad="25400" algn="tl" rotWithShape="0">
                    <a:srgbClr val="000000">
                      <a:alpha val="43000"/>
                    </a:srgbClr>
                  </a:outerShdw>
                </a:effectLst>
              </a:rPr>
              <a:t>事件行銷</a:t>
            </a:r>
            <a:endParaRPr lang="zh-TW" altLang="en-US" sz="4000" b="1" spc="150" dirty="0">
              <a:ln w="11430"/>
              <a:solidFill>
                <a:srgbClr val="F8F8F8"/>
              </a:solidFill>
              <a:effectLst>
                <a:outerShdw blurRad="25400" algn="tl" rotWithShape="0">
                  <a:srgbClr val="000000">
                    <a:alpha val="43000"/>
                  </a:srgbClr>
                </a:outerShdw>
              </a:effectLst>
            </a:endParaRPr>
          </a:p>
        </p:txBody>
      </p:sp>
      <p:sp>
        <p:nvSpPr>
          <p:cNvPr id="9" name="圓角矩形 8"/>
          <p:cNvSpPr/>
          <p:nvPr/>
        </p:nvSpPr>
        <p:spPr>
          <a:xfrm>
            <a:off x="5301729" y="908720"/>
            <a:ext cx="2808312" cy="1368152"/>
          </a:xfrm>
          <a:prstGeom prst="roundRect">
            <a:avLst/>
          </a:prstGeom>
          <a:solidFill>
            <a:srgbClr val="9900CC"/>
          </a:solidFill>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4000" b="1" spc="150" dirty="0">
                <a:ln w="11430"/>
                <a:solidFill>
                  <a:srgbClr val="F8F8F8"/>
                </a:solidFill>
                <a:effectLst>
                  <a:outerShdw blurRad="25400" algn="tl" rotWithShape="0">
                    <a:srgbClr val="000000">
                      <a:alpha val="43000"/>
                    </a:srgbClr>
                  </a:outerShdw>
                </a:effectLst>
              </a:rPr>
              <a:t>善</a:t>
            </a:r>
            <a:r>
              <a:rPr lang="zh-TW" altLang="en-US" sz="4000" b="1" spc="150" dirty="0" smtClean="0">
                <a:ln w="11430"/>
                <a:solidFill>
                  <a:srgbClr val="F8F8F8"/>
                </a:solidFill>
                <a:effectLst>
                  <a:outerShdw blurRad="25400" algn="tl" rotWithShape="0">
                    <a:srgbClr val="000000">
                      <a:alpha val="43000"/>
                    </a:srgbClr>
                  </a:outerShdw>
                </a:effectLst>
              </a:rPr>
              <a:t>因行銷</a:t>
            </a:r>
            <a:endParaRPr lang="zh-TW" altLang="en-US" sz="4000" b="1" spc="150" dirty="0">
              <a:ln w="11430"/>
              <a:solidFill>
                <a:srgbClr val="F8F8F8"/>
              </a:solidFill>
              <a:effectLst>
                <a:outerShdw blurRad="25400" algn="tl" rotWithShape="0">
                  <a:srgbClr val="000000">
                    <a:alpha val="43000"/>
                  </a:srgbClr>
                </a:outerShdw>
              </a:effectLst>
            </a:endParaRPr>
          </a:p>
        </p:txBody>
      </p:sp>
      <p:sp>
        <p:nvSpPr>
          <p:cNvPr id="10" name="矩形 9"/>
          <p:cNvSpPr/>
          <p:nvPr/>
        </p:nvSpPr>
        <p:spPr>
          <a:xfrm>
            <a:off x="981249" y="2477443"/>
            <a:ext cx="3744416"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002060"/>
                </a:solidFill>
                <a:effectLst>
                  <a:outerShdw blurRad="25400" algn="tl" rotWithShape="0">
                    <a:srgbClr val="000000">
                      <a:alpha val="43000"/>
                    </a:srgbClr>
                  </a:outerShdw>
                </a:effectLst>
              </a:rPr>
              <a:t>藉由將品牌與一有意義的文化、社會、運動或是社會高度關切的事件相結合來進行品牌推廣。</a:t>
            </a:r>
            <a:endParaRPr lang="zh-TW" altLang="en-US" sz="24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5027984" y="2420293"/>
            <a:ext cx="3969023"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7030A0"/>
                </a:solidFill>
                <a:effectLst>
                  <a:outerShdw blurRad="25400" algn="tl" rotWithShape="0">
                    <a:srgbClr val="000000">
                      <a:alpha val="43000"/>
                    </a:srgbClr>
                  </a:outerShdw>
                </a:effectLst>
              </a:rPr>
              <a:t>組織對社會的關懷，他們將消費者的購買行為和組織對於某一理念的金錢資助與支持連結在一起。</a:t>
            </a:r>
            <a:endParaRPr lang="zh-TW" altLang="en-US" sz="2400" b="1" spc="150" dirty="0">
              <a:ln w="11430"/>
              <a:solidFill>
                <a:srgbClr val="7030A0"/>
              </a:solidFill>
              <a:effectLst>
                <a:outerShdw blurRad="25400" algn="tl" rotWithShape="0">
                  <a:srgbClr val="000000">
                    <a:alpha val="43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66" y="4159666"/>
            <a:ext cx="2010891" cy="2031622"/>
          </a:xfrm>
          <a:prstGeom prst="roundRect">
            <a:avLst>
              <a:gd name="adj" fmla="val 1240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2889461" y="4359869"/>
            <a:ext cx="1960408" cy="17081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effectLst>
                  <a:outerShdw blurRad="25400" algn="tl" rotWithShape="0">
                    <a:srgbClr val="000000">
                      <a:alpha val="43000"/>
                    </a:srgbClr>
                  </a:outerShdw>
                </a:effectLst>
              </a:rPr>
              <a:t>例如，明基公司是知名西班牙職業足球隊</a:t>
            </a:r>
            <a:r>
              <a:rPr lang="en-US" altLang="zh-TW" sz="2100" b="1" spc="150" dirty="0" smtClean="0">
                <a:ln w="11430"/>
                <a:effectLst>
                  <a:outerShdw blurRad="25400" algn="tl" rotWithShape="0">
                    <a:srgbClr val="000000">
                      <a:alpha val="43000"/>
                    </a:srgbClr>
                  </a:outerShdw>
                </a:effectLst>
              </a:rPr>
              <a:t>-</a:t>
            </a:r>
            <a:r>
              <a:rPr lang="zh-TW" altLang="zh-TW" sz="2100" b="1" spc="150" dirty="0" smtClean="0">
                <a:ln w="11430"/>
                <a:effectLst>
                  <a:outerShdw blurRad="25400" algn="tl" rotWithShape="0">
                    <a:srgbClr val="000000">
                      <a:alpha val="43000"/>
                    </a:srgbClr>
                  </a:outerShdw>
                </a:effectLst>
              </a:rPr>
              <a:t>皇家</a:t>
            </a:r>
            <a:r>
              <a:rPr lang="zh-TW" altLang="zh-TW" sz="2100" b="1" spc="150" dirty="0">
                <a:ln w="11430"/>
                <a:effectLst>
                  <a:outerShdw blurRad="25400" algn="tl" rotWithShape="0">
                    <a:srgbClr val="000000">
                      <a:alpha val="43000"/>
                    </a:srgbClr>
                  </a:outerShdw>
                </a:effectLst>
              </a:rPr>
              <a:t>馬德里的贊助者。</a:t>
            </a:r>
            <a:endParaRPr lang="zh-TW" altLang="en-US" sz="2100" b="1" spc="150" dirty="0">
              <a:ln w="11430"/>
              <a:effectLst>
                <a:outerShdw blurRad="25400" algn="tl" rotWithShape="0">
                  <a:srgbClr val="000000">
                    <a:alpha val="43000"/>
                  </a:srgbClr>
                </a:outerShdw>
              </a:effectLst>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090" y="4042893"/>
            <a:ext cx="3768248" cy="1363843"/>
          </a:xfrm>
          <a:prstGeom prst="roundRect">
            <a:avLst>
              <a:gd name="adj" fmla="val 124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4581649" y="5483275"/>
            <a:ext cx="4742879" cy="9694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1900" b="1" spc="150" dirty="0" smtClean="0">
                <a:ln w="11430"/>
                <a:effectLst>
                  <a:outerShdw blurRad="25400" algn="tl" rotWithShape="0">
                    <a:srgbClr val="000000">
                      <a:alpha val="43000"/>
                    </a:srgbClr>
                  </a:outerShdw>
                </a:effectLst>
              </a:rPr>
              <a:t>例如，</a:t>
            </a:r>
            <a:r>
              <a:rPr lang="en-US" altLang="zh-TW" sz="1900" b="1" spc="150" dirty="0" smtClean="0">
                <a:ln w="11430"/>
                <a:effectLst>
                  <a:outerShdw blurRad="25400" algn="tl" rotWithShape="0">
                    <a:srgbClr val="000000">
                      <a:alpha val="43000"/>
                    </a:srgbClr>
                  </a:outerShdw>
                </a:effectLst>
              </a:rPr>
              <a:t>Sony</a:t>
            </a:r>
            <a:r>
              <a:rPr lang="zh-TW" altLang="zh-TW" sz="1900" b="1" spc="150" dirty="0" smtClean="0">
                <a:ln w="11430"/>
                <a:effectLst>
                  <a:outerShdw blurRad="25400" algn="tl" rotWithShape="0">
                    <a:srgbClr val="000000">
                      <a:alpha val="43000"/>
                    </a:srgbClr>
                  </a:outerShdw>
                </a:effectLst>
              </a:rPr>
              <a:t>推出</a:t>
            </a:r>
            <a:r>
              <a:rPr lang="zh-TW" altLang="zh-TW" sz="1900" b="1" spc="150" dirty="0">
                <a:ln w="11430"/>
                <a:effectLst>
                  <a:outerShdw blurRad="25400" algn="tl" rotWithShape="0">
                    <a:srgbClr val="000000">
                      <a:alpha val="43000"/>
                    </a:srgbClr>
                  </a:outerShdw>
                </a:effectLst>
              </a:rPr>
              <a:t>特殊的電腦機款來贊助乳癌方面的研究，只要顧客購買該款電腦</a:t>
            </a:r>
            <a:r>
              <a:rPr lang="zh-TW" altLang="zh-TW" sz="1900" b="1" spc="150" dirty="0" smtClean="0">
                <a:ln w="11430"/>
                <a:effectLst>
                  <a:outerShdw blurRad="25400" algn="tl" rotWithShape="0">
                    <a:srgbClr val="000000">
                      <a:alpha val="43000"/>
                    </a:srgbClr>
                  </a:outerShdw>
                </a:effectLst>
              </a:rPr>
              <a:t>，</a:t>
            </a:r>
            <a:r>
              <a:rPr lang="zh-TW" altLang="en-US" sz="1900" b="1" spc="150" dirty="0" smtClean="0">
                <a:ln w="11430"/>
                <a:effectLst>
                  <a:outerShdw blurRad="25400" algn="tl" rotWithShape="0">
                    <a:srgbClr val="000000">
                      <a:alpha val="43000"/>
                    </a:srgbClr>
                  </a:outerShdw>
                </a:effectLst>
              </a:rPr>
              <a:t>就</a:t>
            </a:r>
            <a:r>
              <a:rPr lang="zh-TW" altLang="zh-TW" sz="1900" b="1" spc="150" dirty="0" smtClean="0">
                <a:ln w="11430"/>
                <a:effectLst>
                  <a:outerShdw blurRad="25400" algn="tl" rotWithShape="0">
                    <a:srgbClr val="000000">
                      <a:alpha val="43000"/>
                    </a:srgbClr>
                  </a:outerShdw>
                </a:effectLst>
              </a:rPr>
              <a:t>捐助</a:t>
            </a:r>
            <a:r>
              <a:rPr lang="zh-TW" altLang="zh-TW" sz="1900" b="1" spc="150" dirty="0">
                <a:ln w="11430"/>
                <a:effectLst>
                  <a:outerShdw blurRad="25400" algn="tl" rotWithShape="0">
                    <a:srgbClr val="000000">
                      <a:alpha val="43000"/>
                    </a:srgbClr>
                  </a:outerShdw>
                </a:effectLst>
              </a:rPr>
              <a:t>一定比例的金額給乳癌</a:t>
            </a:r>
            <a:r>
              <a:rPr lang="zh-TW" altLang="zh-TW" sz="1900" b="1" spc="150" dirty="0" smtClean="0">
                <a:ln w="11430"/>
                <a:effectLst>
                  <a:outerShdw blurRad="25400" algn="tl" rotWithShape="0">
                    <a:srgbClr val="000000">
                      <a:alpha val="43000"/>
                    </a:srgbClr>
                  </a:outerShdw>
                </a:effectLst>
              </a:rPr>
              <a:t>研究</a:t>
            </a:r>
            <a:r>
              <a:rPr lang="zh-TW" altLang="en-US" sz="1900" b="1" spc="150" dirty="0" smtClean="0">
                <a:ln w="11430"/>
                <a:effectLst>
                  <a:outerShdw blurRad="25400" algn="tl" rotWithShape="0">
                    <a:srgbClr val="000000">
                      <a:alpha val="43000"/>
                    </a:srgbClr>
                  </a:outerShdw>
                </a:effectLst>
              </a:rPr>
              <a:t>。</a:t>
            </a:r>
            <a:endParaRPr lang="zh-TW" altLang="en-US" sz="1900" b="1"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randombar(horizontal)">
                                      <p:cBhvr>
                                        <p:cTn id="18" dur="500"/>
                                        <p:tgtEl>
                                          <p:spTgt spid="614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Effect transition="in" filter="randombar(horizontal)">
                                      <p:cBhvr>
                                        <p:cTn id="37" dur="500"/>
                                        <p:tgtEl>
                                          <p:spTgt spid="614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§18.2.5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公共關係效果的評估</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96752"/>
            <a:ext cx="8229600" cy="180020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公共關係效果的評估，可以透過公共關係審計來達成。</a:t>
            </a:r>
            <a:r>
              <a:rPr lang="zh-TW" altLang="zh-TW" sz="3000" b="1" spc="150" dirty="0">
                <a:ln w="11430"/>
                <a:solidFill>
                  <a:srgbClr val="C00000"/>
                </a:solidFill>
                <a:effectLst>
                  <a:outerShdw blurRad="25400" algn="tl" rotWithShape="0">
                    <a:srgbClr val="000000">
                      <a:alpha val="43000"/>
                    </a:srgbClr>
                  </a:outerShdw>
                </a:effectLst>
              </a:rPr>
              <a:t>公共關係審計</a:t>
            </a:r>
            <a:r>
              <a:rPr lang="en-US" altLang="zh-TW" sz="3000" b="1" spc="150" dirty="0">
                <a:ln w="11430"/>
                <a:solidFill>
                  <a:srgbClr val="C00000"/>
                </a:solidFill>
                <a:effectLst>
                  <a:outerShdw blurRad="25400" algn="tl" rotWithShape="0">
                    <a:srgbClr val="000000">
                      <a:alpha val="43000"/>
                    </a:srgbClr>
                  </a:outerShdw>
                </a:effectLst>
              </a:rPr>
              <a:t>(PR audit)</a:t>
            </a:r>
            <a:r>
              <a:rPr lang="zh-TW" altLang="zh-TW" sz="3000" b="1" spc="150" dirty="0">
                <a:ln w="11430"/>
                <a:effectLst>
                  <a:outerShdw blurRad="25400" algn="tl" rotWithShape="0">
                    <a:srgbClr val="000000">
                      <a:alpha val="43000"/>
                    </a:srgbClr>
                  </a:outerShdw>
                </a:effectLst>
              </a:rPr>
              <a:t>可藉由定期舉行的調查來進行，其內涵包括：</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25</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900179207"/>
              </p:ext>
            </p:extLst>
          </p:nvPr>
        </p:nvGraphicFramePr>
        <p:xfrm>
          <a:off x="1008277" y="2780928"/>
          <a:ext cx="799288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822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randombar(horizontal)">
                                      <p:cBhvr>
                                        <p:cTn id="12" dur="500"/>
                                        <p:tgtEl>
                                          <p:spTgt spid="6">
                                            <p:graphicEl>
                                              <a:dgm id="{8D5377B8-B51C-4F0E-BF3F-ED094C4BFB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randombar(horizontal)">
                                      <p:cBhvr>
                                        <p:cTn id="17" dur="500"/>
                                        <p:tgtEl>
                                          <p:spTgt spid="6">
                                            <p:graphicEl>
                                              <a:dgm id="{69BF1B0A-13EC-42E3-8FE4-77007D9B1B5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randombar(horizontal)">
                                      <p:cBhvr>
                                        <p:cTn id="22" dur="500"/>
                                        <p:tgtEl>
                                          <p:spTgt spid="6">
                                            <p:graphicEl>
                                              <a:dgm id="{C881338C-DBB1-4D4D-A1E2-947C33C8C1D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randombar(horizontal)">
                                      <p:cBhvr>
                                        <p:cTn id="27" dur="500"/>
                                        <p:tgtEl>
                                          <p:spTgt spid="6">
                                            <p:graphicEl>
                                              <a:dgm id="{0E44A800-EFD4-497B-9451-3262FCE6B43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randombar(horizontal)">
                                      <p:cBhvr>
                                        <p:cTn id="32" dur="500"/>
                                        <p:tgtEl>
                                          <p:spTgt spid="6">
                                            <p:graphicEl>
                                              <a:dgm id="{029041D7-8FCF-4984-851C-C69E8ECD28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060848"/>
            <a:ext cx="7772400" cy="2160239"/>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日期版面配置區 3"/>
          <p:cNvSpPr>
            <a:spLocks noGrp="1"/>
          </p:cNvSpPr>
          <p:nvPr>
            <p:ph type="dt" sz="half" idx="10"/>
          </p:nvPr>
        </p:nvSpPr>
        <p:spPr>
          <a:xfrm>
            <a:off x="179512" y="6400800"/>
            <a:ext cx="3393455" cy="247650"/>
          </a:xfrm>
        </p:spPr>
        <p:txBody>
          <a:bodyPr/>
          <a:lstStyle/>
          <a:p>
            <a:r>
              <a:rPr lang="zh-TW" altLang="en-US" dirty="0" smtClean="0">
                <a:solidFill>
                  <a:schemeClr val="bg1">
                    <a:lumMod val="65000"/>
                  </a:schemeClr>
                </a:solidFill>
                <a:latin typeface="微軟正黑體" pitchFamily="34" charset="-120"/>
                <a:ea typeface="微軟正黑體" pitchFamily="34" charset="-120"/>
              </a:rPr>
              <a:t>行銷管理   </a:t>
            </a:r>
            <a:r>
              <a:rPr lang="en-US" altLang="zh-TW" dirty="0" smtClean="0">
                <a:solidFill>
                  <a:schemeClr val="bg1">
                    <a:lumMod val="65000"/>
                  </a:schemeClr>
                </a:solidFill>
                <a:latin typeface="微軟正黑體" pitchFamily="34" charset="-120"/>
                <a:ea typeface="微軟正黑體" pitchFamily="34" charset="-120"/>
              </a:rPr>
              <a:t>Chapter 18   </a:t>
            </a:r>
            <a:r>
              <a:rPr lang="zh-TW" altLang="en-US" dirty="0" smtClean="0">
                <a:solidFill>
                  <a:schemeClr val="bg1">
                    <a:lumMod val="65000"/>
                  </a:schemeClr>
                </a:solidFill>
                <a:latin typeface="微軟正黑體" pitchFamily="34" charset="-120"/>
                <a:ea typeface="微軟正黑體" pitchFamily="34" charset="-120"/>
              </a:rPr>
              <a:t>促銷與公共關係 </a:t>
            </a:r>
            <a:endParaRPr lang="zh-TW" altLang="en-US" dirty="0">
              <a:solidFill>
                <a:schemeClr val="bg1">
                  <a:lumMod val="65000"/>
                </a:schemeClr>
              </a:solidFill>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26</a:t>
            </a:fld>
            <a:endParaRPr lang="zh-TW" altLang="en-US" dirty="0"/>
          </a:p>
        </p:txBody>
      </p:sp>
    </p:spTree>
    <p:extLst>
      <p:ext uri="{BB962C8B-B14F-4D97-AF65-F5344CB8AC3E}">
        <p14:creationId xmlns:p14="http://schemas.microsoft.com/office/powerpoint/2010/main" val="114048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促銷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25583" y="908720"/>
            <a:ext cx="8229600" cy="309634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900" b="1" spc="150" dirty="0">
                <a:ln w="11430"/>
                <a:solidFill>
                  <a:srgbClr val="C00000"/>
                </a:solidFill>
                <a:effectLst>
                  <a:outerShdw blurRad="25400" algn="tl" rotWithShape="0">
                    <a:srgbClr val="000000">
                      <a:alpha val="43000"/>
                    </a:srgbClr>
                  </a:outerShdw>
                </a:effectLst>
              </a:rPr>
              <a:t>促銷</a:t>
            </a:r>
            <a:r>
              <a:rPr lang="en-US" altLang="zh-TW" sz="2900" b="1" spc="150" dirty="0">
                <a:ln w="11430"/>
                <a:solidFill>
                  <a:srgbClr val="C00000"/>
                </a:solidFill>
                <a:effectLst>
                  <a:outerShdw blurRad="25400" algn="tl" rotWithShape="0">
                    <a:srgbClr val="000000">
                      <a:alpha val="43000"/>
                    </a:srgbClr>
                  </a:outerShdw>
                </a:effectLst>
              </a:rPr>
              <a:t>(sales promotion</a:t>
            </a:r>
            <a:r>
              <a:rPr lang="en-US" altLang="zh-TW" sz="2900" b="1" spc="150" dirty="0" smtClean="0">
                <a:ln w="11430"/>
                <a:solidFill>
                  <a:srgbClr val="C00000"/>
                </a:solidFill>
                <a:effectLst>
                  <a:outerShdw blurRad="25400" algn="tl" rotWithShape="0">
                    <a:srgbClr val="000000">
                      <a:alpha val="43000"/>
                    </a:srgbClr>
                  </a:outerShdw>
                </a:effectLst>
              </a:rPr>
              <a:t>)</a:t>
            </a:r>
            <a:r>
              <a:rPr lang="zh-TW" altLang="en-US" sz="2900" b="1" spc="150" dirty="0">
                <a:ln w="11430"/>
                <a:solidFill>
                  <a:sysClr val="windowText" lastClr="000000"/>
                </a:solidFill>
                <a:effectLst>
                  <a:outerShdw blurRad="25400" algn="tl" rotWithShape="0">
                    <a:srgbClr val="000000">
                      <a:alpha val="43000"/>
                    </a:srgbClr>
                  </a:outerShdw>
                </a:effectLst>
              </a:rPr>
              <a:t>：</a:t>
            </a:r>
            <a:r>
              <a:rPr lang="zh-TW" altLang="zh-TW" sz="2900" b="1" spc="150" dirty="0" smtClean="0">
                <a:ln w="11430"/>
                <a:solidFill>
                  <a:sysClr val="windowText" lastClr="000000"/>
                </a:solidFill>
                <a:effectLst>
                  <a:outerShdw blurRad="25400" algn="tl" rotWithShape="0">
                    <a:srgbClr val="000000">
                      <a:alpha val="43000"/>
                    </a:srgbClr>
                  </a:outerShdw>
                </a:effectLst>
              </a:rPr>
              <a:t>指</a:t>
            </a:r>
            <a:r>
              <a:rPr lang="zh-TW" altLang="zh-TW" sz="2900" b="1" spc="150" dirty="0">
                <a:ln w="11430"/>
                <a:solidFill>
                  <a:sysClr val="windowText" lastClr="000000"/>
                </a:solidFill>
                <a:effectLst>
                  <a:outerShdw blurRad="25400" algn="tl" rotWithShape="0">
                    <a:srgbClr val="000000">
                      <a:alpha val="43000"/>
                    </a:srgbClr>
                  </a:outerShdw>
                </a:effectLst>
              </a:rPr>
              <a:t>除了廣告、公共關係及人員銷售之外的行銷推廣活動，主要是透過</a:t>
            </a:r>
            <a:r>
              <a:rPr lang="zh-TW" altLang="zh-TW" sz="2900" b="1" spc="150" dirty="0">
                <a:ln w="11430"/>
                <a:solidFill>
                  <a:srgbClr val="0070C0"/>
                </a:solidFill>
                <a:effectLst>
                  <a:outerShdw blurRad="25400" algn="tl" rotWithShape="0">
                    <a:srgbClr val="000000">
                      <a:alpha val="43000"/>
                    </a:srgbClr>
                  </a:outerShdw>
                </a:effectLst>
              </a:rPr>
              <a:t>提供短期的誘因</a:t>
            </a:r>
            <a:r>
              <a:rPr lang="zh-TW" altLang="zh-TW" sz="2900" b="1" spc="150" dirty="0">
                <a:ln w="11430"/>
                <a:solidFill>
                  <a:sysClr val="windowText" lastClr="000000"/>
                </a:solidFill>
                <a:effectLst>
                  <a:outerShdw blurRad="25400" algn="tl" rotWithShape="0">
                    <a:srgbClr val="000000">
                      <a:alpha val="43000"/>
                    </a:srgbClr>
                  </a:outerShdw>
                </a:effectLst>
              </a:rPr>
              <a:t>（例如較低的價格或額外的贈品），來增進目標顧客或通路成員對特定產品或服務的購買意願</a:t>
            </a:r>
            <a:r>
              <a:rPr lang="zh-TW" altLang="zh-TW" sz="2900" b="1" spc="150" dirty="0" smtClean="0">
                <a:ln w="11430"/>
                <a:solidFill>
                  <a:sysClr val="windowText" lastClr="000000"/>
                </a:solidFill>
                <a:effectLst>
                  <a:outerShdw blurRad="25400" algn="tl" rotWithShape="0">
                    <a:srgbClr val="000000">
                      <a:alpha val="43000"/>
                    </a:srgbClr>
                  </a:outerShdw>
                </a:effectLst>
              </a:rPr>
              <a:t>。</a:t>
            </a:r>
            <a:endParaRPr lang="en-US" altLang="zh-TW" sz="2900" b="1" spc="150" dirty="0" smtClean="0">
              <a:ln w="11430"/>
              <a:solidFill>
                <a:sysClr val="windowText" lastClr="000000"/>
              </a:solidFill>
              <a:effectLst>
                <a:outerShdw blurRad="25400" algn="tl" rotWithShape="0">
                  <a:srgbClr val="000000">
                    <a:alpha val="43000"/>
                  </a:srgbClr>
                </a:outerShdw>
              </a:effectLst>
            </a:endParaRPr>
          </a:p>
          <a:p>
            <a:r>
              <a:rPr lang="zh-TW" altLang="zh-TW" sz="2900" b="1" spc="150" dirty="0">
                <a:ln w="11430"/>
                <a:solidFill>
                  <a:schemeClr val="tx1">
                    <a:lumMod val="50000"/>
                    <a:lumOff val="50000"/>
                  </a:schemeClr>
                </a:solidFill>
                <a:effectLst>
                  <a:outerShdw blurRad="25400" algn="tl" rotWithShape="0">
                    <a:srgbClr val="000000">
                      <a:alpha val="43000"/>
                    </a:srgbClr>
                  </a:outerShdw>
                </a:effectLst>
              </a:rPr>
              <a:t>依據對象的</a:t>
            </a:r>
            <a:r>
              <a:rPr lang="zh-TW" altLang="zh-TW" sz="2900" b="1" spc="150" dirty="0" smtClean="0">
                <a:ln w="11430"/>
                <a:solidFill>
                  <a:schemeClr val="tx1">
                    <a:lumMod val="50000"/>
                    <a:lumOff val="50000"/>
                  </a:schemeClr>
                </a:solidFill>
                <a:effectLst>
                  <a:outerShdw blurRad="25400" algn="tl" rotWithShape="0">
                    <a:srgbClr val="000000">
                      <a:alpha val="43000"/>
                    </a:srgbClr>
                  </a:outerShdw>
                </a:effectLst>
              </a:rPr>
              <a:t>不同</a:t>
            </a:r>
            <a:r>
              <a:rPr lang="zh-TW" altLang="en-US" sz="2900" b="1" spc="150" dirty="0" smtClean="0">
                <a:ln w="11430"/>
                <a:solidFill>
                  <a:schemeClr val="tx1">
                    <a:lumMod val="50000"/>
                    <a:lumOff val="50000"/>
                  </a:schemeClr>
                </a:solidFill>
                <a:effectLst>
                  <a:outerShdw blurRad="25400" algn="tl" rotWithShape="0">
                    <a:srgbClr val="000000">
                      <a:alpha val="43000"/>
                    </a:srgbClr>
                  </a:outerShdw>
                </a:effectLst>
              </a:rPr>
              <a:t>，可分為：</a:t>
            </a:r>
            <a:endParaRPr lang="en-US" altLang="zh-TW" sz="2900"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endParaRPr lang="zh-TW" altLang="en-US" sz="29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3</a:t>
            </a:fld>
            <a:endParaRPr lang="zh-TW" altLang="en-US" dirty="0"/>
          </a:p>
        </p:txBody>
      </p:sp>
      <p:graphicFrame>
        <p:nvGraphicFramePr>
          <p:cNvPr id="6" name="資料庫圖表 5"/>
          <p:cNvGraphicFramePr/>
          <p:nvPr>
            <p:extLst>
              <p:ext uri="{D42A27DB-BD31-4B8C-83A1-F6EECF244321}">
                <p14:modId xmlns:p14="http://schemas.microsoft.com/office/powerpoint/2010/main" val="2430729547"/>
              </p:ext>
            </p:extLst>
          </p:nvPr>
        </p:nvGraphicFramePr>
        <p:xfrm>
          <a:off x="1101471" y="3773489"/>
          <a:ext cx="7920880" cy="228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00515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524479C1-EF89-4795-9964-F65289239877}"/>
                                            </p:graphicEl>
                                          </p:spTgt>
                                        </p:tgtEl>
                                        <p:attrNameLst>
                                          <p:attrName>style.visibility</p:attrName>
                                        </p:attrNameLst>
                                      </p:cBhvr>
                                      <p:to>
                                        <p:strVal val="visible"/>
                                      </p:to>
                                    </p:set>
                                    <p:animEffect transition="in" filter="wipe(left)">
                                      <p:cBhvr>
                                        <p:cTn id="17" dur="500"/>
                                        <p:tgtEl>
                                          <p:spTgt spid="6">
                                            <p:graphicEl>
                                              <a:dgm id="{524479C1-EF89-4795-9964-F65289239877}"/>
                                            </p:graphic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graphicEl>
                                              <a:dgm id="{970CF2B8-81C8-47FC-8360-29CEEA080F13}"/>
                                            </p:graphicEl>
                                          </p:spTgt>
                                        </p:tgtEl>
                                        <p:attrNameLst>
                                          <p:attrName>style.visibility</p:attrName>
                                        </p:attrNameLst>
                                      </p:cBhvr>
                                      <p:to>
                                        <p:strVal val="visible"/>
                                      </p:to>
                                    </p:set>
                                    <p:animEffect transition="in" filter="wipe(left)">
                                      <p:cBhvr>
                                        <p:cTn id="21" dur="500"/>
                                        <p:tgtEl>
                                          <p:spTgt spid="6">
                                            <p:graphicEl>
                                              <a:dgm id="{970CF2B8-81C8-47FC-8360-29CEEA080F1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EC935CEE-6D56-4D12-B9B3-5FAFB1840BE2}"/>
                                            </p:graphicEl>
                                          </p:spTgt>
                                        </p:tgtEl>
                                        <p:attrNameLst>
                                          <p:attrName>style.visibility</p:attrName>
                                        </p:attrNameLst>
                                      </p:cBhvr>
                                      <p:to>
                                        <p:strVal val="visible"/>
                                      </p:to>
                                    </p:set>
                                    <p:animEffect transition="in" filter="wipe(left)">
                                      <p:cBhvr>
                                        <p:cTn id="26" dur="500"/>
                                        <p:tgtEl>
                                          <p:spTgt spid="6">
                                            <p:graphicEl>
                                              <a:dgm id="{EC935CEE-6D56-4D12-B9B3-5FAFB1840BE2}"/>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graphicEl>
                                              <a:dgm id="{D23D6AAD-5B0E-43A1-AA45-F248B4254E23}"/>
                                            </p:graphicEl>
                                          </p:spTgt>
                                        </p:tgtEl>
                                        <p:attrNameLst>
                                          <p:attrName>style.visibility</p:attrName>
                                        </p:attrNameLst>
                                      </p:cBhvr>
                                      <p:to>
                                        <p:strVal val="visible"/>
                                      </p:to>
                                    </p:set>
                                    <p:animEffect transition="in" filter="wipe(left)">
                                      <p:cBhvr>
                                        <p:cTn id="30" dur="500"/>
                                        <p:tgtEl>
                                          <p:spTgt spid="6">
                                            <p:graphicEl>
                                              <a:dgm id="{D23D6AAD-5B0E-43A1-AA45-F248B4254E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§18.1.1.1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常見的促銷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3899776858"/>
              </p:ext>
            </p:extLst>
          </p:nvPr>
        </p:nvGraphicFramePr>
        <p:xfrm>
          <a:off x="142874" y="1484784"/>
          <a:ext cx="8867775"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4</a:t>
            </a:fld>
            <a:endParaRPr lang="zh-TW" altLang="en-US" dirty="0"/>
          </a:p>
        </p:txBody>
      </p:sp>
      <p:sp>
        <p:nvSpPr>
          <p:cNvPr id="8" name="圓角矩形圖說文字 7"/>
          <p:cNvSpPr/>
          <p:nvPr/>
        </p:nvSpPr>
        <p:spPr>
          <a:xfrm>
            <a:off x="142875" y="91530"/>
            <a:ext cx="2844949" cy="1368152"/>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7030A0"/>
                </a:solidFill>
                <a:effectLst>
                  <a:outerShdw blurRad="25400" algn="tl" rotWithShape="0">
                    <a:srgbClr val="000000">
                      <a:alpha val="43000"/>
                    </a:srgbClr>
                  </a:outerShdw>
                </a:effectLst>
              </a:rPr>
              <a:t>對於新產品的導入，可以同時使用消費者促銷和交易促銷。</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9" name="圓角矩形 8"/>
          <p:cNvSpPr/>
          <p:nvPr/>
        </p:nvSpPr>
        <p:spPr>
          <a:xfrm>
            <a:off x="3059832" y="91530"/>
            <a:ext cx="1594820" cy="1416385"/>
          </a:xfrm>
          <a:prstGeom prst="roundRect">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圓角矩形 9"/>
          <p:cNvSpPr/>
          <p:nvPr/>
        </p:nvSpPr>
        <p:spPr>
          <a:xfrm>
            <a:off x="4672013" y="300039"/>
            <a:ext cx="1772195" cy="970890"/>
          </a:xfrm>
          <a:prstGeom prst="roundRect">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2212" y="164233"/>
            <a:ext cx="2409973" cy="1106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7299629" y="1270928"/>
            <a:ext cx="1088760"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折價券</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圓角矩形圖說文字 12"/>
          <p:cNvSpPr/>
          <p:nvPr/>
        </p:nvSpPr>
        <p:spPr>
          <a:xfrm>
            <a:off x="-36512" y="5013176"/>
            <a:ext cx="3035227" cy="1417910"/>
          </a:xfrm>
          <a:prstGeom prst="wedgeRoundRectCallout">
            <a:avLst>
              <a:gd name="adj1" fmla="val -18406"/>
              <a:gd name="adj2" fmla="val -6943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accent3">
                    <a:lumMod val="50000"/>
                  </a:schemeClr>
                </a:solidFill>
                <a:effectLst>
                  <a:outerShdw blurRad="25400" algn="tl" rotWithShape="0">
                    <a:srgbClr val="000000">
                      <a:alpha val="43000"/>
                    </a:srgbClr>
                  </a:outerShdw>
                </a:effectLst>
              </a:rPr>
              <a:t>當競爭廠商進行強力競爭時，有時可用促銷工具來降低競爭廠商的直接衝擊。</a:t>
            </a:r>
            <a:endParaRPr lang="zh-TW" altLang="en-US" sz="2000" b="1" spc="150" dirty="0">
              <a:ln w="11430"/>
              <a:solidFill>
                <a:schemeClr val="accent3">
                  <a:lumMod val="50000"/>
                </a:schemeClr>
              </a:solidFill>
              <a:effectLst>
                <a:outerShdw blurRad="25400" algn="tl" rotWithShape="0">
                  <a:srgbClr val="000000">
                    <a:alpha val="43000"/>
                  </a:srgbClr>
                </a:outerShdw>
              </a:effectLst>
            </a:endParaRPr>
          </a:p>
        </p:txBody>
      </p:sp>
      <p:sp>
        <p:nvSpPr>
          <p:cNvPr id="14" name="圓角矩形圖說文字 13"/>
          <p:cNvSpPr/>
          <p:nvPr/>
        </p:nvSpPr>
        <p:spPr>
          <a:xfrm>
            <a:off x="3059832" y="5013176"/>
            <a:ext cx="3024336" cy="1417910"/>
          </a:xfrm>
          <a:prstGeom prst="wedgeRoundRectCallout">
            <a:avLst>
              <a:gd name="adj1" fmla="val -18406"/>
              <a:gd name="adj2" fmla="val -69438"/>
              <a:gd name="adj3" fmla="val 16667"/>
            </a:avLst>
          </a:prstGeom>
          <a:solidFill>
            <a:srgbClr val="AFFFD7"/>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B050"/>
                </a:solidFill>
                <a:effectLst>
                  <a:outerShdw blurRad="25400" algn="tl" rotWithShape="0">
                    <a:srgbClr val="000000">
                      <a:alpha val="43000"/>
                    </a:srgbClr>
                  </a:outerShdw>
                </a:effectLst>
              </a:rPr>
              <a:t>藉由促銷，行銷人員可以促使消費者增加產品的庫存，間接也可以增加消費數量。</a:t>
            </a:r>
            <a:endParaRPr lang="zh-TW" altLang="en-US" sz="2000" b="1" spc="150" dirty="0">
              <a:ln w="11430"/>
              <a:solidFill>
                <a:srgbClr val="00B050"/>
              </a:solidFill>
              <a:effectLst>
                <a:outerShdw blurRad="25400" algn="tl" rotWithShape="0">
                  <a:srgbClr val="000000">
                    <a:alpha val="43000"/>
                  </a:srgbClr>
                </a:outerShdw>
              </a:effectLst>
            </a:endParaRPr>
          </a:p>
        </p:txBody>
      </p:sp>
      <p:sp>
        <p:nvSpPr>
          <p:cNvPr id="16" name="圓角矩形圖說文字 15"/>
          <p:cNvSpPr/>
          <p:nvPr/>
        </p:nvSpPr>
        <p:spPr>
          <a:xfrm>
            <a:off x="6110487" y="5013176"/>
            <a:ext cx="2998017" cy="1417910"/>
          </a:xfrm>
          <a:prstGeom prst="wedgeRoundRectCallout">
            <a:avLst>
              <a:gd name="adj1" fmla="val -18406"/>
              <a:gd name="adj2" fmla="val -69438"/>
              <a:gd name="adj3" fmla="val 16667"/>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000" b="1" spc="150" dirty="0" smtClean="0">
                <a:ln w="11430"/>
                <a:solidFill>
                  <a:schemeClr val="bg1">
                    <a:lumMod val="95000"/>
                  </a:schemeClr>
                </a:solidFill>
                <a:effectLst>
                  <a:outerShdw blurRad="25400" algn="tl" rotWithShape="0">
                    <a:srgbClr val="000000">
                      <a:alpha val="43000"/>
                    </a:srgbClr>
                  </a:outerShdw>
                </a:effectLst>
              </a:rPr>
              <a:t>例如促銷可以強化廣告的效果，或是可藉由促銷來輔助銷售人員的銷售拜訪</a:t>
            </a:r>
            <a:endParaRPr lang="zh-TW" altLang="en-US" sz="2000" b="1" spc="150" dirty="0">
              <a:ln w="11430"/>
              <a:solidFill>
                <a:schemeClr val="bg1">
                  <a:lumMod val="95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8D5377B8-B51C-4F0E-BF3F-ED094C4BFB2F}"/>
                                            </p:graphicEl>
                                          </p:spTgt>
                                        </p:tgtEl>
                                        <p:attrNameLst>
                                          <p:attrName>style.visibility</p:attrName>
                                        </p:attrNameLst>
                                      </p:cBhvr>
                                      <p:to>
                                        <p:strVal val="visible"/>
                                      </p:to>
                                    </p:set>
                                    <p:animEffect transition="in" filter="randombar(horizontal)">
                                      <p:cBhvr>
                                        <p:cTn id="7" dur="500"/>
                                        <p:tgtEl>
                                          <p:spTgt spid="7">
                                            <p:graphicEl>
                                              <a:dgm id="{8D5377B8-B51C-4F0E-BF3F-ED094C4BFB2F}"/>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graphicEl>
                                              <a:dgm id="{69BF1B0A-13EC-42E3-8FE4-77007D9B1B50}"/>
                                            </p:graphicEl>
                                          </p:spTgt>
                                        </p:tgtEl>
                                        <p:attrNameLst>
                                          <p:attrName>style.visibility</p:attrName>
                                        </p:attrNameLst>
                                      </p:cBhvr>
                                      <p:to>
                                        <p:strVal val="visible"/>
                                      </p:to>
                                    </p:set>
                                    <p:animEffect transition="in" filter="randombar(horizontal)">
                                      <p:cBhvr>
                                        <p:cTn id="16" dur="500"/>
                                        <p:tgtEl>
                                          <p:spTgt spid="7">
                                            <p:graphicEl>
                                              <a:dgm id="{69BF1B0A-13EC-42E3-8FE4-77007D9B1B50}"/>
                                            </p:graphic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graphicEl>
                                              <a:dgm id="{C881338C-DBB1-4D4D-A1E2-947C33C8C1D5}"/>
                                            </p:graphicEl>
                                          </p:spTgt>
                                        </p:tgtEl>
                                        <p:attrNameLst>
                                          <p:attrName>style.visibility</p:attrName>
                                        </p:attrNameLst>
                                      </p:cBhvr>
                                      <p:to>
                                        <p:strVal val="visible"/>
                                      </p:to>
                                    </p:set>
                                    <p:animEffect transition="in" filter="randombar(horizontal)">
                                      <p:cBhvr>
                                        <p:cTn id="28" dur="500"/>
                                        <p:tgtEl>
                                          <p:spTgt spid="7">
                                            <p:graphicEl>
                                              <a:dgm id="{C881338C-DBB1-4D4D-A1E2-947C33C8C1D5}"/>
                                            </p:graphicEl>
                                          </p:spTgt>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randombar(horizontal)">
                                      <p:cBhvr>
                                        <p:cTn id="32" dur="500"/>
                                        <p:tgtEl>
                                          <p:spTgt spid="102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graphicEl>
                                              <a:dgm id="{0E44A800-EFD4-497B-9451-3262FCE6B437}"/>
                                            </p:graphicEl>
                                          </p:spTgt>
                                        </p:tgtEl>
                                        <p:attrNameLst>
                                          <p:attrName>style.visibility</p:attrName>
                                        </p:attrNameLst>
                                      </p:cBhvr>
                                      <p:to>
                                        <p:strVal val="visible"/>
                                      </p:to>
                                    </p:set>
                                    <p:animEffect transition="in" filter="randombar(horizontal)">
                                      <p:cBhvr>
                                        <p:cTn id="40" dur="500"/>
                                        <p:tgtEl>
                                          <p:spTgt spid="7">
                                            <p:graphicEl>
                                              <a:dgm id="{0E44A800-EFD4-497B-9451-3262FCE6B437}"/>
                                            </p:graphicEl>
                                          </p:spTgt>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graphicEl>
                                              <a:dgm id="{029041D7-8FCF-4984-851C-C69E8ECD281E}"/>
                                            </p:graphicEl>
                                          </p:spTgt>
                                        </p:tgtEl>
                                        <p:attrNameLst>
                                          <p:attrName>style.visibility</p:attrName>
                                        </p:attrNameLst>
                                      </p:cBhvr>
                                      <p:to>
                                        <p:strVal val="visible"/>
                                      </p:to>
                                    </p:set>
                                    <p:animEffect transition="in" filter="randombar(horizontal)">
                                      <p:cBhvr>
                                        <p:cTn id="49" dur="500"/>
                                        <p:tgtEl>
                                          <p:spTgt spid="7">
                                            <p:graphicEl>
                                              <a:dgm id="{029041D7-8FCF-4984-851C-C69E8ECD281E}"/>
                                            </p:graphicEl>
                                          </p:spTgt>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7">
                                            <p:graphicEl>
                                              <a:dgm id="{F5B7999F-441D-4938-818B-C2121068A2CB}"/>
                                            </p:graphicEl>
                                          </p:spTgt>
                                        </p:tgtEl>
                                        <p:attrNameLst>
                                          <p:attrName>style.visibility</p:attrName>
                                        </p:attrNameLst>
                                      </p:cBhvr>
                                      <p:to>
                                        <p:strVal val="visible"/>
                                      </p:to>
                                    </p:set>
                                    <p:animEffect transition="in" filter="randombar(horizontal)">
                                      <p:cBhvr>
                                        <p:cTn id="58" dur="500"/>
                                        <p:tgtEl>
                                          <p:spTgt spid="7">
                                            <p:graphicEl>
                                              <a:dgm id="{F5B7999F-441D-4938-818B-C2121068A2CB}"/>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P spid="11" grpId="0"/>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§18.1.1.2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促銷效果的類型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5</a:t>
            </a:fld>
            <a:endParaRPr lang="zh-TW" altLang="en-US" dirty="0"/>
          </a:p>
        </p:txBody>
      </p:sp>
      <p:graphicFrame>
        <p:nvGraphicFramePr>
          <p:cNvPr id="7" name="資料庫圖表 6"/>
          <p:cNvGraphicFramePr/>
          <p:nvPr>
            <p:extLst>
              <p:ext uri="{D42A27DB-BD31-4B8C-83A1-F6EECF244321}">
                <p14:modId xmlns:p14="http://schemas.microsoft.com/office/powerpoint/2010/main" val="1301013302"/>
              </p:ext>
            </p:extLst>
          </p:nvPr>
        </p:nvGraphicFramePr>
        <p:xfrm>
          <a:off x="395536" y="1124744"/>
          <a:ext cx="8424936"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BBE50D1B-DE04-4595-B44C-AA2D05663C7C}"/>
                                            </p:graphicEl>
                                          </p:spTgt>
                                        </p:tgtEl>
                                        <p:attrNameLst>
                                          <p:attrName>style.visibility</p:attrName>
                                        </p:attrNameLst>
                                      </p:cBhvr>
                                      <p:to>
                                        <p:strVal val="visible"/>
                                      </p:to>
                                    </p:set>
                                    <p:animEffect transition="in" filter="wipe(up)">
                                      <p:cBhvr>
                                        <p:cTn id="7" dur="500"/>
                                        <p:tgtEl>
                                          <p:spTgt spid="7">
                                            <p:graphicEl>
                                              <a:dgm id="{BBE50D1B-DE04-4595-B44C-AA2D05663C7C}"/>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graphicEl>
                                              <a:dgm id="{0AA2E3C2-0796-4702-9EAC-52838928B19C}"/>
                                            </p:graphicEl>
                                          </p:spTgt>
                                        </p:tgtEl>
                                        <p:attrNameLst>
                                          <p:attrName>style.visibility</p:attrName>
                                        </p:attrNameLst>
                                      </p:cBhvr>
                                      <p:to>
                                        <p:strVal val="visible"/>
                                      </p:to>
                                    </p:set>
                                    <p:animEffect transition="in" filter="wipe(up)">
                                      <p:cBhvr>
                                        <p:cTn id="11" dur="500"/>
                                        <p:tgtEl>
                                          <p:spTgt spid="7">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graphicEl>
                                              <a:dgm id="{E465A98F-C06C-4CD6-A14B-6176EAC4396F}"/>
                                            </p:graphicEl>
                                          </p:spTgt>
                                        </p:tgtEl>
                                        <p:attrNameLst>
                                          <p:attrName>style.visibility</p:attrName>
                                        </p:attrNameLst>
                                      </p:cBhvr>
                                      <p:to>
                                        <p:strVal val="visible"/>
                                      </p:to>
                                    </p:set>
                                    <p:animEffect transition="in" filter="wipe(up)">
                                      <p:cBhvr>
                                        <p:cTn id="16" dur="500"/>
                                        <p:tgtEl>
                                          <p:spTgt spid="7">
                                            <p:graphicEl>
                                              <a:dgm id="{E465A98F-C06C-4CD6-A14B-6176EAC4396F}"/>
                                            </p:graphic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graphicEl>
                                              <a:dgm id="{0C473A32-7290-4B4D-A437-7A958BADB0F9}"/>
                                            </p:graphicEl>
                                          </p:spTgt>
                                        </p:tgtEl>
                                        <p:attrNameLst>
                                          <p:attrName>style.visibility</p:attrName>
                                        </p:attrNameLst>
                                      </p:cBhvr>
                                      <p:to>
                                        <p:strVal val="visible"/>
                                      </p:to>
                                    </p:set>
                                    <p:animEffect transition="in" filter="wipe(up)">
                                      <p:cBhvr>
                                        <p:cTn id="20" dur="500"/>
                                        <p:tgtEl>
                                          <p:spTgt spid="7">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graphicEl>
                                              <a:dgm id="{E4866BD7-8CF4-414D-9656-026FEE664F37}"/>
                                            </p:graphicEl>
                                          </p:spTgt>
                                        </p:tgtEl>
                                        <p:attrNameLst>
                                          <p:attrName>style.visibility</p:attrName>
                                        </p:attrNameLst>
                                      </p:cBhvr>
                                      <p:to>
                                        <p:strVal val="visible"/>
                                      </p:to>
                                    </p:set>
                                    <p:animEffect transition="in" filter="wipe(up)">
                                      <p:cBhvr>
                                        <p:cTn id="25" dur="500"/>
                                        <p:tgtEl>
                                          <p:spTgt spid="7">
                                            <p:graphicEl>
                                              <a:dgm id="{E4866BD7-8CF4-414D-9656-026FEE664F37}"/>
                                            </p:graphic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
                                            <p:graphicEl>
                                              <a:dgm id="{144DDCE6-22AF-425C-8427-98A664FD0734}"/>
                                            </p:graphicEl>
                                          </p:spTgt>
                                        </p:tgtEl>
                                        <p:attrNameLst>
                                          <p:attrName>style.visibility</p:attrName>
                                        </p:attrNameLst>
                                      </p:cBhvr>
                                      <p:to>
                                        <p:strVal val="visible"/>
                                      </p:to>
                                    </p:set>
                                    <p:animEffect transition="in" filter="wipe(up)">
                                      <p:cBhvr>
                                        <p:cTn id="29" dur="500"/>
                                        <p:tgtEl>
                                          <p:spTgt spid="7">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graphicEl>
                                              <a:dgm id="{C134D43E-2D93-4ADF-83A2-28CBD00296BE}"/>
                                            </p:graphicEl>
                                          </p:spTgt>
                                        </p:tgtEl>
                                        <p:attrNameLst>
                                          <p:attrName>style.visibility</p:attrName>
                                        </p:attrNameLst>
                                      </p:cBhvr>
                                      <p:to>
                                        <p:strVal val="visible"/>
                                      </p:to>
                                    </p:set>
                                    <p:animEffect transition="in" filter="wipe(up)">
                                      <p:cBhvr>
                                        <p:cTn id="34" dur="500"/>
                                        <p:tgtEl>
                                          <p:spTgt spid="7">
                                            <p:graphicEl>
                                              <a:dgm id="{C134D43E-2D93-4ADF-83A2-28CBD00296BE}"/>
                                            </p:graphic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7">
                                            <p:graphicEl>
                                              <a:dgm id="{C438F100-E1BB-4A7C-A915-BB1940AD5F56}"/>
                                            </p:graphicEl>
                                          </p:spTgt>
                                        </p:tgtEl>
                                        <p:attrNameLst>
                                          <p:attrName>style.visibility</p:attrName>
                                        </p:attrNameLst>
                                      </p:cBhvr>
                                      <p:to>
                                        <p:strVal val="visible"/>
                                      </p:to>
                                    </p:set>
                                    <p:animEffect transition="in" filter="wipe(up)">
                                      <p:cBhvr>
                                        <p:cTn id="38" dur="500"/>
                                        <p:tgtEl>
                                          <p:spTgt spid="7">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內容版面配置區 6"/>
          <p:cNvSpPr>
            <a:spLocks noGrp="1"/>
          </p:cNvSpPr>
          <p:nvPr>
            <p:ph idx="1"/>
          </p:nvPr>
        </p:nvSpPr>
        <p:spPr>
          <a:xfrm>
            <a:off x="0" y="116632"/>
            <a:ext cx="4427984" cy="504056"/>
          </a:xfrm>
        </p:spPr>
        <p:txBody>
          <a:bodyPr>
            <a:normAutofit fontScale="85000" lnSpcReduction="10000"/>
            <a:scene3d>
              <a:camera prst="orthographicFront"/>
              <a:lightRig rig="soft" dir="t">
                <a:rot lat="0" lon="0" rev="10800000"/>
              </a:lightRig>
            </a:scene3d>
            <a:sp3d>
              <a:bevelT w="27940" h="12700"/>
              <a:contourClr>
                <a:srgbClr val="DDDDDD"/>
              </a:contourClr>
            </a:sp3d>
          </a:bodyPr>
          <a:lstStyle/>
          <a:p>
            <a:pPr marL="0" indent="0">
              <a:buNone/>
            </a:pPr>
            <a:r>
              <a:rPr lang="zh-TW" altLang="en-US" b="1" spc="150" dirty="0" smtClean="0">
                <a:ln w="11430"/>
                <a:solidFill>
                  <a:srgbClr val="FF0066"/>
                </a:solidFill>
                <a:effectLst>
                  <a:outerShdw blurRad="25400" algn="tl" rotWithShape="0">
                    <a:srgbClr val="000000">
                      <a:alpha val="43000"/>
                    </a:srgbClr>
                  </a:outerShdw>
                </a:effectLst>
                <a:latin typeface="+mn-ea"/>
              </a:rPr>
              <a:t>圖</a:t>
            </a:r>
            <a:r>
              <a:rPr lang="en-US" altLang="zh-TW" b="1" spc="150" dirty="0" smtClean="0">
                <a:ln w="11430"/>
                <a:solidFill>
                  <a:srgbClr val="FF0066"/>
                </a:solidFill>
                <a:effectLst>
                  <a:outerShdw blurRad="25400" algn="tl" rotWithShape="0">
                    <a:srgbClr val="000000">
                      <a:alpha val="43000"/>
                    </a:srgbClr>
                  </a:outerShdw>
                </a:effectLst>
                <a:latin typeface="+mn-ea"/>
              </a:rPr>
              <a:t>18-1 </a:t>
            </a:r>
            <a:r>
              <a:rPr lang="zh-TW" altLang="en-US" b="1" spc="150" dirty="0" smtClean="0">
                <a:ln w="11430"/>
                <a:solidFill>
                  <a:srgbClr val="FF0066"/>
                </a:solidFill>
                <a:effectLst>
                  <a:outerShdw blurRad="25400" algn="tl" rotWithShape="0">
                    <a:srgbClr val="000000">
                      <a:alpha val="43000"/>
                    </a:srgbClr>
                  </a:outerShdw>
                </a:effectLst>
                <a:latin typeface="+mn-ea"/>
              </a:rPr>
              <a:t>促銷效果的各種類型</a:t>
            </a:r>
            <a:endParaRPr lang="zh-TW" altLang="en-US" b="1" spc="150" dirty="0">
              <a:ln w="11430"/>
              <a:solidFill>
                <a:srgbClr val="FF0066"/>
              </a:solidFill>
              <a:effectLst>
                <a:outerShdw blurRad="25400" algn="tl" rotWithShape="0">
                  <a:srgbClr val="000000">
                    <a:alpha val="43000"/>
                  </a:srgbClr>
                </a:outerShdw>
              </a:effectLst>
              <a:latin typeface="+mn-ea"/>
            </a:endParaRPr>
          </a:p>
        </p:txBody>
      </p:sp>
      <p:sp>
        <p:nvSpPr>
          <p:cNvPr id="4" name="日期版面配置區 3"/>
          <p:cNvSpPr>
            <a:spLocks noGrp="1"/>
          </p:cNvSpPr>
          <p:nvPr>
            <p:ph type="dt" sz="half" idx="10"/>
          </p:nvPr>
        </p:nvSpPr>
        <p:spPr>
          <a:xfrm>
            <a:off x="107504" y="6524625"/>
            <a:ext cx="3744417" cy="369332"/>
          </a:xfrm>
        </p:spPr>
        <p:txBody>
          <a:bodyPr/>
          <a:lstStyle/>
          <a:p>
            <a:r>
              <a:rPr lang="zh-TW" altLang="en-US" dirty="0" smtClean="0">
                <a:latin typeface="微軟正黑體" pitchFamily="34" charset="-120"/>
                <a:ea typeface="微軟正黑體" pitchFamily="34" charset="-120"/>
              </a:rPr>
              <a:t>行銷管理   </a:t>
            </a:r>
            <a:r>
              <a:rPr lang="en-US" altLang="zh-TW" dirty="0" smtClean="0">
                <a:latin typeface="微軟正黑體" pitchFamily="34" charset="-120"/>
                <a:ea typeface="微軟正黑體" pitchFamily="34" charset="-120"/>
              </a:rPr>
              <a:t>Chapter 18   </a:t>
            </a:r>
            <a:r>
              <a:rPr lang="zh-TW" altLang="en-US" dirty="0"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6</a:t>
            </a:fld>
            <a:endParaRPr lang="zh-TW" alt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4" y="476672"/>
            <a:ext cx="7614597" cy="5905601"/>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1259632" y="6310459"/>
            <a:ext cx="2088232" cy="369332"/>
          </a:xfrm>
          <a:prstGeom prst="rect">
            <a:avLst/>
          </a:prstGeom>
          <a:noFill/>
        </p:spPr>
        <p:txBody>
          <a:bodyPr wrap="square" rtlCol="0">
            <a:spAutoFit/>
          </a:bodyPr>
          <a:lstStyle/>
          <a:p>
            <a:r>
              <a:rPr lang="en-US" altLang="zh-TW" b="1" dirty="0" smtClean="0"/>
              <a:t>(C) </a:t>
            </a:r>
            <a:r>
              <a:rPr lang="zh-TW" altLang="en-US" b="1" dirty="0" smtClean="0"/>
              <a:t>長期效果型</a:t>
            </a:r>
            <a:endParaRPr lang="zh-TW" altLang="en-US" b="1" dirty="0"/>
          </a:p>
        </p:txBody>
      </p:sp>
      <p:sp>
        <p:nvSpPr>
          <p:cNvPr id="9" name="文字方塊 8"/>
          <p:cNvSpPr txBox="1"/>
          <p:nvPr/>
        </p:nvSpPr>
        <p:spPr>
          <a:xfrm>
            <a:off x="5328877" y="6339959"/>
            <a:ext cx="2088232" cy="369332"/>
          </a:xfrm>
          <a:prstGeom prst="rect">
            <a:avLst/>
          </a:prstGeom>
          <a:noFill/>
        </p:spPr>
        <p:txBody>
          <a:bodyPr wrap="square" rtlCol="0">
            <a:spAutoFit/>
          </a:bodyPr>
          <a:lstStyle/>
          <a:p>
            <a:r>
              <a:rPr lang="en-US" altLang="zh-TW" b="1" dirty="0" smtClean="0"/>
              <a:t>(D) </a:t>
            </a:r>
            <a:r>
              <a:rPr lang="zh-TW" altLang="en-US" b="1" dirty="0" smtClean="0"/>
              <a:t>不利反弊型</a:t>
            </a:r>
            <a:endParaRPr lang="zh-TW" altLang="en-US" b="1" dirty="0"/>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消</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費者促銷的工具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3053144783"/>
              </p:ext>
            </p:extLst>
          </p:nvPr>
        </p:nvGraphicFramePr>
        <p:xfrm>
          <a:off x="539552" y="1449446"/>
          <a:ext cx="87849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7</a:t>
            </a:fld>
            <a:endParaRPr lang="zh-TW" altLang="en-US" dirty="0"/>
          </a:p>
        </p:txBody>
      </p:sp>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8D5377B8-B51C-4F0E-BF3F-ED094C4BFB2F}"/>
                                            </p:graphicEl>
                                          </p:spTgt>
                                        </p:tgtEl>
                                        <p:attrNameLst>
                                          <p:attrName>style.visibility</p:attrName>
                                        </p:attrNameLst>
                                      </p:cBhvr>
                                      <p:to>
                                        <p:strVal val="visible"/>
                                      </p:to>
                                    </p:set>
                                    <p:animEffect transition="in" filter="randombar(horizontal)">
                                      <p:cBhvr>
                                        <p:cTn id="7" dur="500"/>
                                        <p:tgtEl>
                                          <p:spTgt spid="7">
                                            <p:graphicEl>
                                              <a:dgm id="{8D5377B8-B51C-4F0E-BF3F-ED094C4BFB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graphicEl>
                                              <a:dgm id="{69BF1B0A-13EC-42E3-8FE4-77007D9B1B50}"/>
                                            </p:graphicEl>
                                          </p:spTgt>
                                        </p:tgtEl>
                                        <p:attrNameLst>
                                          <p:attrName>style.visibility</p:attrName>
                                        </p:attrNameLst>
                                      </p:cBhvr>
                                      <p:to>
                                        <p:strVal val="visible"/>
                                      </p:to>
                                    </p:set>
                                    <p:animEffect transition="in" filter="randombar(horizontal)">
                                      <p:cBhvr>
                                        <p:cTn id="12" dur="500"/>
                                        <p:tgtEl>
                                          <p:spTgt spid="7">
                                            <p:graphicEl>
                                              <a:dgm id="{69BF1B0A-13EC-42E3-8FE4-77007D9B1B5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graphicEl>
                                              <a:dgm id="{C881338C-DBB1-4D4D-A1E2-947C33C8C1D5}"/>
                                            </p:graphicEl>
                                          </p:spTgt>
                                        </p:tgtEl>
                                        <p:attrNameLst>
                                          <p:attrName>style.visibility</p:attrName>
                                        </p:attrNameLst>
                                      </p:cBhvr>
                                      <p:to>
                                        <p:strVal val="visible"/>
                                      </p:to>
                                    </p:set>
                                    <p:animEffect transition="in" filter="randombar(horizontal)">
                                      <p:cBhvr>
                                        <p:cTn id="17" dur="500"/>
                                        <p:tgtEl>
                                          <p:spTgt spid="7">
                                            <p:graphicEl>
                                              <a:dgm id="{C881338C-DBB1-4D4D-A1E2-947C33C8C1D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graphicEl>
                                              <a:dgm id="{0E44A800-EFD4-497B-9451-3262FCE6B437}"/>
                                            </p:graphicEl>
                                          </p:spTgt>
                                        </p:tgtEl>
                                        <p:attrNameLst>
                                          <p:attrName>style.visibility</p:attrName>
                                        </p:attrNameLst>
                                      </p:cBhvr>
                                      <p:to>
                                        <p:strVal val="visible"/>
                                      </p:to>
                                    </p:set>
                                    <p:animEffect transition="in" filter="randombar(horizontal)">
                                      <p:cBhvr>
                                        <p:cTn id="22" dur="500"/>
                                        <p:tgtEl>
                                          <p:spTgt spid="7">
                                            <p:graphicEl>
                                              <a:dgm id="{0E44A800-EFD4-497B-9451-3262FCE6B43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graphicEl>
                                              <a:dgm id="{029041D7-8FCF-4984-851C-C69E8ECD281E}"/>
                                            </p:graphicEl>
                                          </p:spTgt>
                                        </p:tgtEl>
                                        <p:attrNameLst>
                                          <p:attrName>style.visibility</p:attrName>
                                        </p:attrNameLst>
                                      </p:cBhvr>
                                      <p:to>
                                        <p:strVal val="visible"/>
                                      </p:to>
                                    </p:set>
                                    <p:animEffect transition="in" filter="randombar(horizontal)">
                                      <p:cBhvr>
                                        <p:cTn id="27" dur="500"/>
                                        <p:tgtEl>
                                          <p:spTgt spid="7">
                                            <p:graphicEl>
                                              <a:dgm id="{029041D7-8FCF-4984-851C-C69E8ECD281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graphicEl>
                                              <a:dgm id="{F5B7999F-441D-4938-818B-C2121068A2CB}"/>
                                            </p:graphicEl>
                                          </p:spTgt>
                                        </p:tgtEl>
                                        <p:attrNameLst>
                                          <p:attrName>style.visibility</p:attrName>
                                        </p:attrNameLst>
                                      </p:cBhvr>
                                      <p:to>
                                        <p:strVal val="visible"/>
                                      </p:to>
                                    </p:set>
                                    <p:animEffect transition="in" filter="randombar(horizontal)">
                                      <p:cBhvr>
                                        <p:cTn id="32" dur="500"/>
                                        <p:tgtEl>
                                          <p:spTgt spid="7">
                                            <p:graphicEl>
                                              <a:dgm id="{F5B7999F-441D-4938-818B-C2121068A2C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graphicEl>
                                              <a:dgm id="{F1BF1785-59F9-40CA-B0D1-9F192F8D8957}"/>
                                            </p:graphicEl>
                                          </p:spTgt>
                                        </p:tgtEl>
                                        <p:attrNameLst>
                                          <p:attrName>style.visibility</p:attrName>
                                        </p:attrNameLst>
                                      </p:cBhvr>
                                      <p:to>
                                        <p:strVal val="visible"/>
                                      </p:to>
                                    </p:set>
                                    <p:animEffect transition="in" filter="randombar(horizontal)">
                                      <p:cBhvr>
                                        <p:cTn id="37" dur="500"/>
                                        <p:tgtEl>
                                          <p:spTgt spid="7">
                                            <p:graphicEl>
                                              <a:dgm id="{F1BF1785-59F9-40CA-B0D1-9F192F8D895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graphicEl>
                                              <a:dgm id="{84025795-87AD-44B3-8157-4E8F49020402}"/>
                                            </p:graphicEl>
                                          </p:spTgt>
                                        </p:tgtEl>
                                        <p:attrNameLst>
                                          <p:attrName>style.visibility</p:attrName>
                                        </p:attrNameLst>
                                      </p:cBhvr>
                                      <p:to>
                                        <p:strVal val="visible"/>
                                      </p:to>
                                    </p:set>
                                    <p:animEffect transition="in" filter="randombar(horizontal)">
                                      <p:cBhvr>
                                        <p:cTn id="42" dur="500"/>
                                        <p:tgtEl>
                                          <p:spTgt spid="7">
                                            <p:graphicEl>
                                              <a:dgm id="{84025795-87AD-44B3-8157-4E8F490204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折價券</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96752"/>
            <a:ext cx="8096250" cy="1944216"/>
          </a:xfrm>
        </p:spPr>
        <p:txBody>
          <a:bodyPr>
            <a:normAutofit lnSpcReduction="10000"/>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折價券</a:t>
            </a:r>
            <a:r>
              <a:rPr lang="en-US" altLang="zh-TW" sz="3000" b="1" spc="150" dirty="0">
                <a:ln w="11430"/>
                <a:solidFill>
                  <a:srgbClr val="C00000"/>
                </a:solidFill>
                <a:effectLst>
                  <a:outerShdw blurRad="25400" algn="tl" rotWithShape="0">
                    <a:srgbClr val="000000">
                      <a:alpha val="43000"/>
                    </a:srgbClr>
                  </a:outerShdw>
                </a:effectLst>
              </a:rPr>
              <a:t>(coupon</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指</a:t>
            </a:r>
            <a:r>
              <a:rPr lang="zh-TW" altLang="zh-TW" sz="3000" b="1" spc="150" dirty="0">
                <a:ln w="11430"/>
                <a:effectLst>
                  <a:outerShdw blurRad="25400" algn="tl" rotWithShape="0">
                    <a:srgbClr val="000000">
                      <a:alpha val="43000"/>
                    </a:srgbClr>
                  </a:outerShdw>
                </a:effectLst>
              </a:rPr>
              <a:t>消費者在購買產品時，廠商所提供的能夠享有直接價錢折減的憑證。</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000" b="1" spc="150" dirty="0">
                <a:ln w="11430"/>
                <a:solidFill>
                  <a:srgbClr val="0070C0"/>
                </a:solidFill>
                <a:effectLst>
                  <a:outerShdw blurRad="25400" algn="tl" rotWithShape="0">
                    <a:srgbClr val="000000">
                      <a:alpha val="43000"/>
                    </a:srgbClr>
                  </a:outerShdw>
                </a:effectLst>
              </a:rPr>
              <a:t>贈送折價券給消費者的方式包括：</a:t>
            </a:r>
            <a:endParaRPr lang="zh-TW" altLang="en-US" sz="3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74050367"/>
              </p:ext>
            </p:extLst>
          </p:nvPr>
        </p:nvGraphicFramePr>
        <p:xfrm>
          <a:off x="1005667" y="2939331"/>
          <a:ext cx="8004983" cy="371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800" t="13904" r="5201"/>
          <a:stretch/>
        </p:blipFill>
        <p:spPr bwMode="auto">
          <a:xfrm rot="534974">
            <a:off x="7351164" y="134238"/>
            <a:ext cx="1501053" cy="1022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out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8D5377B8-B51C-4F0E-BF3F-ED094C4BFB2F}"/>
                                            </p:graphicEl>
                                          </p:spTgt>
                                        </p:tgtEl>
                                        <p:attrNameLst>
                                          <p:attrName>style.visibility</p:attrName>
                                        </p:attrNameLst>
                                      </p:cBhvr>
                                      <p:to>
                                        <p:strVal val="visible"/>
                                      </p:to>
                                    </p:set>
                                    <p:animEffect transition="in" filter="wipe(left)">
                                      <p:cBhvr>
                                        <p:cTn id="20" dur="500"/>
                                        <p:tgtEl>
                                          <p:spTgt spid="6">
                                            <p:graphicEl>
                                              <a:dgm id="{8D5377B8-B51C-4F0E-BF3F-ED094C4BFB2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69BF1B0A-13EC-42E3-8FE4-77007D9B1B50}"/>
                                            </p:graphicEl>
                                          </p:spTgt>
                                        </p:tgtEl>
                                        <p:attrNameLst>
                                          <p:attrName>style.visibility</p:attrName>
                                        </p:attrNameLst>
                                      </p:cBhvr>
                                      <p:to>
                                        <p:strVal val="visible"/>
                                      </p:to>
                                    </p:set>
                                    <p:animEffect transition="in" filter="wipe(left)">
                                      <p:cBhvr>
                                        <p:cTn id="25" dur="500"/>
                                        <p:tgtEl>
                                          <p:spTgt spid="6">
                                            <p:graphicEl>
                                              <a:dgm id="{69BF1B0A-13EC-42E3-8FE4-77007D9B1B5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C881338C-DBB1-4D4D-A1E2-947C33C8C1D5}"/>
                                            </p:graphicEl>
                                          </p:spTgt>
                                        </p:tgtEl>
                                        <p:attrNameLst>
                                          <p:attrName>style.visibility</p:attrName>
                                        </p:attrNameLst>
                                      </p:cBhvr>
                                      <p:to>
                                        <p:strVal val="visible"/>
                                      </p:to>
                                    </p:set>
                                    <p:animEffect transition="in" filter="wipe(left)">
                                      <p:cBhvr>
                                        <p:cTn id="30" dur="500"/>
                                        <p:tgtEl>
                                          <p:spTgt spid="6">
                                            <p:graphicEl>
                                              <a:dgm id="{C881338C-DBB1-4D4D-A1E2-947C33C8C1D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0E44A800-EFD4-497B-9451-3262FCE6B437}"/>
                                            </p:graphicEl>
                                          </p:spTgt>
                                        </p:tgtEl>
                                        <p:attrNameLst>
                                          <p:attrName>style.visibility</p:attrName>
                                        </p:attrNameLst>
                                      </p:cBhvr>
                                      <p:to>
                                        <p:strVal val="visible"/>
                                      </p:to>
                                    </p:set>
                                    <p:animEffect transition="in" filter="wipe(left)">
                                      <p:cBhvr>
                                        <p:cTn id="35" dur="500"/>
                                        <p:tgtEl>
                                          <p:spTgt spid="6">
                                            <p:graphicEl>
                                              <a:dgm id="{0E44A800-EFD4-497B-9451-3262FCE6B437}"/>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graphicEl>
                                              <a:dgm id="{029041D7-8FCF-4984-851C-C69E8ECD281E}"/>
                                            </p:graphicEl>
                                          </p:spTgt>
                                        </p:tgtEl>
                                        <p:attrNameLst>
                                          <p:attrName>style.visibility</p:attrName>
                                        </p:attrNameLst>
                                      </p:cBhvr>
                                      <p:to>
                                        <p:strVal val="visible"/>
                                      </p:to>
                                    </p:set>
                                    <p:animEffect transition="in" filter="wipe(left)">
                                      <p:cBhvr>
                                        <p:cTn id="40" dur="500"/>
                                        <p:tgtEl>
                                          <p:spTgt spid="6">
                                            <p:graphicEl>
                                              <a:dgm id="{029041D7-8FCF-4984-851C-C69E8ECD281E}"/>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F5B7999F-441D-4938-818B-C2121068A2CB}"/>
                                            </p:graphicEl>
                                          </p:spTgt>
                                        </p:tgtEl>
                                        <p:attrNameLst>
                                          <p:attrName>style.visibility</p:attrName>
                                        </p:attrNameLst>
                                      </p:cBhvr>
                                      <p:to>
                                        <p:strVal val="visible"/>
                                      </p:to>
                                    </p:set>
                                    <p:animEffect transition="in" filter="wipe(left)">
                                      <p:cBhvr>
                                        <p:cTn id="45" dur="500"/>
                                        <p:tgtEl>
                                          <p:spTgt spid="6">
                                            <p:graphicEl>
                                              <a:dgm id="{F5B7999F-441D-4938-818B-C2121068A2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§18.1.2.2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贈品</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893607" y="1040947"/>
            <a:ext cx="8229600" cy="360040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贈品</a:t>
            </a:r>
            <a:r>
              <a:rPr lang="en-US" altLang="zh-TW" b="1" spc="150" dirty="0">
                <a:ln w="11430"/>
                <a:solidFill>
                  <a:srgbClr val="C00000"/>
                </a:solidFill>
                <a:effectLst>
                  <a:outerShdw blurRad="25400" algn="tl" rotWithShape="0">
                    <a:srgbClr val="000000">
                      <a:alpha val="43000"/>
                    </a:srgbClr>
                  </a:outerShdw>
                </a:effectLst>
              </a:rPr>
              <a:t>(premium</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當消費者購買產品時，提供給消費者一個免費或只需付出低廉代價便能取得的額外物品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送贈品的主要目的是在</a:t>
            </a:r>
            <a:r>
              <a:rPr lang="zh-TW" altLang="zh-TW" b="1" spc="150" dirty="0">
                <a:ln w="11430"/>
                <a:solidFill>
                  <a:srgbClr val="9900CC"/>
                </a:solidFill>
                <a:effectLst>
                  <a:outerShdw blurRad="25400" algn="tl" rotWithShape="0">
                    <a:srgbClr val="000000">
                      <a:alpha val="43000"/>
                    </a:srgbClr>
                  </a:outerShdw>
                </a:effectLst>
              </a:rPr>
              <a:t>增強消費者購買的決心、增加購買數量、說服非使用者使用，以及鼓勵競爭者的顧客轉換品牌</a:t>
            </a:r>
            <a:r>
              <a:rPr lang="zh-TW" altLang="zh-TW" b="1" spc="150" dirty="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18   </a:t>
            </a:r>
            <a:r>
              <a:rPr lang="zh-TW" altLang="en-US" smtClean="0">
                <a:latin typeface="微軟正黑體" pitchFamily="34" charset="-120"/>
                <a:ea typeface="微軟正黑體" pitchFamily="34" charset="-120"/>
              </a:rPr>
              <a:t>促銷與公共關係 </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18-</a:t>
            </a:r>
            <a:fld id="{B26F0F54-EDFB-4D3E-95FE-4222E89E373E}" type="slidenum">
              <a:rPr lang="zh-TW" altLang="en-US" smtClean="0"/>
              <a:t>9</a:t>
            </a:fld>
            <a:endParaRPr lang="zh-TW"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97" t="28611" r="25301" b="22370"/>
          <a:stretch/>
        </p:blipFill>
        <p:spPr bwMode="auto">
          <a:xfrm>
            <a:off x="2750424" y="3892134"/>
            <a:ext cx="4515966" cy="2464216"/>
          </a:xfrm>
          <a:prstGeom prst="roundRect">
            <a:avLst>
              <a:gd name="adj" fmla="val 117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955346"/>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行銷管理(改</Template>
  <TotalTime>365</TotalTime>
  <Words>1937</Words>
  <Application>Microsoft Office PowerPoint</Application>
  <PresentationFormat>如螢幕大小 (4:3)</PresentationFormat>
  <Paragraphs>221</Paragraphs>
  <Slides>26</Slides>
  <Notes>1</Notes>
  <HiddenSlides>0</HiddenSlides>
  <MMClips>0</MMClips>
  <ScaleCrop>false</ScaleCrop>
  <HeadingPairs>
    <vt:vector size="6" baseType="variant">
      <vt:variant>
        <vt:lpstr>使用字型</vt:lpstr>
      </vt:variant>
      <vt:variant>
        <vt:i4>6</vt:i4>
      </vt:variant>
      <vt:variant>
        <vt:lpstr>佈景主題</vt:lpstr>
      </vt:variant>
      <vt:variant>
        <vt:i4>3</vt:i4>
      </vt:variant>
      <vt:variant>
        <vt:lpstr>投影片標題</vt:lpstr>
      </vt:variant>
      <vt:variant>
        <vt:i4>26</vt:i4>
      </vt:variant>
    </vt:vector>
  </HeadingPairs>
  <TitlesOfParts>
    <vt:vector size="35" baseType="lpstr">
      <vt:lpstr>Adobe 繁黑體 Std B</vt:lpstr>
      <vt:lpstr>微軟正黑體</vt:lpstr>
      <vt:lpstr>新細明體</vt:lpstr>
      <vt:lpstr>標楷體</vt:lpstr>
      <vt:lpstr>Arial</vt:lpstr>
      <vt:lpstr>Calibri</vt:lpstr>
      <vt:lpstr>行銷管理(改</vt:lpstr>
      <vt:lpstr>自訂設計</vt:lpstr>
      <vt:lpstr>1_自訂設計</vt:lpstr>
      <vt:lpstr>PowerPoint 簡報</vt:lpstr>
      <vt:lpstr>Chapter 18 促銷與公共關係</vt:lpstr>
      <vt:lpstr>§18.1 促銷</vt:lpstr>
      <vt:lpstr>§18.1.1.1 常見的促銷</vt:lpstr>
      <vt:lpstr>§18.1.1.2 促銷效果的類型</vt:lpstr>
      <vt:lpstr>PowerPoint 簡報</vt:lpstr>
      <vt:lpstr>§18.1.2 消費者促銷的工具</vt:lpstr>
      <vt:lpstr>§18.1.2.1 折價券</vt:lpstr>
      <vt:lpstr>§18.1.2.2 贈品</vt:lpstr>
      <vt:lpstr>§18.1.2.3 愛用者回饋計畫</vt:lpstr>
      <vt:lpstr>§18.1.2.4 競賽與抽獎</vt:lpstr>
      <vt:lpstr>§18.1.2.5 樣品</vt:lpstr>
      <vt:lpstr>§18.1.2.6 店頭展示</vt:lpstr>
      <vt:lpstr>§18.1.2.7 搭配促銷</vt:lpstr>
      <vt:lpstr>§18.1.2.8 現金還本</vt:lpstr>
      <vt:lpstr>§18.1.3 交易促銷的工具</vt:lpstr>
      <vt:lpstr>PowerPoint 簡報</vt:lpstr>
      <vt:lpstr>§18.2.1 公共關係的功能</vt:lpstr>
      <vt:lpstr>§18.2.2 主要的公共關係工具</vt:lpstr>
      <vt:lpstr>§18.2.3 危機的處理1/2</vt:lpstr>
      <vt:lpstr>§18.2.3 危機的處理2/2</vt:lpstr>
      <vt:lpstr>§18.2.4 贊助行銷1/3</vt:lpstr>
      <vt:lpstr>§18.2.4 贊助行銷2/3</vt:lpstr>
      <vt:lpstr>§18.2.4 贊助行銷3/3</vt:lpstr>
      <vt:lpstr>§18.2.5 公共關係效果的評估</vt:lpstr>
      <vt:lpstr>-The 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Zona Li</cp:lastModifiedBy>
  <cp:revision>169</cp:revision>
  <dcterms:created xsi:type="dcterms:W3CDTF">2011-05-30T14:06:51Z</dcterms:created>
  <dcterms:modified xsi:type="dcterms:W3CDTF">2014-05-21T14:21:51Z</dcterms:modified>
</cp:coreProperties>
</file>