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3"/>
  </p:notesMasterIdLst>
  <p:handoutMasterIdLst>
    <p:handoutMasterId r:id="rId54"/>
  </p:handoutMasterIdLst>
  <p:sldIdLst>
    <p:sldId id="295" r:id="rId2"/>
    <p:sldId id="300" r:id="rId3"/>
    <p:sldId id="302" r:id="rId4"/>
    <p:sldId id="324" r:id="rId5"/>
    <p:sldId id="309" r:id="rId6"/>
    <p:sldId id="296" r:id="rId7"/>
    <p:sldId id="304" r:id="rId8"/>
    <p:sldId id="305" r:id="rId9"/>
    <p:sldId id="311" r:id="rId10"/>
    <p:sldId id="306" r:id="rId11"/>
    <p:sldId id="307" r:id="rId12"/>
    <p:sldId id="312" r:id="rId13"/>
    <p:sldId id="313" r:id="rId14"/>
    <p:sldId id="315" r:id="rId15"/>
    <p:sldId id="314" r:id="rId16"/>
    <p:sldId id="325" r:id="rId17"/>
    <p:sldId id="298" r:id="rId18"/>
    <p:sldId id="316" r:id="rId19"/>
    <p:sldId id="317" r:id="rId20"/>
    <p:sldId id="318" r:id="rId21"/>
    <p:sldId id="319" r:id="rId22"/>
    <p:sldId id="320" r:id="rId23"/>
    <p:sldId id="326" r:id="rId24"/>
    <p:sldId id="327" r:id="rId25"/>
    <p:sldId id="328" r:id="rId26"/>
    <p:sldId id="329" r:id="rId27"/>
    <p:sldId id="330" r:id="rId28"/>
    <p:sldId id="331" r:id="rId29"/>
    <p:sldId id="321" r:id="rId30"/>
    <p:sldId id="322" r:id="rId31"/>
    <p:sldId id="323"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299" r:id="rId50"/>
    <p:sldId id="350" r:id="rId51"/>
    <p:sldId id="27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7231" autoAdjust="0"/>
  </p:normalViewPr>
  <p:slideViewPr>
    <p:cSldViewPr>
      <p:cViewPr varScale="1">
        <p:scale>
          <a:sx n="80" d="100"/>
          <a:sy n="80" d="100"/>
        </p:scale>
        <p:origin x="-1152" y="-78"/>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F4EBA-73E5-4B4A-B4BE-5D0728DDF0A0}"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zh-TW" altLang="en-US"/>
        </a:p>
      </dgm:t>
    </dgm:pt>
    <dgm:pt modelId="{E4A1EBB4-D39A-4D6E-A7E0-3FDF7F049E0E}">
      <dgm:prSet phldrT="[文字]"/>
      <dgm:spPr/>
      <dgm:t>
        <a:bodyPr/>
        <a:lstStyle/>
        <a:p>
          <a:r>
            <a:rPr lang="zh-TW" altLang="en-US" dirty="0" smtClean="0">
              <a:latin typeface="Comic Sans MS" pitchFamily="66" charset="0"/>
              <a:ea typeface="微軟正黑體" pitchFamily="34" charset="-120"/>
            </a:rPr>
            <a:t>本章架構</a:t>
          </a:r>
          <a:endParaRPr lang="zh-TW" altLang="en-US" dirty="0">
            <a:latin typeface="Comic Sans MS" pitchFamily="66" charset="0"/>
            <a:ea typeface="微軟正黑體" pitchFamily="34" charset="-120"/>
          </a:endParaRPr>
        </a:p>
      </dgm:t>
    </dgm:pt>
    <dgm:pt modelId="{864704CD-0D52-4A0D-BF36-78E3FBA4603B}" type="parTrans" cxnId="{0179FA65-3302-409D-AFF5-F5698B0843B5}">
      <dgm:prSet/>
      <dgm:spPr/>
      <dgm:t>
        <a:bodyPr/>
        <a:lstStyle/>
        <a:p>
          <a:endParaRPr lang="zh-TW" altLang="en-US">
            <a:latin typeface="Comic Sans MS" pitchFamily="66" charset="0"/>
            <a:ea typeface="微軟正黑體" pitchFamily="34" charset="-120"/>
          </a:endParaRPr>
        </a:p>
      </dgm:t>
    </dgm:pt>
    <dgm:pt modelId="{17603063-77FA-4F7D-A1C9-DF40F1F75996}" type="sibTrans" cxnId="{0179FA65-3302-409D-AFF5-F5698B0843B5}">
      <dgm:prSet/>
      <dgm:spPr/>
      <dgm:t>
        <a:bodyPr/>
        <a:lstStyle/>
        <a:p>
          <a:endParaRPr lang="zh-TW" altLang="en-US">
            <a:latin typeface="Comic Sans MS" pitchFamily="66" charset="0"/>
            <a:ea typeface="微軟正黑體" pitchFamily="34" charset="-120"/>
          </a:endParaRPr>
        </a:p>
      </dgm:t>
    </dgm:pt>
    <dgm:pt modelId="{98D33023-AC0E-467B-9396-0CAFD8DB1C96}">
      <dgm:prSet phldrT="[文字]"/>
      <dgm:spPr/>
      <dgm:t>
        <a:bodyPr/>
        <a:lstStyle/>
        <a:p>
          <a:r>
            <a:rPr lang="zh-TW" altLang="en-US" dirty="0" smtClean="0">
              <a:latin typeface="Comic Sans MS" pitchFamily="66" charset="0"/>
              <a:ea typeface="微軟正黑體" pitchFamily="34" charset="-120"/>
            </a:rPr>
            <a:t>行銷</a:t>
          </a:r>
          <a:endParaRPr lang="zh-TW" altLang="en-US" dirty="0">
            <a:latin typeface="Comic Sans MS" pitchFamily="66" charset="0"/>
            <a:ea typeface="微軟正黑體" pitchFamily="34" charset="-120"/>
          </a:endParaRPr>
        </a:p>
      </dgm:t>
    </dgm:pt>
    <dgm:pt modelId="{C217A114-BAE2-4675-AF9B-E26BE3638A74}" type="parTrans" cxnId="{6912C096-5145-4095-B1D9-6CB980A1E041}">
      <dgm:prSet/>
      <dgm:spPr/>
      <dgm:t>
        <a:bodyPr/>
        <a:lstStyle/>
        <a:p>
          <a:endParaRPr lang="zh-TW" altLang="en-US">
            <a:latin typeface="Comic Sans MS" pitchFamily="66" charset="0"/>
            <a:ea typeface="微軟正黑體" pitchFamily="34" charset="-120"/>
          </a:endParaRPr>
        </a:p>
      </dgm:t>
    </dgm:pt>
    <dgm:pt modelId="{49637A52-E230-4C72-B792-F36C3CE352C6}" type="sibTrans" cxnId="{6912C096-5145-4095-B1D9-6CB980A1E041}">
      <dgm:prSet/>
      <dgm:spPr/>
      <dgm:t>
        <a:bodyPr/>
        <a:lstStyle/>
        <a:p>
          <a:endParaRPr lang="zh-TW" altLang="en-US">
            <a:latin typeface="Comic Sans MS" pitchFamily="66" charset="0"/>
            <a:ea typeface="微軟正黑體" pitchFamily="34" charset="-120"/>
          </a:endParaRPr>
        </a:p>
      </dgm:t>
    </dgm:pt>
    <dgm:pt modelId="{77F9DB03-9D2B-4BF8-B8E7-887802EC4E0A}">
      <dgm:prSet phldrT="[文字]"/>
      <dgm:spPr/>
      <dgm:t>
        <a:bodyPr/>
        <a:lstStyle/>
        <a:p>
          <a:r>
            <a:rPr lang="zh-TW" altLang="en-US" dirty="0" smtClean="0">
              <a:latin typeface="Comic Sans MS" pitchFamily="66" charset="0"/>
              <a:ea typeface="微軟正黑體" pitchFamily="34" charset="-120"/>
            </a:rPr>
            <a:t>學習重點</a:t>
          </a:r>
          <a:endParaRPr lang="zh-TW" altLang="en-US" dirty="0">
            <a:latin typeface="Comic Sans MS" pitchFamily="66" charset="0"/>
            <a:ea typeface="微軟正黑體" pitchFamily="34" charset="-120"/>
          </a:endParaRPr>
        </a:p>
      </dgm:t>
    </dgm:pt>
    <dgm:pt modelId="{09803F90-D37F-4C53-BA88-A9EE3B9F2DD6}" type="parTrans" cxnId="{0AB6AC6C-35BA-452C-A27F-E727F130016E}">
      <dgm:prSet/>
      <dgm:spPr/>
      <dgm:t>
        <a:bodyPr/>
        <a:lstStyle/>
        <a:p>
          <a:endParaRPr lang="zh-TW" altLang="en-US">
            <a:latin typeface="Comic Sans MS" pitchFamily="66" charset="0"/>
            <a:ea typeface="微軟正黑體" pitchFamily="34" charset="-120"/>
          </a:endParaRPr>
        </a:p>
      </dgm:t>
    </dgm:pt>
    <dgm:pt modelId="{D6E20EEC-1409-4E9D-A229-54903BB28780}" type="sibTrans" cxnId="{0AB6AC6C-35BA-452C-A27F-E727F130016E}">
      <dgm:prSet/>
      <dgm:spPr/>
      <dgm:t>
        <a:bodyPr/>
        <a:lstStyle/>
        <a:p>
          <a:endParaRPr lang="zh-TW" altLang="en-US">
            <a:latin typeface="Comic Sans MS" pitchFamily="66" charset="0"/>
            <a:ea typeface="微軟正黑體" pitchFamily="34" charset="-120"/>
          </a:endParaRPr>
        </a:p>
      </dgm:t>
    </dgm:pt>
    <dgm:pt modelId="{003EE496-4A51-49B3-8F65-7984AC4651B7}">
      <dgm:prSet phldrT="[文字]"/>
      <dgm:spPr/>
      <dgm:t>
        <a:bodyPr/>
        <a:lstStyle/>
        <a:p>
          <a:r>
            <a:rPr lang="zh-TW" altLang="en-US" dirty="0" smtClean="0">
              <a:latin typeface="Comic Sans MS" pitchFamily="66" charset="0"/>
              <a:ea typeface="微軟正黑體" pitchFamily="34" charset="-120"/>
            </a:rPr>
            <a:t>行銷</a:t>
          </a:r>
          <a:endParaRPr lang="zh-TW" altLang="en-US" dirty="0">
            <a:latin typeface="Comic Sans MS" pitchFamily="66" charset="0"/>
            <a:ea typeface="微軟正黑體" pitchFamily="34" charset="-120"/>
          </a:endParaRPr>
        </a:p>
      </dgm:t>
    </dgm:pt>
    <dgm:pt modelId="{0B18AADB-8F1D-4B8E-B0AC-6190A571DB36}" type="parTrans" cxnId="{9401087A-51AE-4442-9CFD-29547F89D6AE}">
      <dgm:prSet/>
      <dgm:spPr/>
      <dgm:t>
        <a:bodyPr/>
        <a:lstStyle/>
        <a:p>
          <a:endParaRPr lang="zh-TW" altLang="en-US">
            <a:latin typeface="Comic Sans MS" pitchFamily="66" charset="0"/>
            <a:ea typeface="微軟正黑體" pitchFamily="34" charset="-120"/>
          </a:endParaRPr>
        </a:p>
      </dgm:t>
    </dgm:pt>
    <dgm:pt modelId="{9D4B41EB-DD00-40AC-91B6-C2E44CB70115}" type="sibTrans" cxnId="{9401087A-51AE-4442-9CFD-29547F89D6AE}">
      <dgm:prSet/>
      <dgm:spPr/>
      <dgm:t>
        <a:bodyPr/>
        <a:lstStyle/>
        <a:p>
          <a:endParaRPr lang="zh-TW" altLang="en-US">
            <a:latin typeface="Comic Sans MS" pitchFamily="66" charset="0"/>
            <a:ea typeface="微軟正黑體" pitchFamily="34" charset="-120"/>
          </a:endParaRPr>
        </a:p>
      </dgm:t>
    </dgm:pt>
    <dgm:pt modelId="{51ECB9C8-E8AF-4924-B51F-438F712DDC39}">
      <dgm:prSet/>
      <dgm:spPr/>
      <dgm:t>
        <a:bodyPr/>
        <a:lstStyle/>
        <a:p>
          <a:r>
            <a:rPr lang="zh-TW" altLang="en-US" smtClean="0">
              <a:latin typeface="Comic Sans MS" pitchFamily="66" charset="0"/>
              <a:ea typeface="微軟正黑體" pitchFamily="34" charset="-120"/>
            </a:rPr>
            <a:t>網路行銷</a:t>
          </a:r>
          <a:endParaRPr lang="zh-TW" altLang="en-US" dirty="0" smtClean="0">
            <a:latin typeface="Comic Sans MS" pitchFamily="66" charset="0"/>
            <a:ea typeface="微軟正黑體" pitchFamily="34" charset="-120"/>
          </a:endParaRPr>
        </a:p>
      </dgm:t>
    </dgm:pt>
    <dgm:pt modelId="{CD1BBBBD-6307-47A6-A33D-5E868AB60655}" type="parTrans" cxnId="{BBF86F90-E73A-4E68-936D-076E27C0F8B6}">
      <dgm:prSet/>
      <dgm:spPr/>
      <dgm:t>
        <a:bodyPr/>
        <a:lstStyle/>
        <a:p>
          <a:endParaRPr lang="zh-TW" altLang="en-US">
            <a:latin typeface="Comic Sans MS" pitchFamily="66" charset="0"/>
            <a:ea typeface="微軟正黑體" pitchFamily="34" charset="-120"/>
          </a:endParaRPr>
        </a:p>
      </dgm:t>
    </dgm:pt>
    <dgm:pt modelId="{12BB7331-FE88-4EFE-A1AD-11E49CABABFE}" type="sibTrans" cxnId="{BBF86F90-E73A-4E68-936D-076E27C0F8B6}">
      <dgm:prSet/>
      <dgm:spPr/>
      <dgm:t>
        <a:bodyPr/>
        <a:lstStyle/>
        <a:p>
          <a:endParaRPr lang="zh-TW" altLang="en-US">
            <a:latin typeface="Comic Sans MS" pitchFamily="66" charset="0"/>
            <a:ea typeface="微軟正黑體" pitchFamily="34" charset="-120"/>
          </a:endParaRPr>
        </a:p>
      </dgm:t>
    </dgm:pt>
    <dgm:pt modelId="{77EF39BB-33DE-4A6F-9217-A926D65F0384}">
      <dgm:prSet/>
      <dgm:spPr/>
      <dgm:t>
        <a:bodyPr/>
        <a:lstStyle/>
        <a:p>
          <a:r>
            <a:rPr lang="zh-TW" altLang="en-US" smtClean="0">
              <a:latin typeface="Comic Sans MS" pitchFamily="66" charset="0"/>
              <a:ea typeface="微軟正黑體" pitchFamily="34" charset="-120"/>
            </a:rPr>
            <a:t>社群行銷</a:t>
          </a:r>
          <a:endParaRPr lang="zh-TW" altLang="en-US" dirty="0" smtClean="0">
            <a:latin typeface="Comic Sans MS" pitchFamily="66" charset="0"/>
            <a:ea typeface="微軟正黑體" pitchFamily="34" charset="-120"/>
          </a:endParaRPr>
        </a:p>
      </dgm:t>
    </dgm:pt>
    <dgm:pt modelId="{3D620EF3-6090-4B87-8BCD-CBE962DE7741}" type="parTrans" cxnId="{9BEB7AAC-175F-4CA8-99BE-FC0E0C578DB1}">
      <dgm:prSet/>
      <dgm:spPr/>
      <dgm:t>
        <a:bodyPr/>
        <a:lstStyle/>
        <a:p>
          <a:endParaRPr lang="zh-TW" altLang="en-US">
            <a:latin typeface="Comic Sans MS" pitchFamily="66" charset="0"/>
            <a:ea typeface="微軟正黑體" pitchFamily="34" charset="-120"/>
          </a:endParaRPr>
        </a:p>
      </dgm:t>
    </dgm:pt>
    <dgm:pt modelId="{6AC218E9-7A56-4F87-A339-DFB52B0B4934}" type="sibTrans" cxnId="{9BEB7AAC-175F-4CA8-99BE-FC0E0C578DB1}">
      <dgm:prSet/>
      <dgm:spPr/>
      <dgm:t>
        <a:bodyPr/>
        <a:lstStyle/>
        <a:p>
          <a:endParaRPr lang="zh-TW" altLang="en-US">
            <a:latin typeface="Comic Sans MS" pitchFamily="66" charset="0"/>
            <a:ea typeface="微軟正黑體" pitchFamily="34" charset="-120"/>
          </a:endParaRPr>
        </a:p>
      </dgm:t>
    </dgm:pt>
    <dgm:pt modelId="{CD685329-244A-4681-AEF6-08A3640D4808}">
      <dgm:prSet/>
      <dgm:spPr/>
      <dgm:t>
        <a:bodyPr/>
        <a:lstStyle/>
        <a:p>
          <a:r>
            <a:rPr lang="zh-TW" altLang="en-US" dirty="0" smtClean="0">
              <a:latin typeface="Comic Sans MS" pitchFamily="66" charset="0"/>
              <a:ea typeface="微軟正黑體" pitchFamily="34" charset="-120"/>
            </a:rPr>
            <a:t>結論</a:t>
          </a:r>
          <a:endParaRPr lang="zh-TW" altLang="en-US" dirty="0">
            <a:latin typeface="Comic Sans MS" pitchFamily="66" charset="0"/>
            <a:ea typeface="微軟正黑體" pitchFamily="34" charset="-120"/>
          </a:endParaRPr>
        </a:p>
      </dgm:t>
    </dgm:pt>
    <dgm:pt modelId="{62B120E2-C5A0-439F-B885-6DFBEB6D17D7}" type="parTrans" cxnId="{CD8348B0-98F1-4801-80C0-C3B50D61D541}">
      <dgm:prSet/>
      <dgm:spPr/>
      <dgm:t>
        <a:bodyPr/>
        <a:lstStyle/>
        <a:p>
          <a:endParaRPr lang="zh-TW" altLang="en-US">
            <a:latin typeface="Comic Sans MS" pitchFamily="66" charset="0"/>
            <a:ea typeface="微軟正黑體" pitchFamily="34" charset="-120"/>
          </a:endParaRPr>
        </a:p>
      </dgm:t>
    </dgm:pt>
    <dgm:pt modelId="{6A380EF8-13DE-4BFC-A319-F6E726EB0804}" type="sibTrans" cxnId="{CD8348B0-98F1-4801-80C0-C3B50D61D541}">
      <dgm:prSet/>
      <dgm:spPr/>
      <dgm:t>
        <a:bodyPr/>
        <a:lstStyle/>
        <a:p>
          <a:endParaRPr lang="zh-TW" altLang="en-US">
            <a:latin typeface="Comic Sans MS" pitchFamily="66" charset="0"/>
            <a:ea typeface="微軟正黑體" pitchFamily="34" charset="-120"/>
          </a:endParaRPr>
        </a:p>
      </dgm:t>
    </dgm:pt>
    <dgm:pt modelId="{695D4928-BD49-4EC3-856A-CC4EF6A2B645}">
      <dgm:prSet/>
      <dgm:spPr/>
      <dgm:t>
        <a:bodyPr/>
        <a:lstStyle/>
        <a:p>
          <a:r>
            <a:rPr lang="zh-TW" altLang="en-US" dirty="0" smtClean="0">
              <a:latin typeface="Comic Sans MS" pitchFamily="66" charset="0"/>
              <a:ea typeface="微軟正黑體" pitchFamily="34" charset="-120"/>
            </a:rPr>
            <a:t>網路</a:t>
          </a:r>
        </a:p>
      </dgm:t>
    </dgm:pt>
    <dgm:pt modelId="{5AE74C17-8F26-4AF8-B564-19E63BC5295D}" type="parTrans" cxnId="{C9B9E34C-A2BD-4E7C-9BD8-68FB5D834BCE}">
      <dgm:prSet/>
      <dgm:spPr/>
      <dgm:t>
        <a:bodyPr/>
        <a:lstStyle/>
        <a:p>
          <a:endParaRPr lang="zh-TW" altLang="en-US">
            <a:latin typeface="Comic Sans MS" pitchFamily="66" charset="0"/>
            <a:ea typeface="微軟正黑體" pitchFamily="34" charset="-120"/>
          </a:endParaRPr>
        </a:p>
      </dgm:t>
    </dgm:pt>
    <dgm:pt modelId="{DCB5456F-AB87-44FD-BD96-ECFB1CC71808}" type="sibTrans" cxnId="{C9B9E34C-A2BD-4E7C-9BD8-68FB5D834BCE}">
      <dgm:prSet/>
      <dgm:spPr/>
      <dgm:t>
        <a:bodyPr/>
        <a:lstStyle/>
        <a:p>
          <a:endParaRPr lang="zh-TW" altLang="en-US">
            <a:latin typeface="Comic Sans MS" pitchFamily="66" charset="0"/>
            <a:ea typeface="微軟正黑體" pitchFamily="34" charset="-120"/>
          </a:endParaRPr>
        </a:p>
      </dgm:t>
    </dgm:pt>
    <dgm:pt modelId="{783EF45F-6F67-4C34-A977-19FC64FABB35}">
      <dgm:prSet/>
      <dgm:spPr/>
      <dgm:t>
        <a:bodyPr/>
        <a:lstStyle/>
        <a:p>
          <a:r>
            <a:rPr lang="zh-TW" altLang="en-US" dirty="0" smtClean="0">
              <a:latin typeface="Comic Sans MS" pitchFamily="66" charset="0"/>
              <a:ea typeface="微軟正黑體" pitchFamily="34" charset="-120"/>
            </a:rPr>
            <a:t>網路行銷</a:t>
          </a:r>
        </a:p>
      </dgm:t>
    </dgm:pt>
    <dgm:pt modelId="{FC82EC5D-8D3D-469A-A9E4-54115720D86F}" type="parTrans" cxnId="{5FC6FAE0-3800-405A-BD1A-F1FC5C48F609}">
      <dgm:prSet/>
      <dgm:spPr/>
      <dgm:t>
        <a:bodyPr/>
        <a:lstStyle/>
        <a:p>
          <a:endParaRPr lang="zh-TW" altLang="en-US">
            <a:latin typeface="Comic Sans MS" pitchFamily="66" charset="0"/>
            <a:ea typeface="微軟正黑體" pitchFamily="34" charset="-120"/>
          </a:endParaRPr>
        </a:p>
      </dgm:t>
    </dgm:pt>
    <dgm:pt modelId="{F2EAF75E-97D2-497F-A2BC-9E0B656F9355}" type="sibTrans" cxnId="{5FC6FAE0-3800-405A-BD1A-F1FC5C48F609}">
      <dgm:prSet/>
      <dgm:spPr/>
      <dgm:t>
        <a:bodyPr/>
        <a:lstStyle/>
        <a:p>
          <a:endParaRPr lang="zh-TW" altLang="en-US">
            <a:latin typeface="Comic Sans MS" pitchFamily="66" charset="0"/>
            <a:ea typeface="微軟正黑體" pitchFamily="34" charset="-120"/>
          </a:endParaRPr>
        </a:p>
      </dgm:t>
    </dgm:pt>
    <dgm:pt modelId="{22262CA6-6A9C-4EE0-8D44-9AB9BE3A2E29}">
      <dgm:prSet/>
      <dgm:spPr/>
      <dgm:t>
        <a:bodyPr/>
        <a:lstStyle/>
        <a:p>
          <a:r>
            <a:rPr lang="en-US" altLang="zh-TW" dirty="0" smtClean="0">
              <a:latin typeface="Comic Sans MS" pitchFamily="66" charset="0"/>
              <a:ea typeface="微軟正黑體" pitchFamily="34" charset="-120"/>
            </a:rPr>
            <a:t>Web 1.0</a:t>
          </a:r>
        </a:p>
      </dgm:t>
    </dgm:pt>
    <dgm:pt modelId="{5B657822-65CB-499D-83D8-ED099A17485F}" type="parTrans" cxnId="{B4C6CC02-40DD-4B8C-81A9-218E4870BA84}">
      <dgm:prSet/>
      <dgm:spPr/>
      <dgm:t>
        <a:bodyPr/>
        <a:lstStyle/>
        <a:p>
          <a:endParaRPr lang="zh-TW" altLang="en-US">
            <a:latin typeface="Comic Sans MS" pitchFamily="66" charset="0"/>
            <a:ea typeface="微軟正黑體" pitchFamily="34" charset="-120"/>
          </a:endParaRPr>
        </a:p>
      </dgm:t>
    </dgm:pt>
    <dgm:pt modelId="{0CBE5911-24AD-45DD-9E94-0B538347B8DD}" type="sibTrans" cxnId="{B4C6CC02-40DD-4B8C-81A9-218E4870BA84}">
      <dgm:prSet/>
      <dgm:spPr/>
      <dgm:t>
        <a:bodyPr/>
        <a:lstStyle/>
        <a:p>
          <a:endParaRPr lang="zh-TW" altLang="en-US">
            <a:latin typeface="Comic Sans MS" pitchFamily="66" charset="0"/>
            <a:ea typeface="微軟正黑體" pitchFamily="34" charset="-120"/>
          </a:endParaRPr>
        </a:p>
      </dgm:t>
    </dgm:pt>
    <dgm:pt modelId="{D65FEC82-A62E-4E0B-912B-6E20C1386AD6}">
      <dgm:prSet/>
      <dgm:spPr/>
      <dgm:t>
        <a:bodyPr/>
        <a:lstStyle/>
        <a:p>
          <a:r>
            <a:rPr lang="en-US" altLang="zh-TW" dirty="0" smtClean="0">
              <a:latin typeface="Comic Sans MS" pitchFamily="66" charset="0"/>
              <a:ea typeface="微軟正黑體" pitchFamily="34" charset="-120"/>
            </a:rPr>
            <a:t>Web 2.0</a:t>
          </a:r>
        </a:p>
      </dgm:t>
    </dgm:pt>
    <dgm:pt modelId="{0B94B77E-CCC4-48DF-B87F-CBFF0E43D00E}" type="parTrans" cxnId="{803EEC3E-DB54-4A31-A16C-1D1560DFC6B2}">
      <dgm:prSet/>
      <dgm:spPr/>
      <dgm:t>
        <a:bodyPr/>
        <a:lstStyle/>
        <a:p>
          <a:endParaRPr lang="zh-TW" altLang="en-US">
            <a:latin typeface="Comic Sans MS" pitchFamily="66" charset="0"/>
            <a:ea typeface="微軟正黑體" pitchFamily="34" charset="-120"/>
          </a:endParaRPr>
        </a:p>
      </dgm:t>
    </dgm:pt>
    <dgm:pt modelId="{F3D32BAE-FD4D-4636-8C25-018B0CC423A8}" type="sibTrans" cxnId="{803EEC3E-DB54-4A31-A16C-1D1560DFC6B2}">
      <dgm:prSet/>
      <dgm:spPr/>
      <dgm:t>
        <a:bodyPr/>
        <a:lstStyle/>
        <a:p>
          <a:endParaRPr lang="zh-TW" altLang="en-US">
            <a:latin typeface="Comic Sans MS" pitchFamily="66" charset="0"/>
            <a:ea typeface="微軟正黑體" pitchFamily="34" charset="-120"/>
          </a:endParaRPr>
        </a:p>
      </dgm:t>
    </dgm:pt>
    <dgm:pt modelId="{77147422-0F7F-4165-87E3-CA7521239CEC}">
      <dgm:prSet/>
      <dgm:spPr/>
      <dgm:t>
        <a:bodyPr/>
        <a:lstStyle/>
        <a:p>
          <a:r>
            <a:rPr lang="zh-TW" altLang="en-US" dirty="0" smtClean="0">
              <a:latin typeface="Comic Sans MS" pitchFamily="66" charset="0"/>
              <a:ea typeface="微軟正黑體" pitchFamily="34" charset="-120"/>
            </a:rPr>
            <a:t>社會網絡</a:t>
          </a:r>
        </a:p>
      </dgm:t>
    </dgm:pt>
    <dgm:pt modelId="{EFF25F46-D29D-4DE2-8903-A28E8DE6E5A4}" type="parTrans" cxnId="{00AA134C-5E9B-4A5A-ABDC-5C9AB75A06B7}">
      <dgm:prSet/>
      <dgm:spPr/>
      <dgm:t>
        <a:bodyPr/>
        <a:lstStyle/>
        <a:p>
          <a:endParaRPr lang="zh-TW" altLang="en-US">
            <a:latin typeface="Comic Sans MS" pitchFamily="66" charset="0"/>
            <a:ea typeface="微軟正黑體" pitchFamily="34" charset="-120"/>
          </a:endParaRPr>
        </a:p>
      </dgm:t>
    </dgm:pt>
    <dgm:pt modelId="{7A049D5F-8B94-4BF2-8C26-F099C8D6EFEE}" type="sibTrans" cxnId="{00AA134C-5E9B-4A5A-ABDC-5C9AB75A06B7}">
      <dgm:prSet/>
      <dgm:spPr/>
      <dgm:t>
        <a:bodyPr/>
        <a:lstStyle/>
        <a:p>
          <a:endParaRPr lang="zh-TW" altLang="en-US">
            <a:latin typeface="Comic Sans MS" pitchFamily="66" charset="0"/>
            <a:ea typeface="微軟正黑體" pitchFamily="34" charset="-120"/>
          </a:endParaRPr>
        </a:p>
      </dgm:t>
    </dgm:pt>
    <dgm:pt modelId="{0CFC9C44-2513-497D-B77A-E991D6CE61D2}">
      <dgm:prSet/>
      <dgm:spPr/>
      <dgm:t>
        <a:bodyPr/>
        <a:lstStyle/>
        <a:p>
          <a:r>
            <a:rPr lang="zh-TW" altLang="en-US" dirty="0" smtClean="0">
              <a:latin typeface="Comic Sans MS" pitchFamily="66" charset="0"/>
              <a:ea typeface="微軟正黑體" pitchFamily="34" charset="-120"/>
            </a:rPr>
            <a:t>社群行銷</a:t>
          </a:r>
          <a:endParaRPr lang="zh-TW" altLang="en-US" dirty="0">
            <a:latin typeface="Comic Sans MS" pitchFamily="66" charset="0"/>
            <a:ea typeface="微軟正黑體" pitchFamily="34" charset="-120"/>
          </a:endParaRPr>
        </a:p>
      </dgm:t>
    </dgm:pt>
    <dgm:pt modelId="{42EDAE5B-C5F2-4CA1-9F87-F6D06D335088}" type="parTrans" cxnId="{A55DCC23-68CB-41C3-9C96-D206BF9031C9}">
      <dgm:prSet/>
      <dgm:spPr/>
      <dgm:t>
        <a:bodyPr/>
        <a:lstStyle/>
        <a:p>
          <a:endParaRPr lang="zh-TW" altLang="en-US">
            <a:latin typeface="Comic Sans MS" pitchFamily="66" charset="0"/>
            <a:ea typeface="微軟正黑體" pitchFamily="34" charset="-120"/>
          </a:endParaRPr>
        </a:p>
      </dgm:t>
    </dgm:pt>
    <dgm:pt modelId="{8A26D08B-3FE7-42D2-822F-7A7C0320DE98}" type="sibTrans" cxnId="{A55DCC23-68CB-41C3-9C96-D206BF9031C9}">
      <dgm:prSet/>
      <dgm:spPr/>
      <dgm:t>
        <a:bodyPr/>
        <a:lstStyle/>
        <a:p>
          <a:endParaRPr lang="zh-TW" altLang="en-US">
            <a:latin typeface="Comic Sans MS" pitchFamily="66" charset="0"/>
            <a:ea typeface="微軟正黑體" pitchFamily="34" charset="-120"/>
          </a:endParaRPr>
        </a:p>
      </dgm:t>
    </dgm:pt>
    <dgm:pt modelId="{92222684-6383-4735-A894-EC2D8F2124AB}" type="pres">
      <dgm:prSet presAssocID="{FABF4EBA-73E5-4B4A-B4BE-5D0728DDF0A0}" presName="Name0" presStyleCnt="0">
        <dgm:presLayoutVars>
          <dgm:dir/>
          <dgm:animLvl val="lvl"/>
          <dgm:resizeHandles val="exact"/>
        </dgm:presLayoutVars>
      </dgm:prSet>
      <dgm:spPr/>
      <dgm:t>
        <a:bodyPr/>
        <a:lstStyle/>
        <a:p>
          <a:endParaRPr lang="zh-TW" altLang="en-US"/>
        </a:p>
      </dgm:t>
    </dgm:pt>
    <dgm:pt modelId="{A5178B8A-77EF-40BF-8921-D9692DCEDEAB}" type="pres">
      <dgm:prSet presAssocID="{E4A1EBB4-D39A-4D6E-A7E0-3FDF7F049E0E}" presName="composite" presStyleCnt="0"/>
      <dgm:spPr/>
    </dgm:pt>
    <dgm:pt modelId="{AF2A1CEA-EDA7-469D-97B0-E1106174A4F1}" type="pres">
      <dgm:prSet presAssocID="{E4A1EBB4-D39A-4D6E-A7E0-3FDF7F049E0E}" presName="parTx" presStyleLbl="alignNode1" presStyleIdx="0" presStyleCnt="2">
        <dgm:presLayoutVars>
          <dgm:chMax val="0"/>
          <dgm:chPref val="0"/>
          <dgm:bulletEnabled val="1"/>
        </dgm:presLayoutVars>
      </dgm:prSet>
      <dgm:spPr/>
      <dgm:t>
        <a:bodyPr/>
        <a:lstStyle/>
        <a:p>
          <a:endParaRPr lang="zh-TW" altLang="en-US"/>
        </a:p>
      </dgm:t>
    </dgm:pt>
    <dgm:pt modelId="{CB7CA0C3-5174-4BF6-A50E-12806AD19BFE}" type="pres">
      <dgm:prSet presAssocID="{E4A1EBB4-D39A-4D6E-A7E0-3FDF7F049E0E}" presName="desTx" presStyleLbl="alignAccFollowNode1" presStyleIdx="0" presStyleCnt="2">
        <dgm:presLayoutVars>
          <dgm:bulletEnabled val="1"/>
        </dgm:presLayoutVars>
      </dgm:prSet>
      <dgm:spPr/>
      <dgm:t>
        <a:bodyPr/>
        <a:lstStyle/>
        <a:p>
          <a:endParaRPr lang="zh-TW" altLang="en-US"/>
        </a:p>
      </dgm:t>
    </dgm:pt>
    <dgm:pt modelId="{2C993241-5E2C-4F63-8F8A-D9949DDB720A}" type="pres">
      <dgm:prSet presAssocID="{17603063-77FA-4F7D-A1C9-DF40F1F75996}" presName="space" presStyleCnt="0"/>
      <dgm:spPr/>
    </dgm:pt>
    <dgm:pt modelId="{5917A22E-C59C-4DD7-8C6A-A00CE8AB2BD1}" type="pres">
      <dgm:prSet presAssocID="{77F9DB03-9D2B-4BF8-B8E7-887802EC4E0A}" presName="composite" presStyleCnt="0"/>
      <dgm:spPr/>
    </dgm:pt>
    <dgm:pt modelId="{250695A9-FC4C-4B3A-BBB1-01E6A70DD9B1}" type="pres">
      <dgm:prSet presAssocID="{77F9DB03-9D2B-4BF8-B8E7-887802EC4E0A}" presName="parTx" presStyleLbl="alignNode1" presStyleIdx="1" presStyleCnt="2">
        <dgm:presLayoutVars>
          <dgm:chMax val="0"/>
          <dgm:chPref val="0"/>
          <dgm:bulletEnabled val="1"/>
        </dgm:presLayoutVars>
      </dgm:prSet>
      <dgm:spPr/>
      <dgm:t>
        <a:bodyPr/>
        <a:lstStyle/>
        <a:p>
          <a:endParaRPr lang="zh-TW" altLang="en-US"/>
        </a:p>
      </dgm:t>
    </dgm:pt>
    <dgm:pt modelId="{A228CC51-C6BE-43B9-84F1-6FE1982F2811}" type="pres">
      <dgm:prSet presAssocID="{77F9DB03-9D2B-4BF8-B8E7-887802EC4E0A}" presName="desTx" presStyleLbl="alignAccFollowNode1" presStyleIdx="1" presStyleCnt="2">
        <dgm:presLayoutVars>
          <dgm:bulletEnabled val="1"/>
        </dgm:presLayoutVars>
      </dgm:prSet>
      <dgm:spPr/>
      <dgm:t>
        <a:bodyPr/>
        <a:lstStyle/>
        <a:p>
          <a:endParaRPr lang="zh-TW" altLang="en-US"/>
        </a:p>
      </dgm:t>
    </dgm:pt>
  </dgm:ptLst>
  <dgm:cxnLst>
    <dgm:cxn modelId="{A9FAFD93-C318-4363-BBE9-74820185CE12}" type="presOf" srcId="{51ECB9C8-E8AF-4924-B51F-438F712DDC39}" destId="{CB7CA0C3-5174-4BF6-A50E-12806AD19BFE}" srcOrd="0" destOrd="1" presId="urn:microsoft.com/office/officeart/2005/8/layout/hList1"/>
    <dgm:cxn modelId="{00AA134C-5E9B-4A5A-ABDC-5C9AB75A06B7}" srcId="{77F9DB03-9D2B-4BF8-B8E7-887802EC4E0A}" destId="{77147422-0F7F-4165-87E3-CA7521239CEC}" srcOrd="5" destOrd="0" parTransId="{EFF25F46-D29D-4DE2-8903-A28E8DE6E5A4}" sibTransId="{7A049D5F-8B94-4BF2-8C26-F099C8D6EFEE}"/>
    <dgm:cxn modelId="{72C553A0-74CD-4881-9FA1-2D78C66C897A}" type="presOf" srcId="{E4A1EBB4-D39A-4D6E-A7E0-3FDF7F049E0E}" destId="{AF2A1CEA-EDA7-469D-97B0-E1106174A4F1}" srcOrd="0" destOrd="0" presId="urn:microsoft.com/office/officeart/2005/8/layout/hList1"/>
    <dgm:cxn modelId="{9401087A-51AE-4442-9CFD-29547F89D6AE}" srcId="{77F9DB03-9D2B-4BF8-B8E7-887802EC4E0A}" destId="{003EE496-4A51-49B3-8F65-7984AC4651B7}" srcOrd="0" destOrd="0" parTransId="{0B18AADB-8F1D-4B8E-B0AC-6190A571DB36}" sibTransId="{9D4B41EB-DD00-40AC-91B6-C2E44CB70115}"/>
    <dgm:cxn modelId="{803EEC3E-DB54-4A31-A16C-1D1560DFC6B2}" srcId="{77F9DB03-9D2B-4BF8-B8E7-887802EC4E0A}" destId="{D65FEC82-A62E-4E0B-912B-6E20C1386AD6}" srcOrd="4" destOrd="0" parTransId="{0B94B77E-CCC4-48DF-B87F-CBFF0E43D00E}" sibTransId="{F3D32BAE-FD4D-4636-8C25-018B0CC423A8}"/>
    <dgm:cxn modelId="{4C36373C-57DA-411A-8A90-9BC9967E605F}" type="presOf" srcId="{FABF4EBA-73E5-4B4A-B4BE-5D0728DDF0A0}" destId="{92222684-6383-4735-A894-EC2D8F2124AB}" srcOrd="0" destOrd="0" presId="urn:microsoft.com/office/officeart/2005/8/layout/hList1"/>
    <dgm:cxn modelId="{2C88D6D6-8F11-42A9-9892-AF3A74CD79A4}" type="presOf" srcId="{77EF39BB-33DE-4A6F-9217-A926D65F0384}" destId="{CB7CA0C3-5174-4BF6-A50E-12806AD19BFE}" srcOrd="0" destOrd="2" presId="urn:microsoft.com/office/officeart/2005/8/layout/hList1"/>
    <dgm:cxn modelId="{6912C096-5145-4095-B1D9-6CB980A1E041}" srcId="{E4A1EBB4-D39A-4D6E-A7E0-3FDF7F049E0E}" destId="{98D33023-AC0E-467B-9396-0CAFD8DB1C96}" srcOrd="0" destOrd="0" parTransId="{C217A114-BAE2-4675-AF9B-E26BE3638A74}" sibTransId="{49637A52-E230-4C72-B792-F36C3CE352C6}"/>
    <dgm:cxn modelId="{CD8348B0-98F1-4801-80C0-C3B50D61D541}" srcId="{E4A1EBB4-D39A-4D6E-A7E0-3FDF7F049E0E}" destId="{CD685329-244A-4681-AEF6-08A3640D4808}" srcOrd="3" destOrd="0" parTransId="{62B120E2-C5A0-439F-B885-6DFBEB6D17D7}" sibTransId="{6A380EF8-13DE-4BFC-A319-F6E726EB0804}"/>
    <dgm:cxn modelId="{4BEA6EBB-EFE5-4949-9C70-A628361EA81D}" type="presOf" srcId="{695D4928-BD49-4EC3-856A-CC4EF6A2B645}" destId="{A228CC51-C6BE-43B9-84F1-6FE1982F2811}" srcOrd="0" destOrd="1" presId="urn:microsoft.com/office/officeart/2005/8/layout/hList1"/>
    <dgm:cxn modelId="{AD53F8F4-3DBB-466F-8027-0C8A87CE1EF2}" type="presOf" srcId="{77F9DB03-9D2B-4BF8-B8E7-887802EC4E0A}" destId="{250695A9-FC4C-4B3A-BBB1-01E6A70DD9B1}" srcOrd="0" destOrd="0" presId="urn:microsoft.com/office/officeart/2005/8/layout/hList1"/>
    <dgm:cxn modelId="{E76E801E-7265-48E6-92E9-C9641BF2201A}" type="presOf" srcId="{D65FEC82-A62E-4E0B-912B-6E20C1386AD6}" destId="{A228CC51-C6BE-43B9-84F1-6FE1982F2811}" srcOrd="0" destOrd="4" presId="urn:microsoft.com/office/officeart/2005/8/layout/hList1"/>
    <dgm:cxn modelId="{0AB6AC6C-35BA-452C-A27F-E727F130016E}" srcId="{FABF4EBA-73E5-4B4A-B4BE-5D0728DDF0A0}" destId="{77F9DB03-9D2B-4BF8-B8E7-887802EC4E0A}" srcOrd="1" destOrd="0" parTransId="{09803F90-D37F-4C53-BA88-A9EE3B9F2DD6}" sibTransId="{D6E20EEC-1409-4E9D-A229-54903BB28780}"/>
    <dgm:cxn modelId="{2A186880-499F-4CCA-8A44-3A06352EC896}" type="presOf" srcId="{003EE496-4A51-49B3-8F65-7984AC4651B7}" destId="{A228CC51-C6BE-43B9-84F1-6FE1982F2811}" srcOrd="0" destOrd="0" presId="urn:microsoft.com/office/officeart/2005/8/layout/hList1"/>
    <dgm:cxn modelId="{B63A9FD4-3AC2-4AD6-95EC-0F3899B92F96}" type="presOf" srcId="{22262CA6-6A9C-4EE0-8D44-9AB9BE3A2E29}" destId="{A228CC51-C6BE-43B9-84F1-6FE1982F2811}" srcOrd="0" destOrd="3" presId="urn:microsoft.com/office/officeart/2005/8/layout/hList1"/>
    <dgm:cxn modelId="{5FC6FAE0-3800-405A-BD1A-F1FC5C48F609}" srcId="{77F9DB03-9D2B-4BF8-B8E7-887802EC4E0A}" destId="{783EF45F-6F67-4C34-A977-19FC64FABB35}" srcOrd="2" destOrd="0" parTransId="{FC82EC5D-8D3D-469A-A9E4-54115720D86F}" sibTransId="{F2EAF75E-97D2-497F-A2BC-9E0B656F9355}"/>
    <dgm:cxn modelId="{BBF86F90-E73A-4E68-936D-076E27C0F8B6}" srcId="{E4A1EBB4-D39A-4D6E-A7E0-3FDF7F049E0E}" destId="{51ECB9C8-E8AF-4924-B51F-438F712DDC39}" srcOrd="1" destOrd="0" parTransId="{CD1BBBBD-6307-47A6-A33D-5E868AB60655}" sibTransId="{12BB7331-FE88-4EFE-A1AD-11E49CABABFE}"/>
    <dgm:cxn modelId="{EC039C55-CD2C-4912-941A-A0976C170425}" type="presOf" srcId="{98D33023-AC0E-467B-9396-0CAFD8DB1C96}" destId="{CB7CA0C3-5174-4BF6-A50E-12806AD19BFE}" srcOrd="0" destOrd="0" presId="urn:microsoft.com/office/officeart/2005/8/layout/hList1"/>
    <dgm:cxn modelId="{92B42A36-E655-4623-8C42-EB5DED594D0D}" type="presOf" srcId="{783EF45F-6F67-4C34-A977-19FC64FABB35}" destId="{A228CC51-C6BE-43B9-84F1-6FE1982F2811}" srcOrd="0" destOrd="2" presId="urn:microsoft.com/office/officeart/2005/8/layout/hList1"/>
    <dgm:cxn modelId="{9BEB7AAC-175F-4CA8-99BE-FC0E0C578DB1}" srcId="{E4A1EBB4-D39A-4D6E-A7E0-3FDF7F049E0E}" destId="{77EF39BB-33DE-4A6F-9217-A926D65F0384}" srcOrd="2" destOrd="0" parTransId="{3D620EF3-6090-4B87-8BCD-CBE962DE7741}" sibTransId="{6AC218E9-7A56-4F87-A339-DFB52B0B4934}"/>
    <dgm:cxn modelId="{CD6D1149-7CC7-47A5-98AE-E0FA0ADC92DB}" type="presOf" srcId="{CD685329-244A-4681-AEF6-08A3640D4808}" destId="{CB7CA0C3-5174-4BF6-A50E-12806AD19BFE}" srcOrd="0" destOrd="3" presId="urn:microsoft.com/office/officeart/2005/8/layout/hList1"/>
    <dgm:cxn modelId="{A55DCC23-68CB-41C3-9C96-D206BF9031C9}" srcId="{77F9DB03-9D2B-4BF8-B8E7-887802EC4E0A}" destId="{0CFC9C44-2513-497D-B77A-E991D6CE61D2}" srcOrd="6" destOrd="0" parTransId="{42EDAE5B-C5F2-4CA1-9F87-F6D06D335088}" sibTransId="{8A26D08B-3FE7-42D2-822F-7A7C0320DE98}"/>
    <dgm:cxn modelId="{C9B9E34C-A2BD-4E7C-9BD8-68FB5D834BCE}" srcId="{77F9DB03-9D2B-4BF8-B8E7-887802EC4E0A}" destId="{695D4928-BD49-4EC3-856A-CC4EF6A2B645}" srcOrd="1" destOrd="0" parTransId="{5AE74C17-8F26-4AF8-B564-19E63BC5295D}" sibTransId="{DCB5456F-AB87-44FD-BD96-ECFB1CC71808}"/>
    <dgm:cxn modelId="{B90CCBA1-2C2A-483C-B269-893DE53ED0E8}" type="presOf" srcId="{0CFC9C44-2513-497D-B77A-E991D6CE61D2}" destId="{A228CC51-C6BE-43B9-84F1-6FE1982F2811}" srcOrd="0" destOrd="6" presId="urn:microsoft.com/office/officeart/2005/8/layout/hList1"/>
    <dgm:cxn modelId="{0179FA65-3302-409D-AFF5-F5698B0843B5}" srcId="{FABF4EBA-73E5-4B4A-B4BE-5D0728DDF0A0}" destId="{E4A1EBB4-D39A-4D6E-A7E0-3FDF7F049E0E}" srcOrd="0" destOrd="0" parTransId="{864704CD-0D52-4A0D-BF36-78E3FBA4603B}" sibTransId="{17603063-77FA-4F7D-A1C9-DF40F1F75996}"/>
    <dgm:cxn modelId="{DF0B0859-66DB-47CD-B038-B6ADC4E34B26}" type="presOf" srcId="{77147422-0F7F-4165-87E3-CA7521239CEC}" destId="{A228CC51-C6BE-43B9-84F1-6FE1982F2811}" srcOrd="0" destOrd="5" presId="urn:microsoft.com/office/officeart/2005/8/layout/hList1"/>
    <dgm:cxn modelId="{B4C6CC02-40DD-4B8C-81A9-218E4870BA84}" srcId="{77F9DB03-9D2B-4BF8-B8E7-887802EC4E0A}" destId="{22262CA6-6A9C-4EE0-8D44-9AB9BE3A2E29}" srcOrd="3" destOrd="0" parTransId="{5B657822-65CB-499D-83D8-ED099A17485F}" sibTransId="{0CBE5911-24AD-45DD-9E94-0B538347B8DD}"/>
    <dgm:cxn modelId="{595B270B-DD45-4A9F-9203-A335FB059A7E}" type="presParOf" srcId="{92222684-6383-4735-A894-EC2D8F2124AB}" destId="{A5178B8A-77EF-40BF-8921-D9692DCEDEAB}" srcOrd="0" destOrd="0" presId="urn:microsoft.com/office/officeart/2005/8/layout/hList1"/>
    <dgm:cxn modelId="{CA1434D3-0D4A-46D2-9B8E-7D3BAE0876E7}" type="presParOf" srcId="{A5178B8A-77EF-40BF-8921-D9692DCEDEAB}" destId="{AF2A1CEA-EDA7-469D-97B0-E1106174A4F1}" srcOrd="0" destOrd="0" presId="urn:microsoft.com/office/officeart/2005/8/layout/hList1"/>
    <dgm:cxn modelId="{C8B2B35A-E42D-4440-9734-8D6E8D9DD51B}" type="presParOf" srcId="{A5178B8A-77EF-40BF-8921-D9692DCEDEAB}" destId="{CB7CA0C3-5174-4BF6-A50E-12806AD19BFE}" srcOrd="1" destOrd="0" presId="urn:microsoft.com/office/officeart/2005/8/layout/hList1"/>
    <dgm:cxn modelId="{ECFCCC78-22BA-4103-A1DC-2F636DA54715}" type="presParOf" srcId="{92222684-6383-4735-A894-EC2D8F2124AB}" destId="{2C993241-5E2C-4F63-8F8A-D9949DDB720A}" srcOrd="1" destOrd="0" presId="urn:microsoft.com/office/officeart/2005/8/layout/hList1"/>
    <dgm:cxn modelId="{8419E982-9365-4E5D-9D32-F1F7B03256F0}" type="presParOf" srcId="{92222684-6383-4735-A894-EC2D8F2124AB}" destId="{5917A22E-C59C-4DD7-8C6A-A00CE8AB2BD1}" srcOrd="2" destOrd="0" presId="urn:microsoft.com/office/officeart/2005/8/layout/hList1"/>
    <dgm:cxn modelId="{CDB50488-8AF2-4EBA-AB01-51277BCE460C}" type="presParOf" srcId="{5917A22E-C59C-4DD7-8C6A-A00CE8AB2BD1}" destId="{250695A9-FC4C-4B3A-BBB1-01E6A70DD9B1}" srcOrd="0" destOrd="0" presId="urn:microsoft.com/office/officeart/2005/8/layout/hList1"/>
    <dgm:cxn modelId="{A611D8F9-AC91-4EAE-9296-F3C370BE9575}" type="presParOf" srcId="{5917A22E-C59C-4DD7-8C6A-A00CE8AB2BD1}" destId="{A228CC51-C6BE-43B9-84F1-6FE1982F281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B13C9-EAE0-4258-96AA-4190F6A056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B30E5E97-E5D7-497F-B3D8-B788C583665C}">
      <dgm:prSet phldrT="[文字]"/>
      <dgm:spPr/>
      <dgm:t>
        <a:bodyPr/>
        <a:lstStyle/>
        <a:p>
          <a:r>
            <a:rPr lang="zh-TW" altLang="en-US" baseline="0" dirty="0" smtClean="0">
              <a:solidFill>
                <a:schemeClr val="accent1"/>
              </a:solidFill>
              <a:latin typeface="Comic Sans MS" pitchFamily="66" charset="0"/>
              <a:ea typeface="微軟正黑體" pitchFamily="34" charset="-120"/>
            </a:rPr>
            <a:t>生活上的應用</a:t>
          </a:r>
          <a:r>
            <a:rPr lang="en-US" altLang="en-US" baseline="0" dirty="0" smtClean="0">
              <a:solidFill>
                <a:schemeClr val="accent1"/>
              </a:solidFill>
              <a:latin typeface="Comic Sans MS" pitchFamily="66" charset="0"/>
              <a:ea typeface="微軟正黑體" pitchFamily="34" charset="-120"/>
            </a:rPr>
            <a:t>——</a:t>
          </a:r>
          <a:r>
            <a:rPr lang="en-US" altLang="en-US" baseline="0" dirty="0" err="1" smtClean="0">
              <a:solidFill>
                <a:schemeClr val="accent1"/>
              </a:solidFill>
              <a:latin typeface="Comic Sans MS" pitchFamily="66" charset="0"/>
              <a:ea typeface="微軟正黑體" pitchFamily="34" charset="-120"/>
            </a:rPr>
            <a:t>facebook</a:t>
          </a:r>
          <a:r>
            <a:rPr lang="en-US" altLang="en-US" baseline="0" dirty="0" smtClean="0">
              <a:solidFill>
                <a:schemeClr val="accent1"/>
              </a:solidFill>
              <a:latin typeface="Comic Sans MS" pitchFamily="66" charset="0"/>
              <a:ea typeface="微軟正黑體" pitchFamily="34" charset="-120"/>
            </a:rPr>
            <a:t> </a:t>
          </a:r>
          <a:r>
            <a:rPr lang="zh-TW" altLang="en-US" baseline="0" dirty="0" smtClean="0">
              <a:solidFill>
                <a:schemeClr val="accent1"/>
              </a:solidFill>
              <a:latin typeface="Comic Sans MS" pitchFamily="66" charset="0"/>
              <a:ea typeface="微軟正黑體" pitchFamily="34" charset="-120"/>
            </a:rPr>
            <a:t>的資料</a:t>
          </a:r>
          <a:endParaRPr lang="zh-TW" altLang="en-US" baseline="0" dirty="0">
            <a:solidFill>
              <a:schemeClr val="accent1"/>
            </a:solidFill>
            <a:latin typeface="Comic Sans MS" pitchFamily="66" charset="0"/>
            <a:ea typeface="微軟正黑體" pitchFamily="34" charset="-120"/>
          </a:endParaRPr>
        </a:p>
      </dgm:t>
    </dgm:pt>
    <dgm:pt modelId="{B9B88D21-A7E3-4BA3-BAC2-53D29EAF6A3E}" type="parTrans" cxnId="{B87201D3-43F1-4A55-BDA7-56A9334371D4}">
      <dgm:prSet/>
      <dgm:spPr/>
      <dgm:t>
        <a:bodyPr/>
        <a:lstStyle/>
        <a:p>
          <a:endParaRPr lang="zh-TW" altLang="en-US" baseline="0">
            <a:latin typeface="Comic Sans MS" pitchFamily="66" charset="0"/>
            <a:ea typeface="微軟正黑體" pitchFamily="34" charset="-120"/>
          </a:endParaRPr>
        </a:p>
      </dgm:t>
    </dgm:pt>
    <dgm:pt modelId="{5D66723C-A6FC-4D57-9A81-AE9F46644DD3}" type="sibTrans" cxnId="{B87201D3-43F1-4A55-BDA7-56A9334371D4}">
      <dgm:prSet/>
      <dgm:spPr/>
      <dgm:t>
        <a:bodyPr/>
        <a:lstStyle/>
        <a:p>
          <a:endParaRPr lang="zh-TW" altLang="en-US" baseline="0">
            <a:latin typeface="Comic Sans MS" pitchFamily="66" charset="0"/>
            <a:ea typeface="微軟正黑體" pitchFamily="34" charset="-120"/>
          </a:endParaRPr>
        </a:p>
      </dgm:t>
    </dgm:pt>
    <dgm:pt modelId="{23045F27-2103-4A5E-AB2E-8E4CA889F1E8}">
      <dgm:prSet phldrT="[文字]"/>
      <dgm:spPr/>
      <dgm:t>
        <a:bodyPr/>
        <a:lstStyle/>
        <a:p>
          <a:r>
            <a:rPr lang="zh-TW" altLang="en-US" baseline="0" dirty="0" smtClean="0">
              <a:latin typeface="Comic Sans MS" pitchFamily="66" charset="0"/>
              <a:ea typeface="微軟正黑體" pitchFamily="34" charset="-120"/>
            </a:rPr>
            <a:t>當我們註冊 </a:t>
          </a:r>
          <a:r>
            <a:rPr lang="en-US" altLang="en-US" baseline="0" dirty="0" err="1" smtClean="0">
              <a:latin typeface="Comic Sans MS" pitchFamily="66" charset="0"/>
              <a:ea typeface="微軟正黑體" pitchFamily="34" charset="-120"/>
            </a:rPr>
            <a:t>facebook</a:t>
          </a:r>
          <a:r>
            <a:rPr lang="en-US" altLang="en-US" baseline="0" dirty="0" smtClean="0">
              <a:latin typeface="Comic Sans MS" pitchFamily="66" charset="0"/>
              <a:ea typeface="微軟正黑體" pitchFamily="34" charset="-120"/>
            </a:rPr>
            <a:t> </a:t>
          </a:r>
          <a:r>
            <a:rPr lang="zh-TW" altLang="en-US" baseline="0" dirty="0" smtClean="0">
              <a:latin typeface="Comic Sans MS" pitchFamily="66" charset="0"/>
              <a:ea typeface="微軟正黑體" pitchFamily="34" charset="-120"/>
            </a:rPr>
            <a:t>時，</a:t>
          </a:r>
          <a:r>
            <a:rPr lang="en-US" altLang="en-US" baseline="0" dirty="0" err="1" smtClean="0">
              <a:latin typeface="Comic Sans MS" pitchFamily="66" charset="0"/>
              <a:ea typeface="微軟正黑體" pitchFamily="34" charset="-120"/>
            </a:rPr>
            <a:t>facebook</a:t>
          </a:r>
          <a:r>
            <a:rPr lang="en-US" altLang="en-US" baseline="0" dirty="0" smtClean="0">
              <a:latin typeface="Comic Sans MS" pitchFamily="66" charset="0"/>
              <a:ea typeface="微軟正黑體" pitchFamily="34" charset="-120"/>
            </a:rPr>
            <a:t> </a:t>
          </a:r>
          <a:r>
            <a:rPr lang="zh-TW" altLang="en-US" baseline="0" dirty="0" smtClean="0">
              <a:latin typeface="Comic Sans MS" pitchFamily="66" charset="0"/>
              <a:ea typeface="微軟正黑體" pitchFamily="34" charset="-120"/>
            </a:rPr>
            <a:t>希望</a:t>
          </a:r>
          <a:r>
            <a:rPr lang="en-US" altLang="zh-TW" baseline="0" dirty="0" smtClean="0">
              <a:latin typeface="Comic Sans MS" pitchFamily="66" charset="0"/>
              <a:ea typeface="微軟正黑體" pitchFamily="34" charset="-120"/>
            </a:rPr>
            <a:t/>
          </a:r>
          <a:br>
            <a:rPr lang="en-US" altLang="zh-TW" baseline="0" dirty="0" smtClean="0">
              <a:latin typeface="Comic Sans MS" pitchFamily="66" charset="0"/>
              <a:ea typeface="微軟正黑體" pitchFamily="34" charset="-120"/>
            </a:rPr>
          </a:br>
          <a:r>
            <a:rPr lang="zh-TW" altLang="en-US" baseline="0" dirty="0" smtClean="0">
              <a:latin typeface="Comic Sans MS" pitchFamily="66" charset="0"/>
              <a:ea typeface="微軟正黑體" pitchFamily="34" charset="-120"/>
            </a:rPr>
            <a:t>使用者提供正確的生日、畢業學校等資訊，再由 </a:t>
          </a:r>
          <a:r>
            <a:rPr lang="en-US" altLang="en-US" baseline="0" dirty="0" err="1" smtClean="0">
              <a:latin typeface="Comic Sans MS" pitchFamily="66" charset="0"/>
              <a:ea typeface="微軟正黑體" pitchFamily="34" charset="-120"/>
            </a:rPr>
            <a:t>facebook</a:t>
          </a:r>
          <a:r>
            <a:rPr lang="en-US" altLang="en-US" baseline="0" dirty="0" smtClean="0">
              <a:latin typeface="Comic Sans MS" pitchFamily="66" charset="0"/>
              <a:ea typeface="微軟正黑體" pitchFamily="34" charset="-120"/>
            </a:rPr>
            <a:t> </a:t>
          </a:r>
          <a:r>
            <a:rPr lang="zh-TW" altLang="en-US" baseline="0" dirty="0" smtClean="0">
              <a:latin typeface="Comic Sans MS" pitchFamily="66" charset="0"/>
              <a:ea typeface="微軟正黑體" pitchFamily="34" charset="-120"/>
            </a:rPr>
            <a:t>利用生日的年次、學校來協助找尋可能的朋友，讓許多使用者願意提供正確的個人資訊。</a:t>
          </a:r>
          <a:endParaRPr lang="zh-TW" altLang="en-US" baseline="0" dirty="0">
            <a:latin typeface="Comic Sans MS" pitchFamily="66" charset="0"/>
            <a:ea typeface="微軟正黑體" pitchFamily="34" charset="-120"/>
          </a:endParaRPr>
        </a:p>
      </dgm:t>
    </dgm:pt>
    <dgm:pt modelId="{7DF1542B-0B61-4100-AB5D-01AC2BDA65DE}" type="parTrans" cxnId="{7538A804-EF20-4CB6-B5CF-1472ACA7BAFB}">
      <dgm:prSet/>
      <dgm:spPr/>
      <dgm:t>
        <a:bodyPr/>
        <a:lstStyle/>
        <a:p>
          <a:endParaRPr lang="zh-TW" altLang="en-US" baseline="0">
            <a:latin typeface="Comic Sans MS" pitchFamily="66" charset="0"/>
            <a:ea typeface="微軟正黑體" pitchFamily="34" charset="-120"/>
          </a:endParaRPr>
        </a:p>
      </dgm:t>
    </dgm:pt>
    <dgm:pt modelId="{98252BD2-ED1B-4747-A3A4-85B9656385E5}" type="sibTrans" cxnId="{7538A804-EF20-4CB6-B5CF-1472ACA7BAFB}">
      <dgm:prSet/>
      <dgm:spPr/>
      <dgm:t>
        <a:bodyPr/>
        <a:lstStyle/>
        <a:p>
          <a:endParaRPr lang="zh-TW" altLang="en-US" baseline="0">
            <a:latin typeface="Comic Sans MS" pitchFamily="66" charset="0"/>
            <a:ea typeface="微軟正黑體" pitchFamily="34" charset="-120"/>
          </a:endParaRPr>
        </a:p>
      </dgm:t>
    </dgm:pt>
    <dgm:pt modelId="{A3CF64C1-9DD0-4A7B-BB1B-27114F300006}" type="pres">
      <dgm:prSet presAssocID="{C1BB13C9-EAE0-4258-96AA-4190F6A05675}" presName="linear" presStyleCnt="0">
        <dgm:presLayoutVars>
          <dgm:dir/>
          <dgm:animLvl val="lvl"/>
          <dgm:resizeHandles val="exact"/>
        </dgm:presLayoutVars>
      </dgm:prSet>
      <dgm:spPr/>
      <dgm:t>
        <a:bodyPr/>
        <a:lstStyle/>
        <a:p>
          <a:endParaRPr lang="zh-TW" altLang="en-US"/>
        </a:p>
      </dgm:t>
    </dgm:pt>
    <dgm:pt modelId="{345F22ED-B62E-4336-B281-7CF11374A6ED}" type="pres">
      <dgm:prSet presAssocID="{B30E5E97-E5D7-497F-B3D8-B788C583665C}" presName="parentLin" presStyleCnt="0"/>
      <dgm:spPr/>
    </dgm:pt>
    <dgm:pt modelId="{E72C4C79-7B5F-4E05-8B32-CB91E6820645}" type="pres">
      <dgm:prSet presAssocID="{B30E5E97-E5D7-497F-B3D8-B788C583665C}" presName="parentLeftMargin" presStyleLbl="node1" presStyleIdx="0" presStyleCnt="1"/>
      <dgm:spPr/>
      <dgm:t>
        <a:bodyPr/>
        <a:lstStyle/>
        <a:p>
          <a:endParaRPr lang="zh-TW" altLang="en-US"/>
        </a:p>
      </dgm:t>
    </dgm:pt>
    <dgm:pt modelId="{36A5BB2F-CBCC-4B07-A26C-7E8A40F4D0EB}" type="pres">
      <dgm:prSet presAssocID="{B30E5E97-E5D7-497F-B3D8-B788C583665C}" presName="parentText" presStyleLbl="node1" presStyleIdx="0" presStyleCnt="1">
        <dgm:presLayoutVars>
          <dgm:chMax val="0"/>
          <dgm:bulletEnabled val="1"/>
        </dgm:presLayoutVars>
      </dgm:prSet>
      <dgm:spPr/>
      <dgm:t>
        <a:bodyPr/>
        <a:lstStyle/>
        <a:p>
          <a:endParaRPr lang="zh-TW" altLang="en-US"/>
        </a:p>
      </dgm:t>
    </dgm:pt>
    <dgm:pt modelId="{E33544A8-DD66-4034-AC52-D0F9DBA43270}" type="pres">
      <dgm:prSet presAssocID="{B30E5E97-E5D7-497F-B3D8-B788C583665C}" presName="negativeSpace" presStyleCnt="0"/>
      <dgm:spPr/>
    </dgm:pt>
    <dgm:pt modelId="{9C0F480E-B635-4802-A0B1-7EF5261674EC}" type="pres">
      <dgm:prSet presAssocID="{B30E5E97-E5D7-497F-B3D8-B788C583665C}" presName="childText" presStyleLbl="conFgAcc1" presStyleIdx="0" presStyleCnt="1">
        <dgm:presLayoutVars>
          <dgm:bulletEnabled val="1"/>
        </dgm:presLayoutVars>
      </dgm:prSet>
      <dgm:spPr/>
      <dgm:t>
        <a:bodyPr/>
        <a:lstStyle/>
        <a:p>
          <a:endParaRPr lang="zh-TW" altLang="en-US"/>
        </a:p>
      </dgm:t>
    </dgm:pt>
  </dgm:ptLst>
  <dgm:cxnLst>
    <dgm:cxn modelId="{B409192E-3EE6-488E-B004-308E71C430EB}" type="presOf" srcId="{23045F27-2103-4A5E-AB2E-8E4CA889F1E8}" destId="{9C0F480E-B635-4802-A0B1-7EF5261674EC}" srcOrd="0" destOrd="0" presId="urn:microsoft.com/office/officeart/2005/8/layout/list1"/>
    <dgm:cxn modelId="{1BB40732-4839-46C5-9368-97B6DF28015A}" type="presOf" srcId="{C1BB13C9-EAE0-4258-96AA-4190F6A05675}" destId="{A3CF64C1-9DD0-4A7B-BB1B-27114F300006}" srcOrd="0" destOrd="0" presId="urn:microsoft.com/office/officeart/2005/8/layout/list1"/>
    <dgm:cxn modelId="{81F9A360-101E-46A0-BA37-BA821E5637CF}" type="presOf" srcId="{B30E5E97-E5D7-497F-B3D8-B788C583665C}" destId="{36A5BB2F-CBCC-4B07-A26C-7E8A40F4D0EB}" srcOrd="1" destOrd="0" presId="urn:microsoft.com/office/officeart/2005/8/layout/list1"/>
    <dgm:cxn modelId="{7538A804-EF20-4CB6-B5CF-1472ACA7BAFB}" srcId="{B30E5E97-E5D7-497F-B3D8-B788C583665C}" destId="{23045F27-2103-4A5E-AB2E-8E4CA889F1E8}" srcOrd="0" destOrd="0" parTransId="{7DF1542B-0B61-4100-AB5D-01AC2BDA65DE}" sibTransId="{98252BD2-ED1B-4747-A3A4-85B9656385E5}"/>
    <dgm:cxn modelId="{2241A6DC-737F-45D4-AE92-4327F515B842}" type="presOf" srcId="{B30E5E97-E5D7-497F-B3D8-B788C583665C}" destId="{E72C4C79-7B5F-4E05-8B32-CB91E6820645}" srcOrd="0" destOrd="0" presId="urn:microsoft.com/office/officeart/2005/8/layout/list1"/>
    <dgm:cxn modelId="{B87201D3-43F1-4A55-BDA7-56A9334371D4}" srcId="{C1BB13C9-EAE0-4258-96AA-4190F6A05675}" destId="{B30E5E97-E5D7-497F-B3D8-B788C583665C}" srcOrd="0" destOrd="0" parTransId="{B9B88D21-A7E3-4BA3-BAC2-53D29EAF6A3E}" sibTransId="{5D66723C-A6FC-4D57-9A81-AE9F46644DD3}"/>
    <dgm:cxn modelId="{120C137D-2A07-4BD0-8918-4E936324A70F}" type="presParOf" srcId="{A3CF64C1-9DD0-4A7B-BB1B-27114F300006}" destId="{345F22ED-B62E-4336-B281-7CF11374A6ED}" srcOrd="0" destOrd="0" presId="urn:microsoft.com/office/officeart/2005/8/layout/list1"/>
    <dgm:cxn modelId="{83D8B25A-9557-4F28-8812-4C32A4E6B3AF}" type="presParOf" srcId="{345F22ED-B62E-4336-B281-7CF11374A6ED}" destId="{E72C4C79-7B5F-4E05-8B32-CB91E6820645}" srcOrd="0" destOrd="0" presId="urn:microsoft.com/office/officeart/2005/8/layout/list1"/>
    <dgm:cxn modelId="{AA4C1E88-AD48-4769-8C7D-28F06D6458CD}" type="presParOf" srcId="{345F22ED-B62E-4336-B281-7CF11374A6ED}" destId="{36A5BB2F-CBCC-4B07-A26C-7E8A40F4D0EB}" srcOrd="1" destOrd="0" presId="urn:microsoft.com/office/officeart/2005/8/layout/list1"/>
    <dgm:cxn modelId="{C4919D07-24D5-4BCE-90E9-9916F699BAF7}" type="presParOf" srcId="{A3CF64C1-9DD0-4A7B-BB1B-27114F300006}" destId="{E33544A8-DD66-4034-AC52-D0F9DBA43270}" srcOrd="1" destOrd="0" presId="urn:microsoft.com/office/officeart/2005/8/layout/list1"/>
    <dgm:cxn modelId="{AE20771F-75D6-4B21-BFCC-E2A8D94810A8}" type="presParOf" srcId="{A3CF64C1-9DD0-4A7B-BB1B-27114F300006}" destId="{9C0F480E-B635-4802-A0B1-7EF5261674E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B13C9-EAE0-4258-96AA-4190F6A056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B30E5E97-E5D7-497F-B3D8-B788C583665C}">
      <dgm:prSet phldrT="[文字]"/>
      <dgm:spPr/>
      <dgm:t>
        <a:bodyPr/>
        <a:lstStyle/>
        <a:p>
          <a:r>
            <a:rPr lang="zh-TW" altLang="en-US" baseline="0" dirty="0" smtClean="0">
              <a:solidFill>
                <a:schemeClr val="accent1"/>
              </a:solidFill>
              <a:latin typeface="Comic Sans MS" pitchFamily="66" charset="0"/>
              <a:ea typeface="微軟正黑體" pitchFamily="34" charset="-120"/>
            </a:rPr>
            <a:t>生活上的應用</a:t>
          </a:r>
          <a:r>
            <a:rPr lang="en-US" altLang="en-US" baseline="0" dirty="0" smtClean="0">
              <a:solidFill>
                <a:schemeClr val="accent1"/>
              </a:solidFill>
              <a:latin typeface="Comic Sans MS" pitchFamily="66" charset="0"/>
              <a:ea typeface="微軟正黑體" pitchFamily="34" charset="-120"/>
            </a:rPr>
            <a:t>——</a:t>
          </a:r>
          <a:r>
            <a:rPr lang="zh-TW" altLang="en-US" baseline="0" dirty="0" smtClean="0">
              <a:solidFill>
                <a:schemeClr val="accent1"/>
              </a:solidFill>
              <a:latin typeface="Comic Sans MS" pitchFamily="66" charset="0"/>
              <a:ea typeface="微軟正黑體" pitchFamily="34" charset="-120"/>
            </a:rPr>
            <a:t>網拍 </a:t>
          </a:r>
          <a:r>
            <a:rPr lang="en-US" altLang="en-US" baseline="0" dirty="0" smtClean="0">
              <a:solidFill>
                <a:schemeClr val="accent1"/>
              </a:solidFill>
              <a:latin typeface="Comic Sans MS" pitchFamily="66" charset="0"/>
              <a:ea typeface="微軟正黑體" pitchFamily="34" charset="-120"/>
            </a:rPr>
            <a:t>A </a:t>
          </a:r>
          <a:r>
            <a:rPr lang="zh-TW" altLang="en-US" baseline="0" dirty="0" smtClean="0">
              <a:solidFill>
                <a:schemeClr val="accent1"/>
              </a:solidFill>
              <a:latin typeface="Comic Sans MS" pitchFamily="66" charset="0"/>
              <a:ea typeface="微軟正黑體" pitchFamily="34" charset="-120"/>
            </a:rPr>
            <a:t>級貨有罪</a:t>
          </a:r>
          <a:endParaRPr lang="zh-TW" altLang="en-US" baseline="0" dirty="0">
            <a:solidFill>
              <a:schemeClr val="accent1"/>
            </a:solidFill>
            <a:latin typeface="Comic Sans MS" pitchFamily="66" charset="0"/>
            <a:ea typeface="微軟正黑體" pitchFamily="34" charset="-120"/>
          </a:endParaRPr>
        </a:p>
      </dgm:t>
    </dgm:pt>
    <dgm:pt modelId="{B9B88D21-A7E3-4BA3-BAC2-53D29EAF6A3E}" type="parTrans" cxnId="{B87201D3-43F1-4A55-BDA7-56A9334371D4}">
      <dgm:prSet/>
      <dgm:spPr/>
      <dgm:t>
        <a:bodyPr/>
        <a:lstStyle/>
        <a:p>
          <a:endParaRPr lang="zh-TW" altLang="en-US" baseline="0">
            <a:latin typeface="Comic Sans MS" pitchFamily="66" charset="0"/>
            <a:ea typeface="微軟正黑體" pitchFamily="34" charset="-120"/>
          </a:endParaRPr>
        </a:p>
      </dgm:t>
    </dgm:pt>
    <dgm:pt modelId="{5D66723C-A6FC-4D57-9A81-AE9F46644DD3}" type="sibTrans" cxnId="{B87201D3-43F1-4A55-BDA7-56A9334371D4}">
      <dgm:prSet/>
      <dgm:spPr/>
      <dgm:t>
        <a:bodyPr/>
        <a:lstStyle/>
        <a:p>
          <a:endParaRPr lang="zh-TW" altLang="en-US" baseline="0">
            <a:latin typeface="Comic Sans MS" pitchFamily="66" charset="0"/>
            <a:ea typeface="微軟正黑體" pitchFamily="34" charset="-120"/>
          </a:endParaRPr>
        </a:p>
      </dgm:t>
    </dgm:pt>
    <dgm:pt modelId="{23045F27-2103-4A5E-AB2E-8E4CA889F1E8}">
      <dgm:prSet phldrT="[文字]"/>
      <dgm:spPr/>
      <dgm:t>
        <a:bodyPr/>
        <a:lstStyle/>
        <a:p>
          <a:r>
            <a:rPr lang="en-US" altLang="en-US" baseline="0" dirty="0" smtClean="0">
              <a:latin typeface="Comic Sans MS" pitchFamily="66" charset="0"/>
              <a:ea typeface="微軟正黑體" pitchFamily="34" charset="-120"/>
            </a:rPr>
            <a:t>2011 </a:t>
          </a:r>
          <a:r>
            <a:rPr lang="zh-TW" altLang="en-US" baseline="0" dirty="0" smtClean="0">
              <a:latin typeface="Comic Sans MS" pitchFamily="66" charset="0"/>
              <a:ea typeface="微軟正黑體" pitchFamily="34" charset="-120"/>
            </a:rPr>
            <a:t>年立法院三讀通過商標法修正案，明訂利用網路販售仿冒品為犯罪行為，最高可處 </a:t>
          </a:r>
          <a:r>
            <a:rPr lang="en-US" altLang="en-US" baseline="0" dirty="0" smtClean="0">
              <a:latin typeface="Comic Sans MS" pitchFamily="66" charset="0"/>
              <a:ea typeface="微軟正黑體" pitchFamily="34" charset="-120"/>
            </a:rPr>
            <a:t>3 </a:t>
          </a:r>
          <a:r>
            <a:rPr lang="zh-TW" altLang="en-US" baseline="0" dirty="0" smtClean="0">
              <a:latin typeface="Comic Sans MS" pitchFamily="66" charset="0"/>
              <a:ea typeface="微軟正黑體" pitchFamily="34" charset="-120"/>
            </a:rPr>
            <a:t>年有期徒刑、併科 </a:t>
          </a:r>
          <a:r>
            <a:rPr lang="en-US" altLang="en-US" baseline="0" dirty="0" smtClean="0">
              <a:latin typeface="Comic Sans MS" pitchFamily="66" charset="0"/>
              <a:ea typeface="微軟正黑體" pitchFamily="34" charset="-120"/>
            </a:rPr>
            <a:t>20 </a:t>
          </a:r>
          <a:r>
            <a:rPr lang="zh-TW" altLang="en-US" baseline="0" dirty="0" smtClean="0">
              <a:latin typeface="Comic Sans MS" pitchFamily="66" charset="0"/>
              <a:ea typeface="微軟正黑體" pitchFamily="34" charset="-120"/>
            </a:rPr>
            <a:t>萬元罰金，若是因自用、朋友贈送，並非因販售的目的，最高可處 </a:t>
          </a:r>
          <a:r>
            <a:rPr lang="en-US" altLang="en-US" baseline="0" dirty="0" smtClean="0">
              <a:latin typeface="Comic Sans MS" pitchFamily="66" charset="0"/>
              <a:ea typeface="微軟正黑體" pitchFamily="34" charset="-120"/>
            </a:rPr>
            <a:t>1 </a:t>
          </a:r>
          <a:r>
            <a:rPr lang="zh-TW" altLang="en-US" baseline="0" dirty="0" smtClean="0">
              <a:latin typeface="Comic Sans MS" pitchFamily="66" charset="0"/>
              <a:ea typeface="微軟正黑體" pitchFamily="34" charset="-120"/>
            </a:rPr>
            <a:t>年有期徒刑、併科 </a:t>
          </a:r>
          <a:r>
            <a:rPr lang="en-US" altLang="en-US" baseline="0" dirty="0" smtClean="0">
              <a:latin typeface="Comic Sans MS" pitchFamily="66" charset="0"/>
              <a:ea typeface="微軟正黑體" pitchFamily="34" charset="-120"/>
            </a:rPr>
            <a:t>5 </a:t>
          </a:r>
          <a:r>
            <a:rPr lang="zh-TW" altLang="en-US" baseline="0" dirty="0" smtClean="0">
              <a:latin typeface="Comic Sans MS" pitchFamily="66" charset="0"/>
              <a:ea typeface="微軟正黑體" pitchFamily="34" charset="-120"/>
            </a:rPr>
            <a:t>萬元罰金。除刑事方面外，還可能被處以民事賠償，甚至，若販售時告知購買者此仿冒品為正品，則會觸犯詐欺罪。</a:t>
          </a:r>
          <a:endParaRPr lang="zh-TW" altLang="en-US" baseline="0" dirty="0">
            <a:latin typeface="Comic Sans MS" pitchFamily="66" charset="0"/>
            <a:ea typeface="微軟正黑體" pitchFamily="34" charset="-120"/>
          </a:endParaRPr>
        </a:p>
      </dgm:t>
    </dgm:pt>
    <dgm:pt modelId="{98252BD2-ED1B-4747-A3A4-85B9656385E5}" type="sibTrans" cxnId="{7538A804-EF20-4CB6-B5CF-1472ACA7BAFB}">
      <dgm:prSet/>
      <dgm:spPr/>
      <dgm:t>
        <a:bodyPr/>
        <a:lstStyle/>
        <a:p>
          <a:endParaRPr lang="zh-TW" altLang="en-US" baseline="0">
            <a:latin typeface="Comic Sans MS" pitchFamily="66" charset="0"/>
            <a:ea typeface="微軟正黑體" pitchFamily="34" charset="-120"/>
          </a:endParaRPr>
        </a:p>
      </dgm:t>
    </dgm:pt>
    <dgm:pt modelId="{7DF1542B-0B61-4100-AB5D-01AC2BDA65DE}" type="parTrans" cxnId="{7538A804-EF20-4CB6-B5CF-1472ACA7BAFB}">
      <dgm:prSet/>
      <dgm:spPr/>
      <dgm:t>
        <a:bodyPr/>
        <a:lstStyle/>
        <a:p>
          <a:endParaRPr lang="zh-TW" altLang="en-US" baseline="0">
            <a:latin typeface="Comic Sans MS" pitchFamily="66" charset="0"/>
            <a:ea typeface="微軟正黑體" pitchFamily="34" charset="-120"/>
          </a:endParaRPr>
        </a:p>
      </dgm:t>
    </dgm:pt>
    <dgm:pt modelId="{A3CF64C1-9DD0-4A7B-BB1B-27114F300006}" type="pres">
      <dgm:prSet presAssocID="{C1BB13C9-EAE0-4258-96AA-4190F6A05675}" presName="linear" presStyleCnt="0">
        <dgm:presLayoutVars>
          <dgm:dir/>
          <dgm:animLvl val="lvl"/>
          <dgm:resizeHandles val="exact"/>
        </dgm:presLayoutVars>
      </dgm:prSet>
      <dgm:spPr/>
      <dgm:t>
        <a:bodyPr/>
        <a:lstStyle/>
        <a:p>
          <a:endParaRPr lang="zh-TW" altLang="en-US"/>
        </a:p>
      </dgm:t>
    </dgm:pt>
    <dgm:pt modelId="{345F22ED-B62E-4336-B281-7CF11374A6ED}" type="pres">
      <dgm:prSet presAssocID="{B30E5E97-E5D7-497F-B3D8-B788C583665C}" presName="parentLin" presStyleCnt="0"/>
      <dgm:spPr/>
    </dgm:pt>
    <dgm:pt modelId="{E72C4C79-7B5F-4E05-8B32-CB91E6820645}" type="pres">
      <dgm:prSet presAssocID="{B30E5E97-E5D7-497F-B3D8-B788C583665C}" presName="parentLeftMargin" presStyleLbl="node1" presStyleIdx="0" presStyleCnt="1"/>
      <dgm:spPr/>
      <dgm:t>
        <a:bodyPr/>
        <a:lstStyle/>
        <a:p>
          <a:endParaRPr lang="zh-TW" altLang="en-US"/>
        </a:p>
      </dgm:t>
    </dgm:pt>
    <dgm:pt modelId="{36A5BB2F-CBCC-4B07-A26C-7E8A40F4D0EB}" type="pres">
      <dgm:prSet presAssocID="{B30E5E97-E5D7-497F-B3D8-B788C583665C}" presName="parentText" presStyleLbl="node1" presStyleIdx="0" presStyleCnt="1">
        <dgm:presLayoutVars>
          <dgm:chMax val="0"/>
          <dgm:bulletEnabled val="1"/>
        </dgm:presLayoutVars>
      </dgm:prSet>
      <dgm:spPr/>
      <dgm:t>
        <a:bodyPr/>
        <a:lstStyle/>
        <a:p>
          <a:endParaRPr lang="zh-TW" altLang="en-US"/>
        </a:p>
      </dgm:t>
    </dgm:pt>
    <dgm:pt modelId="{E33544A8-DD66-4034-AC52-D0F9DBA43270}" type="pres">
      <dgm:prSet presAssocID="{B30E5E97-E5D7-497F-B3D8-B788C583665C}" presName="negativeSpace" presStyleCnt="0"/>
      <dgm:spPr/>
    </dgm:pt>
    <dgm:pt modelId="{9C0F480E-B635-4802-A0B1-7EF5261674EC}" type="pres">
      <dgm:prSet presAssocID="{B30E5E97-E5D7-497F-B3D8-B788C583665C}" presName="childText" presStyleLbl="conFgAcc1" presStyleIdx="0" presStyleCnt="1">
        <dgm:presLayoutVars>
          <dgm:bulletEnabled val="1"/>
        </dgm:presLayoutVars>
      </dgm:prSet>
      <dgm:spPr/>
      <dgm:t>
        <a:bodyPr/>
        <a:lstStyle/>
        <a:p>
          <a:endParaRPr lang="zh-TW" altLang="en-US"/>
        </a:p>
      </dgm:t>
    </dgm:pt>
  </dgm:ptLst>
  <dgm:cxnLst>
    <dgm:cxn modelId="{CFA66F83-889E-46F6-BBCA-9CF4A34DAA39}" type="presOf" srcId="{B30E5E97-E5D7-497F-B3D8-B788C583665C}" destId="{E72C4C79-7B5F-4E05-8B32-CB91E6820645}" srcOrd="0" destOrd="0" presId="urn:microsoft.com/office/officeart/2005/8/layout/list1"/>
    <dgm:cxn modelId="{306F408E-EDC6-4EB2-9BED-D36734701E1D}" type="presOf" srcId="{23045F27-2103-4A5E-AB2E-8E4CA889F1E8}" destId="{9C0F480E-B635-4802-A0B1-7EF5261674EC}" srcOrd="0" destOrd="0" presId="urn:microsoft.com/office/officeart/2005/8/layout/list1"/>
    <dgm:cxn modelId="{7538A804-EF20-4CB6-B5CF-1472ACA7BAFB}" srcId="{B30E5E97-E5D7-497F-B3D8-B788C583665C}" destId="{23045F27-2103-4A5E-AB2E-8E4CA889F1E8}" srcOrd="0" destOrd="0" parTransId="{7DF1542B-0B61-4100-AB5D-01AC2BDA65DE}" sibTransId="{98252BD2-ED1B-4747-A3A4-85B9656385E5}"/>
    <dgm:cxn modelId="{2A802B95-55E2-4F78-9525-3C5E557F194A}" type="presOf" srcId="{B30E5E97-E5D7-497F-B3D8-B788C583665C}" destId="{36A5BB2F-CBCC-4B07-A26C-7E8A40F4D0EB}" srcOrd="1" destOrd="0" presId="urn:microsoft.com/office/officeart/2005/8/layout/list1"/>
    <dgm:cxn modelId="{E86044D2-D525-48AB-BE07-51CC5310E4AE}" type="presOf" srcId="{C1BB13C9-EAE0-4258-96AA-4190F6A05675}" destId="{A3CF64C1-9DD0-4A7B-BB1B-27114F300006}" srcOrd="0" destOrd="0" presId="urn:microsoft.com/office/officeart/2005/8/layout/list1"/>
    <dgm:cxn modelId="{B87201D3-43F1-4A55-BDA7-56A9334371D4}" srcId="{C1BB13C9-EAE0-4258-96AA-4190F6A05675}" destId="{B30E5E97-E5D7-497F-B3D8-B788C583665C}" srcOrd="0" destOrd="0" parTransId="{B9B88D21-A7E3-4BA3-BAC2-53D29EAF6A3E}" sibTransId="{5D66723C-A6FC-4D57-9A81-AE9F46644DD3}"/>
    <dgm:cxn modelId="{E27CFE13-322F-4453-91C1-B725267CFE27}" type="presParOf" srcId="{A3CF64C1-9DD0-4A7B-BB1B-27114F300006}" destId="{345F22ED-B62E-4336-B281-7CF11374A6ED}" srcOrd="0" destOrd="0" presId="urn:microsoft.com/office/officeart/2005/8/layout/list1"/>
    <dgm:cxn modelId="{1AEE643E-A37E-454B-91E3-9A4C9EC95101}" type="presParOf" srcId="{345F22ED-B62E-4336-B281-7CF11374A6ED}" destId="{E72C4C79-7B5F-4E05-8B32-CB91E6820645}" srcOrd="0" destOrd="0" presId="urn:microsoft.com/office/officeart/2005/8/layout/list1"/>
    <dgm:cxn modelId="{E688DD4E-08F7-4917-BA68-5BD8858334AA}" type="presParOf" srcId="{345F22ED-B62E-4336-B281-7CF11374A6ED}" destId="{36A5BB2F-CBCC-4B07-A26C-7E8A40F4D0EB}" srcOrd="1" destOrd="0" presId="urn:microsoft.com/office/officeart/2005/8/layout/list1"/>
    <dgm:cxn modelId="{1C0042B3-956C-4FC3-996F-89AFC53F94CC}" type="presParOf" srcId="{A3CF64C1-9DD0-4A7B-BB1B-27114F300006}" destId="{E33544A8-DD66-4034-AC52-D0F9DBA43270}" srcOrd="1" destOrd="0" presId="urn:microsoft.com/office/officeart/2005/8/layout/list1"/>
    <dgm:cxn modelId="{C5B5110E-128B-4E70-9703-30A2945ADE56}" type="presParOf" srcId="{A3CF64C1-9DD0-4A7B-BB1B-27114F300006}" destId="{9C0F480E-B635-4802-A0B1-7EF5261674E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BB13C9-EAE0-4258-96AA-4190F6A056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B30E5E97-E5D7-497F-B3D8-B788C583665C}">
      <dgm:prSet phldrT="[文字]"/>
      <dgm:spPr/>
      <dgm:t>
        <a:bodyPr/>
        <a:lstStyle/>
        <a:p>
          <a:r>
            <a:rPr lang="zh-TW" altLang="en-US" baseline="0" dirty="0" smtClean="0">
              <a:solidFill>
                <a:schemeClr val="accent1"/>
              </a:solidFill>
              <a:latin typeface="Comic Sans MS" pitchFamily="66" charset="0"/>
              <a:ea typeface="微軟正黑體" pitchFamily="34" charset="-120"/>
            </a:rPr>
            <a:t>生活上的應用</a:t>
          </a:r>
          <a:r>
            <a:rPr lang="en-US" altLang="en-US" baseline="0" dirty="0" smtClean="0">
              <a:solidFill>
                <a:schemeClr val="accent1"/>
              </a:solidFill>
              <a:latin typeface="Comic Sans MS" pitchFamily="66" charset="0"/>
              <a:ea typeface="微軟正黑體" pitchFamily="34" charset="-120"/>
            </a:rPr>
            <a:t>——</a:t>
          </a:r>
          <a:r>
            <a:rPr lang="en-US" altLang="en-US" baseline="0" dirty="0" err="1" smtClean="0">
              <a:solidFill>
                <a:schemeClr val="accent1"/>
              </a:solidFill>
              <a:latin typeface="Comic Sans MS" pitchFamily="66" charset="0"/>
              <a:ea typeface="微軟正黑體" pitchFamily="34" charset="-120"/>
            </a:rPr>
            <a:t>WhatsApp</a:t>
          </a:r>
          <a:endParaRPr lang="zh-TW" altLang="en-US" baseline="0" dirty="0">
            <a:solidFill>
              <a:schemeClr val="accent1"/>
            </a:solidFill>
            <a:latin typeface="Comic Sans MS" pitchFamily="66" charset="0"/>
            <a:ea typeface="微軟正黑體" pitchFamily="34" charset="-120"/>
          </a:endParaRPr>
        </a:p>
      </dgm:t>
    </dgm:pt>
    <dgm:pt modelId="{B9B88D21-A7E3-4BA3-BAC2-53D29EAF6A3E}" type="parTrans" cxnId="{B87201D3-43F1-4A55-BDA7-56A9334371D4}">
      <dgm:prSet/>
      <dgm:spPr/>
      <dgm:t>
        <a:bodyPr/>
        <a:lstStyle/>
        <a:p>
          <a:endParaRPr lang="zh-TW" altLang="en-US" baseline="0">
            <a:latin typeface="Comic Sans MS" pitchFamily="66" charset="0"/>
            <a:ea typeface="微軟正黑體" pitchFamily="34" charset="-120"/>
          </a:endParaRPr>
        </a:p>
      </dgm:t>
    </dgm:pt>
    <dgm:pt modelId="{5D66723C-A6FC-4D57-9A81-AE9F46644DD3}" type="sibTrans" cxnId="{B87201D3-43F1-4A55-BDA7-56A9334371D4}">
      <dgm:prSet/>
      <dgm:spPr/>
      <dgm:t>
        <a:bodyPr/>
        <a:lstStyle/>
        <a:p>
          <a:endParaRPr lang="zh-TW" altLang="en-US" baseline="0">
            <a:latin typeface="Comic Sans MS" pitchFamily="66" charset="0"/>
            <a:ea typeface="微軟正黑體" pitchFamily="34" charset="-120"/>
          </a:endParaRPr>
        </a:p>
      </dgm:t>
    </dgm:pt>
    <dgm:pt modelId="{23045F27-2103-4A5E-AB2E-8E4CA889F1E8}">
      <dgm:prSet phldrT="[文字]"/>
      <dgm:spPr/>
      <dgm:t>
        <a:bodyPr/>
        <a:lstStyle/>
        <a:p>
          <a:r>
            <a:rPr lang="zh-TW" altLang="en-US" baseline="0" dirty="0" smtClean="0">
              <a:latin typeface="Comic Sans MS" pitchFamily="66" charset="0"/>
              <a:ea typeface="微軟正黑體" pitchFamily="34" charset="-120"/>
            </a:rPr>
            <a:t>網路上要讓使用者增加的方法就只有免費，像 </a:t>
          </a:r>
          <a:r>
            <a:rPr lang="en-US" altLang="en-US" baseline="0" dirty="0" err="1" smtClean="0">
              <a:latin typeface="Comic Sans MS" pitchFamily="66" charset="0"/>
              <a:ea typeface="微軟正黑體" pitchFamily="34" charset="-120"/>
            </a:rPr>
            <a:t>WhatsApp</a:t>
          </a:r>
          <a:r>
            <a:rPr lang="en-US" altLang="en-US" baseline="0" dirty="0" smtClean="0">
              <a:latin typeface="Comic Sans MS" pitchFamily="66" charset="0"/>
              <a:ea typeface="微軟正黑體" pitchFamily="34" charset="-120"/>
            </a:rPr>
            <a:t> </a:t>
          </a:r>
          <a:r>
            <a:rPr lang="zh-TW" altLang="en-US" baseline="0" dirty="0" smtClean="0">
              <a:latin typeface="Comic Sans MS" pitchFamily="66" charset="0"/>
              <a:ea typeface="微軟正黑體" pitchFamily="34" charset="-120"/>
            </a:rPr>
            <a:t>是透過手機上網，連接手機內的聯絡人資訊，只要該聯絡人有此軟體，就能夠免費進行文字、檔案、照片等資料的傳送，但使用一定時間後就可能要付年費 </a:t>
          </a:r>
          <a:r>
            <a:rPr lang="en-US" altLang="en-US" baseline="0" dirty="0" smtClean="0">
              <a:latin typeface="Comic Sans MS" pitchFamily="66" charset="0"/>
              <a:ea typeface="微軟正黑體" pitchFamily="34" charset="-120"/>
            </a:rPr>
            <a:t>(1.99 </a:t>
          </a:r>
          <a:r>
            <a:rPr lang="zh-TW" altLang="en-US" baseline="0" dirty="0" smtClean="0">
              <a:latin typeface="Comic Sans MS" pitchFamily="66" charset="0"/>
              <a:ea typeface="微軟正黑體" pitchFamily="34" charset="-120"/>
            </a:rPr>
            <a:t>美元</a:t>
          </a:r>
          <a:r>
            <a:rPr lang="en-US" altLang="en-US" baseline="0" dirty="0" smtClean="0">
              <a:latin typeface="Comic Sans MS" pitchFamily="66" charset="0"/>
              <a:ea typeface="微軟正黑體" pitchFamily="34" charset="-120"/>
            </a:rPr>
            <a:t>)</a:t>
          </a:r>
          <a:r>
            <a:rPr lang="zh-TW" altLang="en-US" baseline="0" dirty="0" smtClean="0">
              <a:latin typeface="Comic Sans MS" pitchFamily="66" charset="0"/>
              <a:ea typeface="微軟正黑體" pitchFamily="34" charset="-120"/>
            </a:rPr>
            <a:t>。</a:t>
          </a:r>
          <a:endParaRPr lang="zh-TW" altLang="en-US" baseline="0" dirty="0">
            <a:latin typeface="Comic Sans MS" pitchFamily="66" charset="0"/>
            <a:ea typeface="微軟正黑體" pitchFamily="34" charset="-120"/>
          </a:endParaRPr>
        </a:p>
      </dgm:t>
    </dgm:pt>
    <dgm:pt modelId="{7DF1542B-0B61-4100-AB5D-01AC2BDA65DE}" type="parTrans" cxnId="{7538A804-EF20-4CB6-B5CF-1472ACA7BAFB}">
      <dgm:prSet/>
      <dgm:spPr/>
      <dgm:t>
        <a:bodyPr/>
        <a:lstStyle/>
        <a:p>
          <a:endParaRPr lang="zh-TW" altLang="en-US" baseline="0">
            <a:latin typeface="Comic Sans MS" pitchFamily="66" charset="0"/>
            <a:ea typeface="微軟正黑體" pitchFamily="34" charset="-120"/>
          </a:endParaRPr>
        </a:p>
      </dgm:t>
    </dgm:pt>
    <dgm:pt modelId="{98252BD2-ED1B-4747-A3A4-85B9656385E5}" type="sibTrans" cxnId="{7538A804-EF20-4CB6-B5CF-1472ACA7BAFB}">
      <dgm:prSet/>
      <dgm:spPr/>
      <dgm:t>
        <a:bodyPr/>
        <a:lstStyle/>
        <a:p>
          <a:endParaRPr lang="zh-TW" altLang="en-US" baseline="0">
            <a:latin typeface="Comic Sans MS" pitchFamily="66" charset="0"/>
            <a:ea typeface="微軟正黑體" pitchFamily="34" charset="-120"/>
          </a:endParaRPr>
        </a:p>
      </dgm:t>
    </dgm:pt>
    <dgm:pt modelId="{A3CF64C1-9DD0-4A7B-BB1B-27114F300006}" type="pres">
      <dgm:prSet presAssocID="{C1BB13C9-EAE0-4258-96AA-4190F6A05675}" presName="linear" presStyleCnt="0">
        <dgm:presLayoutVars>
          <dgm:dir/>
          <dgm:animLvl val="lvl"/>
          <dgm:resizeHandles val="exact"/>
        </dgm:presLayoutVars>
      </dgm:prSet>
      <dgm:spPr/>
      <dgm:t>
        <a:bodyPr/>
        <a:lstStyle/>
        <a:p>
          <a:endParaRPr lang="zh-TW" altLang="en-US"/>
        </a:p>
      </dgm:t>
    </dgm:pt>
    <dgm:pt modelId="{345F22ED-B62E-4336-B281-7CF11374A6ED}" type="pres">
      <dgm:prSet presAssocID="{B30E5E97-E5D7-497F-B3D8-B788C583665C}" presName="parentLin" presStyleCnt="0"/>
      <dgm:spPr/>
    </dgm:pt>
    <dgm:pt modelId="{E72C4C79-7B5F-4E05-8B32-CB91E6820645}" type="pres">
      <dgm:prSet presAssocID="{B30E5E97-E5D7-497F-B3D8-B788C583665C}" presName="parentLeftMargin" presStyleLbl="node1" presStyleIdx="0" presStyleCnt="1"/>
      <dgm:spPr/>
      <dgm:t>
        <a:bodyPr/>
        <a:lstStyle/>
        <a:p>
          <a:endParaRPr lang="zh-TW" altLang="en-US"/>
        </a:p>
      </dgm:t>
    </dgm:pt>
    <dgm:pt modelId="{36A5BB2F-CBCC-4B07-A26C-7E8A40F4D0EB}" type="pres">
      <dgm:prSet presAssocID="{B30E5E97-E5D7-497F-B3D8-B788C583665C}" presName="parentText" presStyleLbl="node1" presStyleIdx="0" presStyleCnt="1">
        <dgm:presLayoutVars>
          <dgm:chMax val="0"/>
          <dgm:bulletEnabled val="1"/>
        </dgm:presLayoutVars>
      </dgm:prSet>
      <dgm:spPr/>
      <dgm:t>
        <a:bodyPr/>
        <a:lstStyle/>
        <a:p>
          <a:endParaRPr lang="zh-TW" altLang="en-US"/>
        </a:p>
      </dgm:t>
    </dgm:pt>
    <dgm:pt modelId="{E33544A8-DD66-4034-AC52-D0F9DBA43270}" type="pres">
      <dgm:prSet presAssocID="{B30E5E97-E5D7-497F-B3D8-B788C583665C}" presName="negativeSpace" presStyleCnt="0"/>
      <dgm:spPr/>
    </dgm:pt>
    <dgm:pt modelId="{9C0F480E-B635-4802-A0B1-7EF5261674EC}" type="pres">
      <dgm:prSet presAssocID="{B30E5E97-E5D7-497F-B3D8-B788C583665C}" presName="childText" presStyleLbl="conFgAcc1" presStyleIdx="0" presStyleCnt="1">
        <dgm:presLayoutVars>
          <dgm:bulletEnabled val="1"/>
        </dgm:presLayoutVars>
      </dgm:prSet>
      <dgm:spPr/>
      <dgm:t>
        <a:bodyPr/>
        <a:lstStyle/>
        <a:p>
          <a:endParaRPr lang="zh-TW" altLang="en-US"/>
        </a:p>
      </dgm:t>
    </dgm:pt>
  </dgm:ptLst>
  <dgm:cxnLst>
    <dgm:cxn modelId="{0985C512-5A50-4A72-AC26-F10A273E4241}" type="presOf" srcId="{B30E5E97-E5D7-497F-B3D8-B788C583665C}" destId="{E72C4C79-7B5F-4E05-8B32-CB91E6820645}" srcOrd="0" destOrd="0" presId="urn:microsoft.com/office/officeart/2005/8/layout/list1"/>
    <dgm:cxn modelId="{7538A804-EF20-4CB6-B5CF-1472ACA7BAFB}" srcId="{B30E5E97-E5D7-497F-B3D8-B788C583665C}" destId="{23045F27-2103-4A5E-AB2E-8E4CA889F1E8}" srcOrd="0" destOrd="0" parTransId="{7DF1542B-0B61-4100-AB5D-01AC2BDA65DE}" sibTransId="{98252BD2-ED1B-4747-A3A4-85B9656385E5}"/>
    <dgm:cxn modelId="{A9B879A8-0A70-4186-9025-23F07DC1F190}" type="presOf" srcId="{C1BB13C9-EAE0-4258-96AA-4190F6A05675}" destId="{A3CF64C1-9DD0-4A7B-BB1B-27114F300006}" srcOrd="0" destOrd="0" presId="urn:microsoft.com/office/officeart/2005/8/layout/list1"/>
    <dgm:cxn modelId="{D56B3F51-0CE6-47EC-B925-00FAE1E6D0FB}" type="presOf" srcId="{23045F27-2103-4A5E-AB2E-8E4CA889F1E8}" destId="{9C0F480E-B635-4802-A0B1-7EF5261674EC}" srcOrd="0" destOrd="0" presId="urn:microsoft.com/office/officeart/2005/8/layout/list1"/>
    <dgm:cxn modelId="{EF553783-D912-4150-96E5-4C5618BC8587}" type="presOf" srcId="{B30E5E97-E5D7-497F-B3D8-B788C583665C}" destId="{36A5BB2F-CBCC-4B07-A26C-7E8A40F4D0EB}" srcOrd="1" destOrd="0" presId="urn:microsoft.com/office/officeart/2005/8/layout/list1"/>
    <dgm:cxn modelId="{B87201D3-43F1-4A55-BDA7-56A9334371D4}" srcId="{C1BB13C9-EAE0-4258-96AA-4190F6A05675}" destId="{B30E5E97-E5D7-497F-B3D8-B788C583665C}" srcOrd="0" destOrd="0" parTransId="{B9B88D21-A7E3-4BA3-BAC2-53D29EAF6A3E}" sibTransId="{5D66723C-A6FC-4D57-9A81-AE9F46644DD3}"/>
    <dgm:cxn modelId="{B477FB68-5860-4069-908B-4B9A44B83BFD}" type="presParOf" srcId="{A3CF64C1-9DD0-4A7B-BB1B-27114F300006}" destId="{345F22ED-B62E-4336-B281-7CF11374A6ED}" srcOrd="0" destOrd="0" presId="urn:microsoft.com/office/officeart/2005/8/layout/list1"/>
    <dgm:cxn modelId="{AC8BA648-B1F6-41C6-BACB-05B8F86C6FCE}" type="presParOf" srcId="{345F22ED-B62E-4336-B281-7CF11374A6ED}" destId="{E72C4C79-7B5F-4E05-8B32-CB91E6820645}" srcOrd="0" destOrd="0" presId="urn:microsoft.com/office/officeart/2005/8/layout/list1"/>
    <dgm:cxn modelId="{78FC4368-8F57-46B0-BAAA-CE67418FAB01}" type="presParOf" srcId="{345F22ED-B62E-4336-B281-7CF11374A6ED}" destId="{36A5BB2F-CBCC-4B07-A26C-7E8A40F4D0EB}" srcOrd="1" destOrd="0" presId="urn:microsoft.com/office/officeart/2005/8/layout/list1"/>
    <dgm:cxn modelId="{B458ACE0-155C-491F-A94C-9A627DECBED3}" type="presParOf" srcId="{A3CF64C1-9DD0-4A7B-BB1B-27114F300006}" destId="{E33544A8-DD66-4034-AC52-D0F9DBA43270}" srcOrd="1" destOrd="0" presId="urn:microsoft.com/office/officeart/2005/8/layout/list1"/>
    <dgm:cxn modelId="{82BF332E-3214-4349-8F30-4F96FC5414BF}" type="presParOf" srcId="{A3CF64C1-9DD0-4A7B-BB1B-27114F300006}" destId="{9C0F480E-B635-4802-A0B1-7EF5261674E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B13C9-EAE0-4258-96AA-4190F6A056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B30E5E97-E5D7-497F-B3D8-B788C583665C}">
      <dgm:prSet phldrT="[文字]"/>
      <dgm:spPr/>
      <dgm:t>
        <a:bodyPr/>
        <a:lstStyle/>
        <a:p>
          <a:r>
            <a:rPr lang="zh-TW" altLang="en-US" baseline="0" dirty="0" smtClean="0">
              <a:solidFill>
                <a:schemeClr val="accent1"/>
              </a:solidFill>
              <a:latin typeface="Comic Sans MS" pitchFamily="66" charset="0"/>
              <a:ea typeface="微軟正黑體" pitchFamily="34" charset="-120"/>
            </a:rPr>
            <a:t>生活上的應用</a:t>
          </a:r>
          <a:r>
            <a:rPr lang="en-US" altLang="en-US" baseline="0" dirty="0" smtClean="0">
              <a:solidFill>
                <a:schemeClr val="accent1"/>
              </a:solidFill>
              <a:latin typeface="Comic Sans MS" pitchFamily="66" charset="0"/>
              <a:ea typeface="微軟正黑體" pitchFamily="34" charset="-120"/>
            </a:rPr>
            <a:t>——Google </a:t>
          </a:r>
          <a:r>
            <a:rPr lang="zh-TW" altLang="en-US" baseline="0" dirty="0" smtClean="0">
              <a:solidFill>
                <a:schemeClr val="accent1"/>
              </a:solidFill>
              <a:latin typeface="Comic Sans MS" pitchFamily="66" charset="0"/>
              <a:ea typeface="微軟正黑體" pitchFamily="34" charset="-120"/>
            </a:rPr>
            <a:t>的 </a:t>
          </a:r>
          <a:r>
            <a:rPr lang="en-US" altLang="en-US" baseline="0" dirty="0" smtClean="0">
              <a:solidFill>
                <a:schemeClr val="accent1"/>
              </a:solidFill>
              <a:latin typeface="Comic Sans MS" pitchFamily="66" charset="0"/>
              <a:ea typeface="微軟正黑體" pitchFamily="34" charset="-120"/>
            </a:rPr>
            <a:t>Hera </a:t>
          </a:r>
          <a:r>
            <a:rPr lang="zh-TW" altLang="en-US" baseline="0" dirty="0" smtClean="0">
              <a:solidFill>
                <a:schemeClr val="accent1"/>
              </a:solidFill>
              <a:latin typeface="Comic Sans MS" pitchFamily="66" charset="0"/>
              <a:ea typeface="微軟正黑體" pitchFamily="34" charset="-120"/>
            </a:rPr>
            <a:t>計畫</a:t>
          </a:r>
          <a:endParaRPr lang="zh-TW" altLang="en-US" baseline="0" dirty="0">
            <a:solidFill>
              <a:schemeClr val="accent1"/>
            </a:solidFill>
            <a:latin typeface="Comic Sans MS" pitchFamily="66" charset="0"/>
            <a:ea typeface="微軟正黑體" pitchFamily="34" charset="-120"/>
          </a:endParaRPr>
        </a:p>
      </dgm:t>
    </dgm:pt>
    <dgm:pt modelId="{B9B88D21-A7E3-4BA3-BAC2-53D29EAF6A3E}" type="parTrans" cxnId="{B87201D3-43F1-4A55-BDA7-56A9334371D4}">
      <dgm:prSet/>
      <dgm:spPr/>
      <dgm:t>
        <a:bodyPr/>
        <a:lstStyle/>
        <a:p>
          <a:endParaRPr lang="zh-TW" altLang="en-US" baseline="0">
            <a:latin typeface="Comic Sans MS" pitchFamily="66" charset="0"/>
            <a:ea typeface="微軟正黑體" pitchFamily="34" charset="-120"/>
          </a:endParaRPr>
        </a:p>
      </dgm:t>
    </dgm:pt>
    <dgm:pt modelId="{5D66723C-A6FC-4D57-9A81-AE9F46644DD3}" type="sibTrans" cxnId="{B87201D3-43F1-4A55-BDA7-56A9334371D4}">
      <dgm:prSet/>
      <dgm:spPr/>
      <dgm:t>
        <a:bodyPr/>
        <a:lstStyle/>
        <a:p>
          <a:endParaRPr lang="zh-TW" altLang="en-US" baseline="0">
            <a:latin typeface="Comic Sans MS" pitchFamily="66" charset="0"/>
            <a:ea typeface="微軟正黑體" pitchFamily="34" charset="-120"/>
          </a:endParaRPr>
        </a:p>
      </dgm:t>
    </dgm:pt>
    <dgm:pt modelId="{23045F27-2103-4A5E-AB2E-8E4CA889F1E8}">
      <dgm:prSet phldrT="[文字]"/>
      <dgm:spPr/>
      <dgm:t>
        <a:bodyPr/>
        <a:lstStyle/>
        <a:p>
          <a:r>
            <a:rPr lang="en-US" altLang="en-US" baseline="0" dirty="0" smtClean="0">
              <a:latin typeface="Comic Sans MS" pitchFamily="66" charset="0"/>
              <a:ea typeface="微軟正黑體" pitchFamily="34" charset="-120"/>
            </a:rPr>
            <a:t>Google </a:t>
          </a:r>
          <a:r>
            <a:rPr lang="zh-TW" altLang="en-US" baseline="0" dirty="0" smtClean="0">
              <a:latin typeface="Comic Sans MS" pitchFamily="66" charset="0"/>
              <a:ea typeface="微軟正黑體" pitchFamily="34" charset="-120"/>
            </a:rPr>
            <a:t>在 </a:t>
          </a:r>
          <a:r>
            <a:rPr lang="en-US" altLang="en-US" baseline="0" dirty="0" smtClean="0">
              <a:latin typeface="Comic Sans MS" pitchFamily="66" charset="0"/>
              <a:ea typeface="微軟正黑體" pitchFamily="34" charset="-120"/>
            </a:rPr>
            <a:t>2014 </a:t>
          </a:r>
          <a:r>
            <a:rPr lang="zh-TW" altLang="en-US" baseline="0" dirty="0" smtClean="0">
              <a:latin typeface="Comic Sans MS" pitchFamily="66" charset="0"/>
              <a:ea typeface="微軟正黑體" pitchFamily="34" charset="-120"/>
            </a:rPr>
            <a:t>年發展 </a:t>
          </a:r>
          <a:r>
            <a:rPr lang="en-US" altLang="en-US" baseline="0" dirty="0" smtClean="0">
              <a:latin typeface="Comic Sans MS" pitchFamily="66" charset="0"/>
              <a:ea typeface="微軟正黑體" pitchFamily="34" charset="-120"/>
            </a:rPr>
            <a:t>Hera </a:t>
          </a:r>
          <a:r>
            <a:rPr lang="zh-TW" altLang="en-US" baseline="0" dirty="0" smtClean="0">
              <a:latin typeface="Comic Sans MS" pitchFamily="66" charset="0"/>
              <a:ea typeface="微軟正黑體" pitchFamily="34" charset="-120"/>
            </a:rPr>
            <a:t>計畫，目的在於強化 </a:t>
          </a:r>
          <a:r>
            <a:rPr lang="en-US" altLang="en-US" baseline="0" dirty="0" smtClean="0">
              <a:latin typeface="Comic Sans MS" pitchFamily="66" charset="0"/>
              <a:ea typeface="微軟正黑體" pitchFamily="34" charset="-120"/>
            </a:rPr>
            <a:t>HTML5 </a:t>
          </a:r>
          <a:r>
            <a:rPr lang="zh-TW" altLang="en-US" baseline="0" dirty="0" smtClean="0">
              <a:latin typeface="Comic Sans MS" pitchFamily="66" charset="0"/>
              <a:ea typeface="微軟正黑體" pitchFamily="34" charset="-120"/>
            </a:rPr>
            <a:t>與 </a:t>
          </a:r>
          <a:r>
            <a:rPr lang="en-US" altLang="en-US" baseline="0" dirty="0" smtClean="0">
              <a:latin typeface="Comic Sans MS" pitchFamily="66" charset="0"/>
              <a:ea typeface="微軟正黑體" pitchFamily="34" charset="-120"/>
            </a:rPr>
            <a:t>Android </a:t>
          </a:r>
          <a:r>
            <a:rPr lang="zh-TW" altLang="en-US" baseline="0" dirty="0" smtClean="0">
              <a:latin typeface="Comic Sans MS" pitchFamily="66" charset="0"/>
              <a:ea typeface="微軟正黑體" pitchFamily="34" charset="-120"/>
            </a:rPr>
            <a:t>系統，透過新的瀏覽器來整合 </a:t>
          </a:r>
          <a:r>
            <a:rPr lang="en-US" altLang="en-US" baseline="0" dirty="0" smtClean="0">
              <a:latin typeface="Comic Sans MS" pitchFamily="66" charset="0"/>
              <a:ea typeface="微軟正黑體" pitchFamily="34" charset="-120"/>
            </a:rPr>
            <a:t>Android </a:t>
          </a:r>
          <a:r>
            <a:rPr lang="zh-TW" altLang="en-US" baseline="0" dirty="0" smtClean="0">
              <a:latin typeface="Comic Sans MS" pitchFamily="66" charset="0"/>
              <a:ea typeface="微軟正黑體" pitchFamily="34" charset="-120"/>
            </a:rPr>
            <a:t>裝置上的各種服務，同時，也可以直接執行各種的應用程式 </a:t>
          </a:r>
          <a:r>
            <a:rPr lang="en-US" altLang="en-US" baseline="0" dirty="0" smtClean="0">
              <a:latin typeface="Comic Sans MS" pitchFamily="66" charset="0"/>
              <a:ea typeface="微軟正黑體" pitchFamily="34" charset="-120"/>
            </a:rPr>
            <a:t>(App)</a:t>
          </a:r>
          <a:r>
            <a:rPr lang="zh-TW" altLang="en-US" baseline="0" dirty="0" smtClean="0">
              <a:latin typeface="Comic Sans MS" pitchFamily="66" charset="0"/>
              <a:ea typeface="微軟正黑體" pitchFamily="34" charset="-120"/>
            </a:rPr>
            <a:t>，如此，使用者只要透過網路，就可以利用瀏覽器來啟動 </a:t>
          </a:r>
          <a:r>
            <a:rPr lang="en-US" altLang="en-US" baseline="0" dirty="0" smtClean="0">
              <a:latin typeface="Comic Sans MS" pitchFamily="66" charset="0"/>
              <a:ea typeface="微軟正黑體" pitchFamily="34" charset="-120"/>
            </a:rPr>
            <a:t>App</a:t>
          </a:r>
          <a:r>
            <a:rPr lang="zh-TW" altLang="en-US" baseline="0" dirty="0" smtClean="0">
              <a:latin typeface="Comic Sans MS" pitchFamily="66" charset="0"/>
              <a:ea typeface="微軟正黑體" pitchFamily="34" charset="-120"/>
            </a:rPr>
            <a:t>，朝向整合多螢 </a:t>
          </a:r>
          <a:r>
            <a:rPr lang="en-US" altLang="en-US" baseline="0" dirty="0" smtClean="0">
              <a:latin typeface="Comic Sans MS" pitchFamily="66" charset="0"/>
              <a:ea typeface="微軟正黑體" pitchFamily="34" charset="-120"/>
            </a:rPr>
            <a:t>(</a:t>
          </a:r>
          <a:r>
            <a:rPr lang="zh-TW" altLang="en-US" baseline="0" dirty="0" smtClean="0">
              <a:latin typeface="Comic Sans MS" pitchFamily="66" charset="0"/>
              <a:ea typeface="微軟正黑體" pitchFamily="34" charset="-120"/>
            </a:rPr>
            <a:t>電腦、智慧型手機、平板電腦、智慧型電視等</a:t>
          </a:r>
          <a:r>
            <a:rPr lang="en-US" altLang="en-US" baseline="0" dirty="0" smtClean="0">
              <a:latin typeface="Comic Sans MS" pitchFamily="66" charset="0"/>
              <a:ea typeface="微軟正黑體" pitchFamily="34" charset="-120"/>
            </a:rPr>
            <a:t>) </a:t>
          </a:r>
          <a:r>
            <a:rPr lang="zh-TW" altLang="en-US" baseline="0" dirty="0" smtClean="0">
              <a:latin typeface="Comic Sans MS" pitchFamily="66" charset="0"/>
              <a:ea typeface="微軟正黑體" pitchFamily="34" charset="-120"/>
            </a:rPr>
            <a:t>的目標邁進。</a:t>
          </a:r>
          <a:endParaRPr lang="zh-TW" altLang="en-US" baseline="0" dirty="0">
            <a:latin typeface="Comic Sans MS" pitchFamily="66" charset="0"/>
            <a:ea typeface="微軟正黑體" pitchFamily="34" charset="-120"/>
          </a:endParaRPr>
        </a:p>
      </dgm:t>
    </dgm:pt>
    <dgm:pt modelId="{7DF1542B-0B61-4100-AB5D-01AC2BDA65DE}" type="parTrans" cxnId="{7538A804-EF20-4CB6-B5CF-1472ACA7BAFB}">
      <dgm:prSet/>
      <dgm:spPr/>
      <dgm:t>
        <a:bodyPr/>
        <a:lstStyle/>
        <a:p>
          <a:endParaRPr lang="zh-TW" altLang="en-US" baseline="0">
            <a:latin typeface="Comic Sans MS" pitchFamily="66" charset="0"/>
            <a:ea typeface="微軟正黑體" pitchFamily="34" charset="-120"/>
          </a:endParaRPr>
        </a:p>
      </dgm:t>
    </dgm:pt>
    <dgm:pt modelId="{98252BD2-ED1B-4747-A3A4-85B9656385E5}" type="sibTrans" cxnId="{7538A804-EF20-4CB6-B5CF-1472ACA7BAFB}">
      <dgm:prSet/>
      <dgm:spPr/>
      <dgm:t>
        <a:bodyPr/>
        <a:lstStyle/>
        <a:p>
          <a:endParaRPr lang="zh-TW" altLang="en-US" baseline="0">
            <a:latin typeface="Comic Sans MS" pitchFamily="66" charset="0"/>
            <a:ea typeface="微軟正黑體" pitchFamily="34" charset="-120"/>
          </a:endParaRPr>
        </a:p>
      </dgm:t>
    </dgm:pt>
    <dgm:pt modelId="{A3CF64C1-9DD0-4A7B-BB1B-27114F300006}" type="pres">
      <dgm:prSet presAssocID="{C1BB13C9-EAE0-4258-96AA-4190F6A05675}" presName="linear" presStyleCnt="0">
        <dgm:presLayoutVars>
          <dgm:dir/>
          <dgm:animLvl val="lvl"/>
          <dgm:resizeHandles val="exact"/>
        </dgm:presLayoutVars>
      </dgm:prSet>
      <dgm:spPr/>
      <dgm:t>
        <a:bodyPr/>
        <a:lstStyle/>
        <a:p>
          <a:endParaRPr lang="zh-TW" altLang="en-US"/>
        </a:p>
      </dgm:t>
    </dgm:pt>
    <dgm:pt modelId="{345F22ED-B62E-4336-B281-7CF11374A6ED}" type="pres">
      <dgm:prSet presAssocID="{B30E5E97-E5D7-497F-B3D8-B788C583665C}" presName="parentLin" presStyleCnt="0"/>
      <dgm:spPr/>
    </dgm:pt>
    <dgm:pt modelId="{E72C4C79-7B5F-4E05-8B32-CB91E6820645}" type="pres">
      <dgm:prSet presAssocID="{B30E5E97-E5D7-497F-B3D8-B788C583665C}" presName="parentLeftMargin" presStyleLbl="node1" presStyleIdx="0" presStyleCnt="1"/>
      <dgm:spPr/>
      <dgm:t>
        <a:bodyPr/>
        <a:lstStyle/>
        <a:p>
          <a:endParaRPr lang="zh-TW" altLang="en-US"/>
        </a:p>
      </dgm:t>
    </dgm:pt>
    <dgm:pt modelId="{36A5BB2F-CBCC-4B07-A26C-7E8A40F4D0EB}" type="pres">
      <dgm:prSet presAssocID="{B30E5E97-E5D7-497F-B3D8-B788C583665C}" presName="parentText" presStyleLbl="node1" presStyleIdx="0" presStyleCnt="1">
        <dgm:presLayoutVars>
          <dgm:chMax val="0"/>
          <dgm:bulletEnabled val="1"/>
        </dgm:presLayoutVars>
      </dgm:prSet>
      <dgm:spPr/>
      <dgm:t>
        <a:bodyPr/>
        <a:lstStyle/>
        <a:p>
          <a:endParaRPr lang="zh-TW" altLang="en-US"/>
        </a:p>
      </dgm:t>
    </dgm:pt>
    <dgm:pt modelId="{E33544A8-DD66-4034-AC52-D0F9DBA43270}" type="pres">
      <dgm:prSet presAssocID="{B30E5E97-E5D7-497F-B3D8-B788C583665C}" presName="negativeSpace" presStyleCnt="0"/>
      <dgm:spPr/>
    </dgm:pt>
    <dgm:pt modelId="{9C0F480E-B635-4802-A0B1-7EF5261674EC}" type="pres">
      <dgm:prSet presAssocID="{B30E5E97-E5D7-497F-B3D8-B788C583665C}" presName="childText" presStyleLbl="conFgAcc1" presStyleIdx="0" presStyleCnt="1">
        <dgm:presLayoutVars>
          <dgm:bulletEnabled val="1"/>
        </dgm:presLayoutVars>
      </dgm:prSet>
      <dgm:spPr/>
      <dgm:t>
        <a:bodyPr/>
        <a:lstStyle/>
        <a:p>
          <a:endParaRPr lang="zh-TW" altLang="en-US"/>
        </a:p>
      </dgm:t>
    </dgm:pt>
  </dgm:ptLst>
  <dgm:cxnLst>
    <dgm:cxn modelId="{83036C17-8BD1-42EB-8651-B84EB9445B97}" type="presOf" srcId="{23045F27-2103-4A5E-AB2E-8E4CA889F1E8}" destId="{9C0F480E-B635-4802-A0B1-7EF5261674EC}" srcOrd="0" destOrd="0" presId="urn:microsoft.com/office/officeart/2005/8/layout/list1"/>
    <dgm:cxn modelId="{7538A804-EF20-4CB6-B5CF-1472ACA7BAFB}" srcId="{B30E5E97-E5D7-497F-B3D8-B788C583665C}" destId="{23045F27-2103-4A5E-AB2E-8E4CA889F1E8}" srcOrd="0" destOrd="0" parTransId="{7DF1542B-0B61-4100-AB5D-01AC2BDA65DE}" sibTransId="{98252BD2-ED1B-4747-A3A4-85B9656385E5}"/>
    <dgm:cxn modelId="{423C8E8E-9A30-4D36-A935-C79D5F237755}" type="presOf" srcId="{B30E5E97-E5D7-497F-B3D8-B788C583665C}" destId="{36A5BB2F-CBCC-4B07-A26C-7E8A40F4D0EB}" srcOrd="1" destOrd="0" presId="urn:microsoft.com/office/officeart/2005/8/layout/list1"/>
    <dgm:cxn modelId="{730EED4E-C60A-46D9-9F60-815DFC5760A1}" type="presOf" srcId="{B30E5E97-E5D7-497F-B3D8-B788C583665C}" destId="{E72C4C79-7B5F-4E05-8B32-CB91E6820645}" srcOrd="0" destOrd="0" presId="urn:microsoft.com/office/officeart/2005/8/layout/list1"/>
    <dgm:cxn modelId="{EEB86BC4-9891-4978-B685-B9C586929BD6}" type="presOf" srcId="{C1BB13C9-EAE0-4258-96AA-4190F6A05675}" destId="{A3CF64C1-9DD0-4A7B-BB1B-27114F300006}" srcOrd="0" destOrd="0" presId="urn:microsoft.com/office/officeart/2005/8/layout/list1"/>
    <dgm:cxn modelId="{B87201D3-43F1-4A55-BDA7-56A9334371D4}" srcId="{C1BB13C9-EAE0-4258-96AA-4190F6A05675}" destId="{B30E5E97-E5D7-497F-B3D8-B788C583665C}" srcOrd="0" destOrd="0" parTransId="{B9B88D21-A7E3-4BA3-BAC2-53D29EAF6A3E}" sibTransId="{5D66723C-A6FC-4D57-9A81-AE9F46644DD3}"/>
    <dgm:cxn modelId="{A25F8660-0927-4892-A777-A2605BD39D5D}" type="presParOf" srcId="{A3CF64C1-9DD0-4A7B-BB1B-27114F300006}" destId="{345F22ED-B62E-4336-B281-7CF11374A6ED}" srcOrd="0" destOrd="0" presId="urn:microsoft.com/office/officeart/2005/8/layout/list1"/>
    <dgm:cxn modelId="{3ADC031F-5437-418E-9819-1B6336EAB8C8}" type="presParOf" srcId="{345F22ED-B62E-4336-B281-7CF11374A6ED}" destId="{E72C4C79-7B5F-4E05-8B32-CB91E6820645}" srcOrd="0" destOrd="0" presId="urn:microsoft.com/office/officeart/2005/8/layout/list1"/>
    <dgm:cxn modelId="{556ABBEA-D68C-4B5A-A4DD-06E79AA3E7E5}" type="presParOf" srcId="{345F22ED-B62E-4336-B281-7CF11374A6ED}" destId="{36A5BB2F-CBCC-4B07-A26C-7E8A40F4D0EB}" srcOrd="1" destOrd="0" presId="urn:microsoft.com/office/officeart/2005/8/layout/list1"/>
    <dgm:cxn modelId="{3951B139-9309-41AB-8F55-2C12D7523718}" type="presParOf" srcId="{A3CF64C1-9DD0-4A7B-BB1B-27114F300006}" destId="{E33544A8-DD66-4034-AC52-D0F9DBA43270}" srcOrd="1" destOrd="0" presId="urn:microsoft.com/office/officeart/2005/8/layout/list1"/>
    <dgm:cxn modelId="{2F24107B-7CD3-4EDE-94FA-6827962A1A0F}" type="presParOf" srcId="{A3CF64C1-9DD0-4A7B-BB1B-27114F300006}" destId="{9C0F480E-B635-4802-A0B1-7EF5261674E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BB13C9-EAE0-4258-96AA-4190F6A0567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zh-TW" altLang="en-US"/>
        </a:p>
      </dgm:t>
    </dgm:pt>
    <dgm:pt modelId="{B30E5E97-E5D7-497F-B3D8-B788C583665C}">
      <dgm:prSet phldrT="[文字]"/>
      <dgm:spPr/>
      <dgm:t>
        <a:bodyPr/>
        <a:lstStyle/>
        <a:p>
          <a:r>
            <a:rPr lang="zh-TW" altLang="en-US" baseline="0" dirty="0" smtClean="0">
              <a:solidFill>
                <a:schemeClr val="accent1"/>
              </a:solidFill>
              <a:latin typeface="Comic Sans MS" pitchFamily="66" charset="0"/>
              <a:ea typeface="微軟正黑體" pitchFamily="34" charset="-120"/>
            </a:rPr>
            <a:t>生活上的應用</a:t>
          </a:r>
          <a:r>
            <a:rPr lang="en-US" altLang="en-US" baseline="0" dirty="0" smtClean="0">
              <a:solidFill>
                <a:schemeClr val="accent1"/>
              </a:solidFill>
              <a:latin typeface="Comic Sans MS" pitchFamily="66" charset="0"/>
              <a:ea typeface="微軟正黑體" pitchFamily="34" charset="-120"/>
            </a:rPr>
            <a:t>——Lady </a:t>
          </a:r>
          <a:r>
            <a:rPr lang="en-US" altLang="en-US" baseline="0" dirty="0" err="1" smtClean="0">
              <a:solidFill>
                <a:schemeClr val="accent1"/>
              </a:solidFill>
              <a:latin typeface="Comic Sans MS" pitchFamily="66" charset="0"/>
              <a:ea typeface="微軟正黑體" pitchFamily="34" charset="-120"/>
            </a:rPr>
            <a:t>GaGa</a:t>
          </a:r>
          <a:r>
            <a:rPr lang="en-US" altLang="en-US" baseline="0" dirty="0" smtClean="0">
              <a:solidFill>
                <a:schemeClr val="accent1"/>
              </a:solidFill>
              <a:latin typeface="Comic Sans MS" pitchFamily="66" charset="0"/>
              <a:ea typeface="微軟正黑體" pitchFamily="34" charset="-120"/>
            </a:rPr>
            <a:t> </a:t>
          </a:r>
          <a:r>
            <a:rPr lang="zh-TW" altLang="en-US" baseline="0" dirty="0" smtClean="0">
              <a:solidFill>
                <a:schemeClr val="accent1"/>
              </a:solidFill>
              <a:latin typeface="Comic Sans MS" pitchFamily="66" charset="0"/>
              <a:ea typeface="微軟正黑體" pitchFamily="34" charset="-120"/>
            </a:rPr>
            <a:t>的魅力</a:t>
          </a:r>
          <a:endParaRPr lang="zh-TW" altLang="en-US" baseline="0" dirty="0">
            <a:solidFill>
              <a:schemeClr val="accent1"/>
            </a:solidFill>
            <a:latin typeface="Comic Sans MS" pitchFamily="66" charset="0"/>
            <a:ea typeface="微軟正黑體" pitchFamily="34" charset="-120"/>
          </a:endParaRPr>
        </a:p>
      </dgm:t>
    </dgm:pt>
    <dgm:pt modelId="{B9B88D21-A7E3-4BA3-BAC2-53D29EAF6A3E}" type="parTrans" cxnId="{B87201D3-43F1-4A55-BDA7-56A9334371D4}">
      <dgm:prSet/>
      <dgm:spPr/>
      <dgm:t>
        <a:bodyPr/>
        <a:lstStyle/>
        <a:p>
          <a:endParaRPr lang="zh-TW" altLang="en-US" baseline="0">
            <a:latin typeface="Comic Sans MS" pitchFamily="66" charset="0"/>
            <a:ea typeface="微軟正黑體" pitchFamily="34" charset="-120"/>
          </a:endParaRPr>
        </a:p>
      </dgm:t>
    </dgm:pt>
    <dgm:pt modelId="{5D66723C-A6FC-4D57-9A81-AE9F46644DD3}" type="sibTrans" cxnId="{B87201D3-43F1-4A55-BDA7-56A9334371D4}">
      <dgm:prSet/>
      <dgm:spPr/>
      <dgm:t>
        <a:bodyPr/>
        <a:lstStyle/>
        <a:p>
          <a:endParaRPr lang="zh-TW" altLang="en-US" baseline="0">
            <a:latin typeface="Comic Sans MS" pitchFamily="66" charset="0"/>
            <a:ea typeface="微軟正黑體" pitchFamily="34" charset="-120"/>
          </a:endParaRPr>
        </a:p>
      </dgm:t>
    </dgm:pt>
    <dgm:pt modelId="{23045F27-2103-4A5E-AB2E-8E4CA889F1E8}">
      <dgm:prSet phldrT="[文字]"/>
      <dgm:spPr/>
      <dgm:t>
        <a:bodyPr/>
        <a:lstStyle/>
        <a:p>
          <a:r>
            <a:rPr lang="en-US" altLang="en-US" baseline="0" dirty="0" smtClean="0">
              <a:latin typeface="Comic Sans MS" pitchFamily="66" charset="0"/>
              <a:ea typeface="微軟正黑體" pitchFamily="34" charset="-120"/>
            </a:rPr>
            <a:t>2009 </a:t>
          </a:r>
          <a:r>
            <a:rPr lang="zh-TW" altLang="en-US" baseline="0" dirty="0" smtClean="0">
              <a:latin typeface="Comic Sans MS" pitchFamily="66" charset="0"/>
              <a:ea typeface="微軟正黑體" pitchFamily="34" charset="-120"/>
            </a:rPr>
            <a:t>年才篡紅的 </a:t>
          </a:r>
          <a:r>
            <a:rPr lang="en-US" altLang="en-US" baseline="0" dirty="0" smtClean="0">
              <a:latin typeface="Comic Sans MS" pitchFamily="66" charset="0"/>
              <a:ea typeface="微軟正黑體" pitchFamily="34" charset="-120"/>
            </a:rPr>
            <a:t>Lady </a:t>
          </a:r>
          <a:r>
            <a:rPr lang="en-US" altLang="en-US" baseline="0" dirty="0" err="1" smtClean="0">
              <a:latin typeface="Comic Sans MS" pitchFamily="66" charset="0"/>
              <a:ea typeface="微軟正黑體" pitchFamily="34" charset="-120"/>
            </a:rPr>
            <a:t>GaGa</a:t>
          </a:r>
          <a:r>
            <a:rPr lang="zh-TW" altLang="en-US" baseline="0" dirty="0" smtClean="0">
              <a:latin typeface="Comic Sans MS" pitchFamily="66" charset="0"/>
              <a:ea typeface="微軟正黑體" pitchFamily="34" charset="-120"/>
            </a:rPr>
            <a:t>，在短短幾年間就靠著特立獨行的行為、裝扮與個性，讓她成為全世界最有影響力的女人，也被稱為是瑪丹娜的接班人，其網路社群跟隨者已經超過 </a:t>
          </a:r>
          <a:r>
            <a:rPr lang="en-US" altLang="en-US" baseline="0" dirty="0" smtClean="0">
              <a:latin typeface="Comic Sans MS" pitchFamily="66" charset="0"/>
              <a:ea typeface="微軟正黑體" pitchFamily="34" charset="-120"/>
            </a:rPr>
            <a:t>6,400 </a:t>
          </a:r>
          <a:r>
            <a:rPr lang="zh-TW" altLang="en-US" baseline="0" dirty="0" smtClean="0">
              <a:latin typeface="Comic Sans MS" pitchFamily="66" charset="0"/>
              <a:ea typeface="微軟正黑體" pitchFamily="34" charset="-120"/>
            </a:rPr>
            <a:t>萬人，每每推出新專輯就會在全球刮起新的旋風。</a:t>
          </a:r>
          <a:endParaRPr lang="zh-TW" altLang="en-US" baseline="0" dirty="0">
            <a:latin typeface="Comic Sans MS" pitchFamily="66" charset="0"/>
            <a:ea typeface="微軟正黑體" pitchFamily="34" charset="-120"/>
          </a:endParaRPr>
        </a:p>
      </dgm:t>
    </dgm:pt>
    <dgm:pt modelId="{7DF1542B-0B61-4100-AB5D-01AC2BDA65DE}" type="parTrans" cxnId="{7538A804-EF20-4CB6-B5CF-1472ACA7BAFB}">
      <dgm:prSet/>
      <dgm:spPr/>
      <dgm:t>
        <a:bodyPr/>
        <a:lstStyle/>
        <a:p>
          <a:endParaRPr lang="zh-TW" altLang="en-US" baseline="0">
            <a:latin typeface="Comic Sans MS" pitchFamily="66" charset="0"/>
            <a:ea typeface="微軟正黑體" pitchFamily="34" charset="-120"/>
          </a:endParaRPr>
        </a:p>
      </dgm:t>
    </dgm:pt>
    <dgm:pt modelId="{98252BD2-ED1B-4747-A3A4-85B9656385E5}" type="sibTrans" cxnId="{7538A804-EF20-4CB6-B5CF-1472ACA7BAFB}">
      <dgm:prSet/>
      <dgm:spPr/>
      <dgm:t>
        <a:bodyPr/>
        <a:lstStyle/>
        <a:p>
          <a:endParaRPr lang="zh-TW" altLang="en-US" baseline="0">
            <a:latin typeface="Comic Sans MS" pitchFamily="66" charset="0"/>
            <a:ea typeface="微軟正黑體" pitchFamily="34" charset="-120"/>
          </a:endParaRPr>
        </a:p>
      </dgm:t>
    </dgm:pt>
    <dgm:pt modelId="{A3CF64C1-9DD0-4A7B-BB1B-27114F300006}" type="pres">
      <dgm:prSet presAssocID="{C1BB13C9-EAE0-4258-96AA-4190F6A05675}" presName="linear" presStyleCnt="0">
        <dgm:presLayoutVars>
          <dgm:dir/>
          <dgm:animLvl val="lvl"/>
          <dgm:resizeHandles val="exact"/>
        </dgm:presLayoutVars>
      </dgm:prSet>
      <dgm:spPr/>
      <dgm:t>
        <a:bodyPr/>
        <a:lstStyle/>
        <a:p>
          <a:endParaRPr lang="zh-TW" altLang="en-US"/>
        </a:p>
      </dgm:t>
    </dgm:pt>
    <dgm:pt modelId="{345F22ED-B62E-4336-B281-7CF11374A6ED}" type="pres">
      <dgm:prSet presAssocID="{B30E5E97-E5D7-497F-B3D8-B788C583665C}" presName="parentLin" presStyleCnt="0"/>
      <dgm:spPr/>
    </dgm:pt>
    <dgm:pt modelId="{E72C4C79-7B5F-4E05-8B32-CB91E6820645}" type="pres">
      <dgm:prSet presAssocID="{B30E5E97-E5D7-497F-B3D8-B788C583665C}" presName="parentLeftMargin" presStyleLbl="node1" presStyleIdx="0" presStyleCnt="1"/>
      <dgm:spPr/>
      <dgm:t>
        <a:bodyPr/>
        <a:lstStyle/>
        <a:p>
          <a:endParaRPr lang="zh-TW" altLang="en-US"/>
        </a:p>
      </dgm:t>
    </dgm:pt>
    <dgm:pt modelId="{36A5BB2F-CBCC-4B07-A26C-7E8A40F4D0EB}" type="pres">
      <dgm:prSet presAssocID="{B30E5E97-E5D7-497F-B3D8-B788C583665C}" presName="parentText" presStyleLbl="node1" presStyleIdx="0" presStyleCnt="1">
        <dgm:presLayoutVars>
          <dgm:chMax val="0"/>
          <dgm:bulletEnabled val="1"/>
        </dgm:presLayoutVars>
      </dgm:prSet>
      <dgm:spPr/>
      <dgm:t>
        <a:bodyPr/>
        <a:lstStyle/>
        <a:p>
          <a:endParaRPr lang="zh-TW" altLang="en-US"/>
        </a:p>
      </dgm:t>
    </dgm:pt>
    <dgm:pt modelId="{E33544A8-DD66-4034-AC52-D0F9DBA43270}" type="pres">
      <dgm:prSet presAssocID="{B30E5E97-E5D7-497F-B3D8-B788C583665C}" presName="negativeSpace" presStyleCnt="0"/>
      <dgm:spPr/>
    </dgm:pt>
    <dgm:pt modelId="{9C0F480E-B635-4802-A0B1-7EF5261674EC}" type="pres">
      <dgm:prSet presAssocID="{B30E5E97-E5D7-497F-B3D8-B788C583665C}" presName="childText" presStyleLbl="conFgAcc1" presStyleIdx="0" presStyleCnt="1">
        <dgm:presLayoutVars>
          <dgm:bulletEnabled val="1"/>
        </dgm:presLayoutVars>
      </dgm:prSet>
      <dgm:spPr/>
      <dgm:t>
        <a:bodyPr/>
        <a:lstStyle/>
        <a:p>
          <a:endParaRPr lang="zh-TW" altLang="en-US"/>
        </a:p>
      </dgm:t>
    </dgm:pt>
  </dgm:ptLst>
  <dgm:cxnLst>
    <dgm:cxn modelId="{2410238A-9393-4232-B4FB-9718DECD1023}" type="presOf" srcId="{B30E5E97-E5D7-497F-B3D8-B788C583665C}" destId="{36A5BB2F-CBCC-4B07-A26C-7E8A40F4D0EB}" srcOrd="1" destOrd="0" presId="urn:microsoft.com/office/officeart/2005/8/layout/list1"/>
    <dgm:cxn modelId="{EBE0926C-4016-47C3-80C7-25074C511222}" type="presOf" srcId="{C1BB13C9-EAE0-4258-96AA-4190F6A05675}" destId="{A3CF64C1-9DD0-4A7B-BB1B-27114F300006}" srcOrd="0" destOrd="0" presId="urn:microsoft.com/office/officeart/2005/8/layout/list1"/>
    <dgm:cxn modelId="{7538A804-EF20-4CB6-B5CF-1472ACA7BAFB}" srcId="{B30E5E97-E5D7-497F-B3D8-B788C583665C}" destId="{23045F27-2103-4A5E-AB2E-8E4CA889F1E8}" srcOrd="0" destOrd="0" parTransId="{7DF1542B-0B61-4100-AB5D-01AC2BDA65DE}" sibTransId="{98252BD2-ED1B-4747-A3A4-85B9656385E5}"/>
    <dgm:cxn modelId="{293655D2-CF7B-410E-BFE5-269F43B8A628}" type="presOf" srcId="{23045F27-2103-4A5E-AB2E-8E4CA889F1E8}" destId="{9C0F480E-B635-4802-A0B1-7EF5261674EC}" srcOrd="0" destOrd="0" presId="urn:microsoft.com/office/officeart/2005/8/layout/list1"/>
    <dgm:cxn modelId="{76338934-124A-4464-978D-35E6F70ED175}" type="presOf" srcId="{B30E5E97-E5D7-497F-B3D8-B788C583665C}" destId="{E72C4C79-7B5F-4E05-8B32-CB91E6820645}" srcOrd="0" destOrd="0" presId="urn:microsoft.com/office/officeart/2005/8/layout/list1"/>
    <dgm:cxn modelId="{B87201D3-43F1-4A55-BDA7-56A9334371D4}" srcId="{C1BB13C9-EAE0-4258-96AA-4190F6A05675}" destId="{B30E5E97-E5D7-497F-B3D8-B788C583665C}" srcOrd="0" destOrd="0" parTransId="{B9B88D21-A7E3-4BA3-BAC2-53D29EAF6A3E}" sibTransId="{5D66723C-A6FC-4D57-9A81-AE9F46644DD3}"/>
    <dgm:cxn modelId="{707E9B9E-34C5-44C9-87B9-2ACF1FF205DA}" type="presParOf" srcId="{A3CF64C1-9DD0-4A7B-BB1B-27114F300006}" destId="{345F22ED-B62E-4336-B281-7CF11374A6ED}" srcOrd="0" destOrd="0" presId="urn:microsoft.com/office/officeart/2005/8/layout/list1"/>
    <dgm:cxn modelId="{276F9D5D-3D06-48B4-BE31-1FFE1D1C51B4}" type="presParOf" srcId="{345F22ED-B62E-4336-B281-7CF11374A6ED}" destId="{E72C4C79-7B5F-4E05-8B32-CB91E6820645}" srcOrd="0" destOrd="0" presId="urn:microsoft.com/office/officeart/2005/8/layout/list1"/>
    <dgm:cxn modelId="{2D6738B6-5E90-4095-8A7A-1A6AAC4D156F}" type="presParOf" srcId="{345F22ED-B62E-4336-B281-7CF11374A6ED}" destId="{36A5BB2F-CBCC-4B07-A26C-7E8A40F4D0EB}" srcOrd="1" destOrd="0" presId="urn:microsoft.com/office/officeart/2005/8/layout/list1"/>
    <dgm:cxn modelId="{CE6744B8-9AF5-4DC2-860D-83541639926B}" type="presParOf" srcId="{A3CF64C1-9DD0-4A7B-BB1B-27114F300006}" destId="{E33544A8-DD66-4034-AC52-D0F9DBA43270}" srcOrd="1" destOrd="0" presId="urn:microsoft.com/office/officeart/2005/8/layout/list1"/>
    <dgm:cxn modelId="{476B32F4-603D-4F98-81F9-2D3D499B20DE}" type="presParOf" srcId="{A3CF64C1-9DD0-4A7B-BB1B-27114F300006}" destId="{9C0F480E-B635-4802-A0B1-7EF5261674EC}"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A1CEA-EDA7-469D-97B0-E1106174A4F1}">
      <dsp:nvSpPr>
        <dsp:cNvPr id="0" name=""/>
        <dsp:cNvSpPr/>
      </dsp:nvSpPr>
      <dsp:spPr>
        <a:xfrm>
          <a:off x="40" y="39810"/>
          <a:ext cx="3845569" cy="777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Comic Sans MS" pitchFamily="66" charset="0"/>
              <a:ea typeface="微軟正黑體" pitchFamily="34" charset="-120"/>
            </a:rPr>
            <a:t>本章架構</a:t>
          </a:r>
          <a:endParaRPr lang="zh-TW" altLang="en-US" sz="2700" kern="1200" dirty="0">
            <a:latin typeface="Comic Sans MS" pitchFamily="66" charset="0"/>
            <a:ea typeface="微軟正黑體" pitchFamily="34" charset="-120"/>
          </a:endParaRPr>
        </a:p>
      </dsp:txBody>
      <dsp:txXfrm>
        <a:off x="40" y="39810"/>
        <a:ext cx="3845569" cy="777600"/>
      </dsp:txXfrm>
    </dsp:sp>
    <dsp:sp modelId="{CB7CA0C3-5174-4BF6-A50E-12806AD19BFE}">
      <dsp:nvSpPr>
        <dsp:cNvPr id="0" name=""/>
        <dsp:cNvSpPr/>
      </dsp:nvSpPr>
      <dsp:spPr>
        <a:xfrm>
          <a:off x="40" y="817410"/>
          <a:ext cx="3845569" cy="440057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行銷</a:t>
          </a:r>
          <a:endParaRPr lang="zh-TW" altLang="en-US" sz="2700" kern="1200" dirty="0">
            <a:latin typeface="Comic Sans MS" pitchFamily="66" charset="0"/>
            <a:ea typeface="微軟正黑體" pitchFamily="34" charset="-120"/>
          </a:endParaRPr>
        </a:p>
        <a:p>
          <a:pPr marL="228600" lvl="1" indent="-228600" algn="l" defTabSz="1200150">
            <a:lnSpc>
              <a:spcPct val="90000"/>
            </a:lnSpc>
            <a:spcBef>
              <a:spcPct val="0"/>
            </a:spcBef>
            <a:spcAft>
              <a:spcPct val="15000"/>
            </a:spcAft>
            <a:buChar char="••"/>
          </a:pPr>
          <a:r>
            <a:rPr lang="zh-TW" altLang="en-US" sz="2700" kern="1200" smtClean="0">
              <a:latin typeface="Comic Sans MS" pitchFamily="66" charset="0"/>
              <a:ea typeface="微軟正黑體" pitchFamily="34" charset="-120"/>
            </a:rPr>
            <a:t>網路行銷</a:t>
          </a:r>
          <a:endParaRPr lang="zh-TW" altLang="en-US" sz="2700" kern="1200" dirty="0" smtClean="0">
            <a:latin typeface="Comic Sans MS" pitchFamily="66" charset="0"/>
            <a:ea typeface="微軟正黑體" pitchFamily="34" charset="-120"/>
          </a:endParaRPr>
        </a:p>
        <a:p>
          <a:pPr marL="228600" lvl="1" indent="-228600" algn="l" defTabSz="1200150">
            <a:lnSpc>
              <a:spcPct val="90000"/>
            </a:lnSpc>
            <a:spcBef>
              <a:spcPct val="0"/>
            </a:spcBef>
            <a:spcAft>
              <a:spcPct val="15000"/>
            </a:spcAft>
            <a:buChar char="••"/>
          </a:pPr>
          <a:r>
            <a:rPr lang="zh-TW" altLang="en-US" sz="2700" kern="1200" smtClean="0">
              <a:latin typeface="Comic Sans MS" pitchFamily="66" charset="0"/>
              <a:ea typeface="微軟正黑體" pitchFamily="34" charset="-120"/>
            </a:rPr>
            <a:t>社群行銷</a:t>
          </a:r>
          <a:endParaRPr lang="zh-TW" altLang="en-US" sz="2700" kern="1200" dirty="0" smtClean="0">
            <a:latin typeface="Comic Sans MS" pitchFamily="66" charset="0"/>
            <a:ea typeface="微軟正黑體" pitchFamily="34" charset="-120"/>
          </a:endParaRPr>
        </a:p>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結論</a:t>
          </a:r>
          <a:endParaRPr lang="zh-TW" altLang="en-US" sz="2700" kern="1200" dirty="0">
            <a:latin typeface="Comic Sans MS" pitchFamily="66" charset="0"/>
            <a:ea typeface="微軟正黑體" pitchFamily="34" charset="-120"/>
          </a:endParaRPr>
        </a:p>
      </dsp:txBody>
      <dsp:txXfrm>
        <a:off x="40" y="817410"/>
        <a:ext cx="3845569" cy="4400578"/>
      </dsp:txXfrm>
    </dsp:sp>
    <dsp:sp modelId="{250695A9-FC4C-4B3A-BBB1-01E6A70DD9B1}">
      <dsp:nvSpPr>
        <dsp:cNvPr id="0" name=""/>
        <dsp:cNvSpPr/>
      </dsp:nvSpPr>
      <dsp:spPr>
        <a:xfrm>
          <a:off x="4383989" y="39810"/>
          <a:ext cx="3845569" cy="777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Comic Sans MS" pitchFamily="66" charset="0"/>
              <a:ea typeface="微軟正黑體" pitchFamily="34" charset="-120"/>
            </a:rPr>
            <a:t>學習重點</a:t>
          </a:r>
          <a:endParaRPr lang="zh-TW" altLang="en-US" sz="2700" kern="1200" dirty="0">
            <a:latin typeface="Comic Sans MS" pitchFamily="66" charset="0"/>
            <a:ea typeface="微軟正黑體" pitchFamily="34" charset="-120"/>
          </a:endParaRPr>
        </a:p>
      </dsp:txBody>
      <dsp:txXfrm>
        <a:off x="4383989" y="39810"/>
        <a:ext cx="3845569" cy="777600"/>
      </dsp:txXfrm>
    </dsp:sp>
    <dsp:sp modelId="{A228CC51-C6BE-43B9-84F1-6FE1982F2811}">
      <dsp:nvSpPr>
        <dsp:cNvPr id="0" name=""/>
        <dsp:cNvSpPr/>
      </dsp:nvSpPr>
      <dsp:spPr>
        <a:xfrm>
          <a:off x="4383989" y="817410"/>
          <a:ext cx="3845569" cy="4400578"/>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行銷</a:t>
          </a:r>
          <a:endParaRPr lang="zh-TW" altLang="en-US" sz="2700" kern="1200" dirty="0">
            <a:latin typeface="Comic Sans MS" pitchFamily="66" charset="0"/>
            <a:ea typeface="微軟正黑體" pitchFamily="34" charset="-120"/>
          </a:endParaRPr>
        </a:p>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網路</a:t>
          </a:r>
        </a:p>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網路行銷</a:t>
          </a:r>
        </a:p>
        <a:p>
          <a:pPr marL="228600" lvl="1" indent="-228600" algn="l" defTabSz="1200150">
            <a:lnSpc>
              <a:spcPct val="90000"/>
            </a:lnSpc>
            <a:spcBef>
              <a:spcPct val="0"/>
            </a:spcBef>
            <a:spcAft>
              <a:spcPct val="15000"/>
            </a:spcAft>
            <a:buChar char="••"/>
          </a:pPr>
          <a:r>
            <a:rPr lang="en-US" altLang="zh-TW" sz="2700" kern="1200" dirty="0" smtClean="0">
              <a:latin typeface="Comic Sans MS" pitchFamily="66" charset="0"/>
              <a:ea typeface="微軟正黑體" pitchFamily="34" charset="-120"/>
            </a:rPr>
            <a:t>Web 1.0</a:t>
          </a:r>
        </a:p>
        <a:p>
          <a:pPr marL="228600" lvl="1" indent="-228600" algn="l" defTabSz="1200150">
            <a:lnSpc>
              <a:spcPct val="90000"/>
            </a:lnSpc>
            <a:spcBef>
              <a:spcPct val="0"/>
            </a:spcBef>
            <a:spcAft>
              <a:spcPct val="15000"/>
            </a:spcAft>
            <a:buChar char="••"/>
          </a:pPr>
          <a:r>
            <a:rPr lang="en-US" altLang="zh-TW" sz="2700" kern="1200" dirty="0" smtClean="0">
              <a:latin typeface="Comic Sans MS" pitchFamily="66" charset="0"/>
              <a:ea typeface="微軟正黑體" pitchFamily="34" charset="-120"/>
            </a:rPr>
            <a:t>Web 2.0</a:t>
          </a:r>
        </a:p>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社會網絡</a:t>
          </a:r>
        </a:p>
        <a:p>
          <a:pPr marL="228600" lvl="1" indent="-228600" algn="l" defTabSz="1200150">
            <a:lnSpc>
              <a:spcPct val="90000"/>
            </a:lnSpc>
            <a:spcBef>
              <a:spcPct val="0"/>
            </a:spcBef>
            <a:spcAft>
              <a:spcPct val="15000"/>
            </a:spcAft>
            <a:buChar char="••"/>
          </a:pPr>
          <a:r>
            <a:rPr lang="zh-TW" altLang="en-US" sz="2700" kern="1200" dirty="0" smtClean="0">
              <a:latin typeface="Comic Sans MS" pitchFamily="66" charset="0"/>
              <a:ea typeface="微軟正黑體" pitchFamily="34" charset="-120"/>
            </a:rPr>
            <a:t>社群行銷</a:t>
          </a:r>
          <a:endParaRPr lang="zh-TW" altLang="en-US" sz="2700" kern="1200" dirty="0">
            <a:latin typeface="Comic Sans MS" pitchFamily="66" charset="0"/>
            <a:ea typeface="微軟正黑體" pitchFamily="34" charset="-120"/>
          </a:endParaRPr>
        </a:p>
      </dsp:txBody>
      <dsp:txXfrm>
        <a:off x="4383989" y="817410"/>
        <a:ext cx="3845569" cy="440057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F480E-B635-4802-A0B1-7EF5261674EC}">
      <dsp:nvSpPr>
        <dsp:cNvPr id="0" name=""/>
        <dsp:cNvSpPr/>
      </dsp:nvSpPr>
      <dsp:spPr>
        <a:xfrm>
          <a:off x="0" y="557839"/>
          <a:ext cx="8147050" cy="2570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baseline="0" dirty="0" smtClean="0">
              <a:latin typeface="Comic Sans MS" pitchFamily="66" charset="0"/>
              <a:ea typeface="微軟正黑體" pitchFamily="34" charset="-120"/>
            </a:rPr>
            <a:t>當我們註冊 </a:t>
          </a:r>
          <a:r>
            <a:rPr lang="en-US" altLang="en-US" sz="2400" kern="1200" baseline="0" dirty="0" err="1" smtClean="0">
              <a:latin typeface="Comic Sans MS" pitchFamily="66" charset="0"/>
              <a:ea typeface="微軟正黑體" pitchFamily="34" charset="-120"/>
            </a:rPr>
            <a:t>facebook</a:t>
          </a:r>
          <a:r>
            <a:rPr lang="en-US" altLang="en-US" sz="2400" kern="1200" baseline="0" dirty="0" smtClean="0">
              <a:latin typeface="Comic Sans MS" pitchFamily="66" charset="0"/>
              <a:ea typeface="微軟正黑體" pitchFamily="34" charset="-120"/>
            </a:rPr>
            <a:t> </a:t>
          </a:r>
          <a:r>
            <a:rPr lang="zh-TW" altLang="en-US" sz="2400" kern="1200" baseline="0" dirty="0" smtClean="0">
              <a:latin typeface="Comic Sans MS" pitchFamily="66" charset="0"/>
              <a:ea typeface="微軟正黑體" pitchFamily="34" charset="-120"/>
            </a:rPr>
            <a:t>時，</a:t>
          </a:r>
          <a:r>
            <a:rPr lang="en-US" altLang="en-US" sz="2400" kern="1200" baseline="0" dirty="0" err="1" smtClean="0">
              <a:latin typeface="Comic Sans MS" pitchFamily="66" charset="0"/>
              <a:ea typeface="微軟正黑體" pitchFamily="34" charset="-120"/>
            </a:rPr>
            <a:t>facebook</a:t>
          </a:r>
          <a:r>
            <a:rPr lang="en-US" altLang="en-US" sz="2400" kern="1200" baseline="0" dirty="0" smtClean="0">
              <a:latin typeface="Comic Sans MS" pitchFamily="66" charset="0"/>
              <a:ea typeface="微軟正黑體" pitchFamily="34" charset="-120"/>
            </a:rPr>
            <a:t> </a:t>
          </a:r>
          <a:r>
            <a:rPr lang="zh-TW" altLang="en-US" sz="2400" kern="1200" baseline="0" dirty="0" smtClean="0">
              <a:latin typeface="Comic Sans MS" pitchFamily="66" charset="0"/>
              <a:ea typeface="微軟正黑體" pitchFamily="34" charset="-120"/>
            </a:rPr>
            <a:t>希望</a:t>
          </a:r>
          <a:r>
            <a:rPr lang="en-US" altLang="zh-TW" sz="2400" kern="1200" baseline="0" dirty="0" smtClean="0">
              <a:latin typeface="Comic Sans MS" pitchFamily="66" charset="0"/>
              <a:ea typeface="微軟正黑體" pitchFamily="34" charset="-120"/>
            </a:rPr>
            <a:t/>
          </a:r>
          <a:br>
            <a:rPr lang="en-US" altLang="zh-TW" sz="2400" kern="1200" baseline="0" dirty="0" smtClean="0">
              <a:latin typeface="Comic Sans MS" pitchFamily="66" charset="0"/>
              <a:ea typeface="微軟正黑體" pitchFamily="34" charset="-120"/>
            </a:rPr>
          </a:br>
          <a:r>
            <a:rPr lang="zh-TW" altLang="en-US" sz="2400" kern="1200" baseline="0" dirty="0" smtClean="0">
              <a:latin typeface="Comic Sans MS" pitchFamily="66" charset="0"/>
              <a:ea typeface="微軟正黑體" pitchFamily="34" charset="-120"/>
            </a:rPr>
            <a:t>使用者提供正確的生日、畢業學校等資訊，再由 </a:t>
          </a:r>
          <a:r>
            <a:rPr lang="en-US" altLang="en-US" sz="2400" kern="1200" baseline="0" dirty="0" err="1" smtClean="0">
              <a:latin typeface="Comic Sans MS" pitchFamily="66" charset="0"/>
              <a:ea typeface="微軟正黑體" pitchFamily="34" charset="-120"/>
            </a:rPr>
            <a:t>facebook</a:t>
          </a:r>
          <a:r>
            <a:rPr lang="en-US" altLang="en-US" sz="2400" kern="1200" baseline="0" dirty="0" smtClean="0">
              <a:latin typeface="Comic Sans MS" pitchFamily="66" charset="0"/>
              <a:ea typeface="微軟正黑體" pitchFamily="34" charset="-120"/>
            </a:rPr>
            <a:t> </a:t>
          </a:r>
          <a:r>
            <a:rPr lang="zh-TW" altLang="en-US" sz="2400" kern="1200" baseline="0" dirty="0" smtClean="0">
              <a:latin typeface="Comic Sans MS" pitchFamily="66" charset="0"/>
              <a:ea typeface="微軟正黑體" pitchFamily="34" charset="-120"/>
            </a:rPr>
            <a:t>利用生日的年次、學校來協助找尋可能的朋友，讓許多使用者願意提供正確的個人資訊。</a:t>
          </a:r>
          <a:endParaRPr lang="zh-TW" altLang="en-US" sz="2400" kern="1200" baseline="0" dirty="0">
            <a:latin typeface="Comic Sans MS" pitchFamily="66" charset="0"/>
            <a:ea typeface="微軟正黑體" pitchFamily="34" charset="-120"/>
          </a:endParaRPr>
        </a:p>
      </dsp:txBody>
      <dsp:txXfrm>
        <a:off x="0" y="557839"/>
        <a:ext cx="8147050" cy="2570400"/>
      </dsp:txXfrm>
    </dsp:sp>
    <dsp:sp modelId="{36A5BB2F-CBCC-4B07-A26C-7E8A40F4D0EB}">
      <dsp:nvSpPr>
        <dsp:cNvPr id="0" name=""/>
        <dsp:cNvSpPr/>
      </dsp:nvSpPr>
      <dsp:spPr>
        <a:xfrm>
          <a:off x="407352" y="203599"/>
          <a:ext cx="5702935" cy="7084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a:lnSpc>
              <a:spcPct val="90000"/>
            </a:lnSpc>
            <a:spcBef>
              <a:spcPct val="0"/>
            </a:spcBef>
            <a:spcAft>
              <a:spcPct val="35000"/>
            </a:spcAft>
          </a:pPr>
          <a:r>
            <a:rPr lang="zh-TW" altLang="en-US" sz="2400" kern="1200" baseline="0" dirty="0" smtClean="0">
              <a:solidFill>
                <a:schemeClr val="accent1"/>
              </a:solidFill>
              <a:latin typeface="Comic Sans MS" pitchFamily="66" charset="0"/>
              <a:ea typeface="微軟正黑體" pitchFamily="34" charset="-120"/>
            </a:rPr>
            <a:t>生活上的應用</a:t>
          </a:r>
          <a:r>
            <a:rPr lang="en-US" altLang="en-US" sz="2400" kern="1200" baseline="0" dirty="0" smtClean="0">
              <a:solidFill>
                <a:schemeClr val="accent1"/>
              </a:solidFill>
              <a:latin typeface="Comic Sans MS" pitchFamily="66" charset="0"/>
              <a:ea typeface="微軟正黑體" pitchFamily="34" charset="-120"/>
            </a:rPr>
            <a:t>——</a:t>
          </a:r>
          <a:r>
            <a:rPr lang="en-US" altLang="en-US" sz="2400" kern="1200" baseline="0" dirty="0" err="1" smtClean="0">
              <a:solidFill>
                <a:schemeClr val="accent1"/>
              </a:solidFill>
              <a:latin typeface="Comic Sans MS" pitchFamily="66" charset="0"/>
              <a:ea typeface="微軟正黑體" pitchFamily="34" charset="-120"/>
            </a:rPr>
            <a:t>facebook</a:t>
          </a:r>
          <a:r>
            <a:rPr lang="en-US" altLang="en-US" sz="2400" kern="1200" baseline="0" dirty="0" smtClean="0">
              <a:solidFill>
                <a:schemeClr val="accent1"/>
              </a:solidFill>
              <a:latin typeface="Comic Sans MS" pitchFamily="66" charset="0"/>
              <a:ea typeface="微軟正黑體" pitchFamily="34" charset="-120"/>
            </a:rPr>
            <a:t> </a:t>
          </a:r>
          <a:r>
            <a:rPr lang="zh-TW" altLang="en-US" sz="2400" kern="1200" baseline="0" dirty="0" smtClean="0">
              <a:solidFill>
                <a:schemeClr val="accent1"/>
              </a:solidFill>
              <a:latin typeface="Comic Sans MS" pitchFamily="66" charset="0"/>
              <a:ea typeface="微軟正黑體" pitchFamily="34" charset="-120"/>
            </a:rPr>
            <a:t>的資料</a:t>
          </a:r>
          <a:endParaRPr lang="zh-TW" altLang="en-US" sz="2400" kern="1200" baseline="0" dirty="0">
            <a:solidFill>
              <a:schemeClr val="accent1"/>
            </a:solidFill>
            <a:latin typeface="Comic Sans MS" pitchFamily="66" charset="0"/>
            <a:ea typeface="微軟正黑體" pitchFamily="34" charset="-120"/>
          </a:endParaRPr>
        </a:p>
      </dsp:txBody>
      <dsp:txXfrm>
        <a:off x="407352" y="203599"/>
        <a:ext cx="5702935" cy="708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F480E-B635-4802-A0B1-7EF5261674EC}">
      <dsp:nvSpPr>
        <dsp:cNvPr id="0" name=""/>
        <dsp:cNvSpPr/>
      </dsp:nvSpPr>
      <dsp:spPr>
        <a:xfrm>
          <a:off x="0" y="334010"/>
          <a:ext cx="8147050" cy="325709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58216" rIns="632302" bIns="156464" numCol="1" spcCol="1270" anchor="t" anchorCtr="0">
          <a:noAutofit/>
        </a:bodyPr>
        <a:lstStyle/>
        <a:p>
          <a:pPr marL="228600" lvl="1" indent="-228600" algn="l" defTabSz="977900">
            <a:lnSpc>
              <a:spcPct val="90000"/>
            </a:lnSpc>
            <a:spcBef>
              <a:spcPct val="0"/>
            </a:spcBef>
            <a:spcAft>
              <a:spcPct val="15000"/>
            </a:spcAft>
            <a:buChar char="••"/>
          </a:pPr>
          <a:r>
            <a:rPr lang="en-US" altLang="en-US" sz="2200" kern="1200" baseline="0" dirty="0" smtClean="0">
              <a:latin typeface="Comic Sans MS" pitchFamily="66" charset="0"/>
              <a:ea typeface="微軟正黑體" pitchFamily="34" charset="-120"/>
            </a:rPr>
            <a:t>2011 </a:t>
          </a:r>
          <a:r>
            <a:rPr lang="zh-TW" altLang="en-US" sz="2200" kern="1200" baseline="0" dirty="0" smtClean="0">
              <a:latin typeface="Comic Sans MS" pitchFamily="66" charset="0"/>
              <a:ea typeface="微軟正黑體" pitchFamily="34" charset="-120"/>
            </a:rPr>
            <a:t>年立法院三讀通過商標法修正案，明訂利用網路販售仿冒品為犯罪行為，最高可處 </a:t>
          </a:r>
          <a:r>
            <a:rPr lang="en-US" altLang="en-US" sz="2200" kern="1200" baseline="0" dirty="0" smtClean="0">
              <a:latin typeface="Comic Sans MS" pitchFamily="66" charset="0"/>
              <a:ea typeface="微軟正黑體" pitchFamily="34" charset="-120"/>
            </a:rPr>
            <a:t>3 </a:t>
          </a:r>
          <a:r>
            <a:rPr lang="zh-TW" altLang="en-US" sz="2200" kern="1200" baseline="0" dirty="0" smtClean="0">
              <a:latin typeface="Comic Sans MS" pitchFamily="66" charset="0"/>
              <a:ea typeface="微軟正黑體" pitchFamily="34" charset="-120"/>
            </a:rPr>
            <a:t>年有期徒刑、併科 </a:t>
          </a:r>
          <a:r>
            <a:rPr lang="en-US" altLang="en-US" sz="2200" kern="1200" baseline="0" dirty="0" smtClean="0">
              <a:latin typeface="Comic Sans MS" pitchFamily="66" charset="0"/>
              <a:ea typeface="微軟正黑體" pitchFamily="34" charset="-120"/>
            </a:rPr>
            <a:t>20 </a:t>
          </a:r>
          <a:r>
            <a:rPr lang="zh-TW" altLang="en-US" sz="2200" kern="1200" baseline="0" dirty="0" smtClean="0">
              <a:latin typeface="Comic Sans MS" pitchFamily="66" charset="0"/>
              <a:ea typeface="微軟正黑體" pitchFamily="34" charset="-120"/>
            </a:rPr>
            <a:t>萬元罰金，若是因自用、朋友贈送，並非因販售的目的，最高可處 </a:t>
          </a:r>
          <a:r>
            <a:rPr lang="en-US" altLang="en-US" sz="2200" kern="1200" baseline="0" dirty="0" smtClean="0">
              <a:latin typeface="Comic Sans MS" pitchFamily="66" charset="0"/>
              <a:ea typeface="微軟正黑體" pitchFamily="34" charset="-120"/>
            </a:rPr>
            <a:t>1 </a:t>
          </a:r>
          <a:r>
            <a:rPr lang="zh-TW" altLang="en-US" sz="2200" kern="1200" baseline="0" dirty="0" smtClean="0">
              <a:latin typeface="Comic Sans MS" pitchFamily="66" charset="0"/>
              <a:ea typeface="微軟正黑體" pitchFamily="34" charset="-120"/>
            </a:rPr>
            <a:t>年有期徒刑、併科 </a:t>
          </a:r>
          <a:r>
            <a:rPr lang="en-US" altLang="en-US" sz="2200" kern="1200" baseline="0" dirty="0" smtClean="0">
              <a:latin typeface="Comic Sans MS" pitchFamily="66" charset="0"/>
              <a:ea typeface="微軟正黑體" pitchFamily="34" charset="-120"/>
            </a:rPr>
            <a:t>5 </a:t>
          </a:r>
          <a:r>
            <a:rPr lang="zh-TW" altLang="en-US" sz="2200" kern="1200" baseline="0" dirty="0" smtClean="0">
              <a:latin typeface="Comic Sans MS" pitchFamily="66" charset="0"/>
              <a:ea typeface="微軟正黑體" pitchFamily="34" charset="-120"/>
            </a:rPr>
            <a:t>萬元罰金。除刑事方面外，還可能被處以民事賠償，甚至，若販售時告知購買者此仿冒品為正品，則會觸犯詐欺罪。</a:t>
          </a:r>
          <a:endParaRPr lang="zh-TW" altLang="en-US" sz="2200" kern="1200" baseline="0" dirty="0">
            <a:latin typeface="Comic Sans MS" pitchFamily="66" charset="0"/>
            <a:ea typeface="微軟正黑體" pitchFamily="34" charset="-120"/>
          </a:endParaRPr>
        </a:p>
      </dsp:txBody>
      <dsp:txXfrm>
        <a:off x="0" y="334010"/>
        <a:ext cx="8147050" cy="3257099"/>
      </dsp:txXfrm>
    </dsp:sp>
    <dsp:sp modelId="{36A5BB2F-CBCC-4B07-A26C-7E8A40F4D0EB}">
      <dsp:nvSpPr>
        <dsp:cNvPr id="0" name=""/>
        <dsp:cNvSpPr/>
      </dsp:nvSpPr>
      <dsp:spPr>
        <a:xfrm>
          <a:off x="407352" y="9290"/>
          <a:ext cx="5702935" cy="6494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977900">
            <a:lnSpc>
              <a:spcPct val="90000"/>
            </a:lnSpc>
            <a:spcBef>
              <a:spcPct val="0"/>
            </a:spcBef>
            <a:spcAft>
              <a:spcPct val="35000"/>
            </a:spcAft>
          </a:pPr>
          <a:r>
            <a:rPr lang="zh-TW" altLang="en-US" sz="2200" kern="1200" baseline="0" dirty="0" smtClean="0">
              <a:solidFill>
                <a:schemeClr val="accent1"/>
              </a:solidFill>
              <a:latin typeface="Comic Sans MS" pitchFamily="66" charset="0"/>
              <a:ea typeface="微軟正黑體" pitchFamily="34" charset="-120"/>
            </a:rPr>
            <a:t>生活上的應用</a:t>
          </a:r>
          <a:r>
            <a:rPr lang="en-US" altLang="en-US" sz="2200" kern="1200" baseline="0" dirty="0" smtClean="0">
              <a:solidFill>
                <a:schemeClr val="accent1"/>
              </a:solidFill>
              <a:latin typeface="Comic Sans MS" pitchFamily="66" charset="0"/>
              <a:ea typeface="微軟正黑體" pitchFamily="34" charset="-120"/>
            </a:rPr>
            <a:t>——</a:t>
          </a:r>
          <a:r>
            <a:rPr lang="zh-TW" altLang="en-US" sz="2200" kern="1200" baseline="0" dirty="0" smtClean="0">
              <a:solidFill>
                <a:schemeClr val="accent1"/>
              </a:solidFill>
              <a:latin typeface="Comic Sans MS" pitchFamily="66" charset="0"/>
              <a:ea typeface="微軟正黑體" pitchFamily="34" charset="-120"/>
            </a:rPr>
            <a:t>網拍 </a:t>
          </a:r>
          <a:r>
            <a:rPr lang="en-US" altLang="en-US" sz="2200" kern="1200" baseline="0" dirty="0" smtClean="0">
              <a:solidFill>
                <a:schemeClr val="accent1"/>
              </a:solidFill>
              <a:latin typeface="Comic Sans MS" pitchFamily="66" charset="0"/>
              <a:ea typeface="微軟正黑體" pitchFamily="34" charset="-120"/>
            </a:rPr>
            <a:t>A </a:t>
          </a:r>
          <a:r>
            <a:rPr lang="zh-TW" altLang="en-US" sz="2200" kern="1200" baseline="0" dirty="0" smtClean="0">
              <a:solidFill>
                <a:schemeClr val="accent1"/>
              </a:solidFill>
              <a:latin typeface="Comic Sans MS" pitchFamily="66" charset="0"/>
              <a:ea typeface="微軟正黑體" pitchFamily="34" charset="-120"/>
            </a:rPr>
            <a:t>級貨有罪</a:t>
          </a:r>
          <a:endParaRPr lang="zh-TW" altLang="en-US" sz="2200" kern="1200" baseline="0" dirty="0">
            <a:solidFill>
              <a:schemeClr val="accent1"/>
            </a:solidFill>
            <a:latin typeface="Comic Sans MS" pitchFamily="66" charset="0"/>
            <a:ea typeface="微軟正黑體" pitchFamily="34" charset="-120"/>
          </a:endParaRPr>
        </a:p>
      </dsp:txBody>
      <dsp:txXfrm>
        <a:off x="407352" y="9290"/>
        <a:ext cx="5702935" cy="6494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F480E-B635-4802-A0B1-7EF5261674EC}">
      <dsp:nvSpPr>
        <dsp:cNvPr id="0" name=""/>
        <dsp:cNvSpPr/>
      </dsp:nvSpPr>
      <dsp:spPr>
        <a:xfrm>
          <a:off x="0" y="350435"/>
          <a:ext cx="8147050" cy="297044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79044" rIns="632302" bIns="163576" numCol="1" spcCol="1270" anchor="t" anchorCtr="0">
          <a:noAutofit/>
        </a:bodyPr>
        <a:lstStyle/>
        <a:p>
          <a:pPr marL="228600" lvl="1" indent="-228600" algn="l" defTabSz="1022350">
            <a:lnSpc>
              <a:spcPct val="90000"/>
            </a:lnSpc>
            <a:spcBef>
              <a:spcPct val="0"/>
            </a:spcBef>
            <a:spcAft>
              <a:spcPct val="15000"/>
            </a:spcAft>
            <a:buChar char="••"/>
          </a:pPr>
          <a:r>
            <a:rPr lang="zh-TW" altLang="en-US" sz="2300" kern="1200" baseline="0" dirty="0" smtClean="0">
              <a:latin typeface="Comic Sans MS" pitchFamily="66" charset="0"/>
              <a:ea typeface="微軟正黑體" pitchFamily="34" charset="-120"/>
            </a:rPr>
            <a:t>網路上要讓使用者增加的方法就只有免費，像 </a:t>
          </a:r>
          <a:r>
            <a:rPr lang="en-US" altLang="en-US" sz="2300" kern="1200" baseline="0" dirty="0" err="1" smtClean="0">
              <a:latin typeface="Comic Sans MS" pitchFamily="66" charset="0"/>
              <a:ea typeface="微軟正黑體" pitchFamily="34" charset="-120"/>
            </a:rPr>
            <a:t>WhatsApp</a:t>
          </a:r>
          <a:r>
            <a:rPr lang="en-US" altLang="en-US" sz="2300" kern="1200" baseline="0" dirty="0" smtClean="0">
              <a:latin typeface="Comic Sans MS" pitchFamily="66" charset="0"/>
              <a:ea typeface="微軟正黑體" pitchFamily="34" charset="-120"/>
            </a:rPr>
            <a:t> </a:t>
          </a:r>
          <a:r>
            <a:rPr lang="zh-TW" altLang="en-US" sz="2300" kern="1200" baseline="0" dirty="0" smtClean="0">
              <a:latin typeface="Comic Sans MS" pitchFamily="66" charset="0"/>
              <a:ea typeface="微軟正黑體" pitchFamily="34" charset="-120"/>
            </a:rPr>
            <a:t>是透過手機上網，連接手機內的聯絡人資訊，只要該聯絡人有此軟體，就能夠免費進行文字、檔案、照片等資料的傳送，但使用一定時間後就可能要付年費 </a:t>
          </a:r>
          <a:r>
            <a:rPr lang="en-US" altLang="en-US" sz="2300" kern="1200" baseline="0" dirty="0" smtClean="0">
              <a:latin typeface="Comic Sans MS" pitchFamily="66" charset="0"/>
              <a:ea typeface="微軟正黑體" pitchFamily="34" charset="-120"/>
            </a:rPr>
            <a:t>(1.99 </a:t>
          </a:r>
          <a:r>
            <a:rPr lang="zh-TW" altLang="en-US" sz="2300" kern="1200" baseline="0" dirty="0" smtClean="0">
              <a:latin typeface="Comic Sans MS" pitchFamily="66" charset="0"/>
              <a:ea typeface="微軟正黑體" pitchFamily="34" charset="-120"/>
            </a:rPr>
            <a:t>美元</a:t>
          </a:r>
          <a:r>
            <a:rPr lang="en-US" altLang="en-US" sz="2300" kern="1200" baseline="0" dirty="0" smtClean="0">
              <a:latin typeface="Comic Sans MS" pitchFamily="66" charset="0"/>
              <a:ea typeface="微軟正黑體" pitchFamily="34" charset="-120"/>
            </a:rPr>
            <a:t>)</a:t>
          </a:r>
          <a:r>
            <a:rPr lang="zh-TW" altLang="en-US" sz="2300" kern="1200" baseline="0" dirty="0" smtClean="0">
              <a:latin typeface="Comic Sans MS" pitchFamily="66" charset="0"/>
              <a:ea typeface="微軟正黑體" pitchFamily="34" charset="-120"/>
            </a:rPr>
            <a:t>。</a:t>
          </a:r>
          <a:endParaRPr lang="zh-TW" altLang="en-US" sz="2300" kern="1200" baseline="0" dirty="0">
            <a:latin typeface="Comic Sans MS" pitchFamily="66" charset="0"/>
            <a:ea typeface="微軟正黑體" pitchFamily="34" charset="-120"/>
          </a:endParaRPr>
        </a:p>
      </dsp:txBody>
      <dsp:txXfrm>
        <a:off x="0" y="350435"/>
        <a:ext cx="8147050" cy="2970449"/>
      </dsp:txXfrm>
    </dsp:sp>
    <dsp:sp modelId="{36A5BB2F-CBCC-4B07-A26C-7E8A40F4D0EB}">
      <dsp:nvSpPr>
        <dsp:cNvPr id="0" name=""/>
        <dsp:cNvSpPr/>
      </dsp:nvSpPr>
      <dsp:spPr>
        <a:xfrm>
          <a:off x="407352" y="10955"/>
          <a:ext cx="5702935" cy="678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22350">
            <a:lnSpc>
              <a:spcPct val="90000"/>
            </a:lnSpc>
            <a:spcBef>
              <a:spcPct val="0"/>
            </a:spcBef>
            <a:spcAft>
              <a:spcPct val="35000"/>
            </a:spcAft>
          </a:pPr>
          <a:r>
            <a:rPr lang="zh-TW" altLang="en-US" sz="2300" kern="1200" baseline="0" dirty="0" smtClean="0">
              <a:solidFill>
                <a:schemeClr val="accent1"/>
              </a:solidFill>
              <a:latin typeface="Comic Sans MS" pitchFamily="66" charset="0"/>
              <a:ea typeface="微軟正黑體" pitchFamily="34" charset="-120"/>
            </a:rPr>
            <a:t>生活上的應用</a:t>
          </a:r>
          <a:r>
            <a:rPr lang="en-US" altLang="en-US" sz="2300" kern="1200" baseline="0" dirty="0" smtClean="0">
              <a:solidFill>
                <a:schemeClr val="accent1"/>
              </a:solidFill>
              <a:latin typeface="Comic Sans MS" pitchFamily="66" charset="0"/>
              <a:ea typeface="微軟正黑體" pitchFamily="34" charset="-120"/>
            </a:rPr>
            <a:t>——</a:t>
          </a:r>
          <a:r>
            <a:rPr lang="en-US" altLang="en-US" sz="2300" kern="1200" baseline="0" dirty="0" err="1" smtClean="0">
              <a:solidFill>
                <a:schemeClr val="accent1"/>
              </a:solidFill>
              <a:latin typeface="Comic Sans MS" pitchFamily="66" charset="0"/>
              <a:ea typeface="微軟正黑體" pitchFamily="34" charset="-120"/>
            </a:rPr>
            <a:t>WhatsApp</a:t>
          </a:r>
          <a:endParaRPr lang="zh-TW" altLang="en-US" sz="2300" kern="1200" baseline="0" dirty="0">
            <a:solidFill>
              <a:schemeClr val="accent1"/>
            </a:solidFill>
            <a:latin typeface="Comic Sans MS" pitchFamily="66" charset="0"/>
            <a:ea typeface="微軟正黑體" pitchFamily="34" charset="-120"/>
          </a:endParaRPr>
        </a:p>
      </dsp:txBody>
      <dsp:txXfrm>
        <a:off x="407352" y="10955"/>
        <a:ext cx="5702935" cy="6789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F480E-B635-4802-A0B1-7EF5261674EC}">
      <dsp:nvSpPr>
        <dsp:cNvPr id="0" name=""/>
        <dsp:cNvSpPr/>
      </dsp:nvSpPr>
      <dsp:spPr>
        <a:xfrm>
          <a:off x="0" y="379750"/>
          <a:ext cx="8147050" cy="325709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58216" rIns="632302" bIns="156464" numCol="1" spcCol="1270" anchor="t" anchorCtr="0">
          <a:noAutofit/>
        </a:bodyPr>
        <a:lstStyle/>
        <a:p>
          <a:pPr marL="228600" lvl="1" indent="-228600" algn="l" defTabSz="977900">
            <a:lnSpc>
              <a:spcPct val="90000"/>
            </a:lnSpc>
            <a:spcBef>
              <a:spcPct val="0"/>
            </a:spcBef>
            <a:spcAft>
              <a:spcPct val="15000"/>
            </a:spcAft>
            <a:buChar char="••"/>
          </a:pPr>
          <a:r>
            <a:rPr lang="en-US" altLang="en-US" sz="2200" kern="1200" baseline="0" dirty="0" smtClean="0">
              <a:latin typeface="Comic Sans MS" pitchFamily="66" charset="0"/>
              <a:ea typeface="微軟正黑體" pitchFamily="34" charset="-120"/>
            </a:rPr>
            <a:t>Google </a:t>
          </a:r>
          <a:r>
            <a:rPr lang="zh-TW" altLang="en-US" sz="2200" kern="1200" baseline="0" dirty="0" smtClean="0">
              <a:latin typeface="Comic Sans MS" pitchFamily="66" charset="0"/>
              <a:ea typeface="微軟正黑體" pitchFamily="34" charset="-120"/>
            </a:rPr>
            <a:t>在 </a:t>
          </a:r>
          <a:r>
            <a:rPr lang="en-US" altLang="en-US" sz="2200" kern="1200" baseline="0" dirty="0" smtClean="0">
              <a:latin typeface="Comic Sans MS" pitchFamily="66" charset="0"/>
              <a:ea typeface="微軟正黑體" pitchFamily="34" charset="-120"/>
            </a:rPr>
            <a:t>2014 </a:t>
          </a:r>
          <a:r>
            <a:rPr lang="zh-TW" altLang="en-US" sz="2200" kern="1200" baseline="0" dirty="0" smtClean="0">
              <a:latin typeface="Comic Sans MS" pitchFamily="66" charset="0"/>
              <a:ea typeface="微軟正黑體" pitchFamily="34" charset="-120"/>
            </a:rPr>
            <a:t>年發展 </a:t>
          </a:r>
          <a:r>
            <a:rPr lang="en-US" altLang="en-US" sz="2200" kern="1200" baseline="0" dirty="0" smtClean="0">
              <a:latin typeface="Comic Sans MS" pitchFamily="66" charset="0"/>
              <a:ea typeface="微軟正黑體" pitchFamily="34" charset="-120"/>
            </a:rPr>
            <a:t>Hera </a:t>
          </a:r>
          <a:r>
            <a:rPr lang="zh-TW" altLang="en-US" sz="2200" kern="1200" baseline="0" dirty="0" smtClean="0">
              <a:latin typeface="Comic Sans MS" pitchFamily="66" charset="0"/>
              <a:ea typeface="微軟正黑體" pitchFamily="34" charset="-120"/>
            </a:rPr>
            <a:t>計畫，目的在於強化 </a:t>
          </a:r>
          <a:r>
            <a:rPr lang="en-US" altLang="en-US" sz="2200" kern="1200" baseline="0" dirty="0" smtClean="0">
              <a:latin typeface="Comic Sans MS" pitchFamily="66" charset="0"/>
              <a:ea typeface="微軟正黑體" pitchFamily="34" charset="-120"/>
            </a:rPr>
            <a:t>HTML5 </a:t>
          </a:r>
          <a:r>
            <a:rPr lang="zh-TW" altLang="en-US" sz="2200" kern="1200" baseline="0" dirty="0" smtClean="0">
              <a:latin typeface="Comic Sans MS" pitchFamily="66" charset="0"/>
              <a:ea typeface="微軟正黑體" pitchFamily="34" charset="-120"/>
            </a:rPr>
            <a:t>與 </a:t>
          </a:r>
          <a:r>
            <a:rPr lang="en-US" altLang="en-US" sz="2200" kern="1200" baseline="0" dirty="0" smtClean="0">
              <a:latin typeface="Comic Sans MS" pitchFamily="66" charset="0"/>
              <a:ea typeface="微軟正黑體" pitchFamily="34" charset="-120"/>
            </a:rPr>
            <a:t>Android </a:t>
          </a:r>
          <a:r>
            <a:rPr lang="zh-TW" altLang="en-US" sz="2200" kern="1200" baseline="0" dirty="0" smtClean="0">
              <a:latin typeface="Comic Sans MS" pitchFamily="66" charset="0"/>
              <a:ea typeface="微軟正黑體" pitchFamily="34" charset="-120"/>
            </a:rPr>
            <a:t>系統，透過新的瀏覽器來整合 </a:t>
          </a:r>
          <a:r>
            <a:rPr lang="en-US" altLang="en-US" sz="2200" kern="1200" baseline="0" dirty="0" smtClean="0">
              <a:latin typeface="Comic Sans MS" pitchFamily="66" charset="0"/>
              <a:ea typeface="微軟正黑體" pitchFamily="34" charset="-120"/>
            </a:rPr>
            <a:t>Android </a:t>
          </a:r>
          <a:r>
            <a:rPr lang="zh-TW" altLang="en-US" sz="2200" kern="1200" baseline="0" dirty="0" smtClean="0">
              <a:latin typeface="Comic Sans MS" pitchFamily="66" charset="0"/>
              <a:ea typeface="微軟正黑體" pitchFamily="34" charset="-120"/>
            </a:rPr>
            <a:t>裝置上的各種服務，同時，也可以直接執行各種的應用程式 </a:t>
          </a:r>
          <a:r>
            <a:rPr lang="en-US" altLang="en-US" sz="2200" kern="1200" baseline="0" dirty="0" smtClean="0">
              <a:latin typeface="Comic Sans MS" pitchFamily="66" charset="0"/>
              <a:ea typeface="微軟正黑體" pitchFamily="34" charset="-120"/>
            </a:rPr>
            <a:t>(App)</a:t>
          </a:r>
          <a:r>
            <a:rPr lang="zh-TW" altLang="en-US" sz="2200" kern="1200" baseline="0" dirty="0" smtClean="0">
              <a:latin typeface="Comic Sans MS" pitchFamily="66" charset="0"/>
              <a:ea typeface="微軟正黑體" pitchFamily="34" charset="-120"/>
            </a:rPr>
            <a:t>，如此，使用者只要透過網路，就可以利用瀏覽器來啟動 </a:t>
          </a:r>
          <a:r>
            <a:rPr lang="en-US" altLang="en-US" sz="2200" kern="1200" baseline="0" dirty="0" smtClean="0">
              <a:latin typeface="Comic Sans MS" pitchFamily="66" charset="0"/>
              <a:ea typeface="微軟正黑體" pitchFamily="34" charset="-120"/>
            </a:rPr>
            <a:t>App</a:t>
          </a:r>
          <a:r>
            <a:rPr lang="zh-TW" altLang="en-US" sz="2200" kern="1200" baseline="0" dirty="0" smtClean="0">
              <a:latin typeface="Comic Sans MS" pitchFamily="66" charset="0"/>
              <a:ea typeface="微軟正黑體" pitchFamily="34" charset="-120"/>
            </a:rPr>
            <a:t>，朝向整合多螢 </a:t>
          </a:r>
          <a:r>
            <a:rPr lang="en-US" altLang="en-US" sz="2200" kern="1200" baseline="0" dirty="0" smtClean="0">
              <a:latin typeface="Comic Sans MS" pitchFamily="66" charset="0"/>
              <a:ea typeface="微軟正黑體" pitchFamily="34" charset="-120"/>
            </a:rPr>
            <a:t>(</a:t>
          </a:r>
          <a:r>
            <a:rPr lang="zh-TW" altLang="en-US" sz="2200" kern="1200" baseline="0" dirty="0" smtClean="0">
              <a:latin typeface="Comic Sans MS" pitchFamily="66" charset="0"/>
              <a:ea typeface="微軟正黑體" pitchFamily="34" charset="-120"/>
            </a:rPr>
            <a:t>電腦、智慧型手機、平板電腦、智慧型電視等</a:t>
          </a:r>
          <a:r>
            <a:rPr lang="en-US" altLang="en-US" sz="2200" kern="1200" baseline="0" dirty="0" smtClean="0">
              <a:latin typeface="Comic Sans MS" pitchFamily="66" charset="0"/>
              <a:ea typeface="微軟正黑體" pitchFamily="34" charset="-120"/>
            </a:rPr>
            <a:t>) </a:t>
          </a:r>
          <a:r>
            <a:rPr lang="zh-TW" altLang="en-US" sz="2200" kern="1200" baseline="0" dirty="0" smtClean="0">
              <a:latin typeface="Comic Sans MS" pitchFamily="66" charset="0"/>
              <a:ea typeface="微軟正黑體" pitchFamily="34" charset="-120"/>
            </a:rPr>
            <a:t>的目標邁進。</a:t>
          </a:r>
          <a:endParaRPr lang="zh-TW" altLang="en-US" sz="2200" kern="1200" baseline="0" dirty="0">
            <a:latin typeface="Comic Sans MS" pitchFamily="66" charset="0"/>
            <a:ea typeface="微軟正黑體" pitchFamily="34" charset="-120"/>
          </a:endParaRPr>
        </a:p>
      </dsp:txBody>
      <dsp:txXfrm>
        <a:off x="0" y="379750"/>
        <a:ext cx="8147050" cy="3257099"/>
      </dsp:txXfrm>
    </dsp:sp>
    <dsp:sp modelId="{36A5BB2F-CBCC-4B07-A26C-7E8A40F4D0EB}">
      <dsp:nvSpPr>
        <dsp:cNvPr id="0" name=""/>
        <dsp:cNvSpPr/>
      </dsp:nvSpPr>
      <dsp:spPr>
        <a:xfrm>
          <a:off x="407352" y="55030"/>
          <a:ext cx="5702935" cy="6494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977900">
            <a:lnSpc>
              <a:spcPct val="90000"/>
            </a:lnSpc>
            <a:spcBef>
              <a:spcPct val="0"/>
            </a:spcBef>
            <a:spcAft>
              <a:spcPct val="35000"/>
            </a:spcAft>
          </a:pPr>
          <a:r>
            <a:rPr lang="zh-TW" altLang="en-US" sz="2200" kern="1200" baseline="0" dirty="0" smtClean="0">
              <a:solidFill>
                <a:schemeClr val="accent1"/>
              </a:solidFill>
              <a:latin typeface="Comic Sans MS" pitchFamily="66" charset="0"/>
              <a:ea typeface="微軟正黑體" pitchFamily="34" charset="-120"/>
            </a:rPr>
            <a:t>生活上的應用</a:t>
          </a:r>
          <a:r>
            <a:rPr lang="en-US" altLang="en-US" sz="2200" kern="1200" baseline="0" dirty="0" smtClean="0">
              <a:solidFill>
                <a:schemeClr val="accent1"/>
              </a:solidFill>
              <a:latin typeface="Comic Sans MS" pitchFamily="66" charset="0"/>
              <a:ea typeface="微軟正黑體" pitchFamily="34" charset="-120"/>
            </a:rPr>
            <a:t>——Google </a:t>
          </a:r>
          <a:r>
            <a:rPr lang="zh-TW" altLang="en-US" sz="2200" kern="1200" baseline="0" dirty="0" smtClean="0">
              <a:solidFill>
                <a:schemeClr val="accent1"/>
              </a:solidFill>
              <a:latin typeface="Comic Sans MS" pitchFamily="66" charset="0"/>
              <a:ea typeface="微軟正黑體" pitchFamily="34" charset="-120"/>
            </a:rPr>
            <a:t>的 </a:t>
          </a:r>
          <a:r>
            <a:rPr lang="en-US" altLang="en-US" sz="2200" kern="1200" baseline="0" dirty="0" smtClean="0">
              <a:solidFill>
                <a:schemeClr val="accent1"/>
              </a:solidFill>
              <a:latin typeface="Comic Sans MS" pitchFamily="66" charset="0"/>
              <a:ea typeface="微軟正黑體" pitchFamily="34" charset="-120"/>
            </a:rPr>
            <a:t>Hera </a:t>
          </a:r>
          <a:r>
            <a:rPr lang="zh-TW" altLang="en-US" sz="2200" kern="1200" baseline="0" dirty="0" smtClean="0">
              <a:solidFill>
                <a:schemeClr val="accent1"/>
              </a:solidFill>
              <a:latin typeface="Comic Sans MS" pitchFamily="66" charset="0"/>
              <a:ea typeface="微軟正黑體" pitchFamily="34" charset="-120"/>
            </a:rPr>
            <a:t>計畫</a:t>
          </a:r>
          <a:endParaRPr lang="zh-TW" altLang="en-US" sz="2200" kern="1200" baseline="0" dirty="0">
            <a:solidFill>
              <a:schemeClr val="accent1"/>
            </a:solidFill>
            <a:latin typeface="Comic Sans MS" pitchFamily="66" charset="0"/>
            <a:ea typeface="微軟正黑體" pitchFamily="34" charset="-120"/>
          </a:endParaRPr>
        </a:p>
      </dsp:txBody>
      <dsp:txXfrm>
        <a:off x="407352" y="55030"/>
        <a:ext cx="5702935" cy="6494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F480E-B635-4802-A0B1-7EF5261674EC}">
      <dsp:nvSpPr>
        <dsp:cNvPr id="0" name=""/>
        <dsp:cNvSpPr/>
      </dsp:nvSpPr>
      <dsp:spPr>
        <a:xfrm>
          <a:off x="0" y="400655"/>
          <a:ext cx="6696546" cy="310905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9726" tIns="437388" rIns="519726" bIns="149352" numCol="1" spcCol="1270" anchor="t" anchorCtr="0">
          <a:noAutofit/>
        </a:bodyPr>
        <a:lstStyle/>
        <a:p>
          <a:pPr marL="228600" lvl="1" indent="-228600" algn="l" defTabSz="933450">
            <a:lnSpc>
              <a:spcPct val="90000"/>
            </a:lnSpc>
            <a:spcBef>
              <a:spcPct val="0"/>
            </a:spcBef>
            <a:spcAft>
              <a:spcPct val="15000"/>
            </a:spcAft>
            <a:buChar char="••"/>
          </a:pPr>
          <a:r>
            <a:rPr lang="en-US" altLang="en-US" sz="2100" kern="1200" baseline="0" dirty="0" smtClean="0">
              <a:latin typeface="Comic Sans MS" pitchFamily="66" charset="0"/>
              <a:ea typeface="微軟正黑體" pitchFamily="34" charset="-120"/>
            </a:rPr>
            <a:t>2009 </a:t>
          </a:r>
          <a:r>
            <a:rPr lang="zh-TW" altLang="en-US" sz="2100" kern="1200" baseline="0" dirty="0" smtClean="0">
              <a:latin typeface="Comic Sans MS" pitchFamily="66" charset="0"/>
              <a:ea typeface="微軟正黑體" pitchFamily="34" charset="-120"/>
            </a:rPr>
            <a:t>年才篡紅的 </a:t>
          </a:r>
          <a:r>
            <a:rPr lang="en-US" altLang="en-US" sz="2100" kern="1200" baseline="0" dirty="0" smtClean="0">
              <a:latin typeface="Comic Sans MS" pitchFamily="66" charset="0"/>
              <a:ea typeface="微軟正黑體" pitchFamily="34" charset="-120"/>
            </a:rPr>
            <a:t>Lady </a:t>
          </a:r>
          <a:r>
            <a:rPr lang="en-US" altLang="en-US" sz="2100" kern="1200" baseline="0" dirty="0" err="1" smtClean="0">
              <a:latin typeface="Comic Sans MS" pitchFamily="66" charset="0"/>
              <a:ea typeface="微軟正黑體" pitchFamily="34" charset="-120"/>
            </a:rPr>
            <a:t>GaGa</a:t>
          </a:r>
          <a:r>
            <a:rPr lang="zh-TW" altLang="en-US" sz="2100" kern="1200" baseline="0" dirty="0" smtClean="0">
              <a:latin typeface="Comic Sans MS" pitchFamily="66" charset="0"/>
              <a:ea typeface="微軟正黑體" pitchFamily="34" charset="-120"/>
            </a:rPr>
            <a:t>，在短短幾年間就靠著特立獨行的行為、裝扮與個性，讓她成為全世界最有影響力的女人，也被稱為是瑪丹娜的接班人，其網路社群跟隨者已經超過 </a:t>
          </a:r>
          <a:r>
            <a:rPr lang="en-US" altLang="en-US" sz="2100" kern="1200" baseline="0" dirty="0" smtClean="0">
              <a:latin typeface="Comic Sans MS" pitchFamily="66" charset="0"/>
              <a:ea typeface="微軟正黑體" pitchFamily="34" charset="-120"/>
            </a:rPr>
            <a:t>6,400 </a:t>
          </a:r>
          <a:r>
            <a:rPr lang="zh-TW" altLang="en-US" sz="2100" kern="1200" baseline="0" dirty="0" smtClean="0">
              <a:latin typeface="Comic Sans MS" pitchFamily="66" charset="0"/>
              <a:ea typeface="微軟正黑體" pitchFamily="34" charset="-120"/>
            </a:rPr>
            <a:t>萬人，每每推出新專輯就會在全球刮起新的旋風。</a:t>
          </a:r>
          <a:endParaRPr lang="zh-TW" altLang="en-US" sz="2100" kern="1200" baseline="0" dirty="0">
            <a:latin typeface="Comic Sans MS" pitchFamily="66" charset="0"/>
            <a:ea typeface="微軟正黑體" pitchFamily="34" charset="-120"/>
          </a:endParaRPr>
        </a:p>
      </dsp:txBody>
      <dsp:txXfrm>
        <a:off x="0" y="400655"/>
        <a:ext cx="6696546" cy="3109050"/>
      </dsp:txXfrm>
    </dsp:sp>
    <dsp:sp modelId="{36A5BB2F-CBCC-4B07-A26C-7E8A40F4D0EB}">
      <dsp:nvSpPr>
        <dsp:cNvPr id="0" name=""/>
        <dsp:cNvSpPr/>
      </dsp:nvSpPr>
      <dsp:spPr>
        <a:xfrm>
          <a:off x="334827" y="90694"/>
          <a:ext cx="4687582" cy="619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179" tIns="0" rIns="177179" bIns="0" numCol="1" spcCol="1270" anchor="ctr" anchorCtr="0">
          <a:noAutofit/>
        </a:bodyPr>
        <a:lstStyle/>
        <a:p>
          <a:pPr lvl="0" algn="l" defTabSz="933450">
            <a:lnSpc>
              <a:spcPct val="90000"/>
            </a:lnSpc>
            <a:spcBef>
              <a:spcPct val="0"/>
            </a:spcBef>
            <a:spcAft>
              <a:spcPct val="35000"/>
            </a:spcAft>
          </a:pPr>
          <a:r>
            <a:rPr lang="zh-TW" altLang="en-US" sz="2100" kern="1200" baseline="0" dirty="0" smtClean="0">
              <a:solidFill>
                <a:schemeClr val="accent1"/>
              </a:solidFill>
              <a:latin typeface="Comic Sans MS" pitchFamily="66" charset="0"/>
              <a:ea typeface="微軟正黑體" pitchFamily="34" charset="-120"/>
            </a:rPr>
            <a:t>生活上的應用</a:t>
          </a:r>
          <a:r>
            <a:rPr lang="en-US" altLang="en-US" sz="2100" kern="1200" baseline="0" dirty="0" smtClean="0">
              <a:solidFill>
                <a:schemeClr val="accent1"/>
              </a:solidFill>
              <a:latin typeface="Comic Sans MS" pitchFamily="66" charset="0"/>
              <a:ea typeface="微軟正黑體" pitchFamily="34" charset="-120"/>
            </a:rPr>
            <a:t>——Lady </a:t>
          </a:r>
          <a:r>
            <a:rPr lang="en-US" altLang="en-US" sz="2100" kern="1200" baseline="0" dirty="0" err="1" smtClean="0">
              <a:solidFill>
                <a:schemeClr val="accent1"/>
              </a:solidFill>
              <a:latin typeface="Comic Sans MS" pitchFamily="66" charset="0"/>
              <a:ea typeface="微軟正黑體" pitchFamily="34" charset="-120"/>
            </a:rPr>
            <a:t>GaGa</a:t>
          </a:r>
          <a:r>
            <a:rPr lang="en-US" altLang="en-US" sz="2100" kern="1200" baseline="0" dirty="0" smtClean="0">
              <a:solidFill>
                <a:schemeClr val="accent1"/>
              </a:solidFill>
              <a:latin typeface="Comic Sans MS" pitchFamily="66" charset="0"/>
              <a:ea typeface="微軟正黑體" pitchFamily="34" charset="-120"/>
            </a:rPr>
            <a:t> </a:t>
          </a:r>
          <a:r>
            <a:rPr lang="zh-TW" altLang="en-US" sz="2100" kern="1200" baseline="0" dirty="0" smtClean="0">
              <a:solidFill>
                <a:schemeClr val="accent1"/>
              </a:solidFill>
              <a:latin typeface="Comic Sans MS" pitchFamily="66" charset="0"/>
              <a:ea typeface="微軟正黑體" pitchFamily="34" charset="-120"/>
            </a:rPr>
            <a:t>的魅力</a:t>
          </a:r>
          <a:endParaRPr lang="zh-TW" altLang="en-US" sz="2100" kern="1200" baseline="0" dirty="0">
            <a:solidFill>
              <a:schemeClr val="accent1"/>
            </a:solidFill>
            <a:latin typeface="Comic Sans MS" pitchFamily="66" charset="0"/>
            <a:ea typeface="微軟正黑體" pitchFamily="34" charset="-120"/>
          </a:endParaRPr>
        </a:p>
      </dsp:txBody>
      <dsp:txXfrm>
        <a:off x="334827" y="90694"/>
        <a:ext cx="4687582"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C042B4-1AC5-4A96-83E8-7D62BE87FFD2}" type="datetimeFigureOut">
              <a:rPr lang="zh-TW" altLang="en-US" smtClean="0"/>
              <a:pPr/>
              <a:t>2015/4/27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EE36D8-7C7B-49C6-B98A-CC99EBCE889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01C8E-1B55-4A42-BBAB-DD36E01F151E}" type="datetimeFigureOut">
              <a:rPr lang="zh-TW" altLang="en-US" smtClean="0"/>
              <a:pPr/>
              <a:t>2015/4/27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DD22F-5C51-4EE9-B183-E01CCDD29B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0" y="1052736"/>
            <a:ext cx="9144000" cy="2232248"/>
          </a:xfrm>
          <a:gradFill>
            <a:gsLst>
              <a:gs pos="100000">
                <a:schemeClr val="accent1">
                  <a:gamma/>
                  <a:shade val="46275"/>
                  <a:invGamma/>
                  <a:alpha val="0"/>
                </a:schemeClr>
              </a:gs>
              <a:gs pos="50000">
                <a:schemeClr val="accent1"/>
              </a:gs>
              <a:gs pos="100000">
                <a:schemeClr val="accent1">
                  <a:gamma/>
                  <a:shade val="46275"/>
                  <a:invGamma/>
                </a:schemeClr>
              </a:gs>
            </a:gsLst>
            <a:path path="shape">
              <a:fillToRect l="50000" t="50000" r="50000" b="50000"/>
            </a:path>
          </a:gradFill>
          <a:ln>
            <a:noFill/>
          </a:ln>
        </p:spPr>
        <p:style>
          <a:lnRef idx="2">
            <a:schemeClr val="accent4">
              <a:shade val="50000"/>
            </a:schemeClr>
          </a:lnRef>
          <a:fillRef idx="1">
            <a:schemeClr val="accent4"/>
          </a:fillRef>
          <a:effectRef idx="0">
            <a:schemeClr val="accent4"/>
          </a:effectRef>
          <a:fontRef idx="none"/>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algn="ctr">
              <a:defRPr sz="5400" b="1" cap="none" spc="0">
                <a:ln w="11430"/>
                <a:solidFill>
                  <a:schemeClr val="accent5"/>
                </a:solidFill>
                <a:effectLst>
                  <a:outerShdw blurRad="80000" dist="40000" dir="5040000" algn="tl">
                    <a:srgbClr val="000000">
                      <a:alpha val="30000"/>
                    </a:srgbClr>
                  </a:outerShdw>
                </a:effectLst>
              </a:defRPr>
            </a:lvl1pPr>
          </a:lstStyle>
          <a:p>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bwMode="gray">
          <a:xfrm>
            <a:off x="0" y="3933056"/>
            <a:ext cx="9144000" cy="1012627"/>
          </a:xfrm>
          <a:noFill/>
        </p:spPr>
        <p:txBody>
          <a:bodyPr anchor="ctr" anchorCtr="0"/>
          <a:lstStyle>
            <a:lvl1pPr marL="0" indent="0" algn="ctr">
              <a:buFont typeface="Wingdings" pitchFamily="2" charset="2"/>
              <a:buNone/>
              <a:defRPr sz="3600" b="1">
                <a:solidFill>
                  <a:schemeClr val="bg1"/>
                </a:solidFill>
              </a:defRPr>
            </a:lvl1pPr>
          </a:lstStyle>
          <a:p>
            <a:r>
              <a:rPr lang="zh-TW" altLang="en-US" smtClean="0"/>
              <a:t>按一下以編輯母片副標題樣式</a:t>
            </a:r>
            <a:endParaRPr lang="en-US" altLang="zh-TW" dirty="0"/>
          </a:p>
        </p:txBody>
      </p:sp>
      <p:pic>
        <p:nvPicPr>
          <p:cNvPr id="5" name="圖片 4" descr="網路行銷CEO二版封面.jpg"/>
          <p:cNvPicPr>
            <a:picLocks noChangeAspect="1"/>
          </p:cNvPicPr>
          <p:nvPr/>
        </p:nvPicPr>
        <p:blipFill>
          <a:blip r:embed="rId3" cstate="print"/>
          <a:stretch>
            <a:fillRect/>
          </a:stretch>
        </p:blipFill>
        <p:spPr>
          <a:xfrm>
            <a:off x="3419872" y="5445224"/>
            <a:ext cx="3630857" cy="108000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7" name="圖片 6" descr="logo-彩色.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611560" y="5949280"/>
            <a:ext cx="1664208" cy="64922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5" name="投影片編號版面配置區 4"/>
          <p:cNvSpPr>
            <a:spLocks noGrp="1"/>
          </p:cNvSpPr>
          <p:nvPr>
            <p:ph type="sldNum" sz="quarter" idx="11"/>
          </p:nvPr>
        </p:nvSpPr>
        <p:spPr/>
        <p:txBody>
          <a:bodyPr/>
          <a:lstStyle>
            <a:lvl1pPr>
              <a:defRPr/>
            </a:lvl1pPr>
          </a:lstStyle>
          <a:p>
            <a:fld id="{7EC8E5C6-22C7-4AC6-BD58-CF6DC3CE9F19}"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5" name="投影片編號版面配置區 4"/>
          <p:cNvSpPr>
            <a:spLocks noGrp="1"/>
          </p:cNvSpPr>
          <p:nvPr>
            <p:ph type="sldNum" sz="quarter" idx="11"/>
          </p:nvPr>
        </p:nvSpPr>
        <p:spPr/>
        <p:txBody>
          <a:bodyPr/>
          <a:lstStyle>
            <a:lvl1pPr>
              <a:defRPr/>
            </a:lvl1pPr>
          </a:lstStyle>
          <a:p>
            <a:fld id="{B7468D8A-8F83-44D1-8620-0188EA9C0FEC}"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6695256" cy="980728"/>
          </a:xfrm>
        </p:spPr>
        <p:txBody>
          <a:bodyPr/>
          <a:lstStyle/>
          <a:p>
            <a:r>
              <a:rPr lang="zh-TW" altLang="en-US" smtClean="0"/>
              <a:t>按一下以編輯母片標題樣式</a:t>
            </a:r>
            <a:endParaRPr lang="zh-TW" altLang="en-US" dirty="0"/>
          </a:p>
        </p:txBody>
      </p:sp>
      <p:sp>
        <p:nvSpPr>
          <p:cNvPr id="3" name="表格版面配置區 2"/>
          <p:cNvSpPr>
            <a:spLocks noGrp="1"/>
          </p:cNvSpPr>
          <p:nvPr>
            <p:ph type="tbl" idx="1"/>
          </p:nvPr>
        </p:nvSpPr>
        <p:spPr>
          <a:xfrm>
            <a:off x="457200" y="1143000"/>
            <a:ext cx="8229600" cy="5257800"/>
          </a:xfrm>
        </p:spPr>
        <p:txBody>
          <a:bodyPr/>
          <a:lstStyle/>
          <a:p>
            <a:r>
              <a:rPr lang="zh-TW" altLang="en-US" smtClean="0"/>
              <a:t>按一下圖示以新增表格</a:t>
            </a:r>
            <a:endParaRPr lang="zh-TW" altLang="en-US"/>
          </a:p>
        </p:txBody>
      </p:sp>
      <p:sp>
        <p:nvSpPr>
          <p:cNvPr id="4" name="頁尾版面配置區 3"/>
          <p:cNvSpPr>
            <a:spLocks noGrp="1"/>
          </p:cNvSpPr>
          <p:nvPr>
            <p:ph type="ftr" sz="quarter" idx="10"/>
          </p:nvPr>
        </p:nvSpPr>
        <p:spPr>
          <a:xfrm>
            <a:off x="6172200" y="6521450"/>
            <a:ext cx="2743200" cy="260350"/>
          </a:xfrm>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5" name="投影片編號版面配置區 4"/>
          <p:cNvSpPr>
            <a:spLocks noGrp="1"/>
          </p:cNvSpPr>
          <p:nvPr>
            <p:ph type="sldNum" sz="quarter" idx="11"/>
          </p:nvPr>
        </p:nvSpPr>
        <p:spPr>
          <a:xfrm>
            <a:off x="3429000" y="6521450"/>
            <a:ext cx="2133600" cy="263525"/>
          </a:xfrm>
        </p:spPr>
        <p:txBody>
          <a:bodyPr/>
          <a:lstStyle>
            <a:lvl1pPr>
              <a:defRPr/>
            </a:lvl1pPr>
          </a:lstStyle>
          <a:p>
            <a:fld id="{E234BF0B-541C-4B24-BC8F-18B3522073AF}" type="slidenum">
              <a:rPr lang="en-US" altLang="zh-TW" smtClean="0"/>
              <a:pPr/>
              <a:t>‹#›</a:t>
            </a:fld>
            <a:endParaRPr lang="en-US" altLang="zh-TW"/>
          </a:p>
        </p:txBody>
      </p:sp>
      <p:sp>
        <p:nvSpPr>
          <p:cNvPr id="6" name="日期版面配置區 5"/>
          <p:cNvSpPr>
            <a:spLocks noGrp="1"/>
          </p:cNvSpPr>
          <p:nvPr>
            <p:ph type="dt" sz="half" idx="12"/>
          </p:nvPr>
        </p:nvSpPr>
        <p:spPr>
          <a:xfrm>
            <a:off x="304800" y="6521450"/>
            <a:ext cx="2743200" cy="288925"/>
          </a:xfrm>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39552" y="1143000"/>
            <a:ext cx="8147248"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5" name="投影片編號版面配置區 4"/>
          <p:cNvSpPr>
            <a:spLocks noGrp="1"/>
          </p:cNvSpPr>
          <p:nvPr>
            <p:ph type="sldNum" sz="quarter" idx="11"/>
          </p:nvPr>
        </p:nvSpPr>
        <p:spPr/>
        <p:txBody>
          <a:bodyPr/>
          <a:lstStyle>
            <a:lvl1pPr>
              <a:defRPr/>
            </a:lvl1pPr>
          </a:lstStyle>
          <a:p>
            <a:fld id="{A3DEC8BA-62D7-46A7-9980-A77EEE976E4E}" type="slidenum">
              <a:rPr lang="en-US" altLang="zh-TW" smtClean="0"/>
              <a:pPr/>
              <a:t>‹#›</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5" name="投影片編號版面配置區 4"/>
          <p:cNvSpPr>
            <a:spLocks noGrp="1"/>
          </p:cNvSpPr>
          <p:nvPr>
            <p:ph type="sldNum" sz="quarter" idx="11"/>
          </p:nvPr>
        </p:nvSpPr>
        <p:spPr/>
        <p:txBody>
          <a:bodyPr/>
          <a:lstStyle>
            <a:lvl1pPr>
              <a:defRPr/>
            </a:lvl1pPr>
          </a:lstStyle>
          <a:p>
            <a:fld id="{68BA3E7A-87E7-4C97-AD20-DE42A8C59E85}"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6" name="投影片編號版面配置區 5"/>
          <p:cNvSpPr>
            <a:spLocks noGrp="1"/>
          </p:cNvSpPr>
          <p:nvPr>
            <p:ph type="sldNum" sz="quarter" idx="11"/>
          </p:nvPr>
        </p:nvSpPr>
        <p:spPr/>
        <p:txBody>
          <a:bodyPr/>
          <a:lstStyle>
            <a:lvl1pPr>
              <a:defRPr/>
            </a:lvl1pPr>
          </a:lstStyle>
          <a:p>
            <a:fld id="{20D8824F-3647-4D17-AED6-3EF5BC0FAA96}"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124744"/>
            <a:ext cx="4040188"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36514"/>
            <a:ext cx="4040188"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5025" y="1124744"/>
            <a:ext cx="4041775"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36514"/>
            <a:ext cx="4041775"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8" name="投影片編號版面配置區 7"/>
          <p:cNvSpPr>
            <a:spLocks noGrp="1"/>
          </p:cNvSpPr>
          <p:nvPr>
            <p:ph type="sldNum" sz="quarter" idx="11"/>
          </p:nvPr>
        </p:nvSpPr>
        <p:spPr/>
        <p:txBody>
          <a:bodyPr/>
          <a:lstStyle>
            <a:lvl1pPr>
              <a:defRPr/>
            </a:lvl1pPr>
          </a:lstStyle>
          <a:p>
            <a:fld id="{A14C9131-9FE9-4630-85FD-BB8C07B7F0CE}" type="slidenum">
              <a:rPr lang="en-US" altLang="zh-TW" smtClean="0"/>
              <a:pPr/>
              <a:t>‹#›</a:t>
            </a:fld>
            <a:endParaRPr lang="en-US" altLang="zh-TW"/>
          </a:p>
        </p:txBody>
      </p:sp>
      <p:sp>
        <p:nvSpPr>
          <p:cNvPr id="9" name="日期版面配置區 8"/>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4" name="投影片編號版面配置區 3"/>
          <p:cNvSpPr>
            <a:spLocks noGrp="1"/>
          </p:cNvSpPr>
          <p:nvPr>
            <p:ph type="sldNum" sz="quarter" idx="11"/>
          </p:nvPr>
        </p:nvSpPr>
        <p:spPr/>
        <p:txBody>
          <a:bodyPr/>
          <a:lstStyle>
            <a:lvl1pPr>
              <a:defRPr/>
            </a:lvl1pPr>
          </a:lstStyle>
          <a:p>
            <a:fld id="{EB02C2A6-B111-49CD-ABB5-5118BF4D06E8}" type="slidenum">
              <a:rPr lang="en-US" altLang="zh-TW" smtClean="0"/>
              <a:pPr/>
              <a:t>‹#›</a:t>
            </a:fld>
            <a:endParaRPr lang="en-US" altLang="zh-TW"/>
          </a:p>
        </p:txBody>
      </p:sp>
      <p:sp>
        <p:nvSpPr>
          <p:cNvPr id="5" name="日期版面配置區 4"/>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3" name="投影片編號版面配置區 2"/>
          <p:cNvSpPr>
            <a:spLocks noGrp="1"/>
          </p:cNvSpPr>
          <p:nvPr>
            <p:ph type="sldNum" sz="quarter" idx="11"/>
          </p:nvPr>
        </p:nvSpPr>
        <p:spPr/>
        <p:txBody>
          <a:bodyPr/>
          <a:lstStyle>
            <a:lvl1pPr>
              <a:defRPr/>
            </a:lvl1pPr>
          </a:lstStyle>
          <a:p>
            <a:fld id="{C6197641-FBCB-450C-BDA2-E4C0C71CFE5C}" type="slidenum">
              <a:rPr lang="en-US" altLang="zh-TW" smtClean="0"/>
              <a:pPr/>
              <a:t>‹#›</a:t>
            </a:fld>
            <a:endParaRPr lang="en-US" altLang="zh-TW"/>
          </a:p>
        </p:txBody>
      </p:sp>
      <p:sp>
        <p:nvSpPr>
          <p:cNvPr id="4" name="日期版面配置區 3"/>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6" name="投影片編號版面配置區 5"/>
          <p:cNvSpPr>
            <a:spLocks noGrp="1"/>
          </p:cNvSpPr>
          <p:nvPr>
            <p:ph type="sldNum" sz="quarter" idx="11"/>
          </p:nvPr>
        </p:nvSpPr>
        <p:spPr/>
        <p:txBody>
          <a:bodyPr/>
          <a:lstStyle>
            <a:lvl1pPr>
              <a:defRPr/>
            </a:lvl1pPr>
          </a:lstStyle>
          <a:p>
            <a:fld id="{690A593C-E8AD-4503-9E99-7811709683BC}"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1</a:t>
            </a:r>
            <a:r>
              <a:rPr lang="zh-TW" altLang="en-US" smtClean="0"/>
              <a:t>章 網路行銷導論</a:t>
            </a:r>
            <a:endParaRPr lang="en-US" altLang="zh-TW"/>
          </a:p>
        </p:txBody>
      </p:sp>
      <p:sp>
        <p:nvSpPr>
          <p:cNvPr id="6" name="投影片編號版面配置區 5"/>
          <p:cNvSpPr>
            <a:spLocks noGrp="1"/>
          </p:cNvSpPr>
          <p:nvPr>
            <p:ph type="sldNum" sz="quarter" idx="11"/>
          </p:nvPr>
        </p:nvSpPr>
        <p:spPr/>
        <p:txBody>
          <a:bodyPr/>
          <a:lstStyle>
            <a:lvl1pPr>
              <a:defRPr/>
            </a:lvl1pPr>
          </a:lstStyle>
          <a:p>
            <a:fld id="{4C915312-8402-4E4D-BCA3-1AA4471A3E67}"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 name="Picture 81"/>
          <p:cNvPicPr>
            <a:picLocks noChangeAspect="1" noChangeArrowheads="1"/>
          </p:cNvPicPr>
          <p:nvPr/>
        </p:nvPicPr>
        <p:blipFill>
          <a:blip r:embed="rId15" cstate="print">
            <a:duotone>
              <a:schemeClr val="accent5">
                <a:shade val="45000"/>
                <a:satMod val="135000"/>
              </a:schemeClr>
              <a:prstClr val="white"/>
            </a:duotone>
          </a:blip>
          <a:srcRect/>
          <a:stretch>
            <a:fillRect/>
          </a:stretch>
        </p:blipFill>
        <p:spPr bwMode="auto">
          <a:xfrm>
            <a:off x="0" y="-1"/>
            <a:ext cx="9144000" cy="6858001"/>
          </a:xfrm>
          <a:prstGeom prst="rect">
            <a:avLst/>
          </a:prstGeom>
          <a:noFill/>
        </p:spPr>
      </p:pic>
      <p:graphicFrame>
        <p:nvGraphicFramePr>
          <p:cNvPr id="1101" name="Object 77"/>
          <p:cNvGraphicFramePr>
            <a:graphicFrameLocks noChangeAspect="1"/>
          </p:cNvGraphicFramePr>
          <p:nvPr/>
        </p:nvGraphicFramePr>
        <p:xfrm>
          <a:off x="0" y="6553200"/>
          <a:ext cx="9144000" cy="304800"/>
        </p:xfrm>
        <a:graphic>
          <a:graphicData uri="http://schemas.openxmlformats.org/presentationml/2006/ole">
            <p:oleObj spid="_x0000_s2050" name="Image" r:id="rId16" imgW="6273016" imgH="304547" progId="">
              <p:embed/>
            </p:oleObj>
          </a:graphicData>
        </a:graphic>
      </p:graphicFrame>
      <p:sp>
        <p:nvSpPr>
          <p:cNvPr id="1102" name="Rectangle 78"/>
          <p:cNvSpPr>
            <a:spLocks noChangeArrowheads="1"/>
          </p:cNvSpPr>
          <p:nvPr/>
        </p:nvSpPr>
        <p:spPr bwMode="ltGray">
          <a:xfrm>
            <a:off x="0" y="0"/>
            <a:ext cx="9144000" cy="981075"/>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zh-TW" altLang="en-US"/>
          </a:p>
        </p:txBody>
      </p:sp>
      <p:sp>
        <p:nvSpPr>
          <p:cNvPr id="1029" name="Rectangle 5"/>
          <p:cNvSpPr>
            <a:spLocks noGrp="1" noChangeArrowheads="1"/>
          </p:cNvSpPr>
          <p:nvPr>
            <p:ph type="ftr" sz="quarter" idx="3"/>
          </p:nvPr>
        </p:nvSpPr>
        <p:spPr bwMode="white">
          <a:xfrm>
            <a:off x="6172200" y="6525344"/>
            <a:ext cx="27432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ea typeface="新細明體" charset="-120"/>
              </a:defRPr>
            </a:lvl1pPr>
          </a:lstStyle>
          <a:p>
            <a:r>
              <a:rPr lang="zh-TW" altLang="en-US" smtClean="0"/>
              <a:t>第</a:t>
            </a:r>
            <a:r>
              <a:rPr lang="en-US" altLang="zh-TW" smtClean="0"/>
              <a:t>1</a:t>
            </a:r>
            <a:r>
              <a:rPr lang="zh-TW" altLang="en-US" smtClean="0"/>
              <a:t>章 網路行銷導論</a:t>
            </a:r>
            <a:endParaRPr lang="en-US" altLang="zh-TW"/>
          </a:p>
        </p:txBody>
      </p:sp>
      <p:sp>
        <p:nvSpPr>
          <p:cNvPr id="1030" name="Rectangle 6"/>
          <p:cNvSpPr>
            <a:spLocks noGrp="1" noChangeArrowheads="1"/>
          </p:cNvSpPr>
          <p:nvPr>
            <p:ph type="sldNum" sz="quarter" idx="4"/>
          </p:nvPr>
        </p:nvSpPr>
        <p:spPr bwMode="white">
          <a:xfrm>
            <a:off x="3429000" y="6525344"/>
            <a:ext cx="21336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新細明體" charset="-120"/>
              </a:defRPr>
            </a:lvl1pPr>
          </a:lstStyle>
          <a:p>
            <a:fld id="{105256C5-925F-4E24-AE16-9C99A431B1DF}" type="slidenum">
              <a:rPr lang="en-US" altLang="zh-TW" smtClean="0"/>
              <a:pPr/>
              <a:t>‹#›</a:t>
            </a:fld>
            <a:endParaRPr lang="en-US" altLang="zh-TW" dirty="0"/>
          </a:p>
        </p:txBody>
      </p:sp>
      <p:sp>
        <p:nvSpPr>
          <p:cNvPr id="1026" name="Rectangle 2"/>
          <p:cNvSpPr>
            <a:spLocks noGrp="1" noChangeArrowheads="1"/>
          </p:cNvSpPr>
          <p:nvPr>
            <p:ph type="title"/>
          </p:nvPr>
        </p:nvSpPr>
        <p:spPr bwMode="white">
          <a:xfrm>
            <a:off x="467544" y="0"/>
            <a:ext cx="6695256" cy="980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Rectangle 4"/>
          <p:cNvSpPr>
            <a:spLocks noGrp="1" noChangeArrowheads="1"/>
          </p:cNvSpPr>
          <p:nvPr>
            <p:ph type="dt" sz="half" idx="2"/>
          </p:nvPr>
        </p:nvSpPr>
        <p:spPr bwMode="white">
          <a:xfrm>
            <a:off x="304800" y="6525344"/>
            <a:ext cx="2743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新細明體" charset="-120"/>
              </a:defRPr>
            </a:lvl1pPr>
          </a:lstStyle>
          <a:p>
            <a:r>
              <a:rPr lang="en-US" altLang="zh-TW" smtClean="0"/>
              <a:t>Copyright © </a:t>
            </a:r>
            <a:r>
              <a:rPr lang="zh-TW" altLang="en-US" smtClean="0"/>
              <a:t>滄海圖書</a:t>
            </a:r>
            <a:endParaRPr lang="en-US" altLang="zh-TW" dirty="0"/>
          </a:p>
        </p:txBody>
      </p:sp>
      <p:pic>
        <p:nvPicPr>
          <p:cNvPr id="11" name="圖片 10" descr="書名2.jpg"/>
          <p:cNvPicPr>
            <a:picLocks noChangeAspect="1"/>
          </p:cNvPicPr>
          <p:nvPr/>
        </p:nvPicPr>
        <p:blipFill>
          <a:blip r:embed="rId17" cstate="screen">
            <a:clrChange>
              <a:clrFrom>
                <a:srgbClr val="FAE6C3"/>
              </a:clrFrom>
              <a:clrTo>
                <a:srgbClr val="FAE6C3">
                  <a:alpha val="0"/>
                </a:srgbClr>
              </a:clrTo>
            </a:clrChange>
          </a:blip>
          <a:srcRect/>
          <a:stretch>
            <a:fillRect/>
          </a:stretch>
        </p:blipFill>
        <p:spPr>
          <a:xfrm>
            <a:off x="6745506" y="0"/>
            <a:ext cx="2398494" cy="997089"/>
          </a:xfrm>
          <a:prstGeom prst="rect">
            <a:avLst/>
          </a:prstGeom>
        </p:spPr>
      </p:pic>
      <p:sp>
        <p:nvSpPr>
          <p:cNvPr id="1027" name="Rectangle 3"/>
          <p:cNvSpPr>
            <a:spLocks noGrp="1" noChangeArrowheads="1"/>
          </p:cNvSpPr>
          <p:nvPr>
            <p:ph type="body" idx="1"/>
          </p:nvPr>
        </p:nvSpPr>
        <p:spPr bwMode="auto">
          <a:xfrm>
            <a:off x="457200" y="11430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Comic Sans MS" pitchFamily="66" charset="0"/>
          <a:ea typeface="微軟正黑體" pitchFamily="34" charset="-120"/>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ts val="1000"/>
        </a:spcBef>
        <a:spcAft>
          <a:spcPct val="0"/>
        </a:spcAft>
        <a:buClr>
          <a:schemeClr val="hlink"/>
        </a:buClr>
        <a:buFontTx/>
        <a:buBlip>
          <a:blip r:embed="rId18"/>
        </a:buBlip>
        <a:defRPr sz="2800" b="0" baseline="0">
          <a:solidFill>
            <a:schemeClr val="accent4"/>
          </a:solidFill>
          <a:latin typeface="Comic Sans MS" pitchFamily="66" charset="0"/>
          <a:ea typeface="微軟正黑體" pitchFamily="34" charset="-120"/>
          <a:cs typeface="+mn-cs"/>
        </a:defRPr>
      </a:lvl1pPr>
      <a:lvl2pPr marL="742950" indent="-285750" algn="l" rtl="0" eaLnBrk="1" fontAlgn="base" hangingPunct="1">
        <a:spcBef>
          <a:spcPts val="1000"/>
        </a:spcBef>
        <a:spcAft>
          <a:spcPct val="0"/>
        </a:spcAft>
        <a:buClr>
          <a:schemeClr val="accent1"/>
        </a:buClr>
        <a:buFontTx/>
        <a:buBlip>
          <a:blip r:embed="rId19"/>
        </a:buBlip>
        <a:defRPr sz="2400" b="0" baseline="0">
          <a:solidFill>
            <a:schemeClr val="tx1"/>
          </a:solidFill>
          <a:latin typeface="Comic Sans MS" pitchFamily="66" charset="0"/>
          <a:ea typeface="微軟正黑體" pitchFamily="34" charset="-120"/>
        </a:defRPr>
      </a:lvl2pPr>
      <a:lvl3pPr marL="1143000" indent="-228600" algn="l" rtl="0" eaLnBrk="1" fontAlgn="base" hangingPunct="1">
        <a:spcBef>
          <a:spcPts val="1000"/>
        </a:spcBef>
        <a:spcAft>
          <a:spcPct val="0"/>
        </a:spcAft>
        <a:buClr>
          <a:schemeClr val="tx1"/>
        </a:buClr>
        <a:buFont typeface="Wingdings" pitchFamily="2" charset="2"/>
        <a:buChar char="n"/>
        <a:defRPr sz="2200" b="0" baseline="0">
          <a:solidFill>
            <a:schemeClr val="tx1"/>
          </a:solidFill>
          <a:latin typeface="Comic Sans MS" pitchFamily="66" charset="0"/>
          <a:ea typeface="微軟正黑體" pitchFamily="34" charset="-120"/>
        </a:defRPr>
      </a:lvl3pPr>
      <a:lvl4pPr marL="16002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4pPr>
      <a:lvl5pPr marL="20574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inyi.com.t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einiu.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zh.wikipedia.org/wiki/File:Wikipedia-logo-v2.svg" TargetMode="External"/><Relationship Id="rId2" Type="http://schemas.openxmlformats.org/officeDocument/2006/relationships/hyperlink" Target="http://zh.wikipedia.org/wiki/Wikipedia"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hyperlink" Target="https://www.facebook.com/thisisbiga?fref=t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zh.wikipedia.org/wiki/File:Wikipedia-logo-v2.svg" TargetMode="External"/><Relationship Id="rId2" Type="http://schemas.openxmlformats.org/officeDocument/2006/relationships/hyperlink" Target="http://zh.wikipedia.org/wiki/Wikipedia"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facebook.com/IFit333?fref=ts" TargetMode="External"/><Relationship Id="rId4" Type="http://schemas.openxmlformats.org/officeDocument/2006/relationships/hyperlink" Target="https://www.facebook.com/photo.php?fbid=757989880891631&amp;set=a.456056181085004.113106.422836024407020&amp;type=1&amp;theater"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facebook.com/myDresstw?fref=ts"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ashin555?fref=t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nkedin.com/"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zh-TW" altLang="en-US" dirty="0" smtClean="0"/>
              <a:t>第</a:t>
            </a:r>
            <a:r>
              <a:rPr lang="en-US" altLang="zh-TW" dirty="0" smtClean="0"/>
              <a:t>1</a:t>
            </a:r>
            <a:r>
              <a:rPr lang="zh-TW" altLang="en-US" dirty="0" smtClean="0"/>
              <a:t>章 網路行銷導論</a:t>
            </a:r>
            <a:endParaRPr lang="zh-TW" altLang="en-US" dirty="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0" name="內容版面配置區 9"/>
          <p:cNvSpPr>
            <a:spLocks noGrp="1"/>
          </p:cNvSpPr>
          <p:nvPr>
            <p:ph idx="1"/>
          </p:nvPr>
        </p:nvSpPr>
        <p:spPr>
          <a:xfrm>
            <a:off x="539552" y="1143000"/>
            <a:ext cx="8147248" cy="5454352"/>
          </a:xfrm>
        </p:spPr>
        <p:txBody>
          <a:bodyPr>
            <a:normAutofit lnSpcReduction="10000"/>
          </a:bodyPr>
          <a:lstStyle/>
          <a:p>
            <a:r>
              <a:rPr lang="en-US" altLang="zh-TW" b="1" dirty="0" smtClean="0"/>
              <a:t>DHL</a:t>
            </a:r>
          </a:p>
          <a:p>
            <a:pPr lvl="1"/>
            <a:r>
              <a:rPr lang="en-US" altLang="zh-TW" dirty="0" smtClean="0"/>
              <a:t>DHL </a:t>
            </a:r>
            <a:r>
              <a:rPr lang="zh-TW" altLang="en-US" dirty="0" smtClean="0"/>
              <a:t>是國際上首先發展出快遞業務的公司，</a:t>
            </a:r>
            <a:r>
              <a:rPr lang="en-US" altLang="zh-TW" dirty="0" smtClean="0"/>
              <a:t>1969 </a:t>
            </a:r>
            <a:r>
              <a:rPr lang="zh-TW" altLang="en-US" dirty="0" smtClean="0"/>
              <a:t>年在美國成立，</a:t>
            </a:r>
            <a:r>
              <a:rPr lang="en-US" altLang="zh-TW" dirty="0" smtClean="0"/>
              <a:t>1973 </a:t>
            </a:r>
            <a:r>
              <a:rPr lang="zh-TW" altLang="en-US" dirty="0" smtClean="0"/>
              <a:t>年進軍台灣，也是第一個進軍台灣的快遞業者。</a:t>
            </a:r>
            <a:r>
              <a:rPr lang="en-US" altLang="zh-TW" dirty="0" smtClean="0"/>
              <a:t>DHL </a:t>
            </a:r>
            <a:r>
              <a:rPr lang="zh-TW" altLang="en-US" dirty="0" smtClean="0"/>
              <a:t>講求快速將物送達指定地點，發展至今不斷的提升自己的服務水準，像是電腦化、跨通路的合作等，特別是在台灣，</a:t>
            </a:r>
            <a:r>
              <a:rPr lang="en-US" altLang="zh-TW" dirty="0" smtClean="0"/>
              <a:t>DHL </a:t>
            </a:r>
            <a:r>
              <a:rPr lang="zh-TW" altLang="en-US" dirty="0" smtClean="0"/>
              <a:t>於 </a:t>
            </a:r>
            <a:r>
              <a:rPr lang="en-US" altLang="zh-TW" dirty="0" smtClean="0"/>
              <a:t>1994 </a:t>
            </a:r>
            <a:r>
              <a:rPr lang="zh-TW" altLang="en-US" dirty="0" smtClean="0"/>
              <a:t>年透過電腦推出語音查詢系統，是第一家讓使用者可以查貨的業者，</a:t>
            </a:r>
            <a:r>
              <a:rPr lang="en-US" altLang="zh-TW" dirty="0" smtClean="0"/>
              <a:t>1996 </a:t>
            </a:r>
            <a:r>
              <a:rPr lang="zh-TW" altLang="en-US" dirty="0" smtClean="0"/>
              <a:t>年更是推展到全球網路查詢系統，跨入全球整合的階段。</a:t>
            </a:r>
          </a:p>
          <a:p>
            <a:pPr lvl="1"/>
            <a:r>
              <a:rPr lang="zh-TW" altLang="en-US" dirty="0" smtClean="0"/>
              <a:t>隨後，</a:t>
            </a:r>
            <a:r>
              <a:rPr lang="en-US" altLang="zh-TW" dirty="0" smtClean="0"/>
              <a:t>DHL </a:t>
            </a:r>
            <a:r>
              <a:rPr lang="zh-TW" altLang="en-US" dirty="0" smtClean="0"/>
              <a:t>更是強化機場之間的連結，不管是在 </a:t>
            </a:r>
            <a:r>
              <a:rPr lang="en-US" altLang="zh-TW" dirty="0" smtClean="0"/>
              <a:t>2002 </a:t>
            </a:r>
            <a:r>
              <a:rPr lang="zh-TW" altLang="en-US" dirty="0" smtClean="0"/>
              <a:t>年成立桃園機場運務中心、</a:t>
            </a:r>
            <a:r>
              <a:rPr lang="en-US" altLang="zh-TW" dirty="0" smtClean="0"/>
              <a:t>2004 </a:t>
            </a:r>
            <a:r>
              <a:rPr lang="zh-TW" altLang="en-US" dirty="0" smtClean="0"/>
              <a:t>年專機首次登台、</a:t>
            </a:r>
            <a:r>
              <a:rPr lang="en-US" altLang="zh-TW" dirty="0" smtClean="0"/>
              <a:t>2009 </a:t>
            </a:r>
            <a:r>
              <a:rPr lang="zh-TW" altLang="en-US" dirty="0" smtClean="0"/>
              <a:t>年擴建桃園機場運務中心 </a:t>
            </a:r>
            <a:r>
              <a:rPr lang="en-US" altLang="zh-TW" dirty="0" smtClean="0"/>
              <a:t>(</a:t>
            </a:r>
            <a:r>
              <a:rPr lang="zh-TW" altLang="en-US" dirty="0" smtClean="0"/>
              <a:t>提升 </a:t>
            </a:r>
            <a:r>
              <a:rPr lang="en-US" altLang="zh-TW" dirty="0" smtClean="0"/>
              <a:t>3 </a:t>
            </a:r>
            <a:r>
              <a:rPr lang="zh-TW" altLang="en-US" dirty="0" smtClean="0"/>
              <a:t>倍的處理效能</a:t>
            </a:r>
            <a:r>
              <a:rPr lang="en-US" altLang="zh-TW" dirty="0" smtClean="0"/>
              <a:t>)</a:t>
            </a:r>
            <a:r>
              <a:rPr lang="zh-TW" altLang="en-US" dirty="0" smtClean="0"/>
              <a:t>、</a:t>
            </a:r>
            <a:r>
              <a:rPr lang="en-US" altLang="zh-TW" dirty="0" smtClean="0"/>
              <a:t>2010 </a:t>
            </a:r>
            <a:r>
              <a:rPr lang="zh-TW" altLang="en-US" dirty="0" smtClean="0"/>
              <a:t>年推出快速清關服務等，期待能夠強化運送的效率，以最快速度將貨品準確的送至顧客指定的地點。</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10</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pic>
        <p:nvPicPr>
          <p:cNvPr id="129026" name="Picture 2" descr="DHL EXPRESS COURIER SHIPMENTS NOW AVAILABLE"/>
          <p:cNvPicPr>
            <a:picLocks noChangeAspect="1" noChangeArrowheads="1"/>
          </p:cNvPicPr>
          <p:nvPr/>
        </p:nvPicPr>
        <p:blipFill>
          <a:blip r:embed="rId2" cstate="print"/>
          <a:srcRect t="20188" b="23004"/>
          <a:stretch>
            <a:fillRect/>
          </a:stretch>
        </p:blipFill>
        <p:spPr bwMode="auto">
          <a:xfrm>
            <a:off x="3855704" y="548680"/>
            <a:ext cx="2637692" cy="8640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行銷觀念的演進</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11</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552" y="1371431"/>
            <a:ext cx="8147248" cy="941118"/>
          </a:xfrm>
          <a:custGeom>
            <a:avLst/>
            <a:gdLst>
              <a:gd name="connsiteX0" fmla="*/ 0 w 8147248"/>
              <a:gd name="connsiteY0" fmla="*/ 156856 h 941118"/>
              <a:gd name="connsiteX1" fmla="*/ 45942 w 8147248"/>
              <a:gd name="connsiteY1" fmla="*/ 45942 h 941118"/>
              <a:gd name="connsiteX2" fmla="*/ 156856 w 8147248"/>
              <a:gd name="connsiteY2" fmla="*/ 0 h 941118"/>
              <a:gd name="connsiteX3" fmla="*/ 7990392 w 8147248"/>
              <a:gd name="connsiteY3" fmla="*/ 0 h 941118"/>
              <a:gd name="connsiteX4" fmla="*/ 8101306 w 8147248"/>
              <a:gd name="connsiteY4" fmla="*/ 45942 h 941118"/>
              <a:gd name="connsiteX5" fmla="*/ 8147248 w 8147248"/>
              <a:gd name="connsiteY5" fmla="*/ 156856 h 941118"/>
              <a:gd name="connsiteX6" fmla="*/ 8147248 w 8147248"/>
              <a:gd name="connsiteY6" fmla="*/ 784262 h 941118"/>
              <a:gd name="connsiteX7" fmla="*/ 8101306 w 8147248"/>
              <a:gd name="connsiteY7" fmla="*/ 895176 h 941118"/>
              <a:gd name="connsiteX8" fmla="*/ 7990392 w 8147248"/>
              <a:gd name="connsiteY8" fmla="*/ 941118 h 941118"/>
              <a:gd name="connsiteX9" fmla="*/ 156856 w 8147248"/>
              <a:gd name="connsiteY9" fmla="*/ 941118 h 941118"/>
              <a:gd name="connsiteX10" fmla="*/ 45942 w 8147248"/>
              <a:gd name="connsiteY10" fmla="*/ 895176 h 941118"/>
              <a:gd name="connsiteX11" fmla="*/ 0 w 8147248"/>
              <a:gd name="connsiteY11" fmla="*/ 784262 h 941118"/>
              <a:gd name="connsiteX12" fmla="*/ 0 w 8147248"/>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248" h="941118">
                <a:moveTo>
                  <a:pt x="0" y="156856"/>
                </a:moveTo>
                <a:cubicBezTo>
                  <a:pt x="0" y="115255"/>
                  <a:pt x="16526" y="75358"/>
                  <a:pt x="45942" y="45942"/>
                </a:cubicBezTo>
                <a:cubicBezTo>
                  <a:pt x="75358" y="16526"/>
                  <a:pt x="115255" y="0"/>
                  <a:pt x="156856" y="0"/>
                </a:cubicBezTo>
                <a:lnTo>
                  <a:pt x="7990392" y="0"/>
                </a:lnTo>
                <a:cubicBezTo>
                  <a:pt x="8031993" y="0"/>
                  <a:pt x="8071890" y="16526"/>
                  <a:pt x="8101306" y="45942"/>
                </a:cubicBezTo>
                <a:cubicBezTo>
                  <a:pt x="8130722" y="75358"/>
                  <a:pt x="8147248" y="115255"/>
                  <a:pt x="8147248" y="156856"/>
                </a:cubicBezTo>
                <a:lnTo>
                  <a:pt x="8147248" y="784262"/>
                </a:lnTo>
                <a:cubicBezTo>
                  <a:pt x="8147248" y="825863"/>
                  <a:pt x="8130722" y="865760"/>
                  <a:pt x="8101306" y="895176"/>
                </a:cubicBezTo>
                <a:cubicBezTo>
                  <a:pt x="8071890" y="924592"/>
                  <a:pt x="8031993" y="941118"/>
                  <a:pt x="7990392"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1.</a:t>
            </a:r>
            <a:r>
              <a:rPr lang="zh-TW" sz="3000" kern="1200" baseline="0" dirty="0" smtClean="0">
                <a:latin typeface="Comic Sans MS" pitchFamily="66" charset="0"/>
                <a:ea typeface="微軟正黑體" pitchFamily="34" charset="-120"/>
              </a:rPr>
              <a:t>生產觀念 </a:t>
            </a:r>
            <a:r>
              <a:rPr lang="en-US" sz="3000" kern="1200" baseline="0" dirty="0" smtClean="0">
                <a:latin typeface="Comic Sans MS" pitchFamily="66" charset="0"/>
                <a:ea typeface="微軟正黑體" pitchFamily="34" charset="-120"/>
              </a:rPr>
              <a:t>(Production Concept)</a:t>
            </a:r>
            <a:endParaRPr lang="zh-TW" sz="3000" kern="1200" baseline="0" dirty="0">
              <a:latin typeface="Comic Sans MS" pitchFamily="66" charset="0"/>
              <a:ea typeface="微軟正黑體" pitchFamily="34" charset="-120"/>
            </a:endParaRPr>
          </a:p>
        </p:txBody>
      </p:sp>
      <p:sp>
        <p:nvSpPr>
          <p:cNvPr id="13" name="手繪多邊形 12"/>
          <p:cNvSpPr/>
          <p:nvPr/>
        </p:nvSpPr>
        <p:spPr>
          <a:xfrm>
            <a:off x="539552" y="2312549"/>
            <a:ext cx="8147248" cy="1459350"/>
          </a:xfrm>
          <a:custGeom>
            <a:avLst/>
            <a:gdLst>
              <a:gd name="connsiteX0" fmla="*/ 0 w 8147248"/>
              <a:gd name="connsiteY0" fmla="*/ 0 h 1459350"/>
              <a:gd name="connsiteX1" fmla="*/ 8147248 w 8147248"/>
              <a:gd name="connsiteY1" fmla="*/ 0 h 1459350"/>
              <a:gd name="connsiteX2" fmla="*/ 8147248 w 8147248"/>
              <a:gd name="connsiteY2" fmla="*/ 1459350 h 1459350"/>
              <a:gd name="connsiteX3" fmla="*/ 0 w 8147248"/>
              <a:gd name="connsiteY3" fmla="*/ 1459350 h 1459350"/>
              <a:gd name="connsiteX4" fmla="*/ 0 w 8147248"/>
              <a:gd name="connsiteY4" fmla="*/ 0 h 145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1459350">
                <a:moveTo>
                  <a:pt x="0" y="0"/>
                </a:moveTo>
                <a:lnTo>
                  <a:pt x="8147248" y="0"/>
                </a:lnTo>
                <a:lnTo>
                  <a:pt x="8147248" y="1459350"/>
                </a:lnTo>
                <a:lnTo>
                  <a:pt x="0" y="145935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75"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著重在如何生產出最大產能、最低成本、快速且大量的分送到消費者手上，這種生產的背景便稱為生產導向的行銷觀念。</a:t>
            </a:r>
            <a:endParaRPr lang="en-US" sz="2300" kern="1200" baseline="0" dirty="0">
              <a:latin typeface="Comic Sans MS" pitchFamily="66" charset="0"/>
              <a:ea typeface="微軟正黑體" pitchFamily="34" charset="-120"/>
            </a:endParaRPr>
          </a:p>
        </p:txBody>
      </p:sp>
      <p:sp>
        <p:nvSpPr>
          <p:cNvPr id="14" name="手繪多邊形 13"/>
          <p:cNvSpPr/>
          <p:nvPr/>
        </p:nvSpPr>
        <p:spPr>
          <a:xfrm>
            <a:off x="539552" y="3771900"/>
            <a:ext cx="8147248" cy="941118"/>
          </a:xfrm>
          <a:custGeom>
            <a:avLst/>
            <a:gdLst>
              <a:gd name="connsiteX0" fmla="*/ 0 w 8147248"/>
              <a:gd name="connsiteY0" fmla="*/ 156856 h 941118"/>
              <a:gd name="connsiteX1" fmla="*/ 45942 w 8147248"/>
              <a:gd name="connsiteY1" fmla="*/ 45942 h 941118"/>
              <a:gd name="connsiteX2" fmla="*/ 156856 w 8147248"/>
              <a:gd name="connsiteY2" fmla="*/ 0 h 941118"/>
              <a:gd name="connsiteX3" fmla="*/ 7990392 w 8147248"/>
              <a:gd name="connsiteY3" fmla="*/ 0 h 941118"/>
              <a:gd name="connsiteX4" fmla="*/ 8101306 w 8147248"/>
              <a:gd name="connsiteY4" fmla="*/ 45942 h 941118"/>
              <a:gd name="connsiteX5" fmla="*/ 8147248 w 8147248"/>
              <a:gd name="connsiteY5" fmla="*/ 156856 h 941118"/>
              <a:gd name="connsiteX6" fmla="*/ 8147248 w 8147248"/>
              <a:gd name="connsiteY6" fmla="*/ 784262 h 941118"/>
              <a:gd name="connsiteX7" fmla="*/ 8101306 w 8147248"/>
              <a:gd name="connsiteY7" fmla="*/ 895176 h 941118"/>
              <a:gd name="connsiteX8" fmla="*/ 7990392 w 8147248"/>
              <a:gd name="connsiteY8" fmla="*/ 941118 h 941118"/>
              <a:gd name="connsiteX9" fmla="*/ 156856 w 8147248"/>
              <a:gd name="connsiteY9" fmla="*/ 941118 h 941118"/>
              <a:gd name="connsiteX10" fmla="*/ 45942 w 8147248"/>
              <a:gd name="connsiteY10" fmla="*/ 895176 h 941118"/>
              <a:gd name="connsiteX11" fmla="*/ 0 w 8147248"/>
              <a:gd name="connsiteY11" fmla="*/ 784262 h 941118"/>
              <a:gd name="connsiteX12" fmla="*/ 0 w 8147248"/>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248" h="941118">
                <a:moveTo>
                  <a:pt x="0" y="156856"/>
                </a:moveTo>
                <a:cubicBezTo>
                  <a:pt x="0" y="115255"/>
                  <a:pt x="16526" y="75358"/>
                  <a:pt x="45942" y="45942"/>
                </a:cubicBezTo>
                <a:cubicBezTo>
                  <a:pt x="75358" y="16526"/>
                  <a:pt x="115255" y="0"/>
                  <a:pt x="156856" y="0"/>
                </a:cubicBezTo>
                <a:lnTo>
                  <a:pt x="7990392" y="0"/>
                </a:lnTo>
                <a:cubicBezTo>
                  <a:pt x="8031993" y="0"/>
                  <a:pt x="8071890" y="16526"/>
                  <a:pt x="8101306" y="45942"/>
                </a:cubicBezTo>
                <a:cubicBezTo>
                  <a:pt x="8130722" y="75358"/>
                  <a:pt x="8147248" y="115255"/>
                  <a:pt x="8147248" y="156856"/>
                </a:cubicBezTo>
                <a:lnTo>
                  <a:pt x="8147248" y="784262"/>
                </a:lnTo>
                <a:cubicBezTo>
                  <a:pt x="8147248" y="825863"/>
                  <a:pt x="8130722" y="865760"/>
                  <a:pt x="8101306" y="895176"/>
                </a:cubicBezTo>
                <a:cubicBezTo>
                  <a:pt x="8071890" y="924592"/>
                  <a:pt x="8031993" y="941118"/>
                  <a:pt x="7990392"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2.</a:t>
            </a:r>
            <a:r>
              <a:rPr lang="zh-TW" sz="3000" kern="1200" baseline="0" dirty="0" smtClean="0">
                <a:latin typeface="Comic Sans MS" pitchFamily="66" charset="0"/>
                <a:ea typeface="微軟正黑體" pitchFamily="34" charset="-120"/>
              </a:rPr>
              <a:t>產品觀念 </a:t>
            </a:r>
            <a:r>
              <a:rPr lang="en-US" sz="3000" kern="1200" baseline="0" dirty="0" smtClean="0">
                <a:latin typeface="Comic Sans MS" pitchFamily="66" charset="0"/>
                <a:ea typeface="微軟正黑體" pitchFamily="34" charset="-120"/>
              </a:rPr>
              <a:t>(Product Concept)</a:t>
            </a:r>
            <a:endParaRPr lang="zh-TW" sz="3000" kern="1200" baseline="0" dirty="0">
              <a:latin typeface="Comic Sans MS" pitchFamily="66" charset="0"/>
              <a:ea typeface="微軟正黑體" pitchFamily="34" charset="-120"/>
            </a:endParaRPr>
          </a:p>
        </p:txBody>
      </p:sp>
      <p:sp>
        <p:nvSpPr>
          <p:cNvPr id="15" name="手繪多邊形 14"/>
          <p:cNvSpPr/>
          <p:nvPr/>
        </p:nvSpPr>
        <p:spPr>
          <a:xfrm>
            <a:off x="539552" y="4713018"/>
            <a:ext cx="8147248" cy="1459350"/>
          </a:xfrm>
          <a:custGeom>
            <a:avLst/>
            <a:gdLst>
              <a:gd name="connsiteX0" fmla="*/ 0 w 8147248"/>
              <a:gd name="connsiteY0" fmla="*/ 0 h 1459350"/>
              <a:gd name="connsiteX1" fmla="*/ 8147248 w 8147248"/>
              <a:gd name="connsiteY1" fmla="*/ 0 h 1459350"/>
              <a:gd name="connsiteX2" fmla="*/ 8147248 w 8147248"/>
              <a:gd name="connsiteY2" fmla="*/ 1459350 h 1459350"/>
              <a:gd name="connsiteX3" fmla="*/ 0 w 8147248"/>
              <a:gd name="connsiteY3" fmla="*/ 1459350 h 1459350"/>
              <a:gd name="connsiteX4" fmla="*/ 0 w 8147248"/>
              <a:gd name="connsiteY4" fmla="*/ 0 h 145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1459350">
                <a:moveTo>
                  <a:pt x="0" y="0"/>
                </a:moveTo>
                <a:lnTo>
                  <a:pt x="8147248" y="0"/>
                </a:lnTo>
                <a:lnTo>
                  <a:pt x="8147248" y="1459350"/>
                </a:lnTo>
                <a:lnTo>
                  <a:pt x="0" y="145935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75"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此類型的廠商認為消費者偏好性能好、功能多、新潮的產品，認為只要產品夠好、功能夠完整就會有人買，消費者實際的需求是次要，生產時不需要考慮消費者的意見</a:t>
            </a:r>
            <a:endParaRPr lang="zh-TW" sz="2300" kern="1200" baseline="0" dirty="0">
              <a:latin typeface="Comic Sans MS" pitchFamily="66" charset="0"/>
              <a:ea typeface="微軟正黑體" pitchFamily="34" charset="-120"/>
            </a:endParaRPr>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
        <p:nvSpPr>
          <p:cNvPr id="10" name="文字方塊 9"/>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行銷觀念的演進</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12</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552" y="1215377"/>
            <a:ext cx="8147248" cy="941118"/>
          </a:xfrm>
          <a:custGeom>
            <a:avLst/>
            <a:gdLst>
              <a:gd name="connsiteX0" fmla="*/ 0 w 8147248"/>
              <a:gd name="connsiteY0" fmla="*/ 156856 h 941118"/>
              <a:gd name="connsiteX1" fmla="*/ 45942 w 8147248"/>
              <a:gd name="connsiteY1" fmla="*/ 45942 h 941118"/>
              <a:gd name="connsiteX2" fmla="*/ 156856 w 8147248"/>
              <a:gd name="connsiteY2" fmla="*/ 0 h 941118"/>
              <a:gd name="connsiteX3" fmla="*/ 7990392 w 8147248"/>
              <a:gd name="connsiteY3" fmla="*/ 0 h 941118"/>
              <a:gd name="connsiteX4" fmla="*/ 8101306 w 8147248"/>
              <a:gd name="connsiteY4" fmla="*/ 45942 h 941118"/>
              <a:gd name="connsiteX5" fmla="*/ 8147248 w 8147248"/>
              <a:gd name="connsiteY5" fmla="*/ 156856 h 941118"/>
              <a:gd name="connsiteX6" fmla="*/ 8147248 w 8147248"/>
              <a:gd name="connsiteY6" fmla="*/ 784262 h 941118"/>
              <a:gd name="connsiteX7" fmla="*/ 8101306 w 8147248"/>
              <a:gd name="connsiteY7" fmla="*/ 895176 h 941118"/>
              <a:gd name="connsiteX8" fmla="*/ 7990392 w 8147248"/>
              <a:gd name="connsiteY8" fmla="*/ 941118 h 941118"/>
              <a:gd name="connsiteX9" fmla="*/ 156856 w 8147248"/>
              <a:gd name="connsiteY9" fmla="*/ 941118 h 941118"/>
              <a:gd name="connsiteX10" fmla="*/ 45942 w 8147248"/>
              <a:gd name="connsiteY10" fmla="*/ 895176 h 941118"/>
              <a:gd name="connsiteX11" fmla="*/ 0 w 8147248"/>
              <a:gd name="connsiteY11" fmla="*/ 784262 h 941118"/>
              <a:gd name="connsiteX12" fmla="*/ 0 w 8147248"/>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248" h="941118">
                <a:moveTo>
                  <a:pt x="0" y="156856"/>
                </a:moveTo>
                <a:cubicBezTo>
                  <a:pt x="0" y="115255"/>
                  <a:pt x="16526" y="75358"/>
                  <a:pt x="45942" y="45942"/>
                </a:cubicBezTo>
                <a:cubicBezTo>
                  <a:pt x="75358" y="16526"/>
                  <a:pt x="115255" y="0"/>
                  <a:pt x="156856" y="0"/>
                </a:cubicBezTo>
                <a:lnTo>
                  <a:pt x="7990392" y="0"/>
                </a:lnTo>
                <a:cubicBezTo>
                  <a:pt x="8031993" y="0"/>
                  <a:pt x="8071890" y="16526"/>
                  <a:pt x="8101306" y="45942"/>
                </a:cubicBezTo>
                <a:cubicBezTo>
                  <a:pt x="8130722" y="75358"/>
                  <a:pt x="8147248" y="115255"/>
                  <a:pt x="8147248" y="156856"/>
                </a:cubicBezTo>
                <a:lnTo>
                  <a:pt x="8147248" y="784262"/>
                </a:lnTo>
                <a:cubicBezTo>
                  <a:pt x="8147248" y="825863"/>
                  <a:pt x="8130722" y="865760"/>
                  <a:pt x="8101306" y="895176"/>
                </a:cubicBezTo>
                <a:cubicBezTo>
                  <a:pt x="8071890" y="924592"/>
                  <a:pt x="8031993" y="941118"/>
                  <a:pt x="7990392"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3.</a:t>
            </a:r>
            <a:r>
              <a:rPr lang="zh-TW" altLang="zh-TW" sz="3000" kern="1200" baseline="0" dirty="0" smtClean="0">
                <a:latin typeface="Comic Sans MS" pitchFamily="66" charset="0"/>
                <a:ea typeface="微軟正黑體" pitchFamily="34" charset="-120"/>
              </a:rPr>
              <a:t>銷售觀念 </a:t>
            </a:r>
            <a:r>
              <a:rPr lang="en-US" altLang="zh-TW" sz="3000" kern="1200" baseline="0" dirty="0" smtClean="0">
                <a:latin typeface="Comic Sans MS" pitchFamily="66" charset="0"/>
                <a:ea typeface="微軟正黑體" pitchFamily="34" charset="-120"/>
              </a:rPr>
              <a:t>(Sales Concept)</a:t>
            </a:r>
            <a:endParaRPr lang="zh-TW" sz="3000" kern="1200" baseline="0" dirty="0">
              <a:latin typeface="Comic Sans MS" pitchFamily="66" charset="0"/>
              <a:ea typeface="微軟正黑體" pitchFamily="34" charset="-120"/>
            </a:endParaRPr>
          </a:p>
        </p:txBody>
      </p:sp>
      <p:sp>
        <p:nvSpPr>
          <p:cNvPr id="13" name="手繪多邊形 12"/>
          <p:cNvSpPr/>
          <p:nvPr/>
        </p:nvSpPr>
        <p:spPr>
          <a:xfrm>
            <a:off x="539552" y="2156496"/>
            <a:ext cx="8147248" cy="993600"/>
          </a:xfrm>
          <a:custGeom>
            <a:avLst/>
            <a:gdLst>
              <a:gd name="connsiteX0" fmla="*/ 0 w 8147248"/>
              <a:gd name="connsiteY0" fmla="*/ 0 h 993600"/>
              <a:gd name="connsiteX1" fmla="*/ 8147248 w 8147248"/>
              <a:gd name="connsiteY1" fmla="*/ 0 h 993600"/>
              <a:gd name="connsiteX2" fmla="*/ 8147248 w 8147248"/>
              <a:gd name="connsiteY2" fmla="*/ 993600 h 993600"/>
              <a:gd name="connsiteX3" fmla="*/ 0 w 8147248"/>
              <a:gd name="connsiteY3" fmla="*/ 993600 h 993600"/>
              <a:gd name="connsiteX4" fmla="*/ 0 w 8147248"/>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993600">
                <a:moveTo>
                  <a:pt x="0" y="0"/>
                </a:moveTo>
                <a:lnTo>
                  <a:pt x="8147248" y="0"/>
                </a:lnTo>
                <a:lnTo>
                  <a:pt x="8147248" y="993600"/>
                </a:lnTo>
                <a:lnTo>
                  <a:pt x="0" y="993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75"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altLang="en-US" sz="2300" kern="1200" baseline="0" dirty="0" smtClean="0">
                <a:latin typeface="Comic Sans MS" pitchFamily="66" charset="0"/>
                <a:ea typeface="微軟正黑體" pitchFamily="34" charset="-120"/>
              </a:rPr>
              <a:t>產品的設計與規劃便以企業的利益出發，消費者的需求容易受到忽略。</a:t>
            </a:r>
            <a:endParaRPr lang="en-US" sz="2300" kern="1200" baseline="0" dirty="0">
              <a:latin typeface="Comic Sans MS" pitchFamily="66" charset="0"/>
              <a:ea typeface="微軟正黑體" pitchFamily="34" charset="-120"/>
            </a:endParaRPr>
          </a:p>
        </p:txBody>
      </p:sp>
      <p:sp>
        <p:nvSpPr>
          <p:cNvPr id="14" name="手繪多邊形 13"/>
          <p:cNvSpPr/>
          <p:nvPr/>
        </p:nvSpPr>
        <p:spPr>
          <a:xfrm>
            <a:off x="539552" y="3150096"/>
            <a:ext cx="8147248" cy="941118"/>
          </a:xfrm>
          <a:custGeom>
            <a:avLst/>
            <a:gdLst>
              <a:gd name="connsiteX0" fmla="*/ 0 w 8147248"/>
              <a:gd name="connsiteY0" fmla="*/ 156856 h 941118"/>
              <a:gd name="connsiteX1" fmla="*/ 45942 w 8147248"/>
              <a:gd name="connsiteY1" fmla="*/ 45942 h 941118"/>
              <a:gd name="connsiteX2" fmla="*/ 156856 w 8147248"/>
              <a:gd name="connsiteY2" fmla="*/ 0 h 941118"/>
              <a:gd name="connsiteX3" fmla="*/ 7990392 w 8147248"/>
              <a:gd name="connsiteY3" fmla="*/ 0 h 941118"/>
              <a:gd name="connsiteX4" fmla="*/ 8101306 w 8147248"/>
              <a:gd name="connsiteY4" fmla="*/ 45942 h 941118"/>
              <a:gd name="connsiteX5" fmla="*/ 8147248 w 8147248"/>
              <a:gd name="connsiteY5" fmla="*/ 156856 h 941118"/>
              <a:gd name="connsiteX6" fmla="*/ 8147248 w 8147248"/>
              <a:gd name="connsiteY6" fmla="*/ 784262 h 941118"/>
              <a:gd name="connsiteX7" fmla="*/ 8101306 w 8147248"/>
              <a:gd name="connsiteY7" fmla="*/ 895176 h 941118"/>
              <a:gd name="connsiteX8" fmla="*/ 7990392 w 8147248"/>
              <a:gd name="connsiteY8" fmla="*/ 941118 h 941118"/>
              <a:gd name="connsiteX9" fmla="*/ 156856 w 8147248"/>
              <a:gd name="connsiteY9" fmla="*/ 941118 h 941118"/>
              <a:gd name="connsiteX10" fmla="*/ 45942 w 8147248"/>
              <a:gd name="connsiteY10" fmla="*/ 895176 h 941118"/>
              <a:gd name="connsiteX11" fmla="*/ 0 w 8147248"/>
              <a:gd name="connsiteY11" fmla="*/ 784262 h 941118"/>
              <a:gd name="connsiteX12" fmla="*/ 0 w 8147248"/>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248" h="941118">
                <a:moveTo>
                  <a:pt x="0" y="156856"/>
                </a:moveTo>
                <a:cubicBezTo>
                  <a:pt x="0" y="115255"/>
                  <a:pt x="16526" y="75358"/>
                  <a:pt x="45942" y="45942"/>
                </a:cubicBezTo>
                <a:cubicBezTo>
                  <a:pt x="75358" y="16526"/>
                  <a:pt x="115255" y="0"/>
                  <a:pt x="156856" y="0"/>
                </a:cubicBezTo>
                <a:lnTo>
                  <a:pt x="7990392" y="0"/>
                </a:lnTo>
                <a:cubicBezTo>
                  <a:pt x="8031993" y="0"/>
                  <a:pt x="8071890" y="16526"/>
                  <a:pt x="8101306" y="45942"/>
                </a:cubicBezTo>
                <a:cubicBezTo>
                  <a:pt x="8130722" y="75358"/>
                  <a:pt x="8147248" y="115255"/>
                  <a:pt x="8147248" y="156856"/>
                </a:cubicBezTo>
                <a:lnTo>
                  <a:pt x="8147248" y="784262"/>
                </a:lnTo>
                <a:cubicBezTo>
                  <a:pt x="8147248" y="825863"/>
                  <a:pt x="8130722" y="865760"/>
                  <a:pt x="8101306" y="895176"/>
                </a:cubicBezTo>
                <a:cubicBezTo>
                  <a:pt x="8071890" y="924592"/>
                  <a:pt x="8031993" y="941118"/>
                  <a:pt x="7990392"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4.</a:t>
            </a:r>
            <a:r>
              <a:rPr lang="zh-TW" altLang="zh-TW" sz="3000" kern="1200" baseline="0" dirty="0" smtClean="0">
                <a:latin typeface="Comic Sans MS" pitchFamily="66" charset="0"/>
                <a:ea typeface="微軟正黑體" pitchFamily="34" charset="-120"/>
              </a:rPr>
              <a:t>行銷觀念 </a:t>
            </a:r>
            <a:r>
              <a:rPr lang="en-US" altLang="zh-TW" sz="3000" kern="1200" baseline="0" dirty="0" smtClean="0">
                <a:latin typeface="Comic Sans MS" pitchFamily="66" charset="0"/>
                <a:ea typeface="微軟正黑體" pitchFamily="34" charset="-120"/>
              </a:rPr>
              <a:t>(Marketing Concept)</a:t>
            </a:r>
            <a:endParaRPr lang="zh-TW" sz="3000" kern="1200" baseline="0" dirty="0">
              <a:latin typeface="Comic Sans MS" pitchFamily="66" charset="0"/>
              <a:ea typeface="微軟正黑體" pitchFamily="34" charset="-120"/>
            </a:endParaRPr>
          </a:p>
        </p:txBody>
      </p:sp>
      <p:sp>
        <p:nvSpPr>
          <p:cNvPr id="15" name="手繪多邊形 14"/>
          <p:cNvSpPr/>
          <p:nvPr/>
        </p:nvSpPr>
        <p:spPr>
          <a:xfrm>
            <a:off x="539552" y="4091214"/>
            <a:ext cx="8147248" cy="993600"/>
          </a:xfrm>
          <a:custGeom>
            <a:avLst/>
            <a:gdLst>
              <a:gd name="connsiteX0" fmla="*/ 0 w 8147248"/>
              <a:gd name="connsiteY0" fmla="*/ 0 h 993600"/>
              <a:gd name="connsiteX1" fmla="*/ 8147248 w 8147248"/>
              <a:gd name="connsiteY1" fmla="*/ 0 h 993600"/>
              <a:gd name="connsiteX2" fmla="*/ 8147248 w 8147248"/>
              <a:gd name="connsiteY2" fmla="*/ 993600 h 993600"/>
              <a:gd name="connsiteX3" fmla="*/ 0 w 8147248"/>
              <a:gd name="connsiteY3" fmla="*/ 993600 h 993600"/>
              <a:gd name="connsiteX4" fmla="*/ 0 w 8147248"/>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248" h="993600">
                <a:moveTo>
                  <a:pt x="0" y="0"/>
                </a:moveTo>
                <a:lnTo>
                  <a:pt x="8147248" y="0"/>
                </a:lnTo>
                <a:lnTo>
                  <a:pt x="8147248" y="993600"/>
                </a:lnTo>
                <a:lnTo>
                  <a:pt x="0" y="993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75"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altLang="en-US" sz="2300" kern="1200" baseline="0" dirty="0" smtClean="0">
                <a:latin typeface="Comic Sans MS" pitchFamily="66" charset="0"/>
                <a:ea typeface="微軟正黑體" pitchFamily="34" charset="-120"/>
              </a:rPr>
              <a:t>行銷觀念又可稱為市場導向或消費者導向，先掌握消費者的需求，並提出最適合的產品來滿足其需求。</a:t>
            </a:r>
            <a:endParaRPr lang="zh-TW" sz="2300" kern="1200" baseline="0" dirty="0">
              <a:latin typeface="Comic Sans MS" pitchFamily="66" charset="0"/>
              <a:ea typeface="微軟正黑體" pitchFamily="34" charset="-120"/>
            </a:endParaRPr>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
        <p:nvSpPr>
          <p:cNvPr id="10" name="文字方塊 9"/>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行銷觀念的演進</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13</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750" y="1150318"/>
            <a:ext cx="8147050" cy="1088172"/>
          </a:xfrm>
          <a:custGeom>
            <a:avLst/>
            <a:gdLst>
              <a:gd name="connsiteX0" fmla="*/ 0 w 8147050"/>
              <a:gd name="connsiteY0" fmla="*/ 234334 h 1405974"/>
              <a:gd name="connsiteX1" fmla="*/ 68635 w 8147050"/>
              <a:gd name="connsiteY1" fmla="*/ 68635 h 1405974"/>
              <a:gd name="connsiteX2" fmla="*/ 234334 w 8147050"/>
              <a:gd name="connsiteY2" fmla="*/ 0 h 1405974"/>
              <a:gd name="connsiteX3" fmla="*/ 7912716 w 8147050"/>
              <a:gd name="connsiteY3" fmla="*/ 0 h 1405974"/>
              <a:gd name="connsiteX4" fmla="*/ 8078415 w 8147050"/>
              <a:gd name="connsiteY4" fmla="*/ 68635 h 1405974"/>
              <a:gd name="connsiteX5" fmla="*/ 8147050 w 8147050"/>
              <a:gd name="connsiteY5" fmla="*/ 234334 h 1405974"/>
              <a:gd name="connsiteX6" fmla="*/ 8147050 w 8147050"/>
              <a:gd name="connsiteY6" fmla="*/ 1171640 h 1405974"/>
              <a:gd name="connsiteX7" fmla="*/ 8078415 w 8147050"/>
              <a:gd name="connsiteY7" fmla="*/ 1337339 h 1405974"/>
              <a:gd name="connsiteX8" fmla="*/ 7912716 w 8147050"/>
              <a:gd name="connsiteY8" fmla="*/ 1405974 h 1405974"/>
              <a:gd name="connsiteX9" fmla="*/ 234334 w 8147050"/>
              <a:gd name="connsiteY9" fmla="*/ 1405974 h 1405974"/>
              <a:gd name="connsiteX10" fmla="*/ 68635 w 8147050"/>
              <a:gd name="connsiteY10" fmla="*/ 1337339 h 1405974"/>
              <a:gd name="connsiteX11" fmla="*/ 0 w 8147050"/>
              <a:gd name="connsiteY11" fmla="*/ 1171640 h 1405974"/>
              <a:gd name="connsiteX12" fmla="*/ 0 w 8147050"/>
              <a:gd name="connsiteY12" fmla="*/ 234334 h 14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1405974">
                <a:moveTo>
                  <a:pt x="0" y="234334"/>
                </a:moveTo>
                <a:cubicBezTo>
                  <a:pt x="0" y="172185"/>
                  <a:pt x="24689" y="112581"/>
                  <a:pt x="68635" y="68635"/>
                </a:cubicBezTo>
                <a:cubicBezTo>
                  <a:pt x="112581" y="24689"/>
                  <a:pt x="172185" y="0"/>
                  <a:pt x="234334" y="0"/>
                </a:cubicBezTo>
                <a:lnTo>
                  <a:pt x="7912716" y="0"/>
                </a:lnTo>
                <a:cubicBezTo>
                  <a:pt x="7974865" y="0"/>
                  <a:pt x="8034469" y="24689"/>
                  <a:pt x="8078415" y="68635"/>
                </a:cubicBezTo>
                <a:cubicBezTo>
                  <a:pt x="8122361" y="112581"/>
                  <a:pt x="8147050" y="172185"/>
                  <a:pt x="8147050" y="234334"/>
                </a:cubicBezTo>
                <a:lnTo>
                  <a:pt x="8147050" y="1171640"/>
                </a:lnTo>
                <a:cubicBezTo>
                  <a:pt x="8147050" y="1233789"/>
                  <a:pt x="8122361" y="1293393"/>
                  <a:pt x="8078415" y="1337339"/>
                </a:cubicBezTo>
                <a:cubicBezTo>
                  <a:pt x="8034469" y="1381285"/>
                  <a:pt x="7974865" y="1405974"/>
                  <a:pt x="7912716" y="1405974"/>
                </a:cubicBezTo>
                <a:lnTo>
                  <a:pt x="234334" y="1405974"/>
                </a:lnTo>
                <a:cubicBezTo>
                  <a:pt x="172185" y="1405974"/>
                  <a:pt x="112581" y="1381285"/>
                  <a:pt x="68635" y="1337339"/>
                </a:cubicBezTo>
                <a:cubicBezTo>
                  <a:pt x="24689" y="1293393"/>
                  <a:pt x="0" y="1233789"/>
                  <a:pt x="0" y="1171640"/>
                </a:cubicBezTo>
                <a:lnTo>
                  <a:pt x="0" y="2343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9124" tIns="179124" rIns="179124" bIns="179124" numCol="1" spcCol="1270" anchor="ctr" anchorCtr="0">
            <a:noAutofit/>
          </a:bodyPr>
          <a:lstStyle/>
          <a:p>
            <a:pPr lvl="0" algn="l" defTabSz="1289050" rtl="0">
              <a:lnSpc>
                <a:spcPct val="90000"/>
              </a:lnSpc>
              <a:spcBef>
                <a:spcPct val="0"/>
              </a:spcBef>
              <a:spcAft>
                <a:spcPct val="35000"/>
              </a:spcAft>
            </a:pPr>
            <a:r>
              <a:rPr lang="en-US" altLang="zh-TW" sz="2900" kern="1200" baseline="0" dirty="0" smtClean="0">
                <a:latin typeface="Comic Sans MS" pitchFamily="66" charset="0"/>
                <a:ea typeface="微軟正黑體" pitchFamily="34" charset="-120"/>
              </a:rPr>
              <a:t>5.</a:t>
            </a:r>
            <a:r>
              <a:rPr lang="zh-TW" altLang="zh-TW" sz="2900" kern="1200" baseline="0" dirty="0" smtClean="0">
                <a:latin typeface="Comic Sans MS" pitchFamily="66" charset="0"/>
                <a:ea typeface="微軟正黑體" pitchFamily="34" charset="-120"/>
              </a:rPr>
              <a:t>社會行銷觀念 </a:t>
            </a:r>
            <a:r>
              <a:rPr lang="en-US" altLang="zh-TW" sz="2900" kern="1200" baseline="0" dirty="0" smtClean="0">
                <a:latin typeface="Comic Sans MS" pitchFamily="66" charset="0"/>
                <a:ea typeface="微軟正黑體" pitchFamily="34" charset="-120"/>
              </a:rPr>
              <a:t>(Social Marketing Concept)</a:t>
            </a:r>
            <a:endParaRPr lang="zh-TW" sz="2900" kern="1200" baseline="0" dirty="0">
              <a:latin typeface="Comic Sans MS" pitchFamily="66" charset="0"/>
              <a:ea typeface="微軟正黑體" pitchFamily="34" charset="-120"/>
            </a:endParaRPr>
          </a:p>
        </p:txBody>
      </p:sp>
      <p:sp>
        <p:nvSpPr>
          <p:cNvPr id="13" name="手繪多邊形 12"/>
          <p:cNvSpPr/>
          <p:nvPr/>
        </p:nvSpPr>
        <p:spPr>
          <a:xfrm>
            <a:off x="539750" y="2204864"/>
            <a:ext cx="8147050" cy="1440719"/>
          </a:xfrm>
          <a:custGeom>
            <a:avLst/>
            <a:gdLst>
              <a:gd name="connsiteX0" fmla="*/ 0 w 8147050"/>
              <a:gd name="connsiteY0" fmla="*/ 0 h 1440719"/>
              <a:gd name="connsiteX1" fmla="*/ 8147050 w 8147050"/>
              <a:gd name="connsiteY1" fmla="*/ 0 h 1440719"/>
              <a:gd name="connsiteX2" fmla="*/ 8147050 w 8147050"/>
              <a:gd name="connsiteY2" fmla="*/ 1440719 h 1440719"/>
              <a:gd name="connsiteX3" fmla="*/ 0 w 8147050"/>
              <a:gd name="connsiteY3" fmla="*/ 1440719 h 1440719"/>
              <a:gd name="connsiteX4" fmla="*/ 0 w 8147050"/>
              <a:gd name="connsiteY4" fmla="*/ 0 h 144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1440719">
                <a:moveTo>
                  <a:pt x="0" y="0"/>
                </a:moveTo>
                <a:lnTo>
                  <a:pt x="8147050" y="0"/>
                </a:lnTo>
                <a:lnTo>
                  <a:pt x="8147050" y="1440719"/>
                </a:lnTo>
                <a:lnTo>
                  <a:pt x="0" y="144071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6830" rIns="206248" bIns="36830" numCol="1" spcCol="1270" anchor="t" anchorCtr="0">
            <a:noAutofit/>
          </a:bodyPr>
          <a:lstStyle/>
          <a:p>
            <a:pPr marL="228600" lvl="1" indent="-228600" algn="l" defTabSz="1022350" rtl="0">
              <a:lnSpc>
                <a:spcPts val="3300"/>
              </a:lnSpc>
              <a:spcBef>
                <a:spcPct val="0"/>
              </a:spcBef>
              <a:spcAft>
                <a:spcPct val="20000"/>
              </a:spcAft>
              <a:buChar char="••"/>
            </a:pPr>
            <a:r>
              <a:rPr lang="zh-TW" altLang="en-US" sz="2300" kern="1200" baseline="0" dirty="0" smtClean="0">
                <a:latin typeface="Comic Sans MS" pitchFamily="66" charset="0"/>
                <a:ea typeface="微軟正黑體" pitchFamily="34" charset="-120"/>
              </a:rPr>
              <a:t>此觀念是延伸自行銷觀念，再加上社會與道德的想法，也就是說，在滿足企業利潤、消費者需求下，也能夠兼顧社會整體的利益，包括社會福利、公司利潤與消費者滿足</a:t>
            </a:r>
            <a:endParaRPr lang="en-US" sz="2300" kern="1200" baseline="0" dirty="0">
              <a:latin typeface="Comic Sans MS" pitchFamily="66" charset="0"/>
              <a:ea typeface="微軟正黑體" pitchFamily="34" charset="-120"/>
            </a:endParaRPr>
          </a:p>
        </p:txBody>
      </p:sp>
      <p:sp>
        <p:nvSpPr>
          <p:cNvPr id="14" name="手繪多邊形 13"/>
          <p:cNvSpPr/>
          <p:nvPr/>
        </p:nvSpPr>
        <p:spPr>
          <a:xfrm>
            <a:off x="539750" y="3997012"/>
            <a:ext cx="8147050" cy="1088172"/>
          </a:xfrm>
          <a:custGeom>
            <a:avLst/>
            <a:gdLst>
              <a:gd name="connsiteX0" fmla="*/ 0 w 8147050"/>
              <a:gd name="connsiteY0" fmla="*/ 234334 h 1405974"/>
              <a:gd name="connsiteX1" fmla="*/ 68635 w 8147050"/>
              <a:gd name="connsiteY1" fmla="*/ 68635 h 1405974"/>
              <a:gd name="connsiteX2" fmla="*/ 234334 w 8147050"/>
              <a:gd name="connsiteY2" fmla="*/ 0 h 1405974"/>
              <a:gd name="connsiteX3" fmla="*/ 7912716 w 8147050"/>
              <a:gd name="connsiteY3" fmla="*/ 0 h 1405974"/>
              <a:gd name="connsiteX4" fmla="*/ 8078415 w 8147050"/>
              <a:gd name="connsiteY4" fmla="*/ 68635 h 1405974"/>
              <a:gd name="connsiteX5" fmla="*/ 8147050 w 8147050"/>
              <a:gd name="connsiteY5" fmla="*/ 234334 h 1405974"/>
              <a:gd name="connsiteX6" fmla="*/ 8147050 w 8147050"/>
              <a:gd name="connsiteY6" fmla="*/ 1171640 h 1405974"/>
              <a:gd name="connsiteX7" fmla="*/ 8078415 w 8147050"/>
              <a:gd name="connsiteY7" fmla="*/ 1337339 h 1405974"/>
              <a:gd name="connsiteX8" fmla="*/ 7912716 w 8147050"/>
              <a:gd name="connsiteY8" fmla="*/ 1405974 h 1405974"/>
              <a:gd name="connsiteX9" fmla="*/ 234334 w 8147050"/>
              <a:gd name="connsiteY9" fmla="*/ 1405974 h 1405974"/>
              <a:gd name="connsiteX10" fmla="*/ 68635 w 8147050"/>
              <a:gd name="connsiteY10" fmla="*/ 1337339 h 1405974"/>
              <a:gd name="connsiteX11" fmla="*/ 0 w 8147050"/>
              <a:gd name="connsiteY11" fmla="*/ 1171640 h 1405974"/>
              <a:gd name="connsiteX12" fmla="*/ 0 w 8147050"/>
              <a:gd name="connsiteY12" fmla="*/ 234334 h 14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1405974">
                <a:moveTo>
                  <a:pt x="0" y="234334"/>
                </a:moveTo>
                <a:cubicBezTo>
                  <a:pt x="0" y="172185"/>
                  <a:pt x="24689" y="112581"/>
                  <a:pt x="68635" y="68635"/>
                </a:cubicBezTo>
                <a:cubicBezTo>
                  <a:pt x="112581" y="24689"/>
                  <a:pt x="172185" y="0"/>
                  <a:pt x="234334" y="0"/>
                </a:cubicBezTo>
                <a:lnTo>
                  <a:pt x="7912716" y="0"/>
                </a:lnTo>
                <a:cubicBezTo>
                  <a:pt x="7974865" y="0"/>
                  <a:pt x="8034469" y="24689"/>
                  <a:pt x="8078415" y="68635"/>
                </a:cubicBezTo>
                <a:cubicBezTo>
                  <a:pt x="8122361" y="112581"/>
                  <a:pt x="8147050" y="172185"/>
                  <a:pt x="8147050" y="234334"/>
                </a:cubicBezTo>
                <a:lnTo>
                  <a:pt x="8147050" y="1171640"/>
                </a:lnTo>
                <a:cubicBezTo>
                  <a:pt x="8147050" y="1233789"/>
                  <a:pt x="8122361" y="1293393"/>
                  <a:pt x="8078415" y="1337339"/>
                </a:cubicBezTo>
                <a:cubicBezTo>
                  <a:pt x="8034469" y="1381285"/>
                  <a:pt x="7974865" y="1405974"/>
                  <a:pt x="7912716" y="1405974"/>
                </a:cubicBezTo>
                <a:lnTo>
                  <a:pt x="234334" y="1405974"/>
                </a:lnTo>
                <a:cubicBezTo>
                  <a:pt x="172185" y="1405974"/>
                  <a:pt x="112581" y="1381285"/>
                  <a:pt x="68635" y="1337339"/>
                </a:cubicBezTo>
                <a:cubicBezTo>
                  <a:pt x="24689" y="1293393"/>
                  <a:pt x="0" y="1233789"/>
                  <a:pt x="0" y="1171640"/>
                </a:cubicBezTo>
                <a:lnTo>
                  <a:pt x="0" y="2343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9124" tIns="179124" rIns="179124" bIns="179124" numCol="1" spcCol="1270" anchor="ctr" anchorCtr="0">
            <a:noAutofit/>
          </a:bodyPr>
          <a:lstStyle/>
          <a:p>
            <a:pPr marL="358775" lvl="0" indent="-358775" algn="l" defTabSz="1289050" rtl="0">
              <a:lnSpc>
                <a:spcPct val="90000"/>
              </a:lnSpc>
              <a:spcBef>
                <a:spcPct val="0"/>
              </a:spcBef>
              <a:spcAft>
                <a:spcPct val="35000"/>
              </a:spcAft>
            </a:pPr>
            <a:r>
              <a:rPr lang="en-US" altLang="zh-TW" sz="2900" kern="1200" baseline="0" dirty="0" smtClean="0">
                <a:latin typeface="Comic Sans MS" pitchFamily="66" charset="0"/>
                <a:ea typeface="微軟正黑體" pitchFamily="34" charset="-120"/>
              </a:rPr>
              <a:t>6.</a:t>
            </a:r>
            <a:r>
              <a:rPr lang="zh-TW" altLang="zh-TW" sz="2900" kern="1200" baseline="0" dirty="0" smtClean="0">
                <a:latin typeface="Comic Sans MS" pitchFamily="66" charset="0"/>
                <a:ea typeface="微軟正黑體" pitchFamily="34" charset="-120"/>
              </a:rPr>
              <a:t>社群行銷觀念 </a:t>
            </a:r>
            <a:r>
              <a:rPr lang="en-US" altLang="zh-TW" sz="2900" kern="1200" baseline="0" dirty="0" smtClean="0">
                <a:latin typeface="Comic Sans MS" pitchFamily="66" charset="0"/>
                <a:ea typeface="微軟正黑體" pitchFamily="34" charset="-120"/>
              </a:rPr>
              <a:t>(Social Network Marketing Concept)</a:t>
            </a:r>
            <a:endParaRPr lang="zh-TW" sz="2900" kern="1200" baseline="0" dirty="0">
              <a:latin typeface="Comic Sans MS" pitchFamily="66" charset="0"/>
              <a:ea typeface="微軟正黑體" pitchFamily="34" charset="-120"/>
            </a:endParaRPr>
          </a:p>
        </p:txBody>
      </p:sp>
      <p:sp>
        <p:nvSpPr>
          <p:cNvPr id="15" name="手繪多邊形 14"/>
          <p:cNvSpPr/>
          <p:nvPr/>
        </p:nvSpPr>
        <p:spPr>
          <a:xfrm>
            <a:off x="539750" y="5051558"/>
            <a:ext cx="8147050" cy="990494"/>
          </a:xfrm>
          <a:custGeom>
            <a:avLst/>
            <a:gdLst>
              <a:gd name="connsiteX0" fmla="*/ 0 w 8147050"/>
              <a:gd name="connsiteY0" fmla="*/ 0 h 990494"/>
              <a:gd name="connsiteX1" fmla="*/ 8147050 w 8147050"/>
              <a:gd name="connsiteY1" fmla="*/ 0 h 990494"/>
              <a:gd name="connsiteX2" fmla="*/ 8147050 w 8147050"/>
              <a:gd name="connsiteY2" fmla="*/ 990494 h 990494"/>
              <a:gd name="connsiteX3" fmla="*/ 0 w 8147050"/>
              <a:gd name="connsiteY3" fmla="*/ 990494 h 990494"/>
              <a:gd name="connsiteX4" fmla="*/ 0 w 8147050"/>
              <a:gd name="connsiteY4" fmla="*/ 0 h 99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990494">
                <a:moveTo>
                  <a:pt x="0" y="0"/>
                </a:moveTo>
                <a:lnTo>
                  <a:pt x="8147050" y="0"/>
                </a:lnTo>
                <a:lnTo>
                  <a:pt x="8147050" y="990494"/>
                </a:lnTo>
                <a:lnTo>
                  <a:pt x="0" y="99049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6830" rIns="206248" bIns="36830" numCol="1" spcCol="1270" anchor="t" anchorCtr="0">
            <a:noAutofit/>
          </a:bodyPr>
          <a:lstStyle/>
          <a:p>
            <a:pPr marL="228600" lvl="1" indent="-228600" algn="l" defTabSz="1022350" rtl="0">
              <a:lnSpc>
                <a:spcPts val="3300"/>
              </a:lnSpc>
              <a:spcBef>
                <a:spcPct val="0"/>
              </a:spcBef>
              <a:spcAft>
                <a:spcPct val="20000"/>
              </a:spcAft>
              <a:buChar char="••"/>
            </a:pPr>
            <a:r>
              <a:rPr lang="zh-TW" altLang="en-US" sz="2300" kern="1200" baseline="0" dirty="0" smtClean="0">
                <a:latin typeface="Comic Sans MS" pitchFamily="66" charset="0"/>
                <a:ea typeface="微軟正黑體" pitchFamily="34" charset="-120"/>
              </a:rPr>
              <a:t>透過網路的連結，讓行銷由企業制定的角色，轉移到消費者也能投入行銷的過程</a:t>
            </a:r>
            <a:endParaRPr lang="zh-TW" sz="2300" kern="1200" baseline="0" dirty="0">
              <a:latin typeface="Comic Sans MS" pitchFamily="66" charset="0"/>
              <a:ea typeface="微軟正黑體" pitchFamily="34" charset="-120"/>
            </a:endParaRPr>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
        <p:nvSpPr>
          <p:cNvPr id="10" name="文字方塊 9"/>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行銷觀念的演進比較</a:t>
            </a:r>
            <a:endParaRPr lang="zh-TW" altLang="en-US" dirty="0"/>
          </a:p>
        </p:txBody>
      </p:sp>
      <p:pic>
        <p:nvPicPr>
          <p:cNvPr id="13824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124744"/>
            <a:ext cx="8417794" cy="4032448"/>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14</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銷售觀念與行銷觀念的比較</a:t>
            </a:r>
            <a:endParaRPr lang="zh-TW" altLang="en-US" dirty="0"/>
          </a:p>
        </p:txBody>
      </p:sp>
      <p:pic>
        <p:nvPicPr>
          <p:cNvPr id="137218"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052736"/>
            <a:ext cx="8147050" cy="2917481"/>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15</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信義房屋之網路服務 </a:t>
            </a:r>
            <a:r>
              <a:rPr lang="en-US" altLang="zh-TW" dirty="0" smtClean="0"/>
              <a:t>(</a:t>
            </a:r>
            <a:r>
              <a:rPr lang="en-US" altLang="zh-TW" dirty="0" smtClean="0">
                <a:hlinkClick r:id="rId2"/>
              </a:rPr>
              <a:t>http://www.sinyi.com.tw/</a:t>
            </a:r>
            <a:r>
              <a:rPr lang="en-US" altLang="zh-TW" dirty="0" smtClean="0"/>
              <a:t>)</a:t>
            </a:r>
          </a:p>
          <a:p>
            <a:endParaRPr lang="en-US" altLang="zh-TW" dirty="0" smtClean="0"/>
          </a:p>
          <a:p>
            <a:pPr lvl="1"/>
            <a:r>
              <a:rPr lang="zh-TW" altLang="en-US" dirty="0" smtClean="0">
                <a:solidFill>
                  <a:srgbClr val="C00000"/>
                </a:solidFill>
              </a:rPr>
              <a:t>請讀者思考以下的問題：</a:t>
            </a:r>
            <a:r>
              <a:rPr lang="zh-TW" altLang="en-US" dirty="0" smtClean="0"/>
              <a:t>請問信義房屋由傳統跨入網路行銷模式，需要注意哪些差異？你是否支持信義房屋推出互動看屋的服務？</a:t>
            </a:r>
            <a:r>
              <a:rPr lang="en-US" altLang="zh-TW" dirty="0" smtClean="0"/>
              <a:t>(</a:t>
            </a:r>
            <a:r>
              <a:rPr lang="zh-TW" altLang="en-US" dirty="0" smtClean="0"/>
              <a:t>請說明原因</a:t>
            </a:r>
            <a:r>
              <a:rPr lang="en-US" altLang="zh-TW" dirty="0" smtClean="0"/>
              <a:t>)</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16</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53602" name="Picture 2" descr="https://sp.yimg.com/ib/th?id=HN.608010152223379349&amp;pid=15.1&amp;P=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15816" y="4221088"/>
            <a:ext cx="1905000" cy="1752600"/>
          </a:xfrm>
          <a:prstGeom prst="rect">
            <a:avLst/>
          </a:prstGeom>
          <a:noFill/>
        </p:spPr>
      </p:pic>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網路行銷的定義</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網路行銷 </a:t>
            </a:r>
            <a:r>
              <a:rPr lang="en-US" altLang="zh-TW" b="1" dirty="0" smtClean="0">
                <a:solidFill>
                  <a:srgbClr val="C00000"/>
                </a:solidFill>
              </a:rPr>
              <a:t>(Internet Marketing) </a:t>
            </a:r>
            <a:r>
              <a:rPr lang="zh-TW" altLang="en-US" dirty="0" smtClean="0"/>
              <a:t>又可稱為數位行銷、虛擬行銷等，透過網際網路、資訊科技與電腦的串連，以網路使用者為主要的目標群，制定出商業模式、執行策略與相關的行銷活動，藉此來滿足網路使用者的需求與提高企業的獲利。</a:t>
            </a:r>
            <a:endParaRPr lang="en-US" altLang="zh-TW" dirty="0" smtClean="0"/>
          </a:p>
          <a:p>
            <a:r>
              <a:rPr lang="zh-TW" altLang="en-US" dirty="0" smtClean="0"/>
              <a:t>網路行銷得以跳脫傳統行銷單向的模式，轉變為雙向的溝通模式，企業不只是可將資料放在網站 </a:t>
            </a:r>
            <a:r>
              <a:rPr lang="en-US" altLang="zh-TW" dirty="0" smtClean="0"/>
              <a:t>(Web Sites) </a:t>
            </a:r>
            <a:r>
              <a:rPr lang="zh-TW" altLang="en-US" dirty="0" smtClean="0"/>
              <a:t>上，還可以讓網路使用者針對產品</a:t>
            </a:r>
            <a:r>
              <a:rPr lang="en-US" altLang="zh-TW" dirty="0" smtClean="0"/>
              <a:t>/ </a:t>
            </a:r>
            <a:r>
              <a:rPr lang="zh-TW" altLang="en-US" dirty="0" smtClean="0"/>
              <a:t>服務提供自己的意見。</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17</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zh-TW" altLang="en-US" dirty="0" smtClean="0"/>
              <a:t>網路行銷架構圖</a:t>
            </a:r>
            <a:endParaRPr lang="zh-TW" altLang="en-US" dirty="0"/>
          </a:p>
        </p:txBody>
      </p:sp>
      <p:pic>
        <p:nvPicPr>
          <p:cNvPr id="139266" name="Picture 2"/>
          <p:cNvPicPr>
            <a:picLocks noGrp="1" noChangeAspect="1" noChangeArrowheads="1"/>
          </p:cNvPicPr>
          <p:nvPr>
            <p:ph idx="1"/>
          </p:nvPr>
        </p:nvPicPr>
        <p:blipFill>
          <a:blip r:embed="rId2" cstate="print">
            <a:clrChange>
              <a:clrFrom>
                <a:srgbClr val="FFFFFF"/>
              </a:clrFrom>
              <a:clrTo>
                <a:srgbClr val="FFFFFF">
                  <a:alpha val="0"/>
                </a:srgbClr>
              </a:clrTo>
            </a:clrChange>
            <a:duotone>
              <a:prstClr val="black"/>
              <a:schemeClr val="accent4">
                <a:tint val="45000"/>
                <a:satMod val="400000"/>
              </a:schemeClr>
            </a:duotone>
          </a:blip>
          <a:stretch>
            <a:fillRect/>
          </a:stretch>
        </p:blipFill>
        <p:spPr bwMode="auto">
          <a:xfrm>
            <a:off x="539552" y="1143000"/>
            <a:ext cx="8147248"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18</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網路行銷示意圖</a:t>
            </a:r>
            <a:endParaRPr lang="zh-TW" altLang="en-US" dirty="0"/>
          </a:p>
        </p:txBody>
      </p:sp>
      <p:pic>
        <p:nvPicPr>
          <p:cNvPr id="140290" name="Picture 2"/>
          <p:cNvPicPr>
            <a:picLocks noGrp="1" noChangeAspect="1" noChangeArrowheads="1"/>
          </p:cNvPicPr>
          <p:nvPr>
            <p:ph idx="1"/>
          </p:nvPr>
        </p:nvPicPr>
        <p:blipFill>
          <a:blip r:embed="rId2"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539750" y="1700808"/>
            <a:ext cx="8147050" cy="3007257"/>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19</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學習目標</a:t>
            </a:r>
          </a:p>
        </p:txBody>
      </p:sp>
      <p:sp>
        <p:nvSpPr>
          <p:cNvPr id="3" name="內容版面配置區 2"/>
          <p:cNvSpPr>
            <a:spLocks noGrp="1"/>
          </p:cNvSpPr>
          <p:nvPr>
            <p:ph idx="1"/>
          </p:nvPr>
        </p:nvSpPr>
        <p:spPr/>
        <p:txBody>
          <a:bodyPr/>
          <a:lstStyle/>
          <a:p>
            <a:r>
              <a:rPr lang="zh-TW" altLang="en-US" dirty="0" smtClean="0"/>
              <a:t>本章將介紹行銷、網路行銷、社群行銷三者的概念，這是本書的基礎，爾後的章節均採用此架構，藉此讓讀者更了解行銷在網路世界的進展。</a:t>
            </a:r>
            <a:endParaRPr lang="en-US" altLang="zh-TW" dirty="0" smtClean="0"/>
          </a:p>
          <a:p>
            <a:r>
              <a:rPr lang="zh-TW" altLang="en-US" dirty="0" smtClean="0"/>
              <a:t>本章將從行銷的定義切入，讓讀者對行銷有基本的概念之後，再進入網路行銷的領域</a:t>
            </a:r>
            <a:r>
              <a:rPr lang="en-US" altLang="zh-TW" dirty="0" smtClean="0"/>
              <a:t>——</a:t>
            </a:r>
            <a:r>
              <a:rPr lang="zh-TW" altLang="en-US" dirty="0" smtClean="0"/>
              <a:t>主要在說明 </a:t>
            </a:r>
            <a:r>
              <a:rPr lang="en-US" altLang="zh-TW" dirty="0" smtClean="0"/>
              <a:t>Web 1.0 </a:t>
            </a:r>
            <a:r>
              <a:rPr lang="zh-TW" altLang="en-US" dirty="0" smtClean="0"/>
              <a:t>到 </a:t>
            </a:r>
            <a:r>
              <a:rPr lang="en-US" altLang="zh-TW" dirty="0" smtClean="0"/>
              <a:t>Web 2.0 </a:t>
            </a:r>
            <a:r>
              <a:rPr lang="zh-TW" altLang="en-US" dirty="0" smtClean="0"/>
              <a:t>與網路行銷的特性之概念，最後則介紹社群行銷。</a:t>
            </a:r>
            <a:endParaRPr lang="en-US" altLang="zh-TW" dirty="0" smtClean="0"/>
          </a:p>
          <a:p>
            <a:r>
              <a:rPr lang="zh-TW" altLang="en-US" dirty="0" smtClean="0"/>
              <a:t>希望透過此架構的介紹，可建立讀者對於行銷的基礎，而能進入網路行銷的領域做更深一層的討論。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8" name="投影片編號版面配置區 7"/>
          <p:cNvSpPr>
            <a:spLocks noGrp="1"/>
          </p:cNvSpPr>
          <p:nvPr>
            <p:ph type="sldNum" sz="quarter" idx="11"/>
          </p:nvPr>
        </p:nvSpPr>
        <p:spPr/>
        <p:txBody>
          <a:bodyPr/>
          <a:lstStyle/>
          <a:p>
            <a:fld id="{A3DEC8BA-62D7-46A7-9980-A77EEE976E4E}" type="slidenum">
              <a:rPr lang="en-US" altLang="zh-TW" smtClean="0"/>
              <a:pPr/>
              <a:t>2</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網路行銷的影響</a:t>
            </a:r>
            <a:endParaRPr lang="zh-TW" altLang="en-US" dirty="0"/>
          </a:p>
        </p:txBody>
      </p:sp>
      <p:pic>
        <p:nvPicPr>
          <p:cNvPr id="141314"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124744"/>
            <a:ext cx="8147050" cy="4430024"/>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20</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0" name="內容版面配置區 9"/>
          <p:cNvSpPr>
            <a:spLocks noGrp="1"/>
          </p:cNvSpPr>
          <p:nvPr>
            <p:ph idx="1"/>
          </p:nvPr>
        </p:nvSpPr>
        <p:spPr/>
        <p:txBody>
          <a:bodyPr/>
          <a:lstStyle/>
          <a:p>
            <a:r>
              <a:rPr lang="zh-TW" altLang="en-US" b="1" dirty="0" smtClean="0"/>
              <a:t>小學生也玩 </a:t>
            </a:r>
            <a:r>
              <a:rPr lang="en-US" altLang="zh-TW" b="1" dirty="0" err="1" smtClean="0"/>
              <a:t>facebook</a:t>
            </a:r>
            <a:r>
              <a:rPr lang="zh-TW" altLang="en-US" b="1" dirty="0" smtClean="0"/>
              <a:t>？</a:t>
            </a:r>
          </a:p>
          <a:p>
            <a:pPr lvl="1"/>
            <a:endParaRPr lang="en-US" altLang="zh-TW" dirty="0" smtClean="0"/>
          </a:p>
          <a:p>
            <a:pPr lvl="1"/>
            <a:endParaRPr lang="en-US" altLang="zh-TW" dirty="0" smtClean="0"/>
          </a:p>
          <a:p>
            <a:pPr lvl="1"/>
            <a:r>
              <a:rPr lang="en-US" altLang="zh-TW" dirty="0" err="1" smtClean="0"/>
              <a:t>Facebook</a:t>
            </a:r>
            <a:r>
              <a:rPr lang="en-US" altLang="zh-TW" dirty="0" smtClean="0"/>
              <a:t> </a:t>
            </a:r>
            <a:r>
              <a:rPr lang="zh-TW" altLang="en-US" dirty="0" smtClean="0"/>
              <a:t>限制 </a:t>
            </a:r>
            <a:r>
              <a:rPr lang="en-US" altLang="zh-TW" dirty="0" smtClean="0"/>
              <a:t>13 </a:t>
            </a:r>
            <a:r>
              <a:rPr lang="zh-TW" altLang="en-US" dirty="0" smtClean="0"/>
              <a:t>歲以下的兒童不能註冊，只是，在 </a:t>
            </a:r>
            <a:r>
              <a:rPr lang="en-US" altLang="zh-TW" dirty="0" err="1" smtClean="0"/>
              <a:t>facebook</a:t>
            </a:r>
            <a:r>
              <a:rPr lang="en-US" altLang="zh-TW" dirty="0" smtClean="0"/>
              <a:t> </a:t>
            </a:r>
            <a:r>
              <a:rPr lang="zh-TW" altLang="en-US" dirty="0" smtClean="0"/>
              <a:t>越來越普及的情況下，許多小學、幼稚園的教師卻把 </a:t>
            </a:r>
            <a:r>
              <a:rPr lang="en-US" altLang="zh-TW" dirty="0" err="1" smtClean="0"/>
              <a:t>facebook</a:t>
            </a:r>
            <a:r>
              <a:rPr lang="en-US" altLang="zh-TW" dirty="0" smtClean="0"/>
              <a:t> </a:t>
            </a:r>
            <a:r>
              <a:rPr lang="zh-TW" altLang="en-US" dirty="0" smtClean="0"/>
              <a:t>做為教學、互動的平台，造成小朋友以假身分申請以完成註冊。</a:t>
            </a:r>
            <a:endParaRPr lang="en-US" altLang="zh-TW" dirty="0" smtClean="0"/>
          </a:p>
          <a:p>
            <a:pPr lvl="1"/>
            <a:r>
              <a:rPr lang="zh-TW" altLang="en-US" dirty="0" smtClean="0"/>
              <a:t>註冊後，兒童雖然會使用 </a:t>
            </a:r>
            <a:r>
              <a:rPr lang="en-US" altLang="zh-TW" dirty="0" err="1" smtClean="0"/>
              <a:t>facebook</a:t>
            </a:r>
            <a:r>
              <a:rPr lang="en-US" altLang="zh-TW" dirty="0" smtClean="0"/>
              <a:t> </a:t>
            </a:r>
            <a:r>
              <a:rPr lang="zh-TW" altLang="en-US" dirty="0" smtClean="0"/>
              <a:t>取得老師提供的資料、到班網上跟其他同學互動，但進而開始玩網路遊戲、交友、甚至點選網頁旁的廣告等，反而成為了兒童使用網路時的疑慮。</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21</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18786" name="Picture 2" descr="Facebook announces the Android beta test, allowing you early access to ..."/>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a:off x="5292080" y="1268760"/>
            <a:ext cx="1273324" cy="127332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網路行銷的轉變 </a:t>
            </a:r>
            <a:r>
              <a:rPr lang="en-US" altLang="zh-TW" dirty="0" smtClean="0"/>
              <a:t>- Web 1.0</a:t>
            </a:r>
            <a:endParaRPr lang="zh-TW" altLang="en-US" dirty="0"/>
          </a:p>
        </p:txBody>
      </p:sp>
      <p:sp>
        <p:nvSpPr>
          <p:cNvPr id="3" name="內容版面配置區 2"/>
          <p:cNvSpPr>
            <a:spLocks noGrp="1"/>
          </p:cNvSpPr>
          <p:nvPr>
            <p:ph idx="1"/>
          </p:nvPr>
        </p:nvSpPr>
        <p:spPr/>
        <p:txBody>
          <a:bodyPr/>
          <a:lstStyle/>
          <a:p>
            <a:r>
              <a:rPr lang="zh-TW" altLang="en-US" dirty="0" smtClean="0"/>
              <a:t>此階段主要的訊息提供者是網站的擁有者，由其來設計、控制網站的一切使用權力，此時期資訊的流動為單向</a:t>
            </a:r>
            <a:r>
              <a:rPr lang="en-US" altLang="zh-TW" dirty="0" smtClean="0"/>
              <a:t>——</a:t>
            </a:r>
            <a:r>
              <a:rPr lang="zh-TW" altLang="en-US" dirty="0" smtClean="0"/>
              <a:t>由網站擁有者流向網路使用者，網路行銷的執行方式是由企業或擁有編輯技術的人來撰寫、傳送行銷資料給網路使用者，而使用者只能接收，不能將自己的意見傳遞給企業。</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22</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大潤發飛牛網前進中國大陸</a:t>
            </a:r>
          </a:p>
          <a:p>
            <a:pPr lvl="1"/>
            <a:r>
              <a:rPr lang="zh-TW" altLang="en-US" dirty="0" smtClean="0"/>
              <a:t>大潤發集團在中國大陸投資的飛牛網</a:t>
            </a:r>
            <a:r>
              <a:rPr lang="en-US" altLang="zh-TW" dirty="0" smtClean="0"/>
              <a:t>(</a:t>
            </a:r>
            <a:r>
              <a:rPr lang="zh-TW" altLang="en-US" dirty="0" smtClean="0"/>
              <a:t>如圖 </a:t>
            </a:r>
            <a:r>
              <a:rPr lang="en-US" altLang="zh-TW" dirty="0" smtClean="0"/>
              <a:t>1-6)</a:t>
            </a:r>
            <a:r>
              <a:rPr lang="zh-TW" altLang="en-US" dirty="0" smtClean="0"/>
              <a:t>，於 </a:t>
            </a:r>
            <a:r>
              <a:rPr lang="en-US" altLang="zh-TW" dirty="0" smtClean="0"/>
              <a:t>2014 </a:t>
            </a:r>
            <a:r>
              <a:rPr lang="zh-TW" altLang="en-US" dirty="0" smtClean="0"/>
              <a:t>年回台招商，結合台灣業者成立台灣精品館，並結合美食、地 方特色或保健等產品，協助將產品運送到上海、江蘇、浙江、安徽等地區，以進入中國大陸市場經營。</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23</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0" name="圖片 9"/>
          <p:cNvPicPr/>
          <p:nvPr/>
        </p:nvPicPr>
        <p:blipFill rotWithShape="1">
          <a:blip r:embed="rId2" cstate="print"/>
          <a:srcRect l="17698" t="7385" r="18914" b="8497"/>
          <a:stretch/>
        </p:blipFill>
        <p:spPr bwMode="auto">
          <a:xfrm>
            <a:off x="3851920" y="3429000"/>
            <a:ext cx="3600450" cy="2687515"/>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 name="矩形 10"/>
          <p:cNvSpPr/>
          <p:nvPr/>
        </p:nvSpPr>
        <p:spPr>
          <a:xfrm>
            <a:off x="3670910" y="6093296"/>
            <a:ext cx="4429482" cy="369332"/>
          </a:xfrm>
          <a:prstGeom prst="rect">
            <a:avLst/>
          </a:prstGeom>
        </p:spPr>
        <p:txBody>
          <a:bodyPr wrap="none">
            <a:spAutoFit/>
          </a:bodyPr>
          <a:lstStyle/>
          <a:p>
            <a:r>
              <a:rPr lang="zh-TW" altLang="en-US" dirty="0" smtClean="0"/>
              <a:t>圖</a:t>
            </a:r>
            <a:r>
              <a:rPr lang="en-US" altLang="zh-TW" dirty="0" smtClean="0"/>
              <a:t>1-6 </a:t>
            </a:r>
            <a:r>
              <a:rPr lang="zh-TW" altLang="en-US" dirty="0" smtClean="0"/>
              <a:t>飛牛網首頁 </a:t>
            </a:r>
            <a:r>
              <a:rPr lang="en-US" altLang="zh-TW" dirty="0" smtClean="0"/>
              <a:t>(</a:t>
            </a:r>
            <a:r>
              <a:rPr lang="en-US" altLang="zh-TW" dirty="0" smtClean="0">
                <a:hlinkClick r:id="rId3"/>
              </a:rPr>
              <a:t>http://www.feiniu.com/</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網路行銷的轉變 </a:t>
            </a:r>
            <a:r>
              <a:rPr lang="en-US" altLang="zh-TW" dirty="0" smtClean="0"/>
              <a:t>- Web 2.0</a:t>
            </a:r>
            <a:endParaRPr lang="zh-TW" altLang="en-US" dirty="0"/>
          </a:p>
        </p:txBody>
      </p:sp>
      <p:sp>
        <p:nvSpPr>
          <p:cNvPr id="3" name="內容版面配置區 2"/>
          <p:cNvSpPr>
            <a:spLocks noGrp="1"/>
          </p:cNvSpPr>
          <p:nvPr>
            <p:ph idx="1"/>
          </p:nvPr>
        </p:nvSpPr>
        <p:spPr>
          <a:xfrm>
            <a:off x="539552" y="1052736"/>
            <a:ext cx="8147248" cy="5472608"/>
          </a:xfrm>
        </p:spPr>
        <p:txBody>
          <a:bodyPr>
            <a:normAutofit fontScale="92500"/>
          </a:bodyPr>
          <a:lstStyle/>
          <a:p>
            <a:r>
              <a:rPr lang="zh-TW" altLang="en-US" dirty="0" smtClean="0"/>
              <a:t>讓提供資訊的角色從管理員或是擁有該資訊的人等，轉移到網路使用者</a:t>
            </a:r>
            <a:endParaRPr lang="en-US" altLang="zh-TW" dirty="0" smtClean="0"/>
          </a:p>
          <a:p>
            <a:r>
              <a:rPr lang="zh-TW" altLang="en-US" dirty="0" smtClean="0"/>
              <a:t>網路應該被當作一個平台來看待，讓使用者可在該平台上進行分享，網路也會成為使用者集體創作的空間。</a:t>
            </a:r>
            <a:endParaRPr lang="en-US" altLang="zh-TW" dirty="0" smtClean="0"/>
          </a:p>
          <a:p>
            <a:r>
              <a:rPr lang="en-US" altLang="zh-TW" dirty="0" smtClean="0"/>
              <a:t>Web 2.0 </a:t>
            </a:r>
            <a:r>
              <a:rPr lang="zh-TW" altLang="en-US" dirty="0" smtClean="0"/>
              <a:t>會帶來以下三項轉變：</a:t>
            </a:r>
            <a:endParaRPr lang="en-US" altLang="zh-TW" dirty="0" smtClean="0"/>
          </a:p>
          <a:p>
            <a:pPr marL="971550" lvl="1" indent="-457200">
              <a:buAutoNum type="arabicParenBoth"/>
            </a:pPr>
            <a:r>
              <a:rPr lang="zh-TW" altLang="en-US" b="1" dirty="0" smtClean="0"/>
              <a:t>專業社群的建立 </a:t>
            </a:r>
            <a:r>
              <a:rPr lang="en-US" altLang="zh-TW" b="1" dirty="0" smtClean="0"/>
              <a:t>(Professional Community)</a:t>
            </a:r>
            <a:r>
              <a:rPr lang="zh-TW" altLang="en-US" dirty="0" smtClean="0"/>
              <a:t>：各式各樣專業的使用者開始在網路平台上提供自己的意見</a:t>
            </a:r>
            <a:endParaRPr lang="en-US" altLang="zh-TW" dirty="0" smtClean="0"/>
          </a:p>
          <a:p>
            <a:pPr marL="971550" lvl="1" indent="-457200">
              <a:buAutoNum type="arabicParenBoth"/>
            </a:pPr>
            <a:r>
              <a:rPr lang="zh-TW" altLang="en-US" b="1" dirty="0" smtClean="0"/>
              <a:t>集體創作的內容 </a:t>
            </a:r>
            <a:r>
              <a:rPr lang="en-US" altLang="zh-TW" b="1" dirty="0" smtClean="0"/>
              <a:t>(Collective Creation)</a:t>
            </a:r>
            <a:r>
              <a:rPr lang="zh-TW" altLang="en-US" dirty="0" smtClean="0"/>
              <a:t>：</a:t>
            </a:r>
            <a:r>
              <a:rPr lang="en-US" altLang="zh-TW" dirty="0" smtClean="0"/>
              <a:t>Web 2.0 </a:t>
            </a:r>
            <a:r>
              <a:rPr lang="zh-TW" altLang="en-US" dirty="0" smtClean="0"/>
              <a:t>的網站只是個提供使用者發表自己想法、資訊、照片或是其他項目的平台，主要的撰寫者在於使用者身上</a:t>
            </a:r>
            <a:endParaRPr lang="en-US" altLang="zh-TW" dirty="0" smtClean="0"/>
          </a:p>
          <a:p>
            <a:pPr marL="971550" lvl="1" indent="-457200">
              <a:buAutoNum type="arabicParenBoth"/>
            </a:pPr>
            <a:r>
              <a:rPr lang="zh-TW" altLang="en-US" b="1" dirty="0" smtClean="0"/>
              <a:t>網路社交的形成 </a:t>
            </a:r>
            <a:r>
              <a:rPr lang="en-US" altLang="zh-TW" b="1" dirty="0" smtClean="0"/>
              <a:t>(Social Network)</a:t>
            </a:r>
            <a:r>
              <a:rPr lang="zh-TW" altLang="en-US" dirty="0" smtClean="0"/>
              <a:t>：在該平台上較可能遇見跟自己有同樣喜好、興趣與知識的網路使用者，而逐漸形成不同的網路社交群體</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24</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Web 2.0</a:t>
            </a:r>
            <a:r>
              <a:rPr lang="zh-TW" altLang="en-US" dirty="0" smtClean="0"/>
              <a:t> 的範例</a:t>
            </a:r>
            <a:endParaRPr lang="zh-TW" altLang="en-US" dirty="0"/>
          </a:p>
        </p:txBody>
      </p:sp>
      <p:pic>
        <p:nvPicPr>
          <p:cNvPr id="10" name="內容版面配置區 9"/>
          <p:cNvPicPr>
            <a:picLocks noGrp="1"/>
          </p:cNvPicPr>
          <p:nvPr>
            <p:ph idx="1"/>
          </p:nvPr>
        </p:nvPicPr>
        <p:blipFill rotWithShape="1">
          <a:blip r:embed="rId2" cstate="print"/>
          <a:srcRect l="1445" t="8990" r="12051" b="19413"/>
          <a:stretch/>
        </p:blipFill>
        <p:spPr bwMode="auto">
          <a:xfrm>
            <a:off x="539750" y="1268760"/>
            <a:ext cx="8147050" cy="3792988"/>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25</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
        <p:nvSpPr>
          <p:cNvPr id="12" name="矩形 11"/>
          <p:cNvSpPr/>
          <p:nvPr/>
        </p:nvSpPr>
        <p:spPr>
          <a:xfrm>
            <a:off x="2051720" y="5157192"/>
            <a:ext cx="4972643" cy="369332"/>
          </a:xfrm>
          <a:prstGeom prst="rect">
            <a:avLst/>
          </a:prstGeom>
        </p:spPr>
        <p:txBody>
          <a:bodyPr wrap="none">
            <a:spAutoFit/>
          </a:bodyPr>
          <a:lstStyle/>
          <a:p>
            <a:r>
              <a:rPr lang="zh-TW" altLang="en-US" dirty="0" smtClean="0"/>
              <a:t>圖</a:t>
            </a:r>
            <a:r>
              <a:rPr lang="en-US" altLang="zh-TW" dirty="0" smtClean="0"/>
              <a:t>1-7</a:t>
            </a:r>
            <a:r>
              <a:rPr lang="zh-TW" altLang="en-US" dirty="0" smtClean="0"/>
              <a:t> </a:t>
            </a:r>
            <a:r>
              <a:rPr lang="en-US" altLang="zh-TW" dirty="0" smtClean="0"/>
              <a:t>YouTube </a:t>
            </a:r>
            <a:r>
              <a:rPr lang="zh-TW" altLang="en-US" dirty="0" smtClean="0"/>
              <a:t>首頁 </a:t>
            </a:r>
            <a:r>
              <a:rPr lang="en-US" altLang="zh-TW" dirty="0" smtClean="0"/>
              <a:t>(</a:t>
            </a:r>
            <a:r>
              <a:rPr lang="en-US" altLang="zh-TW" dirty="0" smtClean="0">
                <a:hlinkClick r:id="rId3"/>
              </a:rPr>
              <a:t>http://www.youtube.com/</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Web 2.0</a:t>
            </a:r>
            <a:r>
              <a:rPr lang="zh-TW" altLang="en-US" dirty="0" smtClean="0"/>
              <a:t>與</a:t>
            </a:r>
            <a:r>
              <a:rPr lang="en-US" altLang="zh-TW" dirty="0" smtClean="0"/>
              <a:t>Web 1.0</a:t>
            </a:r>
            <a:r>
              <a:rPr lang="zh-TW" altLang="en-US" dirty="0" smtClean="0"/>
              <a:t>的差異</a:t>
            </a:r>
            <a:endParaRPr lang="zh-TW" altLang="en-US" dirty="0"/>
          </a:p>
        </p:txBody>
      </p:sp>
      <p:pic>
        <p:nvPicPr>
          <p:cNvPr id="157698"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539552" y="1143000"/>
            <a:ext cx="8147248"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26</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0"/>
            <a:ext cx="6983288" cy="980728"/>
          </a:xfrm>
        </p:spPr>
        <p:txBody>
          <a:bodyPr>
            <a:normAutofit/>
          </a:bodyPr>
          <a:lstStyle/>
          <a:p>
            <a:r>
              <a:rPr lang="en-US" altLang="zh-TW" dirty="0" smtClean="0"/>
              <a:t>Web 2.0</a:t>
            </a:r>
            <a:r>
              <a:rPr lang="zh-TW" altLang="en-US" dirty="0" smtClean="0"/>
              <a:t>模式的特性與應用模式</a:t>
            </a:r>
            <a:endParaRPr lang="zh-TW" altLang="en-US" dirty="0"/>
          </a:p>
        </p:txBody>
      </p:sp>
      <p:pic>
        <p:nvPicPr>
          <p:cNvPr id="158722"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539552" y="1143000"/>
            <a:ext cx="8147248"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27</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smtClean="0"/>
              <a:t>LINE </a:t>
            </a:r>
            <a:r>
              <a:rPr lang="zh-TW" altLang="en-US" b="1" dirty="0" smtClean="0"/>
              <a:t>購併 </a:t>
            </a:r>
            <a:r>
              <a:rPr lang="en-US" altLang="zh-TW" b="1" dirty="0" err="1" smtClean="0"/>
              <a:t>whoscall</a:t>
            </a:r>
            <a:endParaRPr lang="en-US" altLang="zh-TW" b="1" dirty="0" smtClean="0"/>
          </a:p>
          <a:p>
            <a:endParaRPr lang="en-US" altLang="zh-TW" b="1" dirty="0" smtClean="0"/>
          </a:p>
          <a:p>
            <a:endParaRPr lang="en-US" altLang="zh-TW" b="1" dirty="0" smtClean="0"/>
          </a:p>
          <a:p>
            <a:pPr lvl="1"/>
            <a:r>
              <a:rPr lang="en-US" altLang="zh-TW" dirty="0" smtClean="0"/>
              <a:t>2013 </a:t>
            </a:r>
            <a:r>
              <a:rPr lang="zh-TW" altLang="en-US" dirty="0" smtClean="0"/>
              <a:t>年 </a:t>
            </a:r>
            <a:r>
              <a:rPr lang="en-US" altLang="zh-TW" dirty="0" smtClean="0"/>
              <a:t>12 </a:t>
            </a:r>
            <a:r>
              <a:rPr lang="zh-TW" altLang="en-US" dirty="0" smtClean="0"/>
              <a:t>月，</a:t>
            </a:r>
            <a:r>
              <a:rPr lang="en-US" altLang="zh-TW" dirty="0" smtClean="0"/>
              <a:t>LINE </a:t>
            </a:r>
            <a:r>
              <a:rPr lang="zh-TW" altLang="en-US" dirty="0" smtClean="0"/>
              <a:t>的母公司</a:t>
            </a:r>
            <a:r>
              <a:rPr lang="en-US" altLang="zh-TW" dirty="0" err="1" smtClean="0"/>
              <a:t>Naver</a:t>
            </a:r>
            <a:r>
              <a:rPr lang="en-US" altLang="zh-TW" dirty="0" smtClean="0"/>
              <a:t> </a:t>
            </a:r>
            <a:r>
              <a:rPr lang="zh-TW" altLang="en-US" dirty="0" smtClean="0"/>
              <a:t>併購台灣的企業</a:t>
            </a:r>
            <a:r>
              <a:rPr lang="en-US" altLang="zh-TW" dirty="0" smtClean="0"/>
              <a:t>——</a:t>
            </a:r>
            <a:r>
              <a:rPr lang="zh-TW" altLang="en-US" dirty="0" smtClean="0"/>
              <a:t>「走著瞧」</a:t>
            </a:r>
            <a:r>
              <a:rPr lang="en-US" altLang="zh-TW" dirty="0" smtClean="0"/>
              <a:t>(</a:t>
            </a:r>
            <a:r>
              <a:rPr lang="en-US" altLang="zh-TW" dirty="0" err="1" smtClean="0"/>
              <a:t>Gogolook</a:t>
            </a:r>
            <a:r>
              <a:rPr lang="en-US" altLang="zh-TW" dirty="0" smtClean="0"/>
              <a:t>)</a:t>
            </a:r>
            <a:r>
              <a:rPr lang="zh-TW" altLang="en-US" dirty="0" smtClean="0"/>
              <a:t>，主要是因為該公司提供的</a:t>
            </a:r>
            <a:r>
              <a:rPr lang="en-US" altLang="zh-TW" dirty="0" smtClean="0"/>
              <a:t>App </a:t>
            </a:r>
            <a:r>
              <a:rPr lang="zh-TW" altLang="en-US" dirty="0" smtClean="0"/>
              <a:t>手機通訊應用程式</a:t>
            </a:r>
            <a:r>
              <a:rPr lang="en-US" altLang="zh-TW" dirty="0" smtClean="0"/>
              <a:t>——</a:t>
            </a:r>
            <a:r>
              <a:rPr lang="en-US" altLang="zh-TW" dirty="0" err="1" smtClean="0"/>
              <a:t>whoscall</a:t>
            </a:r>
            <a:r>
              <a:rPr lang="zh-TW" altLang="en-US" dirty="0" smtClean="0"/>
              <a:t>，讓下載程式的使用者在遇到陌生來電時，可透過電話資料庫過濾掉詐騙電話，全球下載量已經超過 </a:t>
            </a:r>
            <a:r>
              <a:rPr lang="en-US" altLang="zh-TW" dirty="0" smtClean="0"/>
              <a:t>600 </a:t>
            </a:r>
            <a:r>
              <a:rPr lang="zh-TW" altLang="en-US" dirty="0" smtClean="0"/>
              <a:t>萬次。</a:t>
            </a:r>
          </a:p>
          <a:p>
            <a:pPr lvl="1"/>
            <a:r>
              <a:rPr lang="zh-TW" altLang="en-US" dirty="0" smtClean="0"/>
              <a:t>購併後，</a:t>
            </a:r>
            <a:r>
              <a:rPr lang="en-US" altLang="zh-TW" dirty="0" err="1" smtClean="0"/>
              <a:t>whoscall</a:t>
            </a:r>
            <a:r>
              <a:rPr lang="en-US" altLang="zh-TW" dirty="0" smtClean="0"/>
              <a:t> </a:t>
            </a:r>
            <a:r>
              <a:rPr lang="zh-TW" altLang="en-US" dirty="0" smtClean="0"/>
              <a:t>的名稱將改為</a:t>
            </a:r>
            <a:r>
              <a:rPr lang="en-US" altLang="zh-TW" dirty="0" smtClean="0"/>
              <a:t>LINE </a:t>
            </a:r>
            <a:r>
              <a:rPr lang="en-US" altLang="zh-TW" dirty="0" err="1" smtClean="0"/>
              <a:t>whoscall</a:t>
            </a:r>
            <a:r>
              <a:rPr lang="zh-TW" altLang="en-US" dirty="0" smtClean="0"/>
              <a:t>，一方面可以提供 </a:t>
            </a:r>
            <a:r>
              <a:rPr lang="en-US" altLang="zh-TW" dirty="0" smtClean="0"/>
              <a:t>LINE </a:t>
            </a:r>
            <a:r>
              <a:rPr lang="zh-TW" altLang="en-US" dirty="0" smtClean="0"/>
              <a:t>的使用者避免接到詐騙電話，另一方面，使用者在使用 </a:t>
            </a:r>
            <a:r>
              <a:rPr lang="en-US" altLang="zh-TW" dirty="0" err="1" smtClean="0"/>
              <a:t>whoscall</a:t>
            </a:r>
            <a:r>
              <a:rPr lang="en-US" altLang="zh-TW" dirty="0" smtClean="0"/>
              <a:t> </a:t>
            </a:r>
            <a:r>
              <a:rPr lang="zh-TW" altLang="en-US" dirty="0" smtClean="0"/>
              <a:t>時，也會看到 </a:t>
            </a:r>
            <a:r>
              <a:rPr lang="en-US" altLang="zh-TW" dirty="0" smtClean="0"/>
              <a:t>LINE</a:t>
            </a:r>
            <a:r>
              <a:rPr lang="zh-TW" altLang="en-US" dirty="0" smtClean="0"/>
              <a:t>的標誌而增加 </a:t>
            </a:r>
            <a:r>
              <a:rPr lang="en-US" altLang="zh-TW" dirty="0" smtClean="0"/>
              <a:t>LINE </a:t>
            </a:r>
            <a:r>
              <a:rPr lang="zh-TW" altLang="en-US" dirty="0" smtClean="0"/>
              <a:t>的使用數。</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28</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59746" name="Picture 2" descr="https://sp.yimg.com/ib/th?id=HN.607991469119964178&amp;pid=15.1&amp;P=0"/>
          <p:cNvPicPr>
            <a:picLocks noChangeAspect="1" noChangeArrowheads="1"/>
          </p:cNvPicPr>
          <p:nvPr/>
        </p:nvPicPr>
        <p:blipFill>
          <a:blip r:embed="rId2" cstate="print"/>
          <a:srcRect/>
          <a:stretch>
            <a:fillRect/>
          </a:stretch>
        </p:blipFill>
        <p:spPr bwMode="auto">
          <a:xfrm>
            <a:off x="4788024" y="1268760"/>
            <a:ext cx="2857500" cy="13620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網路行銷的特性</a:t>
            </a:r>
            <a:endParaRPr lang="zh-TW" altLang="en-US" dirty="0"/>
          </a:p>
        </p:txBody>
      </p:sp>
      <p:sp>
        <p:nvSpPr>
          <p:cNvPr id="3" name="內容版面配置區 2"/>
          <p:cNvSpPr>
            <a:spLocks noGrp="1"/>
          </p:cNvSpPr>
          <p:nvPr>
            <p:ph idx="1"/>
          </p:nvPr>
        </p:nvSpPr>
        <p:spPr/>
        <p:txBody>
          <a:bodyPr/>
          <a:lstStyle/>
          <a:p>
            <a:pPr>
              <a:buNone/>
            </a:pPr>
            <a:r>
              <a:rPr lang="en-US" altLang="zh-TW" b="1" dirty="0" smtClean="0"/>
              <a:t>1.</a:t>
            </a:r>
            <a:r>
              <a:rPr lang="zh-TW" altLang="en-US" b="1" dirty="0" smtClean="0"/>
              <a:t>互動性 </a:t>
            </a:r>
            <a:r>
              <a:rPr lang="en-US" altLang="zh-TW" b="1" dirty="0" smtClean="0"/>
              <a:t>(Interactive)</a:t>
            </a:r>
          </a:p>
          <a:p>
            <a:pPr lvl="1"/>
            <a:r>
              <a:rPr lang="zh-TW" altLang="en-US" dirty="0" smtClean="0"/>
              <a:t>行銷業者與消費者之間互動的程度，傳統的行銷溝通模式是由單一媒介傳遞給大眾</a:t>
            </a:r>
            <a:endParaRPr lang="en-US" altLang="zh-TW" dirty="0" smtClean="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9" name="投影片編號版面配置區 18"/>
          <p:cNvSpPr>
            <a:spLocks noGrp="1"/>
          </p:cNvSpPr>
          <p:nvPr>
            <p:ph type="sldNum" sz="quarter" idx="11"/>
          </p:nvPr>
        </p:nvSpPr>
        <p:spPr/>
        <p:txBody>
          <a:bodyPr/>
          <a:lstStyle/>
          <a:p>
            <a:fld id="{A3DEC8BA-62D7-46A7-9980-A77EEE976E4E}" type="slidenum">
              <a:rPr lang="en-US" altLang="zh-TW" smtClean="0"/>
              <a:pPr/>
              <a:t>29</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16737"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blip>
          <a:srcRect/>
          <a:stretch>
            <a:fillRect/>
          </a:stretch>
        </p:blipFill>
        <p:spPr bwMode="auto">
          <a:xfrm>
            <a:off x="1619672" y="2492896"/>
            <a:ext cx="6624736" cy="3994916"/>
          </a:xfrm>
          <a:prstGeom prst="rect">
            <a:avLst/>
          </a:prstGeom>
          <a:noFill/>
          <a:ln w="9525">
            <a:noFill/>
            <a:miter lim="800000"/>
            <a:headEnd/>
            <a:tailEnd/>
          </a:ln>
        </p:spPr>
      </p:pic>
      <p:sp>
        <p:nvSpPr>
          <p:cNvPr id="16" name="文字方塊 15"/>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(1/8)</a:t>
            </a:r>
            <a:endParaRPr lang="zh-TW" altLang="en-US" dirty="0">
              <a:solidFill>
                <a:schemeClr val="accent2"/>
              </a:solidFill>
            </a:endParaRPr>
          </a:p>
        </p:txBody>
      </p:sp>
      <p:sp>
        <p:nvSpPr>
          <p:cNvPr id="17" name="文字方塊 16"/>
          <p:cNvSpPr txBox="1"/>
          <p:nvPr/>
        </p:nvSpPr>
        <p:spPr>
          <a:xfrm>
            <a:off x="4427984" y="1268760"/>
            <a:ext cx="659155" cy="369332"/>
          </a:xfrm>
          <a:prstGeom prst="rect">
            <a:avLst/>
          </a:prstGeom>
          <a:noFill/>
        </p:spPr>
        <p:txBody>
          <a:bodyPr wrap="none" rtlCol="0">
            <a:spAutoFit/>
          </a:bodyPr>
          <a:lstStyle/>
          <a:p>
            <a:r>
              <a:rPr lang="en-US" altLang="zh-TW" dirty="0" smtClean="0">
                <a:solidFill>
                  <a:schemeClr val="tx2"/>
                </a:solidFill>
              </a:rPr>
              <a:t>(1/2)</a:t>
            </a:r>
            <a:endParaRPr lang="zh-TW" alt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dirty="0" smtClean="0"/>
              <a:t>網路行銷導論</a:t>
            </a:r>
            <a:endParaRPr lang="zh-TW" altLang="en-US" dirty="0"/>
          </a:p>
        </p:txBody>
      </p:sp>
      <p:graphicFrame>
        <p:nvGraphicFramePr>
          <p:cNvPr id="12" name="內容版面配置區 11"/>
          <p:cNvGraphicFramePr>
            <a:graphicFrameLocks noGrp="1"/>
          </p:cNvGraphicFramePr>
          <p:nvPr>
            <p:ph idx="1"/>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頁尾版面配置區 6"/>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3</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9" name="日期版面配置區 8"/>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3" name="內容版面配置區 2"/>
          <p:cNvSpPr>
            <a:spLocks noGrp="1"/>
          </p:cNvSpPr>
          <p:nvPr>
            <p:ph idx="1"/>
          </p:nvPr>
        </p:nvSpPr>
        <p:spPr>
          <a:xfrm>
            <a:off x="539552" y="1143000"/>
            <a:ext cx="4392488" cy="5257800"/>
          </a:xfrm>
        </p:spPr>
        <p:txBody>
          <a:bodyPr/>
          <a:lstStyle/>
          <a:p>
            <a:pPr lvl="0">
              <a:buClr>
                <a:srgbClr val="9999FF"/>
              </a:buClr>
              <a:buNone/>
            </a:pPr>
            <a:r>
              <a:rPr lang="en-US" altLang="zh-TW" b="1" dirty="0" smtClean="0"/>
              <a:t>1.</a:t>
            </a:r>
            <a:r>
              <a:rPr lang="zh-TW" altLang="en-US" b="1" dirty="0" smtClean="0"/>
              <a:t>互動性 </a:t>
            </a:r>
            <a:r>
              <a:rPr lang="en-US" altLang="zh-TW" b="1" dirty="0" smtClean="0"/>
              <a:t>(Interactive)</a:t>
            </a:r>
          </a:p>
          <a:p>
            <a:pPr lvl="1"/>
            <a:r>
              <a:rPr lang="en-US" altLang="zh-TW" dirty="0" smtClean="0"/>
              <a:t>Web 2.0 </a:t>
            </a:r>
            <a:r>
              <a:rPr lang="zh-TW" altLang="en-US" dirty="0" smtClean="0"/>
              <a:t>時代，消費者已經可以參與資訊的製作、分享與提供，彼此之間會有產品的推薦行為。</a:t>
            </a:r>
          </a:p>
          <a:p>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9" name="投影片編號版面配置區 18"/>
          <p:cNvSpPr>
            <a:spLocks noGrp="1"/>
          </p:cNvSpPr>
          <p:nvPr>
            <p:ph type="sldNum" sz="quarter" idx="11"/>
          </p:nvPr>
        </p:nvSpPr>
        <p:spPr/>
        <p:txBody>
          <a:bodyPr/>
          <a:lstStyle/>
          <a:p>
            <a:fld id="{A3DEC8BA-62D7-46A7-9980-A77EEE976E4E}" type="slidenum">
              <a:rPr lang="en-US" altLang="zh-TW" smtClean="0"/>
              <a:pPr/>
              <a:t>30</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15713"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2985722" y="1412776"/>
            <a:ext cx="6194790" cy="5112568"/>
          </a:xfrm>
          <a:prstGeom prst="rect">
            <a:avLst/>
          </a:prstGeom>
          <a:noFill/>
          <a:ln w="9525">
            <a:noFill/>
            <a:miter lim="800000"/>
            <a:headEnd/>
            <a:tailEnd/>
          </a:ln>
        </p:spPr>
      </p:pic>
      <p:sp>
        <p:nvSpPr>
          <p:cNvPr id="16" name="文字方塊 15"/>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(2/8)</a:t>
            </a:r>
            <a:endParaRPr lang="zh-TW" altLang="en-US" dirty="0">
              <a:solidFill>
                <a:schemeClr val="accent2"/>
              </a:solidFill>
            </a:endParaRPr>
          </a:p>
        </p:txBody>
      </p:sp>
      <p:sp>
        <p:nvSpPr>
          <p:cNvPr id="17" name="文字方塊 16"/>
          <p:cNvSpPr txBox="1"/>
          <p:nvPr/>
        </p:nvSpPr>
        <p:spPr>
          <a:xfrm>
            <a:off x="4427984" y="1268760"/>
            <a:ext cx="659155" cy="369332"/>
          </a:xfrm>
          <a:prstGeom prst="rect">
            <a:avLst/>
          </a:prstGeom>
          <a:noFill/>
        </p:spPr>
        <p:txBody>
          <a:bodyPr wrap="none" rtlCol="0">
            <a:spAutoFit/>
          </a:bodyPr>
          <a:lstStyle/>
          <a:p>
            <a:r>
              <a:rPr lang="en-US" altLang="zh-TW" dirty="0" smtClean="0">
                <a:solidFill>
                  <a:schemeClr val="tx2"/>
                </a:solidFill>
              </a:rPr>
              <a:t>(2/2)</a:t>
            </a:r>
            <a:endParaRPr lang="zh-TW" alt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維基百科 </a:t>
            </a:r>
            <a:r>
              <a:rPr lang="en-US" altLang="zh-TW" dirty="0" smtClean="0"/>
              <a:t>(</a:t>
            </a:r>
            <a:r>
              <a:rPr lang="en-US" altLang="zh-TW" dirty="0" smtClean="0">
                <a:hlinkClick r:id="rId2"/>
              </a:rPr>
              <a:t>http://zh.wikipedia.org/wiki/Wikipedia</a:t>
            </a:r>
            <a:r>
              <a:rPr lang="en-US" altLang="zh-TW" dirty="0" smtClean="0"/>
              <a:t>)</a:t>
            </a:r>
          </a:p>
          <a:p>
            <a:pPr lvl="1"/>
            <a:r>
              <a:rPr lang="zh-TW" altLang="en-US" dirty="0" smtClean="0"/>
              <a:t>維基百科 </a:t>
            </a:r>
            <a:r>
              <a:rPr lang="en-US" altLang="zh-TW" dirty="0" smtClean="0"/>
              <a:t>(Wikipedia) </a:t>
            </a:r>
            <a:r>
              <a:rPr lang="zh-TW" altLang="en-US" dirty="0" smtClean="0"/>
              <a:t>提供一個開放的平台讓網友撰寫、修改內容，甚至不用登入即可使用。</a:t>
            </a:r>
            <a:r>
              <a:rPr lang="en-US" altLang="zh-TW" dirty="0" smtClean="0"/>
              <a:t>2001 </a:t>
            </a:r>
            <a:r>
              <a:rPr lang="zh-TW" altLang="en-US" dirty="0" smtClean="0"/>
              <a:t>年 </a:t>
            </a:r>
            <a:r>
              <a:rPr lang="en-US" altLang="zh-TW" dirty="0" smtClean="0"/>
              <a:t>Wikipedia </a:t>
            </a:r>
            <a:r>
              <a:rPr lang="zh-TW" altLang="en-US" dirty="0" smtClean="0"/>
              <a:t>正式上線，網友反應熱烈，許多詞彙都由網友自己詮釋，並且彼此進行互動。根據維基百科的統計，在維基百科上有超過 </a:t>
            </a:r>
            <a:r>
              <a:rPr lang="en-US" altLang="zh-TW" dirty="0" smtClean="0"/>
              <a:t>350 </a:t>
            </a:r>
            <a:r>
              <a:rPr lang="zh-TW" altLang="en-US" dirty="0" smtClean="0"/>
              <a:t>萬名註冊者、總編輯次數超過 </a:t>
            </a:r>
            <a:r>
              <a:rPr lang="en-US" altLang="zh-TW" dirty="0" smtClean="0"/>
              <a:t>10 </a:t>
            </a:r>
            <a:r>
              <a:rPr lang="zh-TW" altLang="en-US" dirty="0" smtClean="0"/>
              <a:t>億次、約有</a:t>
            </a:r>
            <a:r>
              <a:rPr lang="en-US" altLang="zh-TW" dirty="0" smtClean="0"/>
              <a:t>285 </a:t>
            </a:r>
            <a:r>
              <a:rPr lang="zh-TW" altLang="en-US" dirty="0" smtClean="0"/>
              <a:t>種獨立運作的語言版本，成為目前最大與使用者人數最多的網路工具書</a:t>
            </a:r>
            <a:r>
              <a:rPr lang="zh-TW" altLang="en-US" b="1" dirty="0" smtClean="0"/>
              <a:t>。</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31</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14690" name="Picture 2" descr="Wikipedia-logo-v2.svg">
            <a:hlinkClick r:id="rId3"/>
          </p:cNvPr>
          <p:cNvPicPr>
            <a:picLocks noChangeAspect="1" noChangeArrowheads="1"/>
          </p:cNvPicPr>
          <p:nvPr/>
        </p:nvPicPr>
        <p:blipFill>
          <a:blip r:embed="rId4" cstate="print"/>
          <a:srcRect/>
          <a:stretch>
            <a:fillRect/>
          </a:stretch>
        </p:blipFill>
        <p:spPr bwMode="auto">
          <a:xfrm>
            <a:off x="3779912" y="260648"/>
            <a:ext cx="1428750" cy="1304925"/>
          </a:xfrm>
          <a:prstGeom prst="rect">
            <a:avLst/>
          </a:prstGeom>
          <a:noFill/>
        </p:spPr>
      </p:pic>
      <p:pic>
        <p:nvPicPr>
          <p:cNvPr id="114692" name="Picture 4" descr="https://sp.yimg.com/ib/th?id=HN.608003988933774455&amp;pid=15.1&amp;P=0"/>
          <p:cNvPicPr>
            <a:picLocks noChangeAspect="1" noChangeArrowheads="1"/>
          </p:cNvPicPr>
          <p:nvPr/>
        </p:nvPicPr>
        <p:blipFill>
          <a:blip r:embed="rId5" cstate="print"/>
          <a:srcRect/>
          <a:stretch>
            <a:fillRect/>
          </a:stretch>
        </p:blipFill>
        <p:spPr bwMode="auto">
          <a:xfrm>
            <a:off x="1547664" y="4797152"/>
            <a:ext cx="2448272" cy="159137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18" name="內容版面配置區 17"/>
          <p:cNvSpPr>
            <a:spLocks noGrp="1"/>
          </p:cNvSpPr>
          <p:nvPr>
            <p:ph idx="1"/>
          </p:nvPr>
        </p:nvSpPr>
        <p:spPr/>
        <p:txBody>
          <a:bodyPr/>
          <a:lstStyle/>
          <a:p>
            <a:pPr>
              <a:buNone/>
            </a:pPr>
            <a:r>
              <a:rPr lang="en-US" altLang="zh-TW" b="1" dirty="0" smtClean="0"/>
              <a:t>2.</a:t>
            </a:r>
            <a:r>
              <a:rPr lang="zh-TW" altLang="en-US" b="1" dirty="0" smtClean="0"/>
              <a:t>匿名性 </a:t>
            </a:r>
            <a:r>
              <a:rPr lang="en-US" altLang="zh-TW" b="1" dirty="0" smtClean="0"/>
              <a:t>(Anonymous)</a:t>
            </a:r>
          </a:p>
          <a:p>
            <a:pPr lvl="1"/>
            <a:r>
              <a:rPr lang="zh-TW" altLang="en-US" dirty="0" smtClean="0"/>
              <a:t>網路使用者幾乎都不會提供正確的個人資訊，大多都會用化名、修改照片或是其他錯誤的個人資訊，做為匿名的行為。</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32</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graphicFrame>
        <p:nvGraphicFramePr>
          <p:cNvPr id="15" name="內容版面配置區 9"/>
          <p:cNvGraphicFramePr>
            <a:graphicFrameLocks/>
          </p:cNvGraphicFramePr>
          <p:nvPr/>
        </p:nvGraphicFramePr>
        <p:xfrm>
          <a:off x="539750" y="3068960"/>
          <a:ext cx="8147050" cy="333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2" descr="Facebook announces the Android beta test, allowing you early access to ..."/>
          <p:cNvPicPr>
            <a:picLocks noChangeAspect="1" noChangeArrowheads="1"/>
          </p:cNvPicPr>
          <p:nvPr/>
        </p:nvPicPr>
        <p:blipFill>
          <a:blip r:embed="rId7" cstate="print">
            <a:clrChange>
              <a:clrFrom>
                <a:srgbClr val="FCFCFC"/>
              </a:clrFrom>
              <a:clrTo>
                <a:srgbClr val="FCFCFC">
                  <a:alpha val="0"/>
                </a:srgbClr>
              </a:clrTo>
            </a:clrChange>
          </a:blip>
          <a:srcRect/>
          <a:stretch>
            <a:fillRect/>
          </a:stretch>
        </p:blipFill>
        <p:spPr bwMode="auto">
          <a:xfrm>
            <a:off x="7331124" y="3667844"/>
            <a:ext cx="913284" cy="913284"/>
          </a:xfrm>
          <a:prstGeom prst="rect">
            <a:avLst/>
          </a:prstGeom>
          <a:noFill/>
        </p:spPr>
      </p:pic>
      <p:sp>
        <p:nvSpPr>
          <p:cNvPr id="19" name="文字方塊 18"/>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(3/8)</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標題 16"/>
          <p:cNvSpPr>
            <a:spLocks noGrp="1"/>
          </p:cNvSpPr>
          <p:nvPr>
            <p:ph type="title"/>
          </p:nvPr>
        </p:nvSpPr>
        <p:spPr/>
        <p:txBody>
          <a:bodyPr/>
          <a:lstStyle/>
          <a:p>
            <a:r>
              <a:rPr lang="zh-TW" altLang="en-US" dirty="0" smtClean="0"/>
              <a:t>網路行銷的特性</a:t>
            </a:r>
            <a:endParaRPr lang="zh-TW" altLang="en-US" dirty="0"/>
          </a:p>
        </p:txBody>
      </p:sp>
      <p:sp>
        <p:nvSpPr>
          <p:cNvPr id="11" name="內容版面配置區 10"/>
          <p:cNvSpPr>
            <a:spLocks noGrp="1"/>
          </p:cNvSpPr>
          <p:nvPr>
            <p:ph idx="1"/>
          </p:nvPr>
        </p:nvSpPr>
        <p:spPr/>
        <p:txBody>
          <a:bodyPr/>
          <a:lstStyle/>
          <a:p>
            <a:pPr>
              <a:buNone/>
            </a:pPr>
            <a:r>
              <a:rPr lang="en-US" altLang="zh-TW" b="1" dirty="0" smtClean="0"/>
              <a:t>3.</a:t>
            </a:r>
            <a:r>
              <a:rPr lang="zh-TW" altLang="en-US" b="1" dirty="0" smtClean="0"/>
              <a:t>公開性 </a:t>
            </a:r>
            <a:r>
              <a:rPr lang="en-US" altLang="zh-TW" b="1" dirty="0" smtClean="0"/>
              <a:t>(Public)</a:t>
            </a:r>
          </a:p>
          <a:p>
            <a:pPr lvl="1"/>
            <a:r>
              <a:rPr lang="zh-TW" altLang="en-US" dirty="0" smtClean="0"/>
              <a:t>網路公開性是指網路可以讓使用者快速與便利的進行聯絡行為，像是跟其他網路使用者分享資料、興趣或知識，而網路使用者的使用範圍將不再受地域的限制</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2" name="投影片編號版面配置區 21"/>
          <p:cNvSpPr>
            <a:spLocks noGrp="1"/>
          </p:cNvSpPr>
          <p:nvPr>
            <p:ph type="sldNum" sz="quarter" idx="11"/>
          </p:nvPr>
        </p:nvSpPr>
        <p:spPr/>
        <p:txBody>
          <a:bodyPr/>
          <a:lstStyle/>
          <a:p>
            <a:fld id="{A3DEC8BA-62D7-46A7-9980-A77EEE976E4E}" type="slidenum">
              <a:rPr lang="en-US" altLang="zh-TW" smtClean="0"/>
              <a:pPr/>
              <a:t>33</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graphicFrame>
        <p:nvGraphicFramePr>
          <p:cNvPr id="19" name="內容版面配置區 9"/>
          <p:cNvGraphicFramePr>
            <a:graphicFrameLocks/>
          </p:cNvGraphicFramePr>
          <p:nvPr/>
        </p:nvGraphicFramePr>
        <p:xfrm>
          <a:off x="539552" y="2924944"/>
          <a:ext cx="814705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文字方塊 19"/>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(4/8)</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18" name="內容版面配置區 17"/>
          <p:cNvSpPr>
            <a:spLocks noGrp="1"/>
          </p:cNvSpPr>
          <p:nvPr>
            <p:ph idx="1"/>
          </p:nvPr>
        </p:nvSpPr>
        <p:spPr/>
        <p:txBody>
          <a:bodyPr/>
          <a:lstStyle/>
          <a:p>
            <a:pPr>
              <a:buNone/>
            </a:pPr>
            <a:r>
              <a:rPr lang="en-US" altLang="zh-TW" b="1" dirty="0" smtClean="0"/>
              <a:t>4.</a:t>
            </a:r>
            <a:r>
              <a:rPr lang="zh-TW" altLang="en-US" b="1" dirty="0" smtClean="0"/>
              <a:t>免費性 </a:t>
            </a:r>
            <a:r>
              <a:rPr lang="en-US" altLang="zh-TW" b="1" dirty="0" smtClean="0"/>
              <a:t>(Free)</a:t>
            </a:r>
          </a:p>
          <a:p>
            <a:pPr lvl="1"/>
            <a:r>
              <a:rPr lang="zh-TW" altLang="en-US" dirty="0" smtClean="0"/>
              <a:t>強調資源免費共享</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34</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graphicFrame>
        <p:nvGraphicFramePr>
          <p:cNvPr id="15" name="內容版面配置區 9"/>
          <p:cNvGraphicFramePr>
            <a:graphicFrameLocks/>
          </p:cNvGraphicFramePr>
          <p:nvPr/>
        </p:nvGraphicFramePr>
        <p:xfrm>
          <a:off x="539750" y="3068960"/>
          <a:ext cx="8147050" cy="333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1010" name="Picture 2" descr="https://sp.yimg.com/ib/th?id=HN.608006265279678159&amp;pid=15.1&amp;P=0"/>
          <p:cNvPicPr>
            <a:picLocks noChangeAspect="1" noChangeArrowheads="1"/>
          </p:cNvPicPr>
          <p:nvPr/>
        </p:nvPicPr>
        <p:blipFill>
          <a:blip r:embed="rId7" cstate="print"/>
          <a:srcRect/>
          <a:stretch>
            <a:fillRect/>
          </a:stretch>
        </p:blipFill>
        <p:spPr bwMode="auto">
          <a:xfrm>
            <a:off x="5436096" y="1196752"/>
            <a:ext cx="1960797" cy="1732038"/>
          </a:xfrm>
          <a:prstGeom prst="rect">
            <a:avLst/>
          </a:prstGeom>
          <a:noFill/>
        </p:spPr>
      </p:pic>
      <p:sp>
        <p:nvSpPr>
          <p:cNvPr id="19" name="文字方塊 18"/>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(5/8)</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18" name="內容版面配置區 17"/>
          <p:cNvSpPr>
            <a:spLocks noGrp="1"/>
          </p:cNvSpPr>
          <p:nvPr>
            <p:ph idx="1"/>
          </p:nvPr>
        </p:nvSpPr>
        <p:spPr/>
        <p:txBody>
          <a:bodyPr/>
          <a:lstStyle/>
          <a:p>
            <a:pPr>
              <a:buNone/>
            </a:pPr>
            <a:r>
              <a:rPr lang="en-US" altLang="zh-TW" b="1" dirty="0" smtClean="0"/>
              <a:t>5.</a:t>
            </a:r>
            <a:r>
              <a:rPr lang="zh-TW" altLang="en-US" b="1" dirty="0" smtClean="0"/>
              <a:t>個人化 </a:t>
            </a:r>
            <a:r>
              <a:rPr lang="en-US" altLang="zh-TW" b="1" dirty="0" smtClean="0"/>
              <a:t>(Personal)</a:t>
            </a:r>
          </a:p>
          <a:p>
            <a:pPr lvl="1"/>
            <a:r>
              <a:rPr lang="zh-TW" altLang="en-US" dirty="0" smtClean="0"/>
              <a:t>電腦能理解的資訊放在網路上，讓電腦不僅是顯示文字，還能夠理解文字的意義。</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0" name="投影片編號版面配置區 19"/>
          <p:cNvSpPr>
            <a:spLocks noGrp="1"/>
          </p:cNvSpPr>
          <p:nvPr>
            <p:ph type="sldNum" sz="quarter" idx="11"/>
          </p:nvPr>
        </p:nvSpPr>
        <p:spPr/>
        <p:txBody>
          <a:bodyPr/>
          <a:lstStyle/>
          <a:p>
            <a:fld id="{A3DEC8BA-62D7-46A7-9980-A77EEE976E4E}" type="slidenum">
              <a:rPr lang="en-US" altLang="zh-TW" smtClean="0"/>
              <a:pPr/>
              <a:t>35</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graphicFrame>
        <p:nvGraphicFramePr>
          <p:cNvPr id="15" name="內容版面配置區 9"/>
          <p:cNvGraphicFramePr>
            <a:graphicFrameLocks/>
          </p:cNvGraphicFramePr>
          <p:nvPr/>
        </p:nvGraphicFramePr>
        <p:xfrm>
          <a:off x="539750" y="2708920"/>
          <a:ext cx="8147050" cy="3691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文字方塊 15"/>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(6/8)</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18" name="內容版面配置區 17"/>
          <p:cNvSpPr>
            <a:spLocks noGrp="1"/>
          </p:cNvSpPr>
          <p:nvPr>
            <p:ph idx="1"/>
          </p:nvPr>
        </p:nvSpPr>
        <p:spPr/>
        <p:txBody>
          <a:bodyPr/>
          <a:lstStyle/>
          <a:p>
            <a:pPr>
              <a:buNone/>
            </a:pPr>
            <a:r>
              <a:rPr lang="en-US" altLang="zh-TW" b="1" dirty="0" smtClean="0"/>
              <a:t>6.</a:t>
            </a:r>
            <a:r>
              <a:rPr lang="zh-TW" altLang="en-US" b="1" dirty="0" smtClean="0"/>
              <a:t>群聚性 </a:t>
            </a:r>
            <a:r>
              <a:rPr lang="en-US" altLang="zh-TW" b="1" dirty="0" smtClean="0"/>
              <a:t>(Community)</a:t>
            </a:r>
          </a:p>
          <a:p>
            <a:pPr lvl="1"/>
            <a:r>
              <a:rPr lang="zh-TW" altLang="en-US" dirty="0" smtClean="0"/>
              <a:t>網際網路使用者依據不同的目的而成立不同的線上社群 </a:t>
            </a:r>
            <a:r>
              <a:rPr lang="en-US" altLang="zh-TW" dirty="0" smtClean="0"/>
              <a:t>(Online Community)</a:t>
            </a:r>
            <a:r>
              <a:rPr lang="zh-TW" altLang="en-US" dirty="0" smtClean="0"/>
              <a:t>，彼此可能因共同的興趣、話題，甚至是需求而集合在一起</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36</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graphicFrame>
        <p:nvGraphicFramePr>
          <p:cNvPr id="15" name="內容版面配置區 9"/>
          <p:cNvGraphicFramePr>
            <a:graphicFrameLocks/>
          </p:cNvGraphicFramePr>
          <p:nvPr/>
        </p:nvGraphicFramePr>
        <p:xfrm>
          <a:off x="539750" y="2924944"/>
          <a:ext cx="669654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8962" name="Picture 2" descr="Lady Gaga"/>
          <p:cNvPicPr>
            <a:picLocks noChangeAspect="1" noChangeArrowheads="1"/>
          </p:cNvPicPr>
          <p:nvPr/>
        </p:nvPicPr>
        <p:blipFill>
          <a:blip r:embed="rId7" cstate="print"/>
          <a:srcRect/>
          <a:stretch>
            <a:fillRect/>
          </a:stretch>
        </p:blipFill>
        <p:spPr bwMode="auto">
          <a:xfrm>
            <a:off x="6876256" y="3140968"/>
            <a:ext cx="1900659" cy="1900659"/>
          </a:xfrm>
          <a:prstGeom prst="rect">
            <a:avLst/>
          </a:prstGeom>
          <a:noFill/>
        </p:spPr>
      </p:pic>
      <p:sp>
        <p:nvSpPr>
          <p:cNvPr id="19" name="文字方塊 18"/>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(7/8)</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標題 13"/>
          <p:cNvSpPr>
            <a:spLocks noGrp="1"/>
          </p:cNvSpPr>
          <p:nvPr>
            <p:ph type="title"/>
          </p:nvPr>
        </p:nvSpPr>
        <p:spPr/>
        <p:txBody>
          <a:bodyPr/>
          <a:lstStyle/>
          <a:p>
            <a:r>
              <a:rPr lang="zh-TW" altLang="en-US" dirty="0" smtClean="0"/>
              <a:t>網路行銷的特性</a:t>
            </a:r>
            <a:endParaRPr lang="zh-TW" altLang="en-US" dirty="0"/>
          </a:p>
        </p:txBody>
      </p:sp>
      <p:sp>
        <p:nvSpPr>
          <p:cNvPr id="18" name="內容版面配置區 17"/>
          <p:cNvSpPr>
            <a:spLocks noGrp="1"/>
          </p:cNvSpPr>
          <p:nvPr>
            <p:ph idx="1"/>
          </p:nvPr>
        </p:nvSpPr>
        <p:spPr/>
        <p:txBody>
          <a:bodyPr/>
          <a:lstStyle/>
          <a:p>
            <a:pPr>
              <a:buNone/>
            </a:pPr>
            <a:r>
              <a:rPr lang="en-US" altLang="zh-TW" b="1" dirty="0" smtClean="0"/>
              <a:t>7.</a:t>
            </a:r>
            <a:r>
              <a:rPr lang="zh-TW" altLang="en-US" b="1" dirty="0" smtClean="0"/>
              <a:t>商業性 </a:t>
            </a:r>
            <a:r>
              <a:rPr lang="en-US" altLang="zh-TW" b="1" dirty="0" smtClean="0"/>
              <a:t>(Commerce)</a:t>
            </a:r>
          </a:p>
          <a:p>
            <a:pPr lvl="1"/>
            <a:r>
              <a:rPr lang="zh-TW" altLang="en-US" dirty="0" smtClean="0"/>
              <a:t>專門協助企業進行網路行銷的業者</a:t>
            </a:r>
            <a:r>
              <a:rPr lang="en-US" altLang="zh-TW" dirty="0" smtClean="0"/>
              <a:t>——</a:t>
            </a:r>
            <a:r>
              <a:rPr lang="zh-TW" altLang="en-US" dirty="0" smtClean="0"/>
              <a:t>泛指網路廣告、部落格行銷或是專業的網路寫手推薦等</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37</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5" name="圖片 14"/>
          <p:cNvPicPr/>
          <p:nvPr/>
        </p:nvPicPr>
        <p:blipFill rotWithShape="1">
          <a:blip r:embed="rId2" cstate="print"/>
          <a:srcRect l="11558" t="18301" r="33722" b="12350"/>
          <a:stretch/>
        </p:blipFill>
        <p:spPr bwMode="auto">
          <a:xfrm>
            <a:off x="1907704" y="2564904"/>
            <a:ext cx="5003597" cy="3566966"/>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6" name="矩形 15"/>
          <p:cNvSpPr/>
          <p:nvPr/>
        </p:nvSpPr>
        <p:spPr>
          <a:xfrm>
            <a:off x="1259632" y="6165304"/>
            <a:ext cx="7282956" cy="369332"/>
          </a:xfrm>
          <a:prstGeom prst="rect">
            <a:avLst/>
          </a:prstGeom>
        </p:spPr>
        <p:txBody>
          <a:bodyPr wrap="none">
            <a:spAutoFit/>
          </a:bodyPr>
          <a:lstStyle/>
          <a:p>
            <a:r>
              <a:rPr lang="zh-TW" altLang="en-US" dirty="0" smtClean="0"/>
              <a:t>圖</a:t>
            </a:r>
            <a:r>
              <a:rPr lang="en-US" altLang="zh-TW" dirty="0" smtClean="0"/>
              <a:t>1-10 </a:t>
            </a:r>
            <a:r>
              <a:rPr lang="zh-TW" altLang="en-US" dirty="0" smtClean="0"/>
              <a:t>我是大 </a:t>
            </a:r>
            <a:r>
              <a:rPr lang="en-US" altLang="zh-TW" dirty="0" smtClean="0"/>
              <a:t>A </a:t>
            </a:r>
            <a:r>
              <a:rPr lang="zh-TW" altLang="en-US" dirty="0" smtClean="0"/>
              <a:t>粉絲團 </a:t>
            </a:r>
            <a:r>
              <a:rPr lang="en-US" altLang="zh-TW" dirty="0" smtClean="0"/>
              <a:t>(</a:t>
            </a:r>
            <a:r>
              <a:rPr lang="en-US" altLang="zh-TW" dirty="0" smtClean="0">
                <a:hlinkClick r:id="rId3"/>
              </a:rPr>
              <a:t>https://www.facebook.com/thisisbiga?fref=ts</a:t>
            </a:r>
            <a:r>
              <a:rPr lang="en-US" altLang="zh-TW" dirty="0" smtClean="0"/>
              <a:t>)</a:t>
            </a:r>
            <a:endParaRPr lang="zh-TW" altLang="en-US" dirty="0"/>
          </a:p>
        </p:txBody>
      </p:sp>
      <p:sp>
        <p:nvSpPr>
          <p:cNvPr id="19" name="文字方塊 18"/>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(8/8)</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標題 16"/>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18" name="內容版面配置區 17"/>
          <p:cNvSpPr>
            <a:spLocks noGrp="1"/>
          </p:cNvSpPr>
          <p:nvPr>
            <p:ph idx="1"/>
          </p:nvPr>
        </p:nvSpPr>
        <p:spPr/>
        <p:txBody>
          <a:bodyPr/>
          <a:lstStyle/>
          <a:p>
            <a:r>
              <a:rPr lang="zh-TW" altLang="en-US" b="1" dirty="0" smtClean="0"/>
              <a:t>維基百科的資訊</a:t>
            </a:r>
            <a:r>
              <a:rPr lang="en-US" altLang="zh-TW" dirty="0" smtClean="0"/>
              <a:t>(</a:t>
            </a:r>
            <a:r>
              <a:rPr lang="en-US" altLang="zh-TW" dirty="0" smtClean="0">
                <a:hlinkClick r:id="rId2"/>
              </a:rPr>
              <a:t>http://zh.wikipedia.org/wiki/Wikipedia</a:t>
            </a:r>
            <a:r>
              <a:rPr lang="en-US" altLang="zh-TW" dirty="0" smtClean="0"/>
              <a:t>)</a:t>
            </a:r>
          </a:p>
          <a:p>
            <a:endParaRPr lang="en-US" altLang="zh-TW" dirty="0" smtClean="0"/>
          </a:p>
          <a:p>
            <a:pPr lvl="1"/>
            <a:r>
              <a:rPr lang="zh-TW" altLang="en-US" dirty="0" smtClean="0"/>
              <a:t>思考時間：維基百科為何會興起？請問網路特性對於維基百科的助益為何？</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38</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網路行銷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p>
        </p:txBody>
      </p:sp>
      <p:pic>
        <p:nvPicPr>
          <p:cNvPr id="10" name="Picture 2" descr="Wikipedia-logo-v2.svg">
            <a:hlinkClick r:id="rId3"/>
          </p:cNvPr>
          <p:cNvPicPr>
            <a:picLocks noChangeAspect="1" noChangeArrowheads="1"/>
          </p:cNvPicPr>
          <p:nvPr/>
        </p:nvPicPr>
        <p:blipFill>
          <a:blip r:embed="rId4" cstate="print"/>
          <a:srcRect/>
          <a:stretch>
            <a:fillRect/>
          </a:stretch>
        </p:blipFill>
        <p:spPr bwMode="auto">
          <a:xfrm>
            <a:off x="2051720" y="4149080"/>
            <a:ext cx="1428750" cy="1304925"/>
          </a:xfrm>
          <a:prstGeom prst="rect">
            <a:avLst/>
          </a:prstGeom>
          <a:noFill/>
        </p:spPr>
      </p:pic>
      <p:pic>
        <p:nvPicPr>
          <p:cNvPr id="11" name="Picture 4" descr="https://sp.yimg.com/ib/th?id=HN.608003988933774455&amp;pid=15.1&amp;P=0"/>
          <p:cNvPicPr>
            <a:picLocks noChangeAspect="1" noChangeArrowheads="1"/>
          </p:cNvPicPr>
          <p:nvPr/>
        </p:nvPicPr>
        <p:blipFill>
          <a:blip r:embed="rId5" cstate="print"/>
          <a:srcRect/>
          <a:stretch>
            <a:fillRect/>
          </a:stretch>
        </p:blipFill>
        <p:spPr bwMode="auto">
          <a:xfrm>
            <a:off x="4211960" y="4005064"/>
            <a:ext cx="2448272" cy="159137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社群行銷的概念</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社群行銷 </a:t>
            </a:r>
            <a:r>
              <a:rPr lang="en-US" altLang="zh-TW" b="1" dirty="0" smtClean="0">
                <a:solidFill>
                  <a:srgbClr val="C00000"/>
                </a:solidFill>
              </a:rPr>
              <a:t>(Social Media Marketing) </a:t>
            </a:r>
            <a:r>
              <a:rPr lang="zh-TW" altLang="en-US" dirty="0" smtClean="0"/>
              <a:t>是奠基在社會網絡的基礎上，透過網路來串連，拉近企業與消費者之間的距離，以期能更理解消費者需求，提供符合其需求的產品，進而讓消費者願意推薦自己的產品。</a:t>
            </a:r>
            <a:endParaRPr lang="en-US" altLang="zh-TW" dirty="0" smtClean="0"/>
          </a:p>
          <a:p>
            <a:r>
              <a:rPr lang="en-US" altLang="zh-TW" dirty="0" err="1" smtClean="0"/>
              <a:t>facebook</a:t>
            </a:r>
            <a:r>
              <a:rPr lang="en-US" altLang="zh-TW" dirty="0" smtClean="0"/>
              <a:t> </a:t>
            </a:r>
            <a:r>
              <a:rPr lang="zh-TW" altLang="en-US" dirty="0" smtClean="0"/>
              <a:t>上常見企業建立自己的粉絲團，提供企業宣傳的管道，當網路使用者按讚加入後，企業一提供新的消息時，就會呈現在該網路使用者的塗鴉牆上，讓該使用者的朋友也都能看到此訊息，創造宣傳效果極為廣泛的行銷模式，像是病毒般在網路使用者之間感染，甚至讓產品社群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39</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網路行銷與我</a:t>
            </a:r>
            <a:endParaRPr lang="zh-TW" altLang="en-US" dirty="0">
              <a:solidFill>
                <a:schemeClr val="accent1"/>
              </a:solidFill>
            </a:endParaRPr>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1" name="投影片編號版面配置區 20"/>
          <p:cNvSpPr>
            <a:spLocks noGrp="1"/>
          </p:cNvSpPr>
          <p:nvPr>
            <p:ph type="sldNum" sz="quarter" idx="11"/>
          </p:nvPr>
        </p:nvSpPr>
        <p:spPr/>
        <p:txBody>
          <a:bodyPr/>
          <a:lstStyle/>
          <a:p>
            <a:fld id="{A3DEC8BA-62D7-46A7-9980-A77EEE976E4E}" type="slidenum">
              <a:rPr lang="en-US" altLang="zh-TW" smtClean="0"/>
              <a:pPr/>
              <a:t>4</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9" name="內容版面配置區 7"/>
          <p:cNvPicPr>
            <a:picLocks/>
          </p:cNvPicPr>
          <p:nvPr/>
        </p:nvPicPr>
        <p:blipFill rotWithShape="1">
          <a:blip r:embed="rId2" cstate="print"/>
          <a:srcRect l="11377" t="17659" r="34084" b="15882"/>
          <a:stretch/>
        </p:blipFill>
        <p:spPr bwMode="auto">
          <a:xfrm>
            <a:off x="457200" y="1668896"/>
            <a:ext cx="4038600" cy="2768216"/>
          </a:xfrm>
          <a:prstGeom prst="rect">
            <a:avLst/>
          </a:prstGeom>
          <a:noFill/>
          <a:ln w="9525">
            <a:solidFill>
              <a:schemeClr val="accent1"/>
            </a:solidFill>
            <a:miter lim="800000"/>
            <a:headEnd/>
            <a:tailEnd/>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11" name="內容版面配置區 9"/>
          <p:cNvPicPr>
            <a:picLocks/>
          </p:cNvPicPr>
          <p:nvPr/>
        </p:nvPicPr>
        <p:blipFill rotWithShape="1">
          <a:blip r:embed="rId3" cstate="print"/>
          <a:srcRect l="7043" t="10595" r="8259" b="5929"/>
          <a:stretch/>
        </p:blipFill>
        <p:spPr bwMode="auto">
          <a:xfrm>
            <a:off x="4648200" y="2204864"/>
            <a:ext cx="4038600" cy="2238937"/>
          </a:xfrm>
          <a:prstGeom prst="rect">
            <a:avLst/>
          </a:prstGeom>
          <a:noFill/>
          <a:ln w="9525">
            <a:solidFill>
              <a:schemeClr val="accent1"/>
            </a:solidFill>
            <a:miter lim="800000"/>
            <a:headEnd/>
            <a:tailEnd/>
          </a:ln>
          <a:effectLst/>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10" name="矩形 9"/>
          <p:cNvSpPr/>
          <p:nvPr/>
        </p:nvSpPr>
        <p:spPr>
          <a:xfrm>
            <a:off x="4644008" y="4532927"/>
            <a:ext cx="4032448" cy="1477328"/>
          </a:xfrm>
          <a:prstGeom prst="rect">
            <a:avLst/>
          </a:prstGeom>
        </p:spPr>
        <p:txBody>
          <a:bodyPr wrap="square">
            <a:spAutoFit/>
          </a:bodyPr>
          <a:lstStyle/>
          <a:p>
            <a:r>
              <a:rPr lang="zh-TW" altLang="en-US" dirty="0" smtClean="0"/>
              <a:t>圖</a:t>
            </a:r>
            <a:r>
              <a:rPr lang="en-US" altLang="zh-TW" dirty="0" smtClean="0"/>
              <a:t>1-2 </a:t>
            </a:r>
            <a:r>
              <a:rPr lang="en-US" altLang="zh-TW" dirty="0" err="1" smtClean="0"/>
              <a:t>iFit</a:t>
            </a:r>
            <a:r>
              <a:rPr lang="zh-TW" altLang="en-US" dirty="0" smtClean="0"/>
              <a:t>的</a:t>
            </a:r>
            <a:r>
              <a:rPr lang="en-US" altLang="zh-TW" dirty="0" smtClean="0"/>
              <a:t>Line</a:t>
            </a:r>
            <a:r>
              <a:rPr lang="zh-TW" altLang="en-US" dirty="0" smtClean="0"/>
              <a:t>圖片行銷活動 </a:t>
            </a:r>
            <a:r>
              <a:rPr lang="en-US" altLang="zh-TW" dirty="0" smtClean="0"/>
              <a:t>(</a:t>
            </a:r>
            <a:r>
              <a:rPr lang="en-US" altLang="zh-TW" dirty="0" smtClean="0">
                <a:hlinkClick r:id="rId4"/>
              </a:rPr>
              <a:t>https://www.facebook.com/photo.php?fbid=757989880891631&amp;set=a.456056181085004.113106.422836024407020&amp;type=1&amp;theater</a:t>
            </a:r>
            <a:r>
              <a:rPr lang="en-US" altLang="zh-TW" dirty="0" smtClean="0"/>
              <a:t> )</a:t>
            </a:r>
            <a:endParaRPr lang="zh-TW" altLang="en-US" dirty="0"/>
          </a:p>
        </p:txBody>
      </p:sp>
      <p:sp>
        <p:nvSpPr>
          <p:cNvPr id="12" name="矩形 11"/>
          <p:cNvSpPr/>
          <p:nvPr/>
        </p:nvSpPr>
        <p:spPr>
          <a:xfrm>
            <a:off x="467544" y="4509120"/>
            <a:ext cx="3960440" cy="923330"/>
          </a:xfrm>
          <a:prstGeom prst="rect">
            <a:avLst/>
          </a:prstGeom>
        </p:spPr>
        <p:txBody>
          <a:bodyPr wrap="square">
            <a:spAutoFit/>
          </a:bodyPr>
          <a:lstStyle/>
          <a:p>
            <a:r>
              <a:rPr lang="zh-TW" altLang="en-US" dirty="0" smtClean="0"/>
              <a:t>圖</a:t>
            </a:r>
            <a:r>
              <a:rPr lang="en-US" altLang="zh-TW" dirty="0" smtClean="0"/>
              <a:t>1-1 </a:t>
            </a:r>
            <a:r>
              <a:rPr lang="en-US" altLang="zh-TW" dirty="0" err="1" smtClean="0"/>
              <a:t>iFit</a:t>
            </a:r>
            <a:r>
              <a:rPr lang="zh-TW" altLang="en-US" dirty="0" smtClean="0"/>
              <a:t>的粉絲團 </a:t>
            </a:r>
            <a:r>
              <a:rPr lang="en-US" altLang="zh-TW" dirty="0" smtClean="0"/>
              <a:t>(</a:t>
            </a:r>
            <a:r>
              <a:rPr lang="en-US" altLang="zh-TW" dirty="0" smtClean="0">
                <a:hlinkClick r:id="rId5"/>
              </a:rPr>
              <a:t>https://www.facebook.com/IFit333?fref=ts</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小米科技的社群行銷</a:t>
            </a:r>
            <a:endParaRPr lang="en-US" altLang="zh-TW" b="1" dirty="0" smtClean="0"/>
          </a:p>
          <a:p>
            <a:endParaRPr lang="en-US" altLang="zh-TW" dirty="0" smtClean="0"/>
          </a:p>
          <a:p>
            <a:endParaRPr lang="en-US" altLang="zh-TW" dirty="0" smtClean="0"/>
          </a:p>
          <a:p>
            <a:endParaRPr lang="en-US" altLang="zh-TW" dirty="0" smtClean="0"/>
          </a:p>
          <a:p>
            <a:pPr lvl="1"/>
            <a:r>
              <a:rPr lang="zh-TW" altLang="en-US" dirty="0" smtClean="0"/>
              <a:t>小米科技在推出小米機或紅米機之前，都會透過網路將上市的訊息傳遞給使用者，同時，請使用者協助進行測試，不但降低廣告費用，還可以在使用者的協助下，發展出許多新的應用程式，而使用者也會更加注意這款自己付出研發心力的產品上市時程，甚至會主動協助推薦，如此，讓不管是小米機還是紅米機，都能以較低的價格上市。</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40</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83298" name="Picture 2" descr="https://sp.yimg.com/ib/th?id=HN.608016654803928463&amp;pid=15.1&amp;P=0"/>
          <p:cNvPicPr>
            <a:picLocks noChangeAspect="1" noChangeArrowheads="1"/>
          </p:cNvPicPr>
          <p:nvPr/>
        </p:nvPicPr>
        <p:blipFill>
          <a:blip r:embed="rId2" cstate="print"/>
          <a:srcRect t="9450" b="11801"/>
          <a:stretch>
            <a:fillRect/>
          </a:stretch>
        </p:blipFill>
        <p:spPr bwMode="auto">
          <a:xfrm>
            <a:off x="4644008" y="1340768"/>
            <a:ext cx="2857500" cy="1800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社群行銷的影響</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社會網絡 </a:t>
            </a:r>
            <a:r>
              <a:rPr lang="en-US" altLang="zh-TW" b="1" dirty="0" smtClean="0">
                <a:solidFill>
                  <a:srgbClr val="C00000"/>
                </a:solidFill>
              </a:rPr>
              <a:t>(Social Network) </a:t>
            </a:r>
            <a:r>
              <a:rPr lang="zh-TW" altLang="en-US" dirty="0" smtClean="0"/>
              <a:t>是指人與人之間的社會關係</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在學校班上 </a:t>
            </a:r>
            <a:r>
              <a:rPr lang="en-US" altLang="zh-TW" dirty="0" smtClean="0"/>
              <a:t>(</a:t>
            </a:r>
            <a:r>
              <a:rPr lang="zh-TW" altLang="en-US" dirty="0" smtClean="0"/>
              <a:t>團體</a:t>
            </a:r>
            <a:r>
              <a:rPr lang="en-US" altLang="zh-TW" dirty="0" smtClean="0"/>
              <a:t>) </a:t>
            </a:r>
            <a:r>
              <a:rPr lang="zh-TW" altLang="en-US" dirty="0" smtClean="0"/>
              <a:t>會出現小群體，或是在</a:t>
            </a:r>
            <a:r>
              <a:rPr lang="en-US" altLang="zh-TW" dirty="0" err="1" smtClean="0"/>
              <a:t>facebook</a:t>
            </a:r>
            <a:r>
              <a:rPr lang="en-US" altLang="zh-TW" dirty="0" smtClean="0"/>
              <a:t> </a:t>
            </a:r>
            <a:r>
              <a:rPr lang="zh-TW" altLang="en-US" dirty="0" smtClean="0"/>
              <a:t>朋友群中，也會出現不同的網絡關係。</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41</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82273"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2915816" y="1988840"/>
            <a:ext cx="2906068" cy="2538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facebook</a:t>
            </a:r>
            <a:r>
              <a:rPr lang="en-US" altLang="zh-TW" b="1" dirty="0" smtClean="0"/>
              <a:t> </a:t>
            </a:r>
            <a:r>
              <a:rPr lang="zh-TW" altLang="en-US" b="1" dirty="0" smtClean="0"/>
              <a:t>的朋友關聯圖</a:t>
            </a:r>
            <a:endParaRPr lang="en-US" altLang="zh-TW" b="1" dirty="0" smtClean="0"/>
          </a:p>
          <a:p>
            <a:pPr lvl="1"/>
            <a:r>
              <a:rPr lang="zh-TW" altLang="en-US" dirty="0" smtClean="0"/>
              <a:t>筆者利用 </a:t>
            </a:r>
            <a:r>
              <a:rPr lang="en-US" altLang="zh-TW" dirty="0" err="1" smtClean="0"/>
              <a:t>facebook</a:t>
            </a:r>
            <a:r>
              <a:rPr lang="en-US" altLang="zh-TW" dirty="0" smtClean="0"/>
              <a:t> </a:t>
            </a:r>
            <a:r>
              <a:rPr lang="zh-TW" altLang="en-US" dirty="0" smtClean="0"/>
              <a:t>的 </a:t>
            </a:r>
            <a:r>
              <a:rPr lang="en-US" altLang="zh-TW" dirty="0" err="1" smtClean="0"/>
              <a:t>Touchgraph</a:t>
            </a:r>
            <a:r>
              <a:rPr lang="en-US" altLang="zh-TW" dirty="0" smtClean="0"/>
              <a:t> </a:t>
            </a:r>
            <a:r>
              <a:rPr lang="zh-TW" altLang="en-US" dirty="0" smtClean="0"/>
              <a:t>程式演算出如圖 </a:t>
            </a:r>
            <a:r>
              <a:rPr lang="en-US" altLang="zh-TW" dirty="0" smtClean="0"/>
              <a:t>1-12 </a:t>
            </a:r>
            <a:r>
              <a:rPr lang="zh-TW" altLang="en-US" dirty="0" smtClean="0"/>
              <a:t>所示的朋友關聯圖，在圖中我們可以看到分群為研究所學弟妹、常聯絡的朋友、學生族群、研究所同學與大學同學等。其中，圖示以筆者為中心點，關聯性越強者則其圖會較接近筆者且較大。</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8" name="投影片編號版面配置區 17"/>
          <p:cNvSpPr>
            <a:spLocks noGrp="1"/>
          </p:cNvSpPr>
          <p:nvPr>
            <p:ph type="sldNum" sz="quarter" idx="11"/>
          </p:nvPr>
        </p:nvSpPr>
        <p:spPr/>
        <p:txBody>
          <a:bodyPr/>
          <a:lstStyle/>
          <a:p>
            <a:fld id="{A3DEC8BA-62D7-46A7-9980-A77EEE976E4E}" type="slidenum">
              <a:rPr lang="en-US" altLang="zh-TW" smtClean="0"/>
              <a:pPr/>
              <a:t>42</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5" name="圖片 14"/>
          <p:cNvPicPr/>
          <p:nvPr/>
        </p:nvPicPr>
        <p:blipFill rotWithShape="1">
          <a:blip r:embed="rId2" cstate="print"/>
          <a:srcRect l="35216" t="19264" r="19817" b="23266"/>
          <a:stretch/>
        </p:blipFill>
        <p:spPr bwMode="auto">
          <a:xfrm>
            <a:off x="2699792" y="3684244"/>
            <a:ext cx="4012083" cy="2769092"/>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6" name="矩形 15"/>
          <p:cNvSpPr/>
          <p:nvPr/>
        </p:nvSpPr>
        <p:spPr>
          <a:xfrm>
            <a:off x="6660232" y="6093296"/>
            <a:ext cx="2095445" cy="369332"/>
          </a:xfrm>
          <a:prstGeom prst="rect">
            <a:avLst/>
          </a:prstGeom>
        </p:spPr>
        <p:txBody>
          <a:bodyPr wrap="none">
            <a:spAutoFit/>
          </a:bodyPr>
          <a:lstStyle/>
          <a:p>
            <a:r>
              <a:rPr lang="zh-TW" altLang="en-US" dirty="0" smtClean="0"/>
              <a:t>圖</a:t>
            </a:r>
            <a:r>
              <a:rPr lang="en-US" altLang="zh-TW" dirty="0" smtClean="0"/>
              <a:t>1-12</a:t>
            </a:r>
            <a:r>
              <a:rPr lang="zh-TW" altLang="en-US" dirty="0" smtClean="0"/>
              <a:t> 朋友關聯圖</a:t>
            </a:r>
            <a:endParaRPr lang="zh-TW"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社會網絡常用的概念</a:t>
            </a:r>
            <a:endParaRPr lang="zh-TW" altLang="en-US" dirty="0"/>
          </a:p>
        </p:txBody>
      </p:sp>
      <p:pic>
        <p:nvPicPr>
          <p:cNvPr id="180225"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49" y="1348590"/>
            <a:ext cx="8447569" cy="3304546"/>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43</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社會網絡的模式</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社會網絡的結構須具備角色、關係與連結：</a:t>
            </a:r>
          </a:p>
          <a:p>
            <a:pPr lvl="1">
              <a:buNone/>
            </a:pPr>
            <a:r>
              <a:rPr lang="en-US" altLang="zh-TW" b="1" dirty="0" smtClean="0">
                <a:solidFill>
                  <a:srgbClr val="C00000"/>
                </a:solidFill>
              </a:rPr>
              <a:t>1.</a:t>
            </a:r>
            <a:r>
              <a:rPr lang="zh-TW" altLang="en-US" b="1" dirty="0" smtClean="0">
                <a:solidFill>
                  <a:srgbClr val="C00000"/>
                </a:solidFill>
              </a:rPr>
              <a:t>角色 </a:t>
            </a:r>
            <a:r>
              <a:rPr lang="en-US" altLang="zh-TW" b="1" dirty="0" smtClean="0">
                <a:solidFill>
                  <a:srgbClr val="C00000"/>
                </a:solidFill>
              </a:rPr>
              <a:t>(Actors)</a:t>
            </a:r>
          </a:p>
          <a:p>
            <a:pPr lvl="2"/>
            <a:r>
              <a:rPr lang="zh-TW" altLang="en-US" dirty="0" smtClean="0"/>
              <a:t>泛指前述所指的節點，包括個人、企業、組織或任何的物件等</a:t>
            </a:r>
            <a:endParaRPr lang="en-US" altLang="zh-TW" dirty="0" smtClean="0"/>
          </a:p>
          <a:p>
            <a:pPr lvl="1">
              <a:buNone/>
            </a:pPr>
            <a:r>
              <a:rPr lang="en-US" altLang="zh-TW" b="1" dirty="0" smtClean="0">
                <a:solidFill>
                  <a:srgbClr val="C00000"/>
                </a:solidFill>
              </a:rPr>
              <a:t>2.</a:t>
            </a:r>
            <a:r>
              <a:rPr lang="zh-TW" altLang="en-US" b="1" dirty="0" smtClean="0">
                <a:solidFill>
                  <a:srgbClr val="C00000"/>
                </a:solidFill>
              </a:rPr>
              <a:t>關係 </a:t>
            </a:r>
            <a:r>
              <a:rPr lang="en-US" altLang="zh-TW" b="1" dirty="0" smtClean="0">
                <a:solidFill>
                  <a:srgbClr val="C00000"/>
                </a:solidFill>
              </a:rPr>
              <a:t>(Relationships)</a:t>
            </a:r>
          </a:p>
          <a:p>
            <a:pPr lvl="2"/>
            <a:r>
              <a:rPr lang="zh-TW" altLang="en-US" dirty="0" smtClean="0"/>
              <a:t>這是指個別角色之間因某種因素而形成的關係將會影響彼此之間的互動，而不同的關係將會呈現不同的社會網絡結構，</a:t>
            </a:r>
            <a:endParaRPr lang="en-US" altLang="zh-TW" dirty="0" smtClean="0"/>
          </a:p>
          <a:p>
            <a:pPr lvl="1">
              <a:buNone/>
            </a:pPr>
            <a:r>
              <a:rPr lang="en-US" altLang="zh-TW" b="1" dirty="0" smtClean="0">
                <a:solidFill>
                  <a:srgbClr val="C00000"/>
                </a:solidFill>
              </a:rPr>
              <a:t>3.</a:t>
            </a:r>
            <a:r>
              <a:rPr lang="zh-TW" altLang="en-US" b="1" dirty="0" smtClean="0">
                <a:solidFill>
                  <a:srgbClr val="C00000"/>
                </a:solidFill>
              </a:rPr>
              <a:t>連結 </a:t>
            </a:r>
            <a:r>
              <a:rPr lang="en-US" altLang="zh-TW" b="1" dirty="0" smtClean="0">
                <a:solidFill>
                  <a:srgbClr val="C00000"/>
                </a:solidFill>
              </a:rPr>
              <a:t>(Links)</a:t>
            </a:r>
          </a:p>
          <a:p>
            <a:pPr lvl="2"/>
            <a:r>
              <a:rPr lang="zh-TW" altLang="en-US" dirty="0" smtClean="0"/>
              <a:t>這是指角色間建立關係後所形成的連結，也可稱為帶 </a:t>
            </a:r>
            <a:r>
              <a:rPr lang="en-US" altLang="zh-TW" dirty="0" smtClean="0"/>
              <a:t>(Ties)</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6" name="投影片編號版面配置區 25"/>
          <p:cNvSpPr>
            <a:spLocks noGrp="1"/>
          </p:cNvSpPr>
          <p:nvPr>
            <p:ph type="sldNum" sz="quarter" idx="11"/>
          </p:nvPr>
        </p:nvSpPr>
        <p:spPr/>
        <p:txBody>
          <a:bodyPr/>
          <a:lstStyle/>
          <a:p>
            <a:fld id="{A3DEC8BA-62D7-46A7-9980-A77EEE976E4E}" type="slidenum">
              <a:rPr lang="en-US" altLang="zh-TW" smtClean="0"/>
              <a:pPr/>
              <a:t>44</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社會網絡的架構</a:t>
            </a:r>
            <a:endParaRPr lang="en-US" altLang="zh-TW" b="1" dirty="0" smtClean="0"/>
          </a:p>
          <a:p>
            <a:pPr lvl="1"/>
            <a:r>
              <a:rPr lang="zh-TW" altLang="en-US" dirty="0" smtClean="0"/>
              <a:t>由圖 </a:t>
            </a:r>
            <a:r>
              <a:rPr lang="en-US" altLang="zh-TW" dirty="0" smtClean="0"/>
              <a:t>1-12 </a:t>
            </a:r>
            <a:r>
              <a:rPr lang="zh-TW" altLang="en-US" dirty="0" smtClean="0"/>
              <a:t>可看出筆者在 </a:t>
            </a:r>
            <a:r>
              <a:rPr lang="en-US" altLang="zh-TW" dirty="0" err="1" smtClean="0"/>
              <a:t>facebook</a:t>
            </a:r>
            <a:r>
              <a:rPr lang="en-US" altLang="zh-TW" dirty="0" smtClean="0"/>
              <a:t> </a:t>
            </a:r>
            <a:r>
              <a:rPr lang="zh-TW" altLang="en-US" dirty="0" smtClean="0"/>
              <a:t>上的社會網絡架構，圖中的各個圓圈為角色，圓圈之間的連線為關係 </a:t>
            </a:r>
            <a:r>
              <a:rPr lang="en-US" altLang="zh-TW" dirty="0" smtClean="0"/>
              <a:t>(</a:t>
            </a:r>
            <a:r>
              <a:rPr lang="zh-TW" altLang="en-US" dirty="0" smtClean="0"/>
              <a:t>因不同關係而成為各顏色的群體</a:t>
            </a:r>
            <a:r>
              <a:rPr lang="en-US" altLang="zh-TW" dirty="0" smtClean="0"/>
              <a:t>)</a:t>
            </a:r>
            <a:r>
              <a:rPr lang="zh-TW" altLang="en-US" dirty="0" smtClean="0"/>
              <a:t>，連結則為筆者與朋友之間的關係。在圖中是以大小與位置來做區分，圓圈越大且位置越接近筆者的，則為連結越強者。</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45</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0" name="圖片 9"/>
          <p:cNvPicPr/>
          <p:nvPr/>
        </p:nvPicPr>
        <p:blipFill rotWithShape="1">
          <a:blip r:embed="rId2" cstate="print"/>
          <a:srcRect l="35216" t="19264" r="19817" b="23266"/>
          <a:stretch/>
        </p:blipFill>
        <p:spPr bwMode="auto">
          <a:xfrm>
            <a:off x="2699792" y="3684244"/>
            <a:ext cx="4012083" cy="2769092"/>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 name="矩形 10"/>
          <p:cNvSpPr/>
          <p:nvPr/>
        </p:nvSpPr>
        <p:spPr>
          <a:xfrm>
            <a:off x="6660232" y="6093296"/>
            <a:ext cx="2095445" cy="369332"/>
          </a:xfrm>
          <a:prstGeom prst="rect">
            <a:avLst/>
          </a:prstGeom>
        </p:spPr>
        <p:txBody>
          <a:bodyPr wrap="none">
            <a:spAutoFit/>
          </a:bodyPr>
          <a:lstStyle/>
          <a:p>
            <a:r>
              <a:rPr lang="zh-TW" altLang="en-US" dirty="0" smtClean="0"/>
              <a:t>圖</a:t>
            </a:r>
            <a:r>
              <a:rPr lang="en-US" altLang="zh-TW" dirty="0" smtClean="0"/>
              <a:t>1-12</a:t>
            </a:r>
            <a:r>
              <a:rPr lang="zh-TW" altLang="en-US" dirty="0" smtClean="0"/>
              <a:t> 朋友關聯圖</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社群行銷的影響和特性</a:t>
            </a:r>
            <a:endParaRPr lang="zh-TW" altLang="en-US" dirty="0"/>
          </a:p>
        </p:txBody>
      </p:sp>
      <p:sp>
        <p:nvSpPr>
          <p:cNvPr id="3" name="內容版面配置區 2"/>
          <p:cNvSpPr>
            <a:spLocks noGrp="1"/>
          </p:cNvSpPr>
          <p:nvPr>
            <p:ph idx="1"/>
          </p:nvPr>
        </p:nvSpPr>
        <p:spPr/>
        <p:txBody>
          <a:bodyPr/>
          <a:lstStyle/>
          <a:p>
            <a:pPr>
              <a:buNone/>
            </a:pPr>
            <a:r>
              <a:rPr lang="en-US" altLang="zh-TW" b="1" dirty="0" smtClean="0"/>
              <a:t>1.</a:t>
            </a:r>
            <a:r>
              <a:rPr lang="zh-TW" altLang="en-US" b="1" dirty="0" smtClean="0"/>
              <a:t>規模的建立</a:t>
            </a:r>
          </a:p>
          <a:p>
            <a:pPr lvl="1"/>
            <a:r>
              <a:rPr lang="zh-TW" altLang="en-US" dirty="0" smtClean="0"/>
              <a:t>規模是企業欲透過社會網絡推動行銷活動時的基礎，當擁有足量規模的群體，才能創造出傳遞的效果。</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46</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0" name="圖片 9"/>
          <p:cNvPicPr/>
          <p:nvPr/>
        </p:nvPicPr>
        <p:blipFill rotWithShape="1">
          <a:blip r:embed="rId2" cstate="print"/>
          <a:srcRect l="11377" t="13163" r="34084" b="28403"/>
          <a:stretch/>
        </p:blipFill>
        <p:spPr bwMode="auto">
          <a:xfrm>
            <a:off x="3851920" y="2708920"/>
            <a:ext cx="4987046" cy="3005553"/>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1" name="矩形 10"/>
          <p:cNvSpPr/>
          <p:nvPr/>
        </p:nvSpPr>
        <p:spPr>
          <a:xfrm>
            <a:off x="3851920" y="5733256"/>
            <a:ext cx="5064271" cy="646331"/>
          </a:xfrm>
          <a:prstGeom prst="rect">
            <a:avLst/>
          </a:prstGeom>
        </p:spPr>
        <p:txBody>
          <a:bodyPr wrap="none">
            <a:spAutoFit/>
          </a:bodyPr>
          <a:lstStyle/>
          <a:p>
            <a:r>
              <a:rPr lang="zh-TW" altLang="en-US" dirty="0" smtClean="0"/>
              <a:t>圖</a:t>
            </a:r>
            <a:r>
              <a:rPr lang="en-US" altLang="zh-TW" dirty="0" smtClean="0"/>
              <a:t>1-13</a:t>
            </a:r>
            <a:r>
              <a:rPr lang="zh-TW" altLang="en-US" dirty="0" smtClean="0"/>
              <a:t> </a:t>
            </a:r>
            <a:r>
              <a:rPr lang="en-US" altLang="zh-TW" dirty="0" err="1" smtClean="0"/>
              <a:t>MyDress</a:t>
            </a:r>
            <a:r>
              <a:rPr lang="en-US" altLang="zh-TW" dirty="0" smtClean="0"/>
              <a:t> </a:t>
            </a:r>
            <a:r>
              <a:rPr lang="zh-TW" altLang="en-US" dirty="0" smtClean="0"/>
              <a:t>在 </a:t>
            </a:r>
            <a:r>
              <a:rPr lang="en-US" altLang="zh-TW" dirty="0" err="1" smtClean="0"/>
              <a:t>facebook</a:t>
            </a:r>
            <a:r>
              <a:rPr lang="en-US" altLang="zh-TW" dirty="0" smtClean="0"/>
              <a:t> </a:t>
            </a:r>
            <a:r>
              <a:rPr lang="zh-TW" altLang="en-US" dirty="0" smtClean="0"/>
              <a:t>的粉絲團</a:t>
            </a:r>
            <a:endParaRPr lang="en-US" altLang="zh-TW" dirty="0" smtClean="0"/>
          </a:p>
          <a:p>
            <a:r>
              <a:rPr lang="en-US" altLang="zh-TW" dirty="0" smtClean="0"/>
              <a:t>(</a:t>
            </a:r>
            <a:r>
              <a:rPr lang="en-US" altLang="zh-TW" dirty="0" smtClean="0">
                <a:hlinkClick r:id="rId3"/>
              </a:rPr>
              <a:t>https://www.facebook.com/myDresstw?fref=ts</a:t>
            </a:r>
            <a:r>
              <a:rPr lang="en-US" altLang="zh-TW" dirty="0" smtClean="0"/>
              <a:t>)</a:t>
            </a:r>
            <a:endParaRPr lang="zh-TW" altLang="en-US" dirty="0"/>
          </a:p>
        </p:txBody>
      </p:sp>
      <p:sp>
        <p:nvSpPr>
          <p:cNvPr id="12" name="文字方塊 11"/>
          <p:cNvSpPr txBox="1"/>
          <p:nvPr/>
        </p:nvSpPr>
        <p:spPr>
          <a:xfrm>
            <a:off x="5425013" y="404664"/>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facebook</a:t>
            </a:r>
            <a:r>
              <a:rPr lang="en-US" altLang="zh-TW" b="1" dirty="0" smtClean="0"/>
              <a:t> </a:t>
            </a:r>
            <a:r>
              <a:rPr lang="zh-TW" altLang="en-US" b="1" dirty="0" smtClean="0"/>
              <a:t>粉絲團的威力</a:t>
            </a:r>
            <a:endParaRPr lang="en-US" altLang="zh-TW" b="1" dirty="0" smtClean="0"/>
          </a:p>
          <a:p>
            <a:pPr lvl="1"/>
            <a:r>
              <a:rPr lang="zh-TW" altLang="en-US" dirty="0" smtClean="0"/>
              <a:t>之前我們曾提過，越來越多的企業在</a:t>
            </a:r>
            <a:r>
              <a:rPr lang="en-US" altLang="zh-TW" dirty="0" err="1" smtClean="0"/>
              <a:t>facebook</a:t>
            </a:r>
            <a:r>
              <a:rPr lang="en-US" altLang="zh-TW" dirty="0" smtClean="0"/>
              <a:t> </a:t>
            </a:r>
            <a:r>
              <a:rPr lang="zh-TW" altLang="en-US" dirty="0" smtClean="0"/>
              <a:t>上成立粉絲團，期待能透過塗鴉牆，將資料傳遞給網路的使用者。假設企業擁有 </a:t>
            </a:r>
            <a:r>
              <a:rPr lang="en-US" altLang="zh-TW" dirty="0" smtClean="0"/>
              <a:t>10 </a:t>
            </a:r>
            <a:r>
              <a:rPr lang="zh-TW" altLang="en-US" dirty="0" smtClean="0"/>
              <a:t>萬名粉絲，每位粉絲平均約有</a:t>
            </a:r>
            <a:r>
              <a:rPr lang="en-US" altLang="zh-TW" dirty="0" smtClean="0"/>
              <a:t>100 </a:t>
            </a:r>
            <a:r>
              <a:rPr lang="zh-TW" altLang="en-US" dirty="0" smtClean="0"/>
              <a:t>個不重複的朋友，若企業在 </a:t>
            </a:r>
            <a:r>
              <a:rPr lang="en-US" altLang="zh-TW" dirty="0" err="1" smtClean="0"/>
              <a:t>facebook</a:t>
            </a:r>
            <a:r>
              <a:rPr lang="zh-TW" altLang="en-US" dirty="0" smtClean="0"/>
              <a:t> 上傳遞訊息，就有 </a:t>
            </a:r>
            <a:r>
              <a:rPr lang="en-US" altLang="zh-TW" dirty="0" smtClean="0"/>
              <a:t>1,000 </a:t>
            </a:r>
            <a:r>
              <a:rPr lang="zh-TW" altLang="en-US" dirty="0" smtClean="0"/>
              <a:t>萬名顧客看到，其中，如果有 </a:t>
            </a:r>
            <a:r>
              <a:rPr lang="en-US" altLang="zh-TW" dirty="0" smtClean="0"/>
              <a:t>10% </a:t>
            </a:r>
            <a:r>
              <a:rPr lang="zh-TW" altLang="en-US" dirty="0" smtClean="0"/>
              <a:t>的人成為企業新的粉絲，則宣傳的成效將會再次提高。</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47</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社群行銷的影響和特性</a:t>
            </a:r>
            <a:endParaRPr lang="zh-TW" altLang="en-US" dirty="0"/>
          </a:p>
        </p:txBody>
      </p:sp>
      <p:sp>
        <p:nvSpPr>
          <p:cNvPr id="3" name="內容版面配置區 2"/>
          <p:cNvSpPr>
            <a:spLocks noGrp="1"/>
          </p:cNvSpPr>
          <p:nvPr>
            <p:ph idx="1"/>
          </p:nvPr>
        </p:nvSpPr>
        <p:spPr/>
        <p:txBody>
          <a:bodyPr/>
          <a:lstStyle/>
          <a:p>
            <a:pPr>
              <a:buNone/>
            </a:pPr>
            <a:r>
              <a:rPr lang="en-US" altLang="zh-TW" b="1" dirty="0" smtClean="0"/>
              <a:t>2.</a:t>
            </a:r>
            <a:r>
              <a:rPr lang="zh-TW" altLang="en-US" b="1" dirty="0" smtClean="0"/>
              <a:t>連結的程度</a:t>
            </a:r>
          </a:p>
          <a:p>
            <a:pPr lvl="1"/>
            <a:r>
              <a:rPr lang="zh-TW" altLang="en-US" dirty="0" smtClean="0"/>
              <a:t>這是指社群粉絲團可以利用行銷活動來吸引使用者的加入，接著就要想辦法讓粉絲們願意互動</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5" name="投影片編號版面配置區 14"/>
          <p:cNvSpPr>
            <a:spLocks noGrp="1"/>
          </p:cNvSpPr>
          <p:nvPr>
            <p:ph type="sldNum" sz="quarter" idx="11"/>
          </p:nvPr>
        </p:nvSpPr>
        <p:spPr/>
        <p:txBody>
          <a:bodyPr/>
          <a:lstStyle/>
          <a:p>
            <a:fld id="{A3DEC8BA-62D7-46A7-9980-A77EEE976E4E}" type="slidenum">
              <a:rPr lang="en-US" altLang="zh-TW" smtClean="0"/>
              <a:pPr/>
              <a:t>48</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pic>
        <p:nvPicPr>
          <p:cNvPr id="10" name="圖片 9"/>
          <p:cNvPicPr/>
          <p:nvPr/>
        </p:nvPicPr>
        <p:blipFill rotWithShape="1">
          <a:blip r:embed="rId2" cstate="print"/>
          <a:srcRect l="11919" t="13805" r="33722" b="30009"/>
          <a:stretch/>
        </p:blipFill>
        <p:spPr bwMode="auto">
          <a:xfrm>
            <a:off x="3851920" y="2852936"/>
            <a:ext cx="4970587" cy="2889927"/>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2" name="矩形 11"/>
          <p:cNvSpPr/>
          <p:nvPr/>
        </p:nvSpPr>
        <p:spPr>
          <a:xfrm>
            <a:off x="3851920" y="5733256"/>
            <a:ext cx="4824536" cy="646331"/>
          </a:xfrm>
          <a:prstGeom prst="rect">
            <a:avLst/>
          </a:prstGeom>
        </p:spPr>
        <p:txBody>
          <a:bodyPr wrap="square">
            <a:spAutoFit/>
          </a:bodyPr>
          <a:lstStyle/>
          <a:p>
            <a:r>
              <a:rPr lang="zh-TW" altLang="en-US" dirty="0" smtClean="0"/>
              <a:t>圖</a:t>
            </a:r>
            <a:r>
              <a:rPr lang="en-US" altLang="zh-TW" dirty="0" smtClean="0"/>
              <a:t>1-14</a:t>
            </a:r>
            <a:r>
              <a:rPr lang="zh-TW" altLang="en-US" dirty="0" smtClean="0"/>
              <a:t> 五月天阿信個人的 </a:t>
            </a:r>
            <a:r>
              <a:rPr lang="en-US" altLang="zh-TW" dirty="0" err="1" smtClean="0"/>
              <a:t>facebook</a:t>
            </a:r>
            <a:r>
              <a:rPr lang="en-US" altLang="zh-TW" dirty="0" smtClean="0"/>
              <a:t> </a:t>
            </a:r>
            <a:r>
              <a:rPr lang="zh-TW" altLang="en-US" dirty="0" smtClean="0"/>
              <a:t>網頁</a:t>
            </a:r>
            <a:endParaRPr lang="en-US" altLang="zh-TW" dirty="0" smtClean="0"/>
          </a:p>
          <a:p>
            <a:r>
              <a:rPr lang="en-US" altLang="zh-TW" dirty="0" smtClean="0"/>
              <a:t>(</a:t>
            </a:r>
            <a:r>
              <a:rPr lang="en-US" altLang="zh-TW" dirty="0" smtClean="0">
                <a:hlinkClick r:id="rId3"/>
              </a:rPr>
              <a:t>https://www.facebook.com/ashin555?fref=ts</a:t>
            </a:r>
            <a:r>
              <a:rPr lang="en-US" altLang="zh-TW" dirty="0" smtClean="0"/>
              <a:t>)</a:t>
            </a:r>
            <a:endParaRPr lang="zh-TW" altLang="en-US" dirty="0"/>
          </a:p>
        </p:txBody>
      </p:sp>
      <p:sp>
        <p:nvSpPr>
          <p:cNvPr id="13" name="文字方塊 12"/>
          <p:cNvSpPr txBox="1"/>
          <p:nvPr/>
        </p:nvSpPr>
        <p:spPr>
          <a:xfrm>
            <a:off x="5425013" y="404664"/>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社群行銷的影響和特性</a:t>
            </a:r>
            <a:endParaRPr lang="zh-TW" altLang="en-US" dirty="0"/>
          </a:p>
        </p:txBody>
      </p:sp>
      <p:sp>
        <p:nvSpPr>
          <p:cNvPr id="3" name="內容版面配置區 2"/>
          <p:cNvSpPr>
            <a:spLocks noGrp="1"/>
          </p:cNvSpPr>
          <p:nvPr>
            <p:ph idx="1"/>
          </p:nvPr>
        </p:nvSpPr>
        <p:spPr/>
        <p:txBody>
          <a:bodyPr/>
          <a:lstStyle/>
          <a:p>
            <a:pPr>
              <a:buNone/>
            </a:pPr>
            <a:r>
              <a:rPr lang="en-US" altLang="zh-TW" b="1" dirty="0" smtClean="0"/>
              <a:t>3.</a:t>
            </a:r>
            <a:r>
              <a:rPr lang="zh-TW" altLang="en-US" b="1" dirty="0" smtClean="0"/>
              <a:t>群體的發展</a:t>
            </a:r>
          </a:p>
          <a:p>
            <a:pPr lvl="1"/>
            <a:r>
              <a:rPr lang="zh-TW" altLang="en-US" dirty="0" smtClean="0"/>
              <a:t>對於每個個體來說，若擁有較多的連結，將可帶來較高的影響力</a:t>
            </a:r>
            <a:endParaRPr lang="en-US" altLang="zh-TW" dirty="0" smtClean="0"/>
          </a:p>
          <a:p>
            <a:pPr lvl="1"/>
            <a:endParaRPr lang="en-US" altLang="zh-TW" dirty="0" smtClean="0"/>
          </a:p>
          <a:p>
            <a:pPr>
              <a:buNone/>
            </a:pPr>
            <a:r>
              <a:rPr lang="en-US" altLang="zh-TW" b="1" dirty="0" smtClean="0"/>
              <a:t>4.</a:t>
            </a:r>
            <a:r>
              <a:rPr lang="zh-TW" altLang="en-US" b="1" dirty="0" smtClean="0"/>
              <a:t>關係的緊密</a:t>
            </a:r>
          </a:p>
          <a:p>
            <a:pPr lvl="1"/>
            <a:r>
              <a:rPr lang="zh-TW" altLang="en-US" dirty="0" smtClean="0"/>
              <a:t>當擁有緊密的結構，則社會網絡關聯圖的直徑將會減少，也就是說，群體內的所有個體彼此之間具有緊密的關係。</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49</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19894" y="5301022"/>
            <a:ext cx="1944216" cy="504428"/>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社群行銷</a:t>
            </a:r>
          </a:p>
        </p:txBody>
      </p:sp>
      <p:sp>
        <p:nvSpPr>
          <p:cNvPr id="7" name="AutoShape 13"/>
          <p:cNvSpPr>
            <a:spLocks noChangeArrowheads="1"/>
          </p:cNvSpPr>
          <p:nvPr/>
        </p:nvSpPr>
        <p:spPr bwMode="auto">
          <a:xfrm rot="5400000">
            <a:off x="-719894" y="35008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19894" y="1700622"/>
            <a:ext cx="1944216" cy="504428"/>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行銷</a:t>
            </a:r>
            <a:endParaRPr lang="ja-JP" altLang="en-US" sz="2400" dirty="0">
              <a:solidFill>
                <a:schemeClr val="accent6"/>
              </a:solidFill>
              <a:ea typeface="標楷體" pitchFamily="65" charset="-120"/>
            </a:endParaRPr>
          </a:p>
        </p:txBody>
      </p:sp>
      <p:sp>
        <p:nvSpPr>
          <p:cNvPr id="10" name="文字方塊 9"/>
          <p:cNvSpPr txBox="1"/>
          <p:nvPr/>
        </p:nvSpPr>
        <p:spPr>
          <a:xfrm>
            <a:off x="5425013" y="404664"/>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課前討論</a:t>
            </a:r>
            <a:endParaRPr lang="zh-TW" altLang="en-US" dirty="0">
              <a:solidFill>
                <a:schemeClr val="accent1"/>
              </a:solidFill>
            </a:endParaRPr>
          </a:p>
        </p:txBody>
      </p:sp>
      <p:sp>
        <p:nvSpPr>
          <p:cNvPr id="9" name="內容版面配置區 8"/>
          <p:cNvSpPr>
            <a:spLocks noGrp="1"/>
          </p:cNvSpPr>
          <p:nvPr>
            <p:ph idx="1"/>
          </p:nvPr>
        </p:nvSpPr>
        <p:spPr/>
        <p:txBody>
          <a:bodyPr/>
          <a:lstStyle/>
          <a:p>
            <a:r>
              <a:rPr lang="en-US" altLang="zh-TW" dirty="0" err="1" smtClean="0"/>
              <a:t>Facebook</a:t>
            </a:r>
            <a:r>
              <a:rPr lang="en-US" altLang="zh-TW" dirty="0" smtClean="0"/>
              <a:t> </a:t>
            </a:r>
            <a:r>
              <a:rPr lang="zh-TW" altLang="en-US" dirty="0" smtClean="0"/>
              <a:t>網路使用者改變以往只能接收的角色，轉變成協助傳遞者，這讓企業的行銷模式有了改變，請讀者以 </a:t>
            </a:r>
            <a:r>
              <a:rPr lang="en-US" altLang="zh-TW" dirty="0" err="1" smtClean="0"/>
              <a:t>iFit</a:t>
            </a:r>
            <a:r>
              <a:rPr lang="en-US" altLang="zh-TW" dirty="0" smtClean="0"/>
              <a:t> </a:t>
            </a:r>
            <a:r>
              <a:rPr lang="zh-TW" altLang="en-US" dirty="0" smtClean="0"/>
              <a:t>為例，思考下列三個問題：</a:t>
            </a:r>
          </a:p>
          <a:p>
            <a:pPr>
              <a:buNone/>
            </a:pPr>
            <a:r>
              <a:rPr lang="en-US" altLang="zh-TW" dirty="0" smtClean="0"/>
              <a:t>1. </a:t>
            </a:r>
            <a:r>
              <a:rPr lang="zh-TW" altLang="en-US" dirty="0" smtClean="0"/>
              <a:t>請思考 </a:t>
            </a:r>
            <a:r>
              <a:rPr lang="en-US" altLang="zh-TW" dirty="0" err="1" smtClean="0"/>
              <a:t>iFit</a:t>
            </a:r>
            <a:r>
              <a:rPr lang="en-US" altLang="zh-TW" dirty="0" smtClean="0"/>
              <a:t> </a:t>
            </a:r>
            <a:r>
              <a:rPr lang="zh-TW" altLang="en-US" dirty="0" smtClean="0"/>
              <a:t>特別的地方為何。</a:t>
            </a:r>
          </a:p>
          <a:p>
            <a:pPr>
              <a:buNone/>
            </a:pPr>
            <a:r>
              <a:rPr lang="en-US" altLang="zh-TW" dirty="0" smtClean="0"/>
              <a:t>2.</a:t>
            </a:r>
            <a:r>
              <a:rPr lang="zh-TW" altLang="en-US" dirty="0" smtClean="0"/>
              <a:t>網路對 </a:t>
            </a:r>
            <a:r>
              <a:rPr lang="en-US" altLang="zh-TW" dirty="0" err="1" smtClean="0"/>
              <a:t>iFit</a:t>
            </a:r>
            <a:r>
              <a:rPr lang="en-US" altLang="zh-TW" dirty="0" smtClean="0"/>
              <a:t> </a:t>
            </a:r>
            <a:r>
              <a:rPr lang="zh-TW" altLang="en-US" dirty="0" smtClean="0"/>
              <a:t>造成哪些影響？</a:t>
            </a:r>
          </a:p>
          <a:p>
            <a:pPr>
              <a:buNone/>
            </a:pPr>
            <a:r>
              <a:rPr lang="en-US" altLang="zh-TW" dirty="0" smtClean="0"/>
              <a:t>3.</a:t>
            </a:r>
            <a:r>
              <a:rPr lang="zh-TW" altLang="en-US" dirty="0" smtClean="0"/>
              <a:t>行銷、網路行銷與社群行銷的差異為何？</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5</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smtClean="0"/>
              <a:t>LinkedIn </a:t>
            </a:r>
            <a:r>
              <a:rPr lang="zh-TW" altLang="en-US" b="1" dirty="0" smtClean="0"/>
              <a:t>的會員數</a:t>
            </a:r>
            <a:endParaRPr lang="en-US" altLang="zh-TW" b="1" dirty="0" smtClean="0"/>
          </a:p>
          <a:p>
            <a:pPr lvl="1"/>
            <a:r>
              <a:rPr lang="zh-TW" altLang="en-US" dirty="0" smtClean="0">
                <a:solidFill>
                  <a:srgbClr val="C00000"/>
                </a:solidFill>
              </a:rPr>
              <a:t>思考時間：</a:t>
            </a:r>
            <a:r>
              <a:rPr lang="en-US" altLang="zh-TW" dirty="0" smtClean="0"/>
              <a:t>LinkedIn </a:t>
            </a:r>
            <a:r>
              <a:rPr lang="zh-TW" altLang="en-US" dirty="0" smtClean="0"/>
              <a:t>的發展方針符合社群行銷的哪些特色？</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8" name="投影片編號版面配置區 17"/>
          <p:cNvSpPr>
            <a:spLocks noGrp="1"/>
          </p:cNvSpPr>
          <p:nvPr>
            <p:ph type="sldNum" sz="quarter" idx="11"/>
          </p:nvPr>
        </p:nvSpPr>
        <p:spPr/>
        <p:txBody>
          <a:bodyPr/>
          <a:lstStyle/>
          <a:p>
            <a:fld id="{A3DEC8BA-62D7-46A7-9980-A77EEE976E4E}" type="slidenum">
              <a:rPr lang="en-US" altLang="zh-TW" smtClean="0"/>
              <a:pPr/>
              <a:t>50</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2" name="圖片 11"/>
          <p:cNvPicPr/>
          <p:nvPr/>
        </p:nvPicPr>
        <p:blipFill rotWithShape="1">
          <a:blip r:embed="rId2" cstate="print"/>
          <a:srcRect l="22213" t="8669" r="24512" b="20056"/>
          <a:stretch/>
        </p:blipFill>
        <p:spPr bwMode="auto">
          <a:xfrm>
            <a:off x="2915816" y="2348880"/>
            <a:ext cx="4871466" cy="3666030"/>
          </a:xfrm>
          <a:prstGeom prst="rect">
            <a:avLst/>
          </a:prstGeom>
          <a:ln>
            <a:solidFill>
              <a:schemeClr val="accent1"/>
            </a:solid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3" name="矩形 12"/>
          <p:cNvSpPr/>
          <p:nvPr/>
        </p:nvSpPr>
        <p:spPr>
          <a:xfrm>
            <a:off x="2843808" y="6021288"/>
            <a:ext cx="5147628" cy="369332"/>
          </a:xfrm>
          <a:prstGeom prst="rect">
            <a:avLst/>
          </a:prstGeom>
        </p:spPr>
        <p:txBody>
          <a:bodyPr wrap="none">
            <a:spAutoFit/>
          </a:bodyPr>
          <a:lstStyle/>
          <a:p>
            <a:r>
              <a:rPr lang="zh-TW" altLang="en-US" dirty="0" smtClean="0"/>
              <a:t>圖</a:t>
            </a:r>
            <a:r>
              <a:rPr lang="en-US" altLang="zh-TW" dirty="0" smtClean="0"/>
              <a:t>1-15</a:t>
            </a:r>
            <a:r>
              <a:rPr lang="zh-TW" altLang="en-US" dirty="0" smtClean="0"/>
              <a:t> </a:t>
            </a:r>
            <a:r>
              <a:rPr lang="en-US" altLang="zh-TW" dirty="0" err="1" smtClean="0"/>
              <a:t>LinkdeIn</a:t>
            </a:r>
            <a:r>
              <a:rPr lang="en-US" altLang="zh-TW" dirty="0" smtClean="0"/>
              <a:t> </a:t>
            </a:r>
            <a:r>
              <a:rPr lang="zh-TW" altLang="en-US" dirty="0" smtClean="0"/>
              <a:t>首頁</a:t>
            </a:r>
            <a:r>
              <a:rPr lang="en-US" altLang="zh-TW" dirty="0" smtClean="0"/>
              <a:t> (</a:t>
            </a:r>
            <a:r>
              <a:rPr lang="en-US" altLang="zh-TW" dirty="0" smtClean="0">
                <a:hlinkClick r:id="rId3"/>
              </a:rPr>
              <a:t>https://www.linkedin.com/</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WordArt 3"/>
          <p:cNvSpPr>
            <a:spLocks noChangeArrowheads="1" noChangeShapeType="1" noTextEdit="1"/>
          </p:cNvSpPr>
          <p:nvPr/>
        </p:nvSpPr>
        <p:spPr bwMode="gray">
          <a:xfrm>
            <a:off x="1995488" y="2133600"/>
            <a:ext cx="5472112" cy="935038"/>
          </a:xfrm>
          <a:prstGeom prst="rect">
            <a:avLst/>
          </a:prstGeom>
        </p:spPr>
        <p:txBody>
          <a:bodyPr wrap="none" fromWordArt="1">
            <a:prstTxWarp prst="textDeflate">
              <a:avLst>
                <a:gd name="adj" fmla="val 0"/>
              </a:avLst>
            </a:prstTxWarp>
          </a:bodyPr>
          <a:lstStyle/>
          <a:p>
            <a:pPr algn="ctr"/>
            <a:r>
              <a:rPr lang="en-US" altLang="zh-TW"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endParaRPr lang="zh-TW" altLang="en-US"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行銷的概念</a:t>
            </a:r>
            <a:endParaRPr lang="zh-TW" altLang="en-US" dirty="0"/>
          </a:p>
        </p:txBody>
      </p:sp>
      <p:sp>
        <p:nvSpPr>
          <p:cNvPr id="3" name="內容版面配置區 2"/>
          <p:cNvSpPr>
            <a:spLocks noGrp="1"/>
          </p:cNvSpPr>
          <p:nvPr>
            <p:ph idx="1"/>
          </p:nvPr>
        </p:nvSpPr>
        <p:spPr/>
        <p:txBody>
          <a:bodyPr/>
          <a:lstStyle/>
          <a:p>
            <a:r>
              <a:rPr lang="zh-TW" altLang="en-US" dirty="0" smtClean="0"/>
              <a:t>行銷是一種交換的過程，個人或組織透過創造、提供與交換有價值的產品或服務，以滿足彼此的需求。</a:t>
            </a:r>
            <a:endParaRPr lang="en-US" altLang="zh-TW" dirty="0" smtClean="0"/>
          </a:p>
          <a:p>
            <a:r>
              <a:rPr lang="zh-TW" altLang="en-US" b="1" dirty="0" smtClean="0">
                <a:solidFill>
                  <a:srgbClr val="C00000"/>
                </a:solidFill>
              </a:rPr>
              <a:t>消費者市場 </a:t>
            </a:r>
            <a:r>
              <a:rPr lang="en-US" altLang="zh-TW" b="1" dirty="0" smtClean="0">
                <a:solidFill>
                  <a:srgbClr val="C00000"/>
                </a:solidFill>
              </a:rPr>
              <a:t>(Consumer Market)</a:t>
            </a:r>
            <a:r>
              <a:rPr lang="zh-TW" altLang="en-US" b="1" dirty="0" smtClean="0">
                <a:solidFill>
                  <a:srgbClr val="C00000"/>
                </a:solidFill>
              </a:rPr>
              <a:t> </a:t>
            </a:r>
            <a:r>
              <a:rPr lang="en-US" altLang="zh-TW" dirty="0" smtClean="0"/>
              <a:t>——</a:t>
            </a:r>
            <a:r>
              <a:rPr lang="zh-TW" altLang="en-US" dirty="0" smtClean="0"/>
              <a:t>產品只提供終端使用，不再進行任何的加工與修改；</a:t>
            </a:r>
            <a:endParaRPr lang="en-US" altLang="zh-TW" dirty="0" smtClean="0"/>
          </a:p>
          <a:p>
            <a:r>
              <a:rPr lang="zh-TW" altLang="en-US" b="1" dirty="0" smtClean="0">
                <a:solidFill>
                  <a:srgbClr val="C00000"/>
                </a:solidFill>
              </a:rPr>
              <a:t>組織市場</a:t>
            </a:r>
            <a:r>
              <a:rPr lang="zh-TW" altLang="en-US" dirty="0" smtClean="0">
                <a:solidFill>
                  <a:srgbClr val="C00000"/>
                </a:solidFill>
              </a:rPr>
              <a:t> </a:t>
            </a:r>
            <a:r>
              <a:rPr lang="en-US" altLang="zh-TW" b="1" dirty="0" smtClean="0">
                <a:solidFill>
                  <a:srgbClr val="C00000"/>
                </a:solidFill>
              </a:rPr>
              <a:t>(Organizational Market)</a:t>
            </a:r>
            <a:r>
              <a:rPr lang="zh-TW" altLang="en-US" b="1" dirty="0" smtClean="0">
                <a:solidFill>
                  <a:srgbClr val="C00000"/>
                </a:solidFill>
              </a:rPr>
              <a:t> </a:t>
            </a:r>
            <a:r>
              <a:rPr lang="en-US" altLang="zh-TW" dirty="0" smtClean="0"/>
              <a:t>——</a:t>
            </a:r>
            <a:r>
              <a:rPr lang="zh-TW" altLang="en-US" dirty="0" smtClean="0"/>
              <a:t>購買產品是為了要生產最終產品時使用，需要再進行加工與修改。</a:t>
            </a:r>
            <a:endParaRPr lang="en-US" altLang="zh-TW" dirty="0" smtClean="0"/>
          </a:p>
          <a:p>
            <a:r>
              <a:rPr lang="zh-TW" altLang="en-US" dirty="0" smtClean="0"/>
              <a:t>行銷有以下四個原則：顧客導向、企業整合、相互利益交換及長期的顧客關係。</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6</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行銷的要素</a:t>
            </a:r>
            <a:endParaRPr lang="zh-TW" altLang="en-US" dirty="0"/>
          </a:p>
        </p:txBody>
      </p:sp>
      <p:pic>
        <p:nvPicPr>
          <p:cNvPr id="17" name="Picture 3"/>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196752"/>
            <a:ext cx="8147050" cy="4400979"/>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7</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行銷所帶來的效用</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20" name="投影片編號版面配置區 19"/>
          <p:cNvSpPr>
            <a:spLocks noGrp="1"/>
          </p:cNvSpPr>
          <p:nvPr>
            <p:ph type="sldNum" sz="quarter" idx="11"/>
          </p:nvPr>
        </p:nvSpPr>
        <p:spPr/>
        <p:txBody>
          <a:bodyPr/>
          <a:lstStyle/>
          <a:p>
            <a:fld id="{A3DEC8BA-62D7-46A7-9980-A77EEE976E4E}" type="slidenum">
              <a:rPr lang="en-US" altLang="zh-TW" smtClean="0"/>
              <a:pPr/>
              <a:t>8</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750" y="1146647"/>
            <a:ext cx="8147050" cy="909748"/>
          </a:xfrm>
          <a:custGeom>
            <a:avLst/>
            <a:gdLst>
              <a:gd name="connsiteX0" fmla="*/ 0 w 8147050"/>
              <a:gd name="connsiteY0" fmla="*/ 151628 h 909748"/>
              <a:gd name="connsiteX1" fmla="*/ 44411 w 8147050"/>
              <a:gd name="connsiteY1" fmla="*/ 44411 h 909748"/>
              <a:gd name="connsiteX2" fmla="*/ 151628 w 8147050"/>
              <a:gd name="connsiteY2" fmla="*/ 0 h 909748"/>
              <a:gd name="connsiteX3" fmla="*/ 7995422 w 8147050"/>
              <a:gd name="connsiteY3" fmla="*/ 0 h 909748"/>
              <a:gd name="connsiteX4" fmla="*/ 8102639 w 8147050"/>
              <a:gd name="connsiteY4" fmla="*/ 44411 h 909748"/>
              <a:gd name="connsiteX5" fmla="*/ 8147050 w 8147050"/>
              <a:gd name="connsiteY5" fmla="*/ 151628 h 909748"/>
              <a:gd name="connsiteX6" fmla="*/ 8147050 w 8147050"/>
              <a:gd name="connsiteY6" fmla="*/ 758120 h 909748"/>
              <a:gd name="connsiteX7" fmla="*/ 8102639 w 8147050"/>
              <a:gd name="connsiteY7" fmla="*/ 865337 h 909748"/>
              <a:gd name="connsiteX8" fmla="*/ 7995422 w 8147050"/>
              <a:gd name="connsiteY8" fmla="*/ 909748 h 909748"/>
              <a:gd name="connsiteX9" fmla="*/ 151628 w 8147050"/>
              <a:gd name="connsiteY9" fmla="*/ 909748 h 909748"/>
              <a:gd name="connsiteX10" fmla="*/ 44411 w 8147050"/>
              <a:gd name="connsiteY10" fmla="*/ 865337 h 909748"/>
              <a:gd name="connsiteX11" fmla="*/ 0 w 8147050"/>
              <a:gd name="connsiteY11" fmla="*/ 758120 h 909748"/>
              <a:gd name="connsiteX12" fmla="*/ 0 w 8147050"/>
              <a:gd name="connsiteY12" fmla="*/ 151628 h 90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909748">
                <a:moveTo>
                  <a:pt x="0" y="151628"/>
                </a:moveTo>
                <a:cubicBezTo>
                  <a:pt x="0" y="111414"/>
                  <a:pt x="15975" y="72847"/>
                  <a:pt x="44411" y="44411"/>
                </a:cubicBezTo>
                <a:cubicBezTo>
                  <a:pt x="72847" y="15975"/>
                  <a:pt x="111414" y="0"/>
                  <a:pt x="151628" y="0"/>
                </a:cubicBezTo>
                <a:lnTo>
                  <a:pt x="7995422" y="0"/>
                </a:lnTo>
                <a:cubicBezTo>
                  <a:pt x="8035636" y="0"/>
                  <a:pt x="8074203" y="15975"/>
                  <a:pt x="8102639" y="44411"/>
                </a:cubicBezTo>
                <a:cubicBezTo>
                  <a:pt x="8131075" y="72847"/>
                  <a:pt x="8147050" y="111414"/>
                  <a:pt x="8147050" y="151628"/>
                </a:cubicBezTo>
                <a:lnTo>
                  <a:pt x="8147050" y="758120"/>
                </a:lnTo>
                <a:cubicBezTo>
                  <a:pt x="8147050" y="798334"/>
                  <a:pt x="8131075" y="836901"/>
                  <a:pt x="8102639" y="865337"/>
                </a:cubicBezTo>
                <a:cubicBezTo>
                  <a:pt x="8074203" y="893773"/>
                  <a:pt x="8035636" y="909748"/>
                  <a:pt x="7995422" y="909748"/>
                </a:cubicBezTo>
                <a:lnTo>
                  <a:pt x="151628" y="909748"/>
                </a:lnTo>
                <a:cubicBezTo>
                  <a:pt x="111414" y="909748"/>
                  <a:pt x="72847" y="893773"/>
                  <a:pt x="44411" y="865337"/>
                </a:cubicBezTo>
                <a:cubicBezTo>
                  <a:pt x="15975" y="836901"/>
                  <a:pt x="0" y="798334"/>
                  <a:pt x="0" y="758120"/>
                </a:cubicBezTo>
                <a:lnTo>
                  <a:pt x="0" y="15162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4900" tIns="154900" rIns="154900" bIns="154900" numCol="1" spcCol="1270" anchor="ctr" anchorCtr="0">
            <a:noAutofit/>
          </a:bodyPr>
          <a:lstStyle/>
          <a:p>
            <a:pPr lvl="0" algn="l" defTabSz="1289050" rtl="0">
              <a:lnSpc>
                <a:spcPct val="90000"/>
              </a:lnSpc>
              <a:spcBef>
                <a:spcPct val="0"/>
              </a:spcBef>
              <a:spcAft>
                <a:spcPct val="35000"/>
              </a:spcAft>
            </a:pPr>
            <a:r>
              <a:rPr lang="en-US" altLang="zh-TW" sz="2900" kern="1200" baseline="0" dirty="0" smtClean="0">
                <a:latin typeface="Comic Sans MS" pitchFamily="66" charset="0"/>
                <a:ea typeface="微軟正黑體" pitchFamily="34" charset="-120"/>
              </a:rPr>
              <a:t>1.</a:t>
            </a:r>
            <a:r>
              <a:rPr lang="zh-TW" sz="2900" kern="1200" baseline="0" dirty="0" smtClean="0">
                <a:latin typeface="Comic Sans MS" pitchFamily="66" charset="0"/>
                <a:ea typeface="微軟正黑體" pitchFamily="34" charset="-120"/>
              </a:rPr>
              <a:t>形式效用 </a:t>
            </a:r>
            <a:r>
              <a:rPr lang="en-US" sz="2900" kern="1200" baseline="0" dirty="0" smtClean="0">
                <a:latin typeface="Comic Sans MS" pitchFamily="66" charset="0"/>
                <a:ea typeface="微軟正黑體" pitchFamily="34" charset="-120"/>
              </a:rPr>
              <a:t>(form utility)</a:t>
            </a:r>
            <a:endParaRPr lang="zh-TW" sz="2900" kern="1200" baseline="0" dirty="0">
              <a:latin typeface="Comic Sans MS" pitchFamily="66" charset="0"/>
              <a:ea typeface="微軟正黑體" pitchFamily="34" charset="-120"/>
            </a:endParaRPr>
          </a:p>
        </p:txBody>
      </p:sp>
      <p:sp>
        <p:nvSpPr>
          <p:cNvPr id="13" name="手繪多邊形 12"/>
          <p:cNvSpPr/>
          <p:nvPr/>
        </p:nvSpPr>
        <p:spPr>
          <a:xfrm>
            <a:off x="539750" y="2056395"/>
            <a:ext cx="8147050" cy="990494"/>
          </a:xfrm>
          <a:custGeom>
            <a:avLst/>
            <a:gdLst>
              <a:gd name="connsiteX0" fmla="*/ 0 w 8147050"/>
              <a:gd name="connsiteY0" fmla="*/ 0 h 990494"/>
              <a:gd name="connsiteX1" fmla="*/ 8147050 w 8147050"/>
              <a:gd name="connsiteY1" fmla="*/ 0 h 990494"/>
              <a:gd name="connsiteX2" fmla="*/ 8147050 w 8147050"/>
              <a:gd name="connsiteY2" fmla="*/ 990494 h 990494"/>
              <a:gd name="connsiteX3" fmla="*/ 0 w 8147050"/>
              <a:gd name="connsiteY3" fmla="*/ 990494 h 990494"/>
              <a:gd name="connsiteX4" fmla="*/ 0 w 8147050"/>
              <a:gd name="connsiteY4" fmla="*/ 0 h 99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990494">
                <a:moveTo>
                  <a:pt x="0" y="0"/>
                </a:moveTo>
                <a:lnTo>
                  <a:pt x="8147050" y="0"/>
                </a:lnTo>
                <a:lnTo>
                  <a:pt x="8147050" y="990494"/>
                </a:lnTo>
                <a:lnTo>
                  <a:pt x="0" y="99049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6830" rIns="206248" bIns="3683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企業整合原料或零組件，以創造出新的產品，來提供給消費者購買與使用。</a:t>
            </a:r>
            <a:endParaRPr lang="en-US" sz="2300" kern="1200" baseline="0" dirty="0">
              <a:latin typeface="Comic Sans MS" pitchFamily="66" charset="0"/>
              <a:ea typeface="微軟正黑體" pitchFamily="34" charset="-120"/>
            </a:endParaRPr>
          </a:p>
        </p:txBody>
      </p:sp>
      <p:sp>
        <p:nvSpPr>
          <p:cNvPr id="14" name="手繪多邊形 13"/>
          <p:cNvSpPr/>
          <p:nvPr/>
        </p:nvSpPr>
        <p:spPr>
          <a:xfrm>
            <a:off x="539750" y="3046890"/>
            <a:ext cx="8147050" cy="909748"/>
          </a:xfrm>
          <a:custGeom>
            <a:avLst/>
            <a:gdLst>
              <a:gd name="connsiteX0" fmla="*/ 0 w 8147050"/>
              <a:gd name="connsiteY0" fmla="*/ 151628 h 909748"/>
              <a:gd name="connsiteX1" fmla="*/ 44411 w 8147050"/>
              <a:gd name="connsiteY1" fmla="*/ 44411 h 909748"/>
              <a:gd name="connsiteX2" fmla="*/ 151628 w 8147050"/>
              <a:gd name="connsiteY2" fmla="*/ 0 h 909748"/>
              <a:gd name="connsiteX3" fmla="*/ 7995422 w 8147050"/>
              <a:gd name="connsiteY3" fmla="*/ 0 h 909748"/>
              <a:gd name="connsiteX4" fmla="*/ 8102639 w 8147050"/>
              <a:gd name="connsiteY4" fmla="*/ 44411 h 909748"/>
              <a:gd name="connsiteX5" fmla="*/ 8147050 w 8147050"/>
              <a:gd name="connsiteY5" fmla="*/ 151628 h 909748"/>
              <a:gd name="connsiteX6" fmla="*/ 8147050 w 8147050"/>
              <a:gd name="connsiteY6" fmla="*/ 758120 h 909748"/>
              <a:gd name="connsiteX7" fmla="*/ 8102639 w 8147050"/>
              <a:gd name="connsiteY7" fmla="*/ 865337 h 909748"/>
              <a:gd name="connsiteX8" fmla="*/ 7995422 w 8147050"/>
              <a:gd name="connsiteY8" fmla="*/ 909748 h 909748"/>
              <a:gd name="connsiteX9" fmla="*/ 151628 w 8147050"/>
              <a:gd name="connsiteY9" fmla="*/ 909748 h 909748"/>
              <a:gd name="connsiteX10" fmla="*/ 44411 w 8147050"/>
              <a:gd name="connsiteY10" fmla="*/ 865337 h 909748"/>
              <a:gd name="connsiteX11" fmla="*/ 0 w 8147050"/>
              <a:gd name="connsiteY11" fmla="*/ 758120 h 909748"/>
              <a:gd name="connsiteX12" fmla="*/ 0 w 8147050"/>
              <a:gd name="connsiteY12" fmla="*/ 151628 h 90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909748">
                <a:moveTo>
                  <a:pt x="0" y="151628"/>
                </a:moveTo>
                <a:cubicBezTo>
                  <a:pt x="0" y="111414"/>
                  <a:pt x="15975" y="72847"/>
                  <a:pt x="44411" y="44411"/>
                </a:cubicBezTo>
                <a:cubicBezTo>
                  <a:pt x="72847" y="15975"/>
                  <a:pt x="111414" y="0"/>
                  <a:pt x="151628" y="0"/>
                </a:cubicBezTo>
                <a:lnTo>
                  <a:pt x="7995422" y="0"/>
                </a:lnTo>
                <a:cubicBezTo>
                  <a:pt x="8035636" y="0"/>
                  <a:pt x="8074203" y="15975"/>
                  <a:pt x="8102639" y="44411"/>
                </a:cubicBezTo>
                <a:cubicBezTo>
                  <a:pt x="8131075" y="72847"/>
                  <a:pt x="8147050" y="111414"/>
                  <a:pt x="8147050" y="151628"/>
                </a:cubicBezTo>
                <a:lnTo>
                  <a:pt x="8147050" y="758120"/>
                </a:lnTo>
                <a:cubicBezTo>
                  <a:pt x="8147050" y="798334"/>
                  <a:pt x="8131075" y="836901"/>
                  <a:pt x="8102639" y="865337"/>
                </a:cubicBezTo>
                <a:cubicBezTo>
                  <a:pt x="8074203" y="893773"/>
                  <a:pt x="8035636" y="909748"/>
                  <a:pt x="7995422" y="909748"/>
                </a:cubicBezTo>
                <a:lnTo>
                  <a:pt x="151628" y="909748"/>
                </a:lnTo>
                <a:cubicBezTo>
                  <a:pt x="111414" y="909748"/>
                  <a:pt x="72847" y="893773"/>
                  <a:pt x="44411" y="865337"/>
                </a:cubicBezTo>
                <a:cubicBezTo>
                  <a:pt x="15975" y="836901"/>
                  <a:pt x="0" y="798334"/>
                  <a:pt x="0" y="758120"/>
                </a:cubicBezTo>
                <a:lnTo>
                  <a:pt x="0" y="15162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4900" tIns="154900" rIns="154900" bIns="154900" numCol="1" spcCol="1270" anchor="ctr" anchorCtr="0">
            <a:noAutofit/>
          </a:bodyPr>
          <a:lstStyle/>
          <a:p>
            <a:pPr lvl="0" algn="l" defTabSz="1289050" rtl="0">
              <a:lnSpc>
                <a:spcPct val="90000"/>
              </a:lnSpc>
              <a:spcBef>
                <a:spcPct val="0"/>
              </a:spcBef>
              <a:spcAft>
                <a:spcPct val="35000"/>
              </a:spcAft>
            </a:pPr>
            <a:r>
              <a:rPr lang="en-US" altLang="zh-TW" sz="2900" kern="1200" baseline="0" dirty="0" smtClean="0">
                <a:latin typeface="Comic Sans MS" pitchFamily="66" charset="0"/>
                <a:ea typeface="微軟正黑體" pitchFamily="34" charset="-120"/>
              </a:rPr>
              <a:t>2.</a:t>
            </a:r>
            <a:r>
              <a:rPr lang="zh-TW" sz="2900" kern="1200" baseline="0" dirty="0" smtClean="0">
                <a:latin typeface="Comic Sans MS" pitchFamily="66" charset="0"/>
                <a:ea typeface="微軟正黑體" pitchFamily="34" charset="-120"/>
              </a:rPr>
              <a:t>地點效用 </a:t>
            </a:r>
            <a:r>
              <a:rPr lang="en-US" sz="2900" kern="1200" baseline="0" dirty="0" smtClean="0">
                <a:latin typeface="Comic Sans MS" pitchFamily="66" charset="0"/>
                <a:ea typeface="微軟正黑體" pitchFamily="34" charset="-120"/>
              </a:rPr>
              <a:t>(Place Utility)</a:t>
            </a:r>
            <a:endParaRPr lang="zh-TW" sz="2900" kern="1200" baseline="0" dirty="0">
              <a:latin typeface="Comic Sans MS" pitchFamily="66" charset="0"/>
              <a:ea typeface="微軟正黑體" pitchFamily="34" charset="-120"/>
            </a:endParaRPr>
          </a:p>
        </p:txBody>
      </p:sp>
      <p:sp>
        <p:nvSpPr>
          <p:cNvPr id="16" name="手繪多邊形 15"/>
          <p:cNvSpPr/>
          <p:nvPr/>
        </p:nvSpPr>
        <p:spPr>
          <a:xfrm>
            <a:off x="539750" y="3956639"/>
            <a:ext cx="8147050" cy="990494"/>
          </a:xfrm>
          <a:custGeom>
            <a:avLst/>
            <a:gdLst>
              <a:gd name="connsiteX0" fmla="*/ 0 w 8147050"/>
              <a:gd name="connsiteY0" fmla="*/ 0 h 990494"/>
              <a:gd name="connsiteX1" fmla="*/ 8147050 w 8147050"/>
              <a:gd name="connsiteY1" fmla="*/ 0 h 990494"/>
              <a:gd name="connsiteX2" fmla="*/ 8147050 w 8147050"/>
              <a:gd name="connsiteY2" fmla="*/ 990494 h 990494"/>
              <a:gd name="connsiteX3" fmla="*/ 0 w 8147050"/>
              <a:gd name="connsiteY3" fmla="*/ 990494 h 990494"/>
              <a:gd name="connsiteX4" fmla="*/ 0 w 8147050"/>
              <a:gd name="connsiteY4" fmla="*/ 0 h 99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990494">
                <a:moveTo>
                  <a:pt x="0" y="0"/>
                </a:moveTo>
                <a:lnTo>
                  <a:pt x="8147050" y="0"/>
                </a:lnTo>
                <a:lnTo>
                  <a:pt x="8147050" y="990494"/>
                </a:lnTo>
                <a:lnTo>
                  <a:pt x="0" y="990494"/>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6830" rIns="206248" bIns="3683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這裡指的是要將產品運送到恰當的地點，讓消費者可以很快速、方便的購買與使用。</a:t>
            </a:r>
            <a:endParaRPr lang="en-US" sz="2300" kern="1200" baseline="0" dirty="0">
              <a:latin typeface="Comic Sans MS" pitchFamily="66" charset="0"/>
              <a:ea typeface="微軟正黑體" pitchFamily="34" charset="-120"/>
            </a:endParaRPr>
          </a:p>
        </p:txBody>
      </p:sp>
      <p:sp>
        <p:nvSpPr>
          <p:cNvPr id="17" name="手繪多邊形 16"/>
          <p:cNvSpPr/>
          <p:nvPr/>
        </p:nvSpPr>
        <p:spPr>
          <a:xfrm>
            <a:off x="539750" y="4947134"/>
            <a:ext cx="8147050" cy="909748"/>
          </a:xfrm>
          <a:custGeom>
            <a:avLst/>
            <a:gdLst>
              <a:gd name="connsiteX0" fmla="*/ 0 w 8147050"/>
              <a:gd name="connsiteY0" fmla="*/ 151628 h 909748"/>
              <a:gd name="connsiteX1" fmla="*/ 44411 w 8147050"/>
              <a:gd name="connsiteY1" fmla="*/ 44411 h 909748"/>
              <a:gd name="connsiteX2" fmla="*/ 151628 w 8147050"/>
              <a:gd name="connsiteY2" fmla="*/ 0 h 909748"/>
              <a:gd name="connsiteX3" fmla="*/ 7995422 w 8147050"/>
              <a:gd name="connsiteY3" fmla="*/ 0 h 909748"/>
              <a:gd name="connsiteX4" fmla="*/ 8102639 w 8147050"/>
              <a:gd name="connsiteY4" fmla="*/ 44411 h 909748"/>
              <a:gd name="connsiteX5" fmla="*/ 8147050 w 8147050"/>
              <a:gd name="connsiteY5" fmla="*/ 151628 h 909748"/>
              <a:gd name="connsiteX6" fmla="*/ 8147050 w 8147050"/>
              <a:gd name="connsiteY6" fmla="*/ 758120 h 909748"/>
              <a:gd name="connsiteX7" fmla="*/ 8102639 w 8147050"/>
              <a:gd name="connsiteY7" fmla="*/ 865337 h 909748"/>
              <a:gd name="connsiteX8" fmla="*/ 7995422 w 8147050"/>
              <a:gd name="connsiteY8" fmla="*/ 909748 h 909748"/>
              <a:gd name="connsiteX9" fmla="*/ 151628 w 8147050"/>
              <a:gd name="connsiteY9" fmla="*/ 909748 h 909748"/>
              <a:gd name="connsiteX10" fmla="*/ 44411 w 8147050"/>
              <a:gd name="connsiteY10" fmla="*/ 865337 h 909748"/>
              <a:gd name="connsiteX11" fmla="*/ 0 w 8147050"/>
              <a:gd name="connsiteY11" fmla="*/ 758120 h 909748"/>
              <a:gd name="connsiteX12" fmla="*/ 0 w 8147050"/>
              <a:gd name="connsiteY12" fmla="*/ 151628 h 90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909748">
                <a:moveTo>
                  <a:pt x="0" y="151628"/>
                </a:moveTo>
                <a:cubicBezTo>
                  <a:pt x="0" y="111414"/>
                  <a:pt x="15975" y="72847"/>
                  <a:pt x="44411" y="44411"/>
                </a:cubicBezTo>
                <a:cubicBezTo>
                  <a:pt x="72847" y="15975"/>
                  <a:pt x="111414" y="0"/>
                  <a:pt x="151628" y="0"/>
                </a:cubicBezTo>
                <a:lnTo>
                  <a:pt x="7995422" y="0"/>
                </a:lnTo>
                <a:cubicBezTo>
                  <a:pt x="8035636" y="0"/>
                  <a:pt x="8074203" y="15975"/>
                  <a:pt x="8102639" y="44411"/>
                </a:cubicBezTo>
                <a:cubicBezTo>
                  <a:pt x="8131075" y="72847"/>
                  <a:pt x="8147050" y="111414"/>
                  <a:pt x="8147050" y="151628"/>
                </a:cubicBezTo>
                <a:lnTo>
                  <a:pt x="8147050" y="758120"/>
                </a:lnTo>
                <a:cubicBezTo>
                  <a:pt x="8147050" y="798334"/>
                  <a:pt x="8131075" y="836901"/>
                  <a:pt x="8102639" y="865337"/>
                </a:cubicBezTo>
                <a:cubicBezTo>
                  <a:pt x="8074203" y="893773"/>
                  <a:pt x="8035636" y="909748"/>
                  <a:pt x="7995422" y="909748"/>
                </a:cubicBezTo>
                <a:lnTo>
                  <a:pt x="151628" y="909748"/>
                </a:lnTo>
                <a:cubicBezTo>
                  <a:pt x="111414" y="909748"/>
                  <a:pt x="72847" y="893773"/>
                  <a:pt x="44411" y="865337"/>
                </a:cubicBezTo>
                <a:cubicBezTo>
                  <a:pt x="15975" y="836901"/>
                  <a:pt x="0" y="798334"/>
                  <a:pt x="0" y="758120"/>
                </a:cubicBezTo>
                <a:lnTo>
                  <a:pt x="0" y="15162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4900" tIns="154900" rIns="154900" bIns="154900" numCol="1" spcCol="1270" anchor="ctr" anchorCtr="0">
            <a:noAutofit/>
          </a:bodyPr>
          <a:lstStyle/>
          <a:p>
            <a:pPr lvl="0" algn="l" defTabSz="1289050" rtl="0">
              <a:lnSpc>
                <a:spcPct val="90000"/>
              </a:lnSpc>
              <a:spcBef>
                <a:spcPct val="0"/>
              </a:spcBef>
              <a:spcAft>
                <a:spcPct val="35000"/>
              </a:spcAft>
            </a:pPr>
            <a:r>
              <a:rPr lang="en-US" altLang="zh-TW" sz="2900" kern="1200" baseline="0" dirty="0" smtClean="0">
                <a:latin typeface="Comic Sans MS" pitchFamily="66" charset="0"/>
                <a:ea typeface="微軟正黑體" pitchFamily="34" charset="-120"/>
              </a:rPr>
              <a:t>3.</a:t>
            </a:r>
            <a:r>
              <a:rPr lang="zh-TW" sz="2900" kern="1200" baseline="0" dirty="0" smtClean="0">
                <a:latin typeface="Comic Sans MS" pitchFamily="66" charset="0"/>
                <a:ea typeface="微軟正黑體" pitchFamily="34" charset="-120"/>
              </a:rPr>
              <a:t>時間效用 </a:t>
            </a:r>
            <a:r>
              <a:rPr lang="en-US" sz="2900" kern="1200" baseline="0" dirty="0" smtClean="0">
                <a:latin typeface="Comic Sans MS" pitchFamily="66" charset="0"/>
                <a:ea typeface="微軟正黑體" pitchFamily="34" charset="-120"/>
              </a:rPr>
              <a:t>(Time Utility)</a:t>
            </a:r>
            <a:endParaRPr lang="zh-TW" sz="2900" kern="1200" baseline="0" dirty="0">
              <a:latin typeface="Comic Sans MS" pitchFamily="66" charset="0"/>
              <a:ea typeface="微軟正黑體" pitchFamily="34" charset="-120"/>
            </a:endParaRPr>
          </a:p>
        </p:txBody>
      </p:sp>
      <p:sp>
        <p:nvSpPr>
          <p:cNvPr id="18" name="手繪多邊形 17"/>
          <p:cNvSpPr/>
          <p:nvPr/>
        </p:nvSpPr>
        <p:spPr>
          <a:xfrm>
            <a:off x="539750" y="5856882"/>
            <a:ext cx="8147050" cy="540269"/>
          </a:xfrm>
          <a:custGeom>
            <a:avLst/>
            <a:gdLst>
              <a:gd name="connsiteX0" fmla="*/ 0 w 8147050"/>
              <a:gd name="connsiteY0" fmla="*/ 0 h 540269"/>
              <a:gd name="connsiteX1" fmla="*/ 8147050 w 8147050"/>
              <a:gd name="connsiteY1" fmla="*/ 0 h 540269"/>
              <a:gd name="connsiteX2" fmla="*/ 8147050 w 8147050"/>
              <a:gd name="connsiteY2" fmla="*/ 540269 h 540269"/>
              <a:gd name="connsiteX3" fmla="*/ 0 w 8147050"/>
              <a:gd name="connsiteY3" fmla="*/ 540269 h 540269"/>
              <a:gd name="connsiteX4" fmla="*/ 0 w 8147050"/>
              <a:gd name="connsiteY4" fmla="*/ 0 h 540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540269">
                <a:moveTo>
                  <a:pt x="0" y="0"/>
                </a:moveTo>
                <a:lnTo>
                  <a:pt x="8147050" y="0"/>
                </a:lnTo>
                <a:lnTo>
                  <a:pt x="8147050" y="540269"/>
                </a:lnTo>
                <a:lnTo>
                  <a:pt x="0" y="540269"/>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6830" rIns="206248" bIns="3683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行銷的作法在於讓消費者能在最適當的時間取得產品。</a:t>
            </a:r>
            <a:endParaRPr lang="en-US" sz="2300" kern="1200" baseline="0" dirty="0">
              <a:latin typeface="Comic Sans MS" pitchFamily="66" charset="0"/>
              <a:ea typeface="微軟正黑體" pitchFamily="34" charset="-120"/>
            </a:endParaRPr>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
        <p:nvSpPr>
          <p:cNvPr id="21" name="文字方塊 20"/>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行銷所帶來的效用</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1</a:t>
            </a:r>
            <a:r>
              <a:rPr lang="zh-TW" altLang="en-US" smtClean="0"/>
              <a:t>章 網路行銷導論</a:t>
            </a:r>
            <a:endParaRPr lang="en-US" altLang="zh-TW"/>
          </a:p>
        </p:txBody>
      </p:sp>
      <p:sp>
        <p:nvSpPr>
          <p:cNvPr id="19" name="投影片編號版面配置區 18"/>
          <p:cNvSpPr>
            <a:spLocks noGrp="1"/>
          </p:cNvSpPr>
          <p:nvPr>
            <p:ph type="sldNum" sz="quarter" idx="11"/>
          </p:nvPr>
        </p:nvSpPr>
        <p:spPr/>
        <p:txBody>
          <a:bodyPr/>
          <a:lstStyle/>
          <a:p>
            <a:fld id="{A3DEC8BA-62D7-46A7-9980-A77EEE976E4E}" type="slidenum">
              <a:rPr lang="en-US" altLang="zh-TW" smtClean="0"/>
              <a:pPr/>
              <a:t>9</a:t>
            </a:fld>
            <a:r>
              <a:rPr lang="zh-TW" altLang="en-US" smtClean="0"/>
              <a:t> </a:t>
            </a:r>
            <a:r>
              <a:rPr lang="en-US" altLang="zh-TW" smtClean="0"/>
              <a:t>/</a:t>
            </a:r>
            <a:r>
              <a:rPr lang="zh-TW" altLang="en-US" smtClean="0"/>
              <a:t> </a:t>
            </a:r>
            <a:r>
              <a:rPr lang="en-US" altLang="zh-TW" smtClean="0"/>
              <a:t>51</a:t>
            </a:r>
            <a:endParaRPr lang="en-US" altLang="zh-TW" dirty="0" smtClean="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539750" y="1143369"/>
            <a:ext cx="8147050" cy="941118"/>
          </a:xfrm>
          <a:custGeom>
            <a:avLst/>
            <a:gdLst>
              <a:gd name="connsiteX0" fmla="*/ 0 w 8147050"/>
              <a:gd name="connsiteY0" fmla="*/ 156856 h 941118"/>
              <a:gd name="connsiteX1" fmla="*/ 45942 w 8147050"/>
              <a:gd name="connsiteY1" fmla="*/ 45942 h 941118"/>
              <a:gd name="connsiteX2" fmla="*/ 156856 w 8147050"/>
              <a:gd name="connsiteY2" fmla="*/ 0 h 941118"/>
              <a:gd name="connsiteX3" fmla="*/ 7990194 w 8147050"/>
              <a:gd name="connsiteY3" fmla="*/ 0 h 941118"/>
              <a:gd name="connsiteX4" fmla="*/ 8101108 w 8147050"/>
              <a:gd name="connsiteY4" fmla="*/ 45942 h 941118"/>
              <a:gd name="connsiteX5" fmla="*/ 8147050 w 8147050"/>
              <a:gd name="connsiteY5" fmla="*/ 156856 h 941118"/>
              <a:gd name="connsiteX6" fmla="*/ 8147050 w 8147050"/>
              <a:gd name="connsiteY6" fmla="*/ 784262 h 941118"/>
              <a:gd name="connsiteX7" fmla="*/ 8101108 w 8147050"/>
              <a:gd name="connsiteY7" fmla="*/ 895176 h 941118"/>
              <a:gd name="connsiteX8" fmla="*/ 7990194 w 8147050"/>
              <a:gd name="connsiteY8" fmla="*/ 941118 h 941118"/>
              <a:gd name="connsiteX9" fmla="*/ 156856 w 8147050"/>
              <a:gd name="connsiteY9" fmla="*/ 941118 h 941118"/>
              <a:gd name="connsiteX10" fmla="*/ 45942 w 8147050"/>
              <a:gd name="connsiteY10" fmla="*/ 895176 h 941118"/>
              <a:gd name="connsiteX11" fmla="*/ 0 w 8147050"/>
              <a:gd name="connsiteY11" fmla="*/ 784262 h 941118"/>
              <a:gd name="connsiteX12" fmla="*/ 0 w 8147050"/>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941118">
                <a:moveTo>
                  <a:pt x="0" y="156856"/>
                </a:moveTo>
                <a:cubicBezTo>
                  <a:pt x="0" y="115255"/>
                  <a:pt x="16526" y="75358"/>
                  <a:pt x="45942" y="45942"/>
                </a:cubicBezTo>
                <a:cubicBezTo>
                  <a:pt x="75358" y="16526"/>
                  <a:pt x="115255" y="0"/>
                  <a:pt x="156856" y="0"/>
                </a:cubicBezTo>
                <a:lnTo>
                  <a:pt x="7990194" y="0"/>
                </a:lnTo>
                <a:cubicBezTo>
                  <a:pt x="8031795" y="0"/>
                  <a:pt x="8071692" y="16526"/>
                  <a:pt x="8101108" y="45942"/>
                </a:cubicBezTo>
                <a:cubicBezTo>
                  <a:pt x="8130524" y="75358"/>
                  <a:pt x="8147050" y="115255"/>
                  <a:pt x="8147050" y="156856"/>
                </a:cubicBezTo>
                <a:lnTo>
                  <a:pt x="8147050" y="784262"/>
                </a:lnTo>
                <a:cubicBezTo>
                  <a:pt x="8147050" y="825863"/>
                  <a:pt x="8130524" y="865760"/>
                  <a:pt x="8101108" y="895176"/>
                </a:cubicBezTo>
                <a:cubicBezTo>
                  <a:pt x="8071692" y="924592"/>
                  <a:pt x="8031795" y="941118"/>
                  <a:pt x="7990194"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4.</a:t>
            </a:r>
            <a:r>
              <a:rPr lang="zh-TW" sz="3000" kern="1200" baseline="0" dirty="0" smtClean="0">
                <a:latin typeface="Comic Sans MS" pitchFamily="66" charset="0"/>
                <a:ea typeface="微軟正黑體" pitchFamily="34" charset="-120"/>
              </a:rPr>
              <a:t>資訊效用 </a:t>
            </a:r>
            <a:r>
              <a:rPr lang="en-US" sz="3000" kern="1200" baseline="0" dirty="0" smtClean="0">
                <a:latin typeface="Comic Sans MS" pitchFamily="66" charset="0"/>
                <a:ea typeface="微軟正黑體" pitchFamily="34" charset="-120"/>
              </a:rPr>
              <a:t>(information utility)</a:t>
            </a:r>
            <a:endParaRPr lang="zh-TW" sz="3000" kern="1200" baseline="0" dirty="0">
              <a:latin typeface="Comic Sans MS" pitchFamily="66" charset="0"/>
              <a:ea typeface="微軟正黑體" pitchFamily="34" charset="-120"/>
            </a:endParaRPr>
          </a:p>
        </p:txBody>
      </p:sp>
      <p:sp>
        <p:nvSpPr>
          <p:cNvPr id="13" name="手繪多邊形 12"/>
          <p:cNvSpPr/>
          <p:nvPr/>
        </p:nvSpPr>
        <p:spPr>
          <a:xfrm>
            <a:off x="539750" y="2084488"/>
            <a:ext cx="8147050" cy="993600"/>
          </a:xfrm>
          <a:custGeom>
            <a:avLst/>
            <a:gdLst>
              <a:gd name="connsiteX0" fmla="*/ 0 w 8147050"/>
              <a:gd name="connsiteY0" fmla="*/ 0 h 993600"/>
              <a:gd name="connsiteX1" fmla="*/ 8147050 w 8147050"/>
              <a:gd name="connsiteY1" fmla="*/ 0 h 993600"/>
              <a:gd name="connsiteX2" fmla="*/ 8147050 w 8147050"/>
              <a:gd name="connsiteY2" fmla="*/ 993600 h 993600"/>
              <a:gd name="connsiteX3" fmla="*/ 0 w 8147050"/>
              <a:gd name="connsiteY3" fmla="*/ 993600 h 993600"/>
              <a:gd name="connsiteX4" fmla="*/ 0 w 8147050"/>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993600">
                <a:moveTo>
                  <a:pt x="0" y="0"/>
                </a:moveTo>
                <a:lnTo>
                  <a:pt x="8147050" y="0"/>
                </a:lnTo>
                <a:lnTo>
                  <a:pt x="8147050" y="993600"/>
                </a:lnTo>
                <a:lnTo>
                  <a:pt x="0" y="993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這裡指的是廣告、產品說明與服務人員的解說等，藉此將產品的訊息傳遞給消費者。</a:t>
            </a:r>
            <a:endParaRPr lang="en-US" sz="2300" kern="1200" baseline="0" dirty="0">
              <a:latin typeface="Comic Sans MS" pitchFamily="66" charset="0"/>
              <a:ea typeface="微軟正黑體" pitchFamily="34" charset="-120"/>
            </a:endParaRPr>
          </a:p>
        </p:txBody>
      </p:sp>
      <p:sp>
        <p:nvSpPr>
          <p:cNvPr id="14" name="手繪多邊形 13"/>
          <p:cNvSpPr/>
          <p:nvPr/>
        </p:nvSpPr>
        <p:spPr>
          <a:xfrm>
            <a:off x="539750" y="3078088"/>
            <a:ext cx="8147050" cy="941118"/>
          </a:xfrm>
          <a:custGeom>
            <a:avLst/>
            <a:gdLst>
              <a:gd name="connsiteX0" fmla="*/ 0 w 8147050"/>
              <a:gd name="connsiteY0" fmla="*/ 156856 h 941118"/>
              <a:gd name="connsiteX1" fmla="*/ 45942 w 8147050"/>
              <a:gd name="connsiteY1" fmla="*/ 45942 h 941118"/>
              <a:gd name="connsiteX2" fmla="*/ 156856 w 8147050"/>
              <a:gd name="connsiteY2" fmla="*/ 0 h 941118"/>
              <a:gd name="connsiteX3" fmla="*/ 7990194 w 8147050"/>
              <a:gd name="connsiteY3" fmla="*/ 0 h 941118"/>
              <a:gd name="connsiteX4" fmla="*/ 8101108 w 8147050"/>
              <a:gd name="connsiteY4" fmla="*/ 45942 h 941118"/>
              <a:gd name="connsiteX5" fmla="*/ 8147050 w 8147050"/>
              <a:gd name="connsiteY5" fmla="*/ 156856 h 941118"/>
              <a:gd name="connsiteX6" fmla="*/ 8147050 w 8147050"/>
              <a:gd name="connsiteY6" fmla="*/ 784262 h 941118"/>
              <a:gd name="connsiteX7" fmla="*/ 8101108 w 8147050"/>
              <a:gd name="connsiteY7" fmla="*/ 895176 h 941118"/>
              <a:gd name="connsiteX8" fmla="*/ 7990194 w 8147050"/>
              <a:gd name="connsiteY8" fmla="*/ 941118 h 941118"/>
              <a:gd name="connsiteX9" fmla="*/ 156856 w 8147050"/>
              <a:gd name="connsiteY9" fmla="*/ 941118 h 941118"/>
              <a:gd name="connsiteX10" fmla="*/ 45942 w 8147050"/>
              <a:gd name="connsiteY10" fmla="*/ 895176 h 941118"/>
              <a:gd name="connsiteX11" fmla="*/ 0 w 8147050"/>
              <a:gd name="connsiteY11" fmla="*/ 784262 h 941118"/>
              <a:gd name="connsiteX12" fmla="*/ 0 w 8147050"/>
              <a:gd name="connsiteY12" fmla="*/ 156856 h 94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7050" h="941118">
                <a:moveTo>
                  <a:pt x="0" y="156856"/>
                </a:moveTo>
                <a:cubicBezTo>
                  <a:pt x="0" y="115255"/>
                  <a:pt x="16526" y="75358"/>
                  <a:pt x="45942" y="45942"/>
                </a:cubicBezTo>
                <a:cubicBezTo>
                  <a:pt x="75358" y="16526"/>
                  <a:pt x="115255" y="0"/>
                  <a:pt x="156856" y="0"/>
                </a:cubicBezTo>
                <a:lnTo>
                  <a:pt x="7990194" y="0"/>
                </a:lnTo>
                <a:cubicBezTo>
                  <a:pt x="8031795" y="0"/>
                  <a:pt x="8071692" y="16526"/>
                  <a:pt x="8101108" y="45942"/>
                </a:cubicBezTo>
                <a:cubicBezTo>
                  <a:pt x="8130524" y="75358"/>
                  <a:pt x="8147050" y="115255"/>
                  <a:pt x="8147050" y="156856"/>
                </a:cubicBezTo>
                <a:lnTo>
                  <a:pt x="8147050" y="784262"/>
                </a:lnTo>
                <a:cubicBezTo>
                  <a:pt x="8147050" y="825863"/>
                  <a:pt x="8130524" y="865760"/>
                  <a:pt x="8101108" y="895176"/>
                </a:cubicBezTo>
                <a:cubicBezTo>
                  <a:pt x="8071692" y="924592"/>
                  <a:pt x="8031795" y="941118"/>
                  <a:pt x="7990194" y="941118"/>
                </a:cubicBezTo>
                <a:lnTo>
                  <a:pt x="156856" y="941118"/>
                </a:lnTo>
                <a:cubicBezTo>
                  <a:pt x="115255" y="941118"/>
                  <a:pt x="75358" y="924592"/>
                  <a:pt x="45942" y="895176"/>
                </a:cubicBezTo>
                <a:cubicBezTo>
                  <a:pt x="16526" y="865760"/>
                  <a:pt x="0" y="825863"/>
                  <a:pt x="0" y="784262"/>
                </a:cubicBezTo>
                <a:lnTo>
                  <a:pt x="0" y="15685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0242" tIns="160242" rIns="160242" bIns="160242" numCol="1" spcCol="1270" anchor="ctr" anchorCtr="0">
            <a:noAutofit/>
          </a:bodyPr>
          <a:lstStyle/>
          <a:p>
            <a:pPr lvl="0" algn="l" defTabSz="1333500" rtl="0">
              <a:lnSpc>
                <a:spcPct val="90000"/>
              </a:lnSpc>
              <a:spcBef>
                <a:spcPct val="0"/>
              </a:spcBef>
              <a:spcAft>
                <a:spcPct val="35000"/>
              </a:spcAft>
            </a:pPr>
            <a:r>
              <a:rPr lang="en-US" altLang="zh-TW" sz="3000" kern="1200" baseline="0" dirty="0" smtClean="0">
                <a:latin typeface="Comic Sans MS" pitchFamily="66" charset="0"/>
                <a:ea typeface="微軟正黑體" pitchFamily="34" charset="-120"/>
              </a:rPr>
              <a:t>5.</a:t>
            </a:r>
            <a:r>
              <a:rPr lang="zh-TW" sz="3000" kern="1200" baseline="0" dirty="0" smtClean="0">
                <a:latin typeface="Comic Sans MS" pitchFamily="66" charset="0"/>
                <a:ea typeface="微軟正黑體" pitchFamily="34" charset="-120"/>
              </a:rPr>
              <a:t>擁有權效用 </a:t>
            </a:r>
            <a:r>
              <a:rPr lang="en-US" sz="3000" kern="1200" baseline="0" dirty="0" smtClean="0">
                <a:latin typeface="Comic Sans MS" pitchFamily="66" charset="0"/>
                <a:ea typeface="微軟正黑體" pitchFamily="34" charset="-120"/>
              </a:rPr>
              <a:t>(Possession Utility)</a:t>
            </a:r>
            <a:endParaRPr lang="zh-TW" sz="3000" kern="1200" baseline="0" dirty="0">
              <a:latin typeface="Comic Sans MS" pitchFamily="66" charset="0"/>
              <a:ea typeface="微軟正黑體" pitchFamily="34" charset="-120"/>
            </a:endParaRPr>
          </a:p>
        </p:txBody>
      </p:sp>
      <p:sp>
        <p:nvSpPr>
          <p:cNvPr id="17" name="手繪多邊形 16"/>
          <p:cNvSpPr/>
          <p:nvPr/>
        </p:nvSpPr>
        <p:spPr>
          <a:xfrm>
            <a:off x="539750" y="4019206"/>
            <a:ext cx="8147050" cy="993600"/>
          </a:xfrm>
          <a:custGeom>
            <a:avLst/>
            <a:gdLst>
              <a:gd name="connsiteX0" fmla="*/ 0 w 8147050"/>
              <a:gd name="connsiteY0" fmla="*/ 0 h 993600"/>
              <a:gd name="connsiteX1" fmla="*/ 8147050 w 8147050"/>
              <a:gd name="connsiteY1" fmla="*/ 0 h 993600"/>
              <a:gd name="connsiteX2" fmla="*/ 8147050 w 8147050"/>
              <a:gd name="connsiteY2" fmla="*/ 993600 h 993600"/>
              <a:gd name="connsiteX3" fmla="*/ 0 w 8147050"/>
              <a:gd name="connsiteY3" fmla="*/ 993600 h 993600"/>
              <a:gd name="connsiteX4" fmla="*/ 0 w 8147050"/>
              <a:gd name="connsiteY4" fmla="*/ 0 h 99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0" h="993600">
                <a:moveTo>
                  <a:pt x="0" y="0"/>
                </a:moveTo>
                <a:lnTo>
                  <a:pt x="8147050" y="0"/>
                </a:lnTo>
                <a:lnTo>
                  <a:pt x="8147050" y="993600"/>
                </a:lnTo>
                <a:lnTo>
                  <a:pt x="0" y="993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58669" tIns="38100" rIns="213360" bIns="38100" numCol="1" spcCol="1270" anchor="t" anchorCtr="0">
            <a:noAutofit/>
          </a:bodyPr>
          <a:lstStyle/>
          <a:p>
            <a:pPr marL="228600" lvl="1" indent="-228600" algn="l" defTabSz="1022350" rtl="0">
              <a:lnSpc>
                <a:spcPts val="3300"/>
              </a:lnSpc>
              <a:spcBef>
                <a:spcPct val="0"/>
              </a:spcBef>
              <a:spcAft>
                <a:spcPct val="20000"/>
              </a:spcAft>
              <a:buChar char="••"/>
            </a:pPr>
            <a:r>
              <a:rPr lang="zh-TW" sz="2300" kern="1200" baseline="0" dirty="0" smtClean="0">
                <a:latin typeface="Comic Sans MS" pitchFamily="66" charset="0"/>
                <a:ea typeface="微軟正黑體" pitchFamily="34" charset="-120"/>
              </a:rPr>
              <a:t>當我們接受與購買某產品後，就擁有該產品的擁有權，可依照自己的想法來使用該產品。</a:t>
            </a:r>
            <a:endParaRPr lang="zh-TW" sz="2300" kern="1200" baseline="0" dirty="0">
              <a:latin typeface="Comic Sans MS" pitchFamily="66" charset="0"/>
              <a:ea typeface="微軟正黑體" pitchFamily="34" charset="-120"/>
            </a:endParaRPr>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社群行銷</a:t>
            </a:r>
            <a:endParaRPr lang="ja-JP" altLang="en-US" sz="2400" dirty="0">
              <a:solidFill>
                <a:schemeClr val="accent6"/>
              </a:solidFill>
              <a:ea typeface="標楷體" pitchFamily="65" charset="-120"/>
            </a:endParaRPr>
          </a:p>
        </p:txBody>
      </p:sp>
      <p:sp>
        <p:nvSpPr>
          <p:cNvPr id="8"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lstStyle/>
          <a:p>
            <a:r>
              <a:rPr lang="zh-TW" altLang="en-US" sz="2400" dirty="0" smtClean="0">
                <a:solidFill>
                  <a:schemeClr val="accent6"/>
                </a:solidFill>
                <a:ea typeface="標楷體" pitchFamily="65" charset="-120"/>
              </a:rPr>
              <a:t>網路行銷</a:t>
            </a:r>
            <a:endParaRPr lang="ja-JP" altLang="en-US" sz="2400" dirty="0">
              <a:solidFill>
                <a:schemeClr val="accent6"/>
              </a:solidFill>
              <a:ea typeface="標楷體" pitchFamily="65" charset="-120"/>
            </a:endParaRPr>
          </a:p>
        </p:txBody>
      </p:sp>
      <p:sp>
        <p:nvSpPr>
          <p:cNvPr id="9"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lstStyle/>
          <a:p>
            <a:r>
              <a:rPr lang="zh-TW" altLang="en-US" sz="2400" dirty="0" smtClean="0">
                <a:ea typeface="標楷體" pitchFamily="65" charset="-120"/>
              </a:rPr>
              <a:t>行銷</a:t>
            </a:r>
            <a:endParaRPr lang="ja-JP" altLang="en-US" sz="2400" dirty="0">
              <a:ea typeface="標楷體" pitchFamily="65" charset="-120"/>
            </a:endParaRPr>
          </a:p>
        </p:txBody>
      </p:sp>
      <p:sp>
        <p:nvSpPr>
          <p:cNvPr id="16" name="文字方塊 15"/>
          <p:cNvSpPr txBox="1"/>
          <p:nvPr/>
        </p:nvSpPr>
        <p:spPr>
          <a:xfrm>
            <a:off x="4355976" y="404664"/>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theme/theme1.xml><?xml version="1.0" encoding="utf-8"?>
<a:theme xmlns:a="http://schemas.openxmlformats.org/drawingml/2006/main" name="075TGp_Computer_green _v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Default Design 2">
        <a:dk1>
          <a:srgbClr val="1D528D"/>
        </a:dk1>
        <a:lt1>
          <a:srgbClr val="FFFFFF"/>
        </a:lt1>
        <a:dk2>
          <a:srgbClr val="000000"/>
        </a:dk2>
        <a:lt2>
          <a:srgbClr val="DDDDDD"/>
        </a:lt2>
        <a:accent1>
          <a:srgbClr val="B24242"/>
        </a:accent1>
        <a:accent2>
          <a:srgbClr val="CC9900"/>
        </a:accent2>
        <a:accent3>
          <a:srgbClr val="FFFFFF"/>
        </a:accent3>
        <a:accent4>
          <a:srgbClr val="174578"/>
        </a:accent4>
        <a:accent5>
          <a:srgbClr val="D5B0B0"/>
        </a:accent5>
        <a:accent6>
          <a:srgbClr val="B98A00"/>
        </a:accent6>
        <a:hlink>
          <a:srgbClr val="808000"/>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666635"/>
        </a:dk1>
        <a:lt1>
          <a:srgbClr val="FFFFFF"/>
        </a:lt1>
        <a:dk2>
          <a:srgbClr val="25413E"/>
        </a:dk2>
        <a:lt2>
          <a:srgbClr val="B2B2B2"/>
        </a:lt2>
        <a:accent1>
          <a:srgbClr val="83AE4E"/>
        </a:accent1>
        <a:accent2>
          <a:srgbClr val="C78DD7"/>
        </a:accent2>
        <a:accent3>
          <a:srgbClr val="FFFFFF"/>
        </a:accent3>
        <a:accent4>
          <a:srgbClr val="56562C"/>
        </a:accent4>
        <a:accent5>
          <a:srgbClr val="C1D3B2"/>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網路行銷CEO</Template>
  <TotalTime>435</TotalTime>
  <Words>4401</Words>
  <Application>Microsoft Office PowerPoint</Application>
  <PresentationFormat>如螢幕大小 (4:3)</PresentationFormat>
  <Paragraphs>502</Paragraphs>
  <Slides>51</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51</vt:i4>
      </vt:variant>
    </vt:vector>
  </HeadingPairs>
  <TitlesOfParts>
    <vt:vector size="53" baseType="lpstr">
      <vt:lpstr>075TGp_Computer_green _v2</vt:lpstr>
      <vt:lpstr>Image</vt:lpstr>
      <vt:lpstr>第1章 網路行銷導論</vt:lpstr>
      <vt:lpstr>學習目標</vt:lpstr>
      <vt:lpstr>網路行銷導論</vt:lpstr>
      <vt:lpstr>網路行銷與我</vt:lpstr>
      <vt:lpstr>課前討論</vt:lpstr>
      <vt:lpstr>行銷的概念</vt:lpstr>
      <vt:lpstr>行銷的要素</vt:lpstr>
      <vt:lpstr>行銷所帶來的效用</vt:lpstr>
      <vt:lpstr>行銷所帶來的效用</vt:lpstr>
      <vt:lpstr>生活上的應用</vt:lpstr>
      <vt:lpstr>行銷觀念的演進</vt:lpstr>
      <vt:lpstr>行銷觀念的演進</vt:lpstr>
      <vt:lpstr>行銷觀念的演進</vt:lpstr>
      <vt:lpstr>行銷觀念的演進比較</vt:lpstr>
      <vt:lpstr>銷售觀念與行銷觀念的比較</vt:lpstr>
      <vt:lpstr>網路行銷案例探討</vt:lpstr>
      <vt:lpstr>網路行銷的定義</vt:lpstr>
      <vt:lpstr>網路行銷架構圖</vt:lpstr>
      <vt:lpstr>網路行銷示意圖</vt:lpstr>
      <vt:lpstr>網路行銷的影響</vt:lpstr>
      <vt:lpstr>生活上的應用</vt:lpstr>
      <vt:lpstr>網路行銷的轉變 - Web 1.0</vt:lpstr>
      <vt:lpstr>生活上的應用</vt:lpstr>
      <vt:lpstr>網路行銷的轉變 - Web 2.0</vt:lpstr>
      <vt:lpstr>Web 2.0 的範例</vt:lpstr>
      <vt:lpstr>Web 2.0與Web 1.0的差異</vt:lpstr>
      <vt:lpstr>Web 2.0模式的特性與應用模式</vt:lpstr>
      <vt:lpstr>生活上的應用</vt:lpstr>
      <vt:lpstr>網路行銷的特性</vt:lpstr>
      <vt:lpstr>網路行銷的特性</vt:lpstr>
      <vt:lpstr>生活上的應用</vt:lpstr>
      <vt:lpstr>網路行銷的特性</vt:lpstr>
      <vt:lpstr>網路行銷的特性</vt:lpstr>
      <vt:lpstr>網路行銷的特性</vt:lpstr>
      <vt:lpstr>網路行銷的特性</vt:lpstr>
      <vt:lpstr>網路行銷的特性</vt:lpstr>
      <vt:lpstr>網路行銷的特性</vt:lpstr>
      <vt:lpstr>網路行銷案例探討</vt:lpstr>
      <vt:lpstr>社群行銷的概念</vt:lpstr>
      <vt:lpstr>生活上的應用</vt:lpstr>
      <vt:lpstr>社群行銷的影響</vt:lpstr>
      <vt:lpstr>生活上的應用</vt:lpstr>
      <vt:lpstr>社會網絡常用的概念</vt:lpstr>
      <vt:lpstr>社會網絡的模式</vt:lpstr>
      <vt:lpstr>生活上的應用</vt:lpstr>
      <vt:lpstr>社群行銷的影響和特性</vt:lpstr>
      <vt:lpstr>生活上的應用</vt:lpstr>
      <vt:lpstr>社群行銷的影響和特性</vt:lpstr>
      <vt:lpstr>社群行銷的影響和特性</vt:lpstr>
      <vt:lpstr>網路行銷案例探討</vt:lpstr>
      <vt:lpstr>投影片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網路行銷導論</dc:title>
  <dc:creator>Fenny Lee</dc:creator>
  <cp:lastModifiedBy>Fenny Lee</cp:lastModifiedBy>
  <cp:revision>128</cp:revision>
  <dcterms:created xsi:type="dcterms:W3CDTF">2014-12-10T05:16:46Z</dcterms:created>
  <dcterms:modified xsi:type="dcterms:W3CDTF">2015-04-27T03:11:16Z</dcterms:modified>
</cp:coreProperties>
</file>