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1" r:id="rId1"/>
  </p:sldMasterIdLst>
  <p:notesMasterIdLst>
    <p:notesMasterId r:id="rId42"/>
  </p:notesMasterIdLst>
  <p:sldIdLst>
    <p:sldId id="295" r:id="rId2"/>
    <p:sldId id="300" r:id="rId3"/>
    <p:sldId id="301" r:id="rId4"/>
    <p:sldId id="302" r:id="rId5"/>
    <p:sldId id="303" r:id="rId6"/>
    <p:sldId id="296" r:id="rId7"/>
    <p:sldId id="305" r:id="rId8"/>
    <p:sldId id="306" r:id="rId9"/>
    <p:sldId id="307" r:id="rId10"/>
    <p:sldId id="308" r:id="rId11"/>
    <p:sldId id="309" r:id="rId12"/>
    <p:sldId id="310" r:id="rId13"/>
    <p:sldId id="313" r:id="rId14"/>
    <p:sldId id="311" r:id="rId15"/>
    <p:sldId id="312" r:id="rId16"/>
    <p:sldId id="304" r:id="rId17"/>
    <p:sldId id="314" r:id="rId18"/>
    <p:sldId id="315" r:id="rId19"/>
    <p:sldId id="316" r:id="rId20"/>
    <p:sldId id="317" r:id="rId21"/>
    <p:sldId id="318" r:id="rId22"/>
    <p:sldId id="319" r:id="rId23"/>
    <p:sldId id="320" r:id="rId24"/>
    <p:sldId id="321" r:id="rId25"/>
    <p:sldId id="322" r:id="rId26"/>
    <p:sldId id="323" r:id="rId27"/>
    <p:sldId id="324" r:id="rId28"/>
    <p:sldId id="325" r:id="rId29"/>
    <p:sldId id="326" r:id="rId30"/>
    <p:sldId id="327" r:id="rId31"/>
    <p:sldId id="328" r:id="rId32"/>
    <p:sldId id="329" r:id="rId33"/>
    <p:sldId id="330" r:id="rId34"/>
    <p:sldId id="331" r:id="rId35"/>
    <p:sldId id="332" r:id="rId36"/>
    <p:sldId id="333" r:id="rId37"/>
    <p:sldId id="334" r:id="rId38"/>
    <p:sldId id="335" r:id="rId39"/>
    <p:sldId id="336" r:id="rId40"/>
    <p:sldId id="278" r:id="rId4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692AA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49" autoAdjust="0"/>
    <p:restoredTop sz="94660"/>
  </p:normalViewPr>
  <p:slideViewPr>
    <p:cSldViewPr>
      <p:cViewPr varScale="1">
        <p:scale>
          <a:sx n="77" d="100"/>
          <a:sy n="77" d="100"/>
        </p:scale>
        <p:origin x="-124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BF4EBA-73E5-4B4A-B4BE-5D0728DDF0A0}" type="doc">
      <dgm:prSet loTypeId="urn:microsoft.com/office/officeart/2005/8/layout/hList1" loCatId="list" qsTypeId="urn:microsoft.com/office/officeart/2005/8/quickstyle/3d2" qsCatId="3D" csTypeId="urn:microsoft.com/office/officeart/2005/8/colors/accent0_3" csCatId="mainScheme" phldr="1"/>
      <dgm:spPr/>
      <dgm:t>
        <a:bodyPr/>
        <a:lstStyle/>
        <a:p>
          <a:endParaRPr lang="zh-TW" altLang="en-US"/>
        </a:p>
      </dgm:t>
    </dgm:pt>
    <dgm:pt modelId="{E4A1EBB4-D39A-4D6E-A7E0-3FDF7F049E0E}">
      <dgm:prSet phldrT="[文字]"/>
      <dgm:spPr/>
      <dgm:t>
        <a:bodyPr/>
        <a:lstStyle/>
        <a:p>
          <a:r>
            <a:rPr lang="zh-TW" altLang="en-US" dirty="0" smtClean="0">
              <a:latin typeface="Comic Sans MS" pitchFamily="66" charset="0"/>
              <a:ea typeface="微軟正黑體" pitchFamily="34" charset="-120"/>
            </a:rPr>
            <a:t>本章架構</a:t>
          </a:r>
          <a:endParaRPr lang="zh-TW" altLang="en-US" dirty="0">
            <a:latin typeface="Comic Sans MS" pitchFamily="66" charset="0"/>
            <a:ea typeface="微軟正黑體" pitchFamily="34" charset="-120"/>
          </a:endParaRPr>
        </a:p>
      </dgm:t>
    </dgm:pt>
    <dgm:pt modelId="{864704CD-0D52-4A0D-BF36-78E3FBA4603B}" type="parTrans" cxnId="{0179FA65-3302-409D-AFF5-F5698B0843B5}">
      <dgm:prSet/>
      <dgm:spPr/>
      <dgm:t>
        <a:bodyPr/>
        <a:lstStyle/>
        <a:p>
          <a:endParaRPr lang="zh-TW" altLang="en-US">
            <a:latin typeface="Comic Sans MS" pitchFamily="66" charset="0"/>
            <a:ea typeface="微軟正黑體" pitchFamily="34" charset="-120"/>
          </a:endParaRPr>
        </a:p>
      </dgm:t>
    </dgm:pt>
    <dgm:pt modelId="{17603063-77FA-4F7D-A1C9-DF40F1F75996}" type="sibTrans" cxnId="{0179FA65-3302-409D-AFF5-F5698B0843B5}">
      <dgm:prSet/>
      <dgm:spPr/>
      <dgm:t>
        <a:bodyPr/>
        <a:lstStyle/>
        <a:p>
          <a:endParaRPr lang="zh-TW" altLang="en-US">
            <a:latin typeface="Comic Sans MS" pitchFamily="66" charset="0"/>
            <a:ea typeface="微軟正黑體" pitchFamily="34" charset="-120"/>
          </a:endParaRPr>
        </a:p>
      </dgm:t>
    </dgm:pt>
    <dgm:pt modelId="{98D33023-AC0E-467B-9396-0CAFD8DB1C96}">
      <dgm:prSet phldrT="[文字]"/>
      <dgm:spPr/>
      <dgm:t>
        <a:bodyPr/>
        <a:lstStyle/>
        <a:p>
          <a:r>
            <a:rPr lang="zh-TW" altLang="en-US" smtClean="0">
              <a:latin typeface="Comic Sans MS" pitchFamily="66" charset="0"/>
              <a:ea typeface="微軟正黑體" pitchFamily="34" charset="-120"/>
            </a:rPr>
            <a:t>產品的意義</a:t>
          </a:r>
          <a:endParaRPr lang="zh-TW" altLang="en-US" dirty="0">
            <a:latin typeface="Comic Sans MS" pitchFamily="66" charset="0"/>
            <a:ea typeface="微軟正黑體" pitchFamily="34" charset="-120"/>
          </a:endParaRPr>
        </a:p>
      </dgm:t>
    </dgm:pt>
    <dgm:pt modelId="{C217A114-BAE2-4675-AF9B-E26BE3638A74}" type="parTrans" cxnId="{6912C096-5145-4095-B1D9-6CB980A1E041}">
      <dgm:prSet/>
      <dgm:spPr/>
      <dgm:t>
        <a:bodyPr/>
        <a:lstStyle/>
        <a:p>
          <a:endParaRPr lang="zh-TW" altLang="en-US">
            <a:latin typeface="Comic Sans MS" pitchFamily="66" charset="0"/>
            <a:ea typeface="微軟正黑體" pitchFamily="34" charset="-120"/>
          </a:endParaRPr>
        </a:p>
      </dgm:t>
    </dgm:pt>
    <dgm:pt modelId="{49637A52-E230-4C72-B792-F36C3CE352C6}" type="sibTrans" cxnId="{6912C096-5145-4095-B1D9-6CB980A1E041}">
      <dgm:prSet/>
      <dgm:spPr/>
      <dgm:t>
        <a:bodyPr/>
        <a:lstStyle/>
        <a:p>
          <a:endParaRPr lang="zh-TW" altLang="en-US">
            <a:latin typeface="Comic Sans MS" pitchFamily="66" charset="0"/>
            <a:ea typeface="微軟正黑體" pitchFamily="34" charset="-120"/>
          </a:endParaRPr>
        </a:p>
      </dgm:t>
    </dgm:pt>
    <dgm:pt modelId="{77F9DB03-9D2B-4BF8-B8E7-887802EC4E0A}">
      <dgm:prSet phldrT="[文字]"/>
      <dgm:spPr/>
      <dgm:t>
        <a:bodyPr/>
        <a:lstStyle/>
        <a:p>
          <a:r>
            <a:rPr lang="zh-TW" altLang="en-US" dirty="0" smtClean="0">
              <a:latin typeface="Comic Sans MS" pitchFamily="66" charset="0"/>
              <a:ea typeface="微軟正黑體" pitchFamily="34" charset="-120"/>
            </a:rPr>
            <a:t>學習重點</a:t>
          </a:r>
          <a:endParaRPr lang="zh-TW" altLang="en-US" dirty="0">
            <a:latin typeface="Comic Sans MS" pitchFamily="66" charset="0"/>
            <a:ea typeface="微軟正黑體" pitchFamily="34" charset="-120"/>
          </a:endParaRPr>
        </a:p>
      </dgm:t>
    </dgm:pt>
    <dgm:pt modelId="{09803F90-D37F-4C53-BA88-A9EE3B9F2DD6}" type="parTrans" cxnId="{0AB6AC6C-35BA-452C-A27F-E727F130016E}">
      <dgm:prSet/>
      <dgm:spPr/>
      <dgm:t>
        <a:bodyPr/>
        <a:lstStyle/>
        <a:p>
          <a:endParaRPr lang="zh-TW" altLang="en-US">
            <a:latin typeface="Comic Sans MS" pitchFamily="66" charset="0"/>
            <a:ea typeface="微軟正黑體" pitchFamily="34" charset="-120"/>
          </a:endParaRPr>
        </a:p>
      </dgm:t>
    </dgm:pt>
    <dgm:pt modelId="{D6E20EEC-1409-4E9D-A229-54903BB28780}" type="sibTrans" cxnId="{0AB6AC6C-35BA-452C-A27F-E727F130016E}">
      <dgm:prSet/>
      <dgm:spPr/>
      <dgm:t>
        <a:bodyPr/>
        <a:lstStyle/>
        <a:p>
          <a:endParaRPr lang="zh-TW" altLang="en-US">
            <a:latin typeface="Comic Sans MS" pitchFamily="66" charset="0"/>
            <a:ea typeface="微軟正黑體" pitchFamily="34" charset="-120"/>
          </a:endParaRPr>
        </a:p>
      </dgm:t>
    </dgm:pt>
    <dgm:pt modelId="{003EE496-4A51-49B3-8F65-7984AC4651B7}">
      <dgm:prSet phldrT="[文字]"/>
      <dgm:spPr/>
      <dgm:t>
        <a:bodyPr/>
        <a:lstStyle/>
        <a:p>
          <a:r>
            <a:rPr lang="zh-TW" altLang="en-US" dirty="0" smtClean="0">
              <a:latin typeface="Comic Sans MS" pitchFamily="66" charset="0"/>
              <a:ea typeface="微軟正黑體" pitchFamily="34" charset="-120"/>
            </a:rPr>
            <a:t>產品的層次</a:t>
          </a:r>
          <a:endParaRPr lang="zh-TW" altLang="en-US" dirty="0">
            <a:latin typeface="Comic Sans MS" pitchFamily="66" charset="0"/>
            <a:ea typeface="微軟正黑體" pitchFamily="34" charset="-120"/>
          </a:endParaRPr>
        </a:p>
      </dgm:t>
    </dgm:pt>
    <dgm:pt modelId="{0B18AADB-8F1D-4B8E-B0AC-6190A571DB36}" type="parTrans" cxnId="{9401087A-51AE-4442-9CFD-29547F89D6AE}">
      <dgm:prSet/>
      <dgm:spPr/>
      <dgm:t>
        <a:bodyPr/>
        <a:lstStyle/>
        <a:p>
          <a:endParaRPr lang="zh-TW" altLang="en-US">
            <a:latin typeface="Comic Sans MS" pitchFamily="66" charset="0"/>
            <a:ea typeface="微軟正黑體" pitchFamily="34" charset="-120"/>
          </a:endParaRPr>
        </a:p>
      </dgm:t>
    </dgm:pt>
    <dgm:pt modelId="{9D4B41EB-DD00-40AC-91B6-C2E44CB70115}" type="sibTrans" cxnId="{9401087A-51AE-4442-9CFD-29547F89D6AE}">
      <dgm:prSet/>
      <dgm:spPr/>
      <dgm:t>
        <a:bodyPr/>
        <a:lstStyle/>
        <a:p>
          <a:endParaRPr lang="zh-TW" altLang="en-US">
            <a:latin typeface="Comic Sans MS" pitchFamily="66" charset="0"/>
            <a:ea typeface="微軟正黑體" pitchFamily="34" charset="-120"/>
          </a:endParaRPr>
        </a:p>
      </dgm:t>
    </dgm:pt>
    <dgm:pt modelId="{A0452DB3-71B7-4946-93CB-1C6F9D9EE2E8}">
      <dgm:prSet/>
      <dgm:spPr/>
      <dgm:t>
        <a:bodyPr/>
        <a:lstStyle/>
        <a:p>
          <a:r>
            <a:rPr lang="zh-TW" altLang="en-US" dirty="0" smtClean="0">
              <a:latin typeface="Comic Sans MS" pitchFamily="66" charset="0"/>
              <a:ea typeface="微軟正黑體" pitchFamily="34" charset="-120"/>
            </a:rPr>
            <a:t>結論</a:t>
          </a:r>
        </a:p>
      </dgm:t>
    </dgm:pt>
    <dgm:pt modelId="{761C0D03-82BB-48B7-B3DD-2446357CFFAB}" type="parTrans" cxnId="{2CB8E407-6152-4236-8995-360E10D44736}">
      <dgm:prSet/>
      <dgm:spPr/>
      <dgm:t>
        <a:bodyPr/>
        <a:lstStyle/>
        <a:p>
          <a:endParaRPr lang="zh-TW" altLang="en-US"/>
        </a:p>
      </dgm:t>
    </dgm:pt>
    <dgm:pt modelId="{1782CC39-0D8B-40FA-8AE8-3D6A439FAC35}" type="sibTrans" cxnId="{2CB8E407-6152-4236-8995-360E10D44736}">
      <dgm:prSet/>
      <dgm:spPr/>
      <dgm:t>
        <a:bodyPr/>
        <a:lstStyle/>
        <a:p>
          <a:endParaRPr lang="zh-TW" altLang="en-US"/>
        </a:p>
      </dgm:t>
    </dgm:pt>
    <dgm:pt modelId="{A16C7B4A-D57A-4BD0-8B48-4DF58D511E6C}">
      <dgm:prSet/>
      <dgm:spPr/>
      <dgm:t>
        <a:bodyPr/>
        <a:lstStyle/>
        <a:p>
          <a:r>
            <a:rPr lang="zh-TW" altLang="en-US" dirty="0" smtClean="0">
              <a:latin typeface="Comic Sans MS" pitchFamily="66" charset="0"/>
              <a:ea typeface="微軟正黑體" pitchFamily="34" charset="-120"/>
            </a:rPr>
            <a:t>數位產品的內涵</a:t>
          </a:r>
        </a:p>
      </dgm:t>
    </dgm:pt>
    <dgm:pt modelId="{D40E9E56-7BB1-4F80-B4B3-CE9BACF496DE}" type="parTrans" cxnId="{CE609F1D-67F8-4C1B-9BF0-FC8B1AA2A31E}">
      <dgm:prSet/>
      <dgm:spPr/>
      <dgm:t>
        <a:bodyPr/>
        <a:lstStyle/>
        <a:p>
          <a:endParaRPr lang="zh-TW" altLang="en-US"/>
        </a:p>
      </dgm:t>
    </dgm:pt>
    <dgm:pt modelId="{0051EC2B-8606-4031-A3AA-4144A0024465}" type="sibTrans" cxnId="{CE609F1D-67F8-4C1B-9BF0-FC8B1AA2A31E}">
      <dgm:prSet/>
      <dgm:spPr/>
      <dgm:t>
        <a:bodyPr/>
        <a:lstStyle/>
        <a:p>
          <a:endParaRPr lang="zh-TW" altLang="en-US"/>
        </a:p>
      </dgm:t>
    </dgm:pt>
    <dgm:pt modelId="{76334771-C94D-46E0-BBF6-798FE213CF2E}">
      <dgm:prSet/>
      <dgm:spPr/>
      <dgm:t>
        <a:bodyPr/>
        <a:lstStyle/>
        <a:p>
          <a:r>
            <a:rPr lang="zh-TW" altLang="en-US" dirty="0" smtClean="0">
              <a:latin typeface="Comic Sans MS" pitchFamily="66" charset="0"/>
              <a:ea typeface="微軟正黑體" pitchFamily="34" charset="-120"/>
            </a:rPr>
            <a:t>產品社群行銷的內涵</a:t>
          </a:r>
        </a:p>
      </dgm:t>
    </dgm:pt>
    <dgm:pt modelId="{1760B266-5778-48BD-8A88-9848C3E90579}" type="parTrans" cxnId="{7EF680F1-CD2F-4453-A899-6C6061225244}">
      <dgm:prSet/>
      <dgm:spPr/>
      <dgm:t>
        <a:bodyPr/>
        <a:lstStyle/>
        <a:p>
          <a:endParaRPr lang="zh-TW" altLang="en-US"/>
        </a:p>
      </dgm:t>
    </dgm:pt>
    <dgm:pt modelId="{DD53DD3E-E57A-4D8A-BF88-495230B38236}" type="sibTrans" cxnId="{7EF680F1-CD2F-4453-A899-6C6061225244}">
      <dgm:prSet/>
      <dgm:spPr/>
      <dgm:t>
        <a:bodyPr/>
        <a:lstStyle/>
        <a:p>
          <a:endParaRPr lang="zh-TW" altLang="en-US"/>
        </a:p>
      </dgm:t>
    </dgm:pt>
    <dgm:pt modelId="{CD8A1766-2B43-4BA1-AAE5-ACE9921B154F}">
      <dgm:prSet/>
      <dgm:spPr/>
      <dgm:t>
        <a:bodyPr/>
        <a:lstStyle/>
        <a:p>
          <a:r>
            <a:rPr lang="zh-TW" altLang="en-US" dirty="0" smtClean="0">
              <a:latin typeface="Comic Sans MS" pitchFamily="66" charset="0"/>
              <a:ea typeface="微軟正黑體" pitchFamily="34" charset="-120"/>
            </a:rPr>
            <a:t>消費品</a:t>
          </a:r>
        </a:p>
      </dgm:t>
    </dgm:pt>
    <dgm:pt modelId="{5E84EBCC-9083-41EF-9262-07F1B90EDFB4}" type="parTrans" cxnId="{A945D8B8-D5E3-423D-BC0E-101708D14CAD}">
      <dgm:prSet/>
      <dgm:spPr/>
      <dgm:t>
        <a:bodyPr/>
        <a:lstStyle/>
        <a:p>
          <a:endParaRPr lang="zh-TW" altLang="en-US"/>
        </a:p>
      </dgm:t>
    </dgm:pt>
    <dgm:pt modelId="{88F2B66C-5E98-4DE8-85BE-E6EE26C17FA4}" type="sibTrans" cxnId="{A945D8B8-D5E3-423D-BC0E-101708D14CAD}">
      <dgm:prSet/>
      <dgm:spPr/>
      <dgm:t>
        <a:bodyPr/>
        <a:lstStyle/>
        <a:p>
          <a:endParaRPr lang="zh-TW" altLang="en-US"/>
        </a:p>
      </dgm:t>
    </dgm:pt>
    <dgm:pt modelId="{FF0FA700-299C-4FD2-AEAB-8FD4C1AF0EDC}">
      <dgm:prSet/>
      <dgm:spPr/>
      <dgm:t>
        <a:bodyPr/>
        <a:lstStyle/>
        <a:p>
          <a:r>
            <a:rPr lang="zh-TW" altLang="en-US" dirty="0" smtClean="0">
              <a:latin typeface="Comic Sans MS" pitchFamily="66" charset="0"/>
              <a:ea typeface="微軟正黑體" pitchFamily="34" charset="-120"/>
            </a:rPr>
            <a:t>工業品</a:t>
          </a:r>
        </a:p>
      </dgm:t>
    </dgm:pt>
    <dgm:pt modelId="{4111F658-1124-424E-BC8E-12008829292A}" type="parTrans" cxnId="{F6181DC4-54EA-40B1-B38C-CAD799FAB41B}">
      <dgm:prSet/>
      <dgm:spPr/>
      <dgm:t>
        <a:bodyPr/>
        <a:lstStyle/>
        <a:p>
          <a:endParaRPr lang="zh-TW" altLang="en-US"/>
        </a:p>
      </dgm:t>
    </dgm:pt>
    <dgm:pt modelId="{CE07928D-122D-4698-B772-C9D278CAD316}" type="sibTrans" cxnId="{F6181DC4-54EA-40B1-B38C-CAD799FAB41B}">
      <dgm:prSet/>
      <dgm:spPr/>
      <dgm:t>
        <a:bodyPr/>
        <a:lstStyle/>
        <a:p>
          <a:endParaRPr lang="zh-TW" altLang="en-US"/>
        </a:p>
      </dgm:t>
    </dgm:pt>
    <dgm:pt modelId="{58CFB723-C7BF-42FE-9AD3-CEC9F43D46CB}">
      <dgm:prSet/>
      <dgm:spPr/>
      <dgm:t>
        <a:bodyPr/>
        <a:lstStyle/>
        <a:p>
          <a:r>
            <a:rPr lang="zh-TW" altLang="en-US" dirty="0" smtClean="0">
              <a:latin typeface="Comic Sans MS" pitchFamily="66" charset="0"/>
              <a:ea typeface="微軟正黑體" pitchFamily="34" charset="-120"/>
            </a:rPr>
            <a:t>數位產品</a:t>
          </a:r>
        </a:p>
      </dgm:t>
    </dgm:pt>
    <dgm:pt modelId="{924E06CF-8B9B-4BF7-8C01-F76516D6F577}" type="parTrans" cxnId="{880CB521-EFD6-4945-937C-B9EB6321B142}">
      <dgm:prSet/>
      <dgm:spPr/>
      <dgm:t>
        <a:bodyPr/>
        <a:lstStyle/>
        <a:p>
          <a:endParaRPr lang="zh-TW" altLang="en-US"/>
        </a:p>
      </dgm:t>
    </dgm:pt>
    <dgm:pt modelId="{C1E10475-5FD0-49AD-8B6D-170548690BBC}" type="sibTrans" cxnId="{880CB521-EFD6-4945-937C-B9EB6321B142}">
      <dgm:prSet/>
      <dgm:spPr/>
      <dgm:t>
        <a:bodyPr/>
        <a:lstStyle/>
        <a:p>
          <a:endParaRPr lang="zh-TW" altLang="en-US"/>
        </a:p>
      </dgm:t>
    </dgm:pt>
    <dgm:pt modelId="{7E2736D6-CEDD-4148-9775-4413E79BA74B}">
      <dgm:prSet/>
      <dgm:spPr/>
      <dgm:t>
        <a:bodyPr/>
        <a:lstStyle/>
        <a:p>
          <a:r>
            <a:rPr lang="zh-TW" altLang="en-US" dirty="0" smtClean="0">
              <a:latin typeface="Comic Sans MS" pitchFamily="66" charset="0"/>
              <a:ea typeface="微軟正黑體" pitchFamily="34" charset="-120"/>
            </a:rPr>
            <a:t>產品社群行銷</a:t>
          </a:r>
        </a:p>
      </dgm:t>
    </dgm:pt>
    <dgm:pt modelId="{FAF44C34-1CC2-4573-B73D-5D0F6BF4F42A}" type="parTrans" cxnId="{A9EF58E1-D69D-422A-890B-1E1423D7264F}">
      <dgm:prSet/>
      <dgm:spPr/>
      <dgm:t>
        <a:bodyPr/>
        <a:lstStyle/>
        <a:p>
          <a:endParaRPr lang="zh-TW" altLang="en-US"/>
        </a:p>
      </dgm:t>
    </dgm:pt>
    <dgm:pt modelId="{162C5FBC-D935-4D12-8A58-FBD907A2D991}" type="sibTrans" cxnId="{A9EF58E1-D69D-422A-890B-1E1423D7264F}">
      <dgm:prSet/>
      <dgm:spPr/>
      <dgm:t>
        <a:bodyPr/>
        <a:lstStyle/>
        <a:p>
          <a:endParaRPr lang="zh-TW" altLang="en-US"/>
        </a:p>
      </dgm:t>
    </dgm:pt>
    <dgm:pt modelId="{92222684-6383-4735-A894-EC2D8F2124AB}" type="pres">
      <dgm:prSet presAssocID="{FABF4EBA-73E5-4B4A-B4BE-5D0728DDF0A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A5178B8A-77EF-40BF-8921-D9692DCEDEAB}" type="pres">
      <dgm:prSet presAssocID="{E4A1EBB4-D39A-4D6E-A7E0-3FDF7F049E0E}" presName="composite" presStyleCnt="0"/>
      <dgm:spPr/>
    </dgm:pt>
    <dgm:pt modelId="{AF2A1CEA-EDA7-469D-97B0-E1106174A4F1}" type="pres">
      <dgm:prSet presAssocID="{E4A1EBB4-D39A-4D6E-A7E0-3FDF7F049E0E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B7CA0C3-5174-4BF6-A50E-12806AD19BFE}" type="pres">
      <dgm:prSet presAssocID="{E4A1EBB4-D39A-4D6E-A7E0-3FDF7F049E0E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C993241-5E2C-4F63-8F8A-D9949DDB720A}" type="pres">
      <dgm:prSet presAssocID="{17603063-77FA-4F7D-A1C9-DF40F1F75996}" presName="space" presStyleCnt="0"/>
      <dgm:spPr/>
    </dgm:pt>
    <dgm:pt modelId="{5917A22E-C59C-4DD7-8C6A-A00CE8AB2BD1}" type="pres">
      <dgm:prSet presAssocID="{77F9DB03-9D2B-4BF8-B8E7-887802EC4E0A}" presName="composite" presStyleCnt="0"/>
      <dgm:spPr/>
    </dgm:pt>
    <dgm:pt modelId="{250695A9-FC4C-4B3A-BBB1-01E6A70DD9B1}" type="pres">
      <dgm:prSet presAssocID="{77F9DB03-9D2B-4BF8-B8E7-887802EC4E0A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228CC51-C6BE-43B9-84F1-6FE1982F2811}" type="pres">
      <dgm:prSet presAssocID="{77F9DB03-9D2B-4BF8-B8E7-887802EC4E0A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BA3D26B4-B72E-4A84-948A-E196EC493DB3}" type="presOf" srcId="{E4A1EBB4-D39A-4D6E-A7E0-3FDF7F049E0E}" destId="{AF2A1CEA-EDA7-469D-97B0-E1106174A4F1}" srcOrd="0" destOrd="0" presId="urn:microsoft.com/office/officeart/2005/8/layout/hList1"/>
    <dgm:cxn modelId="{CE609F1D-67F8-4C1B-9BF0-FC8B1AA2A31E}" srcId="{E4A1EBB4-D39A-4D6E-A7E0-3FDF7F049E0E}" destId="{A16C7B4A-D57A-4BD0-8B48-4DF58D511E6C}" srcOrd="1" destOrd="0" parTransId="{D40E9E56-7BB1-4F80-B4B3-CE9BACF496DE}" sibTransId="{0051EC2B-8606-4031-A3AA-4144A0024465}"/>
    <dgm:cxn modelId="{8843B81D-A580-4FA9-BDD8-EE469893D301}" type="presOf" srcId="{58CFB723-C7BF-42FE-9AD3-CEC9F43D46CB}" destId="{A228CC51-C6BE-43B9-84F1-6FE1982F2811}" srcOrd="0" destOrd="3" presId="urn:microsoft.com/office/officeart/2005/8/layout/hList1"/>
    <dgm:cxn modelId="{9401087A-51AE-4442-9CFD-29547F89D6AE}" srcId="{77F9DB03-9D2B-4BF8-B8E7-887802EC4E0A}" destId="{003EE496-4A51-49B3-8F65-7984AC4651B7}" srcOrd="0" destOrd="0" parTransId="{0B18AADB-8F1D-4B8E-B0AC-6190A571DB36}" sibTransId="{9D4B41EB-DD00-40AC-91B6-C2E44CB70115}"/>
    <dgm:cxn modelId="{7EF680F1-CD2F-4453-A899-6C6061225244}" srcId="{E4A1EBB4-D39A-4D6E-A7E0-3FDF7F049E0E}" destId="{76334771-C94D-46E0-BBF6-798FE213CF2E}" srcOrd="2" destOrd="0" parTransId="{1760B266-5778-48BD-8A88-9848C3E90579}" sibTransId="{DD53DD3E-E57A-4D8A-BF88-495230B38236}"/>
    <dgm:cxn modelId="{880CB521-EFD6-4945-937C-B9EB6321B142}" srcId="{77F9DB03-9D2B-4BF8-B8E7-887802EC4E0A}" destId="{58CFB723-C7BF-42FE-9AD3-CEC9F43D46CB}" srcOrd="3" destOrd="0" parTransId="{924E06CF-8B9B-4BF7-8C01-F76516D6F577}" sibTransId="{C1E10475-5FD0-49AD-8B6D-170548690BBC}"/>
    <dgm:cxn modelId="{5AD3F1ED-B20B-4234-BEFC-9F6D090931B8}" type="presOf" srcId="{7E2736D6-CEDD-4148-9775-4413E79BA74B}" destId="{A228CC51-C6BE-43B9-84F1-6FE1982F2811}" srcOrd="0" destOrd="4" presId="urn:microsoft.com/office/officeart/2005/8/layout/hList1"/>
    <dgm:cxn modelId="{16DD810B-B7B5-4A45-AA10-824EBA76AE9D}" type="presOf" srcId="{A0452DB3-71B7-4946-93CB-1C6F9D9EE2E8}" destId="{CB7CA0C3-5174-4BF6-A50E-12806AD19BFE}" srcOrd="0" destOrd="3" presId="urn:microsoft.com/office/officeart/2005/8/layout/hList1"/>
    <dgm:cxn modelId="{6912C096-5145-4095-B1D9-6CB980A1E041}" srcId="{E4A1EBB4-D39A-4D6E-A7E0-3FDF7F049E0E}" destId="{98D33023-AC0E-467B-9396-0CAFD8DB1C96}" srcOrd="0" destOrd="0" parTransId="{C217A114-BAE2-4675-AF9B-E26BE3638A74}" sibTransId="{49637A52-E230-4C72-B792-F36C3CE352C6}"/>
    <dgm:cxn modelId="{0AB6AC6C-35BA-452C-A27F-E727F130016E}" srcId="{FABF4EBA-73E5-4B4A-B4BE-5D0728DDF0A0}" destId="{77F9DB03-9D2B-4BF8-B8E7-887802EC4E0A}" srcOrd="1" destOrd="0" parTransId="{09803F90-D37F-4C53-BA88-A9EE3B9F2DD6}" sibTransId="{D6E20EEC-1409-4E9D-A229-54903BB28780}"/>
    <dgm:cxn modelId="{F6181DC4-54EA-40B1-B38C-CAD799FAB41B}" srcId="{77F9DB03-9D2B-4BF8-B8E7-887802EC4E0A}" destId="{FF0FA700-299C-4FD2-AEAB-8FD4C1AF0EDC}" srcOrd="2" destOrd="0" parTransId="{4111F658-1124-424E-BC8E-12008829292A}" sibTransId="{CE07928D-122D-4698-B772-C9D278CAD316}"/>
    <dgm:cxn modelId="{734E4684-4515-478F-97C7-3E04A647F2F4}" type="presOf" srcId="{98D33023-AC0E-467B-9396-0CAFD8DB1C96}" destId="{CB7CA0C3-5174-4BF6-A50E-12806AD19BFE}" srcOrd="0" destOrd="0" presId="urn:microsoft.com/office/officeart/2005/8/layout/hList1"/>
    <dgm:cxn modelId="{A945D8B8-D5E3-423D-BC0E-101708D14CAD}" srcId="{77F9DB03-9D2B-4BF8-B8E7-887802EC4E0A}" destId="{CD8A1766-2B43-4BA1-AAE5-ACE9921B154F}" srcOrd="1" destOrd="0" parTransId="{5E84EBCC-9083-41EF-9262-07F1B90EDFB4}" sibTransId="{88F2B66C-5E98-4DE8-85BE-E6EE26C17FA4}"/>
    <dgm:cxn modelId="{B8C43612-EA59-4092-A192-5E743E7C6521}" type="presOf" srcId="{003EE496-4A51-49B3-8F65-7984AC4651B7}" destId="{A228CC51-C6BE-43B9-84F1-6FE1982F2811}" srcOrd="0" destOrd="0" presId="urn:microsoft.com/office/officeart/2005/8/layout/hList1"/>
    <dgm:cxn modelId="{DD8B3093-5AC1-4ED7-8E99-CE09DA877686}" type="presOf" srcId="{FF0FA700-299C-4FD2-AEAB-8FD4C1AF0EDC}" destId="{A228CC51-C6BE-43B9-84F1-6FE1982F2811}" srcOrd="0" destOrd="2" presId="urn:microsoft.com/office/officeart/2005/8/layout/hList1"/>
    <dgm:cxn modelId="{D424E5D9-BF14-4AFB-981E-4C6AE1095CB1}" type="presOf" srcId="{77F9DB03-9D2B-4BF8-B8E7-887802EC4E0A}" destId="{250695A9-FC4C-4B3A-BBB1-01E6A70DD9B1}" srcOrd="0" destOrd="0" presId="urn:microsoft.com/office/officeart/2005/8/layout/hList1"/>
    <dgm:cxn modelId="{2CB8E407-6152-4236-8995-360E10D44736}" srcId="{E4A1EBB4-D39A-4D6E-A7E0-3FDF7F049E0E}" destId="{A0452DB3-71B7-4946-93CB-1C6F9D9EE2E8}" srcOrd="3" destOrd="0" parTransId="{761C0D03-82BB-48B7-B3DD-2446357CFFAB}" sibTransId="{1782CC39-0D8B-40FA-8AE8-3D6A439FAC35}"/>
    <dgm:cxn modelId="{D8B1AFF9-58F7-49C2-B9C2-E84A23C2EA7A}" type="presOf" srcId="{76334771-C94D-46E0-BBF6-798FE213CF2E}" destId="{CB7CA0C3-5174-4BF6-A50E-12806AD19BFE}" srcOrd="0" destOrd="2" presId="urn:microsoft.com/office/officeart/2005/8/layout/hList1"/>
    <dgm:cxn modelId="{AFBE62AB-66C4-40BF-95D2-3ECD97A26570}" type="presOf" srcId="{A16C7B4A-D57A-4BD0-8B48-4DF58D511E6C}" destId="{CB7CA0C3-5174-4BF6-A50E-12806AD19BFE}" srcOrd="0" destOrd="1" presId="urn:microsoft.com/office/officeart/2005/8/layout/hList1"/>
    <dgm:cxn modelId="{A9EF58E1-D69D-422A-890B-1E1423D7264F}" srcId="{77F9DB03-9D2B-4BF8-B8E7-887802EC4E0A}" destId="{7E2736D6-CEDD-4148-9775-4413E79BA74B}" srcOrd="4" destOrd="0" parTransId="{FAF44C34-1CC2-4573-B73D-5D0F6BF4F42A}" sibTransId="{162C5FBC-D935-4D12-8A58-FBD907A2D991}"/>
    <dgm:cxn modelId="{3CF7E76C-2C9C-46A8-B7EF-E7246C1177E1}" type="presOf" srcId="{FABF4EBA-73E5-4B4A-B4BE-5D0728DDF0A0}" destId="{92222684-6383-4735-A894-EC2D8F2124AB}" srcOrd="0" destOrd="0" presId="urn:microsoft.com/office/officeart/2005/8/layout/hList1"/>
    <dgm:cxn modelId="{C30C38C8-81F2-411F-9C1B-736EA98A7405}" type="presOf" srcId="{CD8A1766-2B43-4BA1-AAE5-ACE9921B154F}" destId="{A228CC51-C6BE-43B9-84F1-6FE1982F2811}" srcOrd="0" destOrd="1" presId="urn:microsoft.com/office/officeart/2005/8/layout/hList1"/>
    <dgm:cxn modelId="{0179FA65-3302-409D-AFF5-F5698B0843B5}" srcId="{FABF4EBA-73E5-4B4A-B4BE-5D0728DDF0A0}" destId="{E4A1EBB4-D39A-4D6E-A7E0-3FDF7F049E0E}" srcOrd="0" destOrd="0" parTransId="{864704CD-0D52-4A0D-BF36-78E3FBA4603B}" sibTransId="{17603063-77FA-4F7D-A1C9-DF40F1F75996}"/>
    <dgm:cxn modelId="{7282618B-4A4B-4F81-823C-FE92314D17BE}" type="presParOf" srcId="{92222684-6383-4735-A894-EC2D8F2124AB}" destId="{A5178B8A-77EF-40BF-8921-D9692DCEDEAB}" srcOrd="0" destOrd="0" presId="urn:microsoft.com/office/officeart/2005/8/layout/hList1"/>
    <dgm:cxn modelId="{CD88D9F6-7ADE-4330-824B-A313D2251CB3}" type="presParOf" srcId="{A5178B8A-77EF-40BF-8921-D9692DCEDEAB}" destId="{AF2A1CEA-EDA7-469D-97B0-E1106174A4F1}" srcOrd="0" destOrd="0" presId="urn:microsoft.com/office/officeart/2005/8/layout/hList1"/>
    <dgm:cxn modelId="{350DEB28-8F72-48FD-96F3-92DDCC6CDC11}" type="presParOf" srcId="{A5178B8A-77EF-40BF-8921-D9692DCEDEAB}" destId="{CB7CA0C3-5174-4BF6-A50E-12806AD19BFE}" srcOrd="1" destOrd="0" presId="urn:microsoft.com/office/officeart/2005/8/layout/hList1"/>
    <dgm:cxn modelId="{D11C9ECA-1471-49D4-9711-DD9715A93651}" type="presParOf" srcId="{92222684-6383-4735-A894-EC2D8F2124AB}" destId="{2C993241-5E2C-4F63-8F8A-D9949DDB720A}" srcOrd="1" destOrd="0" presId="urn:microsoft.com/office/officeart/2005/8/layout/hList1"/>
    <dgm:cxn modelId="{BB6F3EA2-0ED0-4460-B22D-3EB6AAA8A299}" type="presParOf" srcId="{92222684-6383-4735-A894-EC2D8F2124AB}" destId="{5917A22E-C59C-4DD7-8C6A-A00CE8AB2BD1}" srcOrd="2" destOrd="0" presId="urn:microsoft.com/office/officeart/2005/8/layout/hList1"/>
    <dgm:cxn modelId="{2CD7E937-EFDA-4644-81B9-D2A781AD8874}" type="presParOf" srcId="{5917A22E-C59C-4DD7-8C6A-A00CE8AB2BD1}" destId="{250695A9-FC4C-4B3A-BBB1-01E6A70DD9B1}" srcOrd="0" destOrd="0" presId="urn:microsoft.com/office/officeart/2005/8/layout/hList1"/>
    <dgm:cxn modelId="{774746D7-5551-4894-B4E6-D4487B31351C}" type="presParOf" srcId="{5917A22E-C59C-4DD7-8C6A-A00CE8AB2BD1}" destId="{A228CC51-C6BE-43B9-84F1-6FE1982F281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3C34345-AFC7-46E6-B27A-60C0E76B0A9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zh-TW" altLang="en-US"/>
        </a:p>
      </dgm:t>
    </dgm:pt>
    <dgm:pt modelId="{FB9B7B6C-C2BC-4E77-917F-1C247A25392A}">
      <dgm:prSet/>
      <dgm:spPr/>
      <dgm:t>
        <a:bodyPr/>
        <a:lstStyle/>
        <a:p>
          <a:pPr rtl="0"/>
          <a:r>
            <a:rPr lang="zh-TW" b="1" baseline="0" dirty="0" smtClean="0">
              <a:latin typeface="Comic Sans MS" pitchFamily="66" charset="0"/>
              <a:ea typeface="微軟正黑體" pitchFamily="34" charset="-120"/>
            </a:rPr>
            <a:t>生活上的應用</a:t>
          </a:r>
          <a:r>
            <a:rPr lang="en-US" b="1" baseline="0" dirty="0" smtClean="0">
              <a:latin typeface="Comic Sans MS" pitchFamily="66" charset="0"/>
              <a:ea typeface="微軟正黑體" pitchFamily="34" charset="-120"/>
            </a:rPr>
            <a:t>——</a:t>
          </a:r>
          <a:r>
            <a:rPr lang="en-US" b="1" baseline="0" dirty="0" err="1" smtClean="0">
              <a:latin typeface="Comic Sans MS" pitchFamily="66" charset="0"/>
              <a:ea typeface="微軟正黑體" pitchFamily="34" charset="-120"/>
            </a:rPr>
            <a:t>iPhone</a:t>
          </a:r>
          <a:r>
            <a:rPr lang="en-US" b="1" baseline="0" dirty="0" smtClean="0">
              <a:latin typeface="Comic Sans MS" pitchFamily="66" charset="0"/>
              <a:ea typeface="微軟正黑體" pitchFamily="34" charset="-120"/>
            </a:rPr>
            <a:t> </a:t>
          </a:r>
          <a:r>
            <a:rPr lang="zh-TW" b="1" baseline="0" dirty="0" smtClean="0">
              <a:latin typeface="Comic Sans MS" pitchFamily="66" charset="0"/>
              <a:ea typeface="微軟正黑體" pitchFamily="34" charset="-120"/>
            </a:rPr>
            <a:t>的搶購熱潮</a:t>
          </a:r>
          <a:endParaRPr lang="en-US" b="1" baseline="0" dirty="0">
            <a:latin typeface="Comic Sans MS" pitchFamily="66" charset="0"/>
            <a:ea typeface="微軟正黑體" pitchFamily="34" charset="-120"/>
          </a:endParaRPr>
        </a:p>
      </dgm:t>
    </dgm:pt>
    <dgm:pt modelId="{E90A1BBF-4C4F-4003-A756-20B1A42326DA}" type="parTrans" cxnId="{092CDB1D-214A-4F3C-ACF8-4EB97CEC306C}">
      <dgm:prSet/>
      <dgm:spPr/>
      <dgm:t>
        <a:bodyPr/>
        <a:lstStyle/>
        <a:p>
          <a:endParaRPr lang="zh-TW" altLang="en-US" baseline="0">
            <a:latin typeface="Comic Sans MS" pitchFamily="66" charset="0"/>
            <a:ea typeface="微軟正黑體" pitchFamily="34" charset="-120"/>
          </a:endParaRPr>
        </a:p>
      </dgm:t>
    </dgm:pt>
    <dgm:pt modelId="{70267BF6-2848-4E5C-A3D4-505A504B2F3C}" type="sibTrans" cxnId="{092CDB1D-214A-4F3C-ACF8-4EB97CEC306C}">
      <dgm:prSet/>
      <dgm:spPr/>
      <dgm:t>
        <a:bodyPr/>
        <a:lstStyle/>
        <a:p>
          <a:endParaRPr lang="zh-TW" altLang="en-US" baseline="0">
            <a:latin typeface="Comic Sans MS" pitchFamily="66" charset="0"/>
            <a:ea typeface="微軟正黑體" pitchFamily="34" charset="-120"/>
          </a:endParaRPr>
        </a:p>
      </dgm:t>
    </dgm:pt>
    <dgm:pt modelId="{1D3099E6-8B25-4C78-8703-C699755D0EDA}">
      <dgm:prSet/>
      <dgm:spPr/>
      <dgm:t>
        <a:bodyPr/>
        <a:lstStyle/>
        <a:p>
          <a:pPr rtl="0"/>
          <a:r>
            <a:rPr lang="en-US" b="0" baseline="0" dirty="0" smtClean="0">
              <a:latin typeface="Comic Sans MS" pitchFamily="66" charset="0"/>
              <a:ea typeface="微軟正黑體" pitchFamily="34" charset="-120"/>
            </a:rPr>
            <a:t>Apple </a:t>
          </a:r>
          <a:r>
            <a:rPr lang="zh-TW" b="0" baseline="0" dirty="0" smtClean="0">
              <a:latin typeface="Comic Sans MS" pitchFamily="66" charset="0"/>
              <a:ea typeface="微軟正黑體" pitchFamily="34" charset="-120"/>
            </a:rPr>
            <a:t>公司每推出新一代的 </a:t>
          </a:r>
          <a:r>
            <a:rPr lang="en-US" b="0" baseline="0" dirty="0" err="1" smtClean="0">
              <a:latin typeface="Comic Sans MS" pitchFamily="66" charset="0"/>
              <a:ea typeface="微軟正黑體" pitchFamily="34" charset="-120"/>
            </a:rPr>
            <a:t>iPhone</a:t>
          </a:r>
          <a:r>
            <a:rPr lang="zh-TW" b="0" baseline="0" dirty="0" smtClean="0">
              <a:latin typeface="Comic Sans MS" pitchFamily="66" charset="0"/>
              <a:ea typeface="微軟正黑體" pitchFamily="34" charset="-120"/>
            </a:rPr>
            <a:t>，就會造成搶購熱潮，每一次都會有許多人徹夜排隊，只為了在第一時間拿到全新的</a:t>
          </a:r>
          <a:r>
            <a:rPr lang="en-US" b="0" baseline="0" dirty="0" err="1" smtClean="0">
              <a:latin typeface="Comic Sans MS" pitchFamily="66" charset="0"/>
              <a:ea typeface="微軟正黑體" pitchFamily="34" charset="-120"/>
            </a:rPr>
            <a:t>iPhone</a:t>
          </a:r>
          <a:r>
            <a:rPr lang="zh-TW" b="0" baseline="0" dirty="0" smtClean="0">
              <a:latin typeface="Comic Sans MS" pitchFamily="66" charset="0"/>
              <a:ea typeface="微軟正黑體" pitchFamily="34" charset="-120"/>
            </a:rPr>
            <a:t>，甚至認為拿著 </a:t>
          </a:r>
          <a:r>
            <a:rPr lang="en-US" b="0" baseline="0" dirty="0" err="1" smtClean="0">
              <a:latin typeface="Comic Sans MS" pitchFamily="66" charset="0"/>
              <a:ea typeface="微軟正黑體" pitchFamily="34" charset="-120"/>
            </a:rPr>
            <a:t>iPhone</a:t>
          </a:r>
          <a:r>
            <a:rPr lang="en-US" b="0" baseline="0" dirty="0" smtClean="0">
              <a:latin typeface="Comic Sans MS" pitchFamily="66" charset="0"/>
              <a:ea typeface="微軟正黑體" pitchFamily="34" charset="-120"/>
            </a:rPr>
            <a:t> </a:t>
          </a:r>
          <a:r>
            <a:rPr lang="zh-TW" b="0" baseline="0" dirty="0" smtClean="0">
              <a:latin typeface="Comic Sans MS" pitchFamily="66" charset="0"/>
              <a:ea typeface="微軟正黑體" pitchFamily="34" charset="-120"/>
            </a:rPr>
            <a:t>可以提高自己的品味，價值高過其他手機。</a:t>
          </a:r>
          <a:endParaRPr lang="zh-TW" b="0" baseline="0" dirty="0">
            <a:latin typeface="Comic Sans MS" pitchFamily="66" charset="0"/>
            <a:ea typeface="微軟正黑體" pitchFamily="34" charset="-120"/>
          </a:endParaRPr>
        </a:p>
      </dgm:t>
    </dgm:pt>
    <dgm:pt modelId="{C39A5D82-2B5E-45DF-8433-094BFF128997}" type="parTrans" cxnId="{F5552D75-4229-4F54-90AD-6CF7222A2B36}">
      <dgm:prSet/>
      <dgm:spPr/>
      <dgm:t>
        <a:bodyPr/>
        <a:lstStyle/>
        <a:p>
          <a:endParaRPr lang="zh-TW" altLang="en-US" baseline="0">
            <a:latin typeface="Comic Sans MS" pitchFamily="66" charset="0"/>
            <a:ea typeface="微軟正黑體" pitchFamily="34" charset="-120"/>
          </a:endParaRPr>
        </a:p>
      </dgm:t>
    </dgm:pt>
    <dgm:pt modelId="{223C75BE-2345-4C95-A317-06342C9D8CD8}" type="sibTrans" cxnId="{F5552D75-4229-4F54-90AD-6CF7222A2B36}">
      <dgm:prSet/>
      <dgm:spPr/>
      <dgm:t>
        <a:bodyPr/>
        <a:lstStyle/>
        <a:p>
          <a:endParaRPr lang="zh-TW" altLang="en-US" baseline="0">
            <a:latin typeface="Comic Sans MS" pitchFamily="66" charset="0"/>
            <a:ea typeface="微軟正黑體" pitchFamily="34" charset="-120"/>
          </a:endParaRPr>
        </a:p>
      </dgm:t>
    </dgm:pt>
    <dgm:pt modelId="{A1A6AAFA-E448-4B29-8FEC-903DE6190725}" type="pres">
      <dgm:prSet presAssocID="{53C34345-AFC7-46E6-B27A-60C0E76B0A9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54FF952E-5FF1-4BDC-A48D-D7C30628CB26}" type="pres">
      <dgm:prSet presAssocID="{FB9B7B6C-C2BC-4E77-917F-1C247A25392A}" presName="parentLin" presStyleCnt="0"/>
      <dgm:spPr/>
    </dgm:pt>
    <dgm:pt modelId="{8C9F254F-BEE8-4DC4-85BE-E4408CB30571}" type="pres">
      <dgm:prSet presAssocID="{FB9B7B6C-C2BC-4E77-917F-1C247A25392A}" presName="parentLeftMargin" presStyleLbl="node1" presStyleIdx="0" presStyleCnt="1"/>
      <dgm:spPr/>
      <dgm:t>
        <a:bodyPr/>
        <a:lstStyle/>
        <a:p>
          <a:endParaRPr lang="zh-TW" altLang="en-US"/>
        </a:p>
      </dgm:t>
    </dgm:pt>
    <dgm:pt modelId="{9EB9F835-0DB1-4707-A100-FED4DDA018B3}" type="pres">
      <dgm:prSet presAssocID="{FB9B7B6C-C2BC-4E77-917F-1C247A25392A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B7599CD-513D-4701-A56A-E0B5C2734611}" type="pres">
      <dgm:prSet presAssocID="{FB9B7B6C-C2BC-4E77-917F-1C247A25392A}" presName="negativeSpace" presStyleCnt="0"/>
      <dgm:spPr/>
    </dgm:pt>
    <dgm:pt modelId="{F343E3A5-8E09-4E59-B887-98BD44BD2EC6}" type="pres">
      <dgm:prSet presAssocID="{FB9B7B6C-C2BC-4E77-917F-1C247A25392A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BBC8AD27-BC10-46BD-8A48-3A4AAB9C2351}" type="presOf" srcId="{1D3099E6-8B25-4C78-8703-C699755D0EDA}" destId="{F343E3A5-8E09-4E59-B887-98BD44BD2EC6}" srcOrd="0" destOrd="0" presId="urn:microsoft.com/office/officeart/2005/8/layout/list1"/>
    <dgm:cxn modelId="{3DB96023-E2A2-4BB8-BB17-7EF6EECE5D9A}" type="presOf" srcId="{FB9B7B6C-C2BC-4E77-917F-1C247A25392A}" destId="{8C9F254F-BEE8-4DC4-85BE-E4408CB30571}" srcOrd="0" destOrd="0" presId="urn:microsoft.com/office/officeart/2005/8/layout/list1"/>
    <dgm:cxn modelId="{7E435A98-9C3F-45C8-B4BF-53AD7C12FCBA}" type="presOf" srcId="{FB9B7B6C-C2BC-4E77-917F-1C247A25392A}" destId="{9EB9F835-0DB1-4707-A100-FED4DDA018B3}" srcOrd="1" destOrd="0" presId="urn:microsoft.com/office/officeart/2005/8/layout/list1"/>
    <dgm:cxn modelId="{092CDB1D-214A-4F3C-ACF8-4EB97CEC306C}" srcId="{53C34345-AFC7-46E6-B27A-60C0E76B0A9E}" destId="{FB9B7B6C-C2BC-4E77-917F-1C247A25392A}" srcOrd="0" destOrd="0" parTransId="{E90A1BBF-4C4F-4003-A756-20B1A42326DA}" sibTransId="{70267BF6-2848-4E5C-A3D4-505A504B2F3C}"/>
    <dgm:cxn modelId="{F5552D75-4229-4F54-90AD-6CF7222A2B36}" srcId="{FB9B7B6C-C2BC-4E77-917F-1C247A25392A}" destId="{1D3099E6-8B25-4C78-8703-C699755D0EDA}" srcOrd="0" destOrd="0" parTransId="{C39A5D82-2B5E-45DF-8433-094BFF128997}" sibTransId="{223C75BE-2345-4C95-A317-06342C9D8CD8}"/>
    <dgm:cxn modelId="{2D68AB02-E1C4-4EEC-B089-C2E02529FF0B}" type="presOf" srcId="{53C34345-AFC7-46E6-B27A-60C0E76B0A9E}" destId="{A1A6AAFA-E448-4B29-8FEC-903DE6190725}" srcOrd="0" destOrd="0" presId="urn:microsoft.com/office/officeart/2005/8/layout/list1"/>
    <dgm:cxn modelId="{6A9CC8E6-AED0-4E1E-81A4-94762D35E7BC}" type="presParOf" srcId="{A1A6AAFA-E448-4B29-8FEC-903DE6190725}" destId="{54FF952E-5FF1-4BDC-A48D-D7C30628CB26}" srcOrd="0" destOrd="0" presId="urn:microsoft.com/office/officeart/2005/8/layout/list1"/>
    <dgm:cxn modelId="{78599277-3911-4FBC-8DBD-3B18934621C6}" type="presParOf" srcId="{54FF952E-5FF1-4BDC-A48D-D7C30628CB26}" destId="{8C9F254F-BEE8-4DC4-85BE-E4408CB30571}" srcOrd="0" destOrd="0" presId="urn:microsoft.com/office/officeart/2005/8/layout/list1"/>
    <dgm:cxn modelId="{E2A88891-556A-463D-AF85-992046D755A4}" type="presParOf" srcId="{54FF952E-5FF1-4BDC-A48D-D7C30628CB26}" destId="{9EB9F835-0DB1-4707-A100-FED4DDA018B3}" srcOrd="1" destOrd="0" presId="urn:microsoft.com/office/officeart/2005/8/layout/list1"/>
    <dgm:cxn modelId="{D4F92980-98F1-4917-8093-CEE455AA42CB}" type="presParOf" srcId="{A1A6AAFA-E448-4B29-8FEC-903DE6190725}" destId="{4B7599CD-513D-4701-A56A-E0B5C2734611}" srcOrd="1" destOrd="0" presId="urn:microsoft.com/office/officeart/2005/8/layout/list1"/>
    <dgm:cxn modelId="{79B59976-CE30-47FA-8FAF-55CD244887CC}" type="presParOf" srcId="{A1A6AAFA-E448-4B29-8FEC-903DE6190725}" destId="{F343E3A5-8E09-4E59-B887-98BD44BD2EC6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3C34345-AFC7-46E6-B27A-60C0E76B0A9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FB9B7B6C-C2BC-4E77-917F-1C247A25392A}">
      <dgm:prSet/>
      <dgm:spPr/>
      <dgm:t>
        <a:bodyPr/>
        <a:lstStyle/>
        <a:p>
          <a:pPr rtl="0"/>
          <a:r>
            <a:rPr lang="zh-TW" altLang="en-US" b="1" baseline="0" dirty="0" smtClean="0">
              <a:latin typeface="Comic Sans MS" pitchFamily="66" charset="0"/>
              <a:ea typeface="微軟正黑體" pitchFamily="34" charset="-120"/>
            </a:rPr>
            <a:t>生活上的應用</a:t>
          </a:r>
          <a:r>
            <a:rPr lang="en-US" altLang="zh-TW" b="1" baseline="0" dirty="0" smtClean="0">
              <a:latin typeface="Comic Sans MS" pitchFamily="66" charset="0"/>
              <a:ea typeface="微軟正黑體" pitchFamily="34" charset="-120"/>
            </a:rPr>
            <a:t>——iTunes</a:t>
          </a:r>
          <a:endParaRPr lang="en-US" b="1" baseline="0" dirty="0">
            <a:latin typeface="Comic Sans MS" pitchFamily="66" charset="0"/>
            <a:ea typeface="微軟正黑體" pitchFamily="34" charset="-120"/>
          </a:endParaRPr>
        </a:p>
      </dgm:t>
    </dgm:pt>
    <dgm:pt modelId="{E90A1BBF-4C4F-4003-A756-20B1A42326DA}" type="parTrans" cxnId="{092CDB1D-214A-4F3C-ACF8-4EB97CEC306C}">
      <dgm:prSet/>
      <dgm:spPr/>
      <dgm:t>
        <a:bodyPr/>
        <a:lstStyle/>
        <a:p>
          <a:endParaRPr lang="zh-TW" altLang="en-US" baseline="0">
            <a:latin typeface="Comic Sans MS" pitchFamily="66" charset="0"/>
            <a:ea typeface="微軟正黑體" pitchFamily="34" charset="-120"/>
          </a:endParaRPr>
        </a:p>
      </dgm:t>
    </dgm:pt>
    <dgm:pt modelId="{70267BF6-2848-4E5C-A3D4-505A504B2F3C}" type="sibTrans" cxnId="{092CDB1D-214A-4F3C-ACF8-4EB97CEC306C}">
      <dgm:prSet/>
      <dgm:spPr/>
      <dgm:t>
        <a:bodyPr/>
        <a:lstStyle/>
        <a:p>
          <a:endParaRPr lang="zh-TW" altLang="en-US" baseline="0">
            <a:latin typeface="Comic Sans MS" pitchFamily="66" charset="0"/>
            <a:ea typeface="微軟正黑體" pitchFamily="34" charset="-120"/>
          </a:endParaRPr>
        </a:p>
      </dgm:t>
    </dgm:pt>
    <dgm:pt modelId="{1D3099E6-8B25-4C78-8703-C699755D0EDA}">
      <dgm:prSet/>
      <dgm:spPr/>
      <dgm:t>
        <a:bodyPr/>
        <a:lstStyle/>
        <a:p>
          <a:pPr rtl="0"/>
          <a:r>
            <a:rPr lang="en-US" altLang="zh-TW" b="0" baseline="0" dirty="0" smtClean="0">
              <a:latin typeface="Comic Sans MS" pitchFamily="66" charset="0"/>
              <a:ea typeface="微軟正黑體" pitchFamily="34" charset="-120"/>
            </a:rPr>
            <a:t>Apple </a:t>
          </a:r>
          <a:r>
            <a:rPr lang="zh-TW" altLang="en-US" b="0" baseline="0" dirty="0" smtClean="0">
              <a:latin typeface="Comic Sans MS" pitchFamily="66" charset="0"/>
              <a:ea typeface="微軟正黑體" pitchFamily="34" charset="-120"/>
            </a:rPr>
            <a:t>公司限制 </a:t>
          </a:r>
          <a:r>
            <a:rPr lang="en-US" altLang="zh-TW" b="0" baseline="0" dirty="0" err="1" smtClean="0">
              <a:latin typeface="Comic Sans MS" pitchFamily="66" charset="0"/>
              <a:ea typeface="微軟正黑體" pitchFamily="34" charset="-120"/>
            </a:rPr>
            <a:t>iPhone</a:t>
          </a:r>
          <a:r>
            <a:rPr lang="en-US" altLang="zh-TW" b="0" baseline="0" dirty="0" smtClean="0">
              <a:latin typeface="Comic Sans MS" pitchFamily="66" charset="0"/>
              <a:ea typeface="微軟正黑體" pitchFamily="34" charset="-120"/>
            </a:rPr>
            <a:t> </a:t>
          </a:r>
          <a:r>
            <a:rPr lang="zh-TW" altLang="en-US" b="0" baseline="0" dirty="0" smtClean="0">
              <a:latin typeface="Comic Sans MS" pitchFamily="66" charset="0"/>
              <a:ea typeface="微軟正黑體" pitchFamily="34" charset="-120"/>
            </a:rPr>
            <a:t>傳輸任何檔案均須透過 </a:t>
          </a:r>
          <a:r>
            <a:rPr lang="en-US" altLang="zh-TW" b="0" baseline="0" dirty="0" smtClean="0">
              <a:latin typeface="Comic Sans MS" pitchFamily="66" charset="0"/>
              <a:ea typeface="微軟正黑體" pitchFamily="34" charset="-120"/>
            </a:rPr>
            <a:t>iTunes</a:t>
          </a:r>
          <a:r>
            <a:rPr lang="zh-TW" altLang="en-US" b="0" baseline="0" dirty="0" smtClean="0">
              <a:latin typeface="Comic Sans MS" pitchFamily="66" charset="0"/>
              <a:ea typeface="微軟正黑體" pitchFamily="34" charset="-120"/>
            </a:rPr>
            <a:t>，而隨著 </a:t>
          </a:r>
          <a:r>
            <a:rPr lang="en-US" altLang="zh-TW" b="0" baseline="0" dirty="0" err="1" smtClean="0">
              <a:latin typeface="Comic Sans MS" pitchFamily="66" charset="0"/>
              <a:ea typeface="微軟正黑體" pitchFamily="34" charset="-120"/>
            </a:rPr>
            <a:t>iPhone</a:t>
          </a:r>
          <a:r>
            <a:rPr lang="en-US" altLang="zh-TW" b="0" baseline="0" dirty="0" smtClean="0">
              <a:latin typeface="Comic Sans MS" pitchFamily="66" charset="0"/>
              <a:ea typeface="微軟正黑體" pitchFamily="34" charset="-120"/>
            </a:rPr>
            <a:t> </a:t>
          </a:r>
          <a:r>
            <a:rPr lang="zh-TW" altLang="en-US" b="0" baseline="0" dirty="0" smtClean="0">
              <a:latin typeface="Comic Sans MS" pitchFamily="66" charset="0"/>
              <a:ea typeface="微軟正黑體" pitchFamily="34" charset="-120"/>
            </a:rPr>
            <a:t>熱賣，也讓 </a:t>
          </a:r>
          <a:r>
            <a:rPr lang="en-US" altLang="zh-TW" b="0" baseline="0" dirty="0" smtClean="0">
              <a:latin typeface="Comic Sans MS" pitchFamily="66" charset="0"/>
              <a:ea typeface="微軟正黑體" pitchFamily="34" charset="-120"/>
            </a:rPr>
            <a:t>iTunes </a:t>
          </a:r>
          <a:r>
            <a:rPr lang="zh-TW" altLang="en-US" b="0" baseline="0" dirty="0" smtClean="0">
              <a:latin typeface="Comic Sans MS" pitchFamily="66" charset="0"/>
              <a:ea typeface="微軟正黑體" pitchFamily="34" charset="-120"/>
            </a:rPr>
            <a:t>成為 </a:t>
          </a:r>
          <a:r>
            <a:rPr lang="en-US" altLang="zh-TW" b="0" baseline="0" dirty="0" smtClean="0">
              <a:latin typeface="Comic Sans MS" pitchFamily="66" charset="0"/>
              <a:ea typeface="微軟正黑體" pitchFamily="34" charset="-120"/>
            </a:rPr>
            <a:t>App </a:t>
          </a:r>
          <a:r>
            <a:rPr lang="zh-TW" altLang="en-US" b="0" baseline="0" dirty="0" smtClean="0">
              <a:latin typeface="Comic Sans MS" pitchFamily="66" charset="0"/>
              <a:ea typeface="微軟正黑體" pitchFamily="34" charset="-120"/>
            </a:rPr>
            <a:t>重要的傳遞介面，成為 </a:t>
          </a:r>
          <a:r>
            <a:rPr lang="en-US" altLang="zh-TW" b="0" baseline="0" dirty="0" smtClean="0">
              <a:latin typeface="Comic Sans MS" pitchFamily="66" charset="0"/>
              <a:ea typeface="微軟正黑體" pitchFamily="34" charset="-120"/>
            </a:rPr>
            <a:t>Apple </a:t>
          </a:r>
          <a:r>
            <a:rPr lang="zh-TW" altLang="en-US" b="0" baseline="0" dirty="0" smtClean="0">
              <a:latin typeface="Comic Sans MS" pitchFamily="66" charset="0"/>
              <a:ea typeface="微軟正黑體" pitchFamily="34" charset="-120"/>
            </a:rPr>
            <a:t>公司旗下不可或缺的新產品。</a:t>
          </a:r>
          <a:endParaRPr lang="zh-TW" b="0" baseline="0" dirty="0">
            <a:latin typeface="Comic Sans MS" pitchFamily="66" charset="0"/>
            <a:ea typeface="微軟正黑體" pitchFamily="34" charset="-120"/>
          </a:endParaRPr>
        </a:p>
      </dgm:t>
    </dgm:pt>
    <dgm:pt modelId="{223C75BE-2345-4C95-A317-06342C9D8CD8}" type="sibTrans" cxnId="{F5552D75-4229-4F54-90AD-6CF7222A2B36}">
      <dgm:prSet/>
      <dgm:spPr/>
      <dgm:t>
        <a:bodyPr/>
        <a:lstStyle/>
        <a:p>
          <a:endParaRPr lang="zh-TW" altLang="en-US" baseline="0">
            <a:latin typeface="Comic Sans MS" pitchFamily="66" charset="0"/>
            <a:ea typeface="微軟正黑體" pitchFamily="34" charset="-120"/>
          </a:endParaRPr>
        </a:p>
      </dgm:t>
    </dgm:pt>
    <dgm:pt modelId="{C39A5D82-2B5E-45DF-8433-094BFF128997}" type="parTrans" cxnId="{F5552D75-4229-4F54-90AD-6CF7222A2B36}">
      <dgm:prSet/>
      <dgm:spPr/>
      <dgm:t>
        <a:bodyPr/>
        <a:lstStyle/>
        <a:p>
          <a:endParaRPr lang="zh-TW" altLang="en-US" baseline="0">
            <a:latin typeface="Comic Sans MS" pitchFamily="66" charset="0"/>
            <a:ea typeface="微軟正黑體" pitchFamily="34" charset="-120"/>
          </a:endParaRPr>
        </a:p>
      </dgm:t>
    </dgm:pt>
    <dgm:pt modelId="{A1A6AAFA-E448-4B29-8FEC-903DE6190725}" type="pres">
      <dgm:prSet presAssocID="{53C34345-AFC7-46E6-B27A-60C0E76B0A9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54FF952E-5FF1-4BDC-A48D-D7C30628CB26}" type="pres">
      <dgm:prSet presAssocID="{FB9B7B6C-C2BC-4E77-917F-1C247A25392A}" presName="parentLin" presStyleCnt="0"/>
      <dgm:spPr/>
    </dgm:pt>
    <dgm:pt modelId="{8C9F254F-BEE8-4DC4-85BE-E4408CB30571}" type="pres">
      <dgm:prSet presAssocID="{FB9B7B6C-C2BC-4E77-917F-1C247A25392A}" presName="parentLeftMargin" presStyleLbl="node1" presStyleIdx="0" presStyleCnt="1"/>
      <dgm:spPr/>
      <dgm:t>
        <a:bodyPr/>
        <a:lstStyle/>
        <a:p>
          <a:endParaRPr lang="zh-TW" altLang="en-US"/>
        </a:p>
      </dgm:t>
    </dgm:pt>
    <dgm:pt modelId="{9EB9F835-0DB1-4707-A100-FED4DDA018B3}" type="pres">
      <dgm:prSet presAssocID="{FB9B7B6C-C2BC-4E77-917F-1C247A25392A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B7599CD-513D-4701-A56A-E0B5C2734611}" type="pres">
      <dgm:prSet presAssocID="{FB9B7B6C-C2BC-4E77-917F-1C247A25392A}" presName="negativeSpace" presStyleCnt="0"/>
      <dgm:spPr/>
    </dgm:pt>
    <dgm:pt modelId="{F343E3A5-8E09-4E59-B887-98BD44BD2EC6}" type="pres">
      <dgm:prSet presAssocID="{FB9B7B6C-C2BC-4E77-917F-1C247A25392A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E812FC89-0B3C-47DA-9D9E-558CC4FFE7C6}" type="presOf" srcId="{FB9B7B6C-C2BC-4E77-917F-1C247A25392A}" destId="{8C9F254F-BEE8-4DC4-85BE-E4408CB30571}" srcOrd="0" destOrd="0" presId="urn:microsoft.com/office/officeart/2005/8/layout/list1"/>
    <dgm:cxn modelId="{4046280D-D9AA-4C3C-97B8-131AE59BEC76}" type="presOf" srcId="{53C34345-AFC7-46E6-B27A-60C0E76B0A9E}" destId="{A1A6AAFA-E448-4B29-8FEC-903DE6190725}" srcOrd="0" destOrd="0" presId="urn:microsoft.com/office/officeart/2005/8/layout/list1"/>
    <dgm:cxn modelId="{092CDB1D-214A-4F3C-ACF8-4EB97CEC306C}" srcId="{53C34345-AFC7-46E6-B27A-60C0E76B0A9E}" destId="{FB9B7B6C-C2BC-4E77-917F-1C247A25392A}" srcOrd="0" destOrd="0" parTransId="{E90A1BBF-4C4F-4003-A756-20B1A42326DA}" sibTransId="{70267BF6-2848-4E5C-A3D4-505A504B2F3C}"/>
    <dgm:cxn modelId="{06A543D7-DA17-46A4-94FD-33A26BE58089}" type="presOf" srcId="{1D3099E6-8B25-4C78-8703-C699755D0EDA}" destId="{F343E3A5-8E09-4E59-B887-98BD44BD2EC6}" srcOrd="0" destOrd="0" presId="urn:microsoft.com/office/officeart/2005/8/layout/list1"/>
    <dgm:cxn modelId="{F5552D75-4229-4F54-90AD-6CF7222A2B36}" srcId="{FB9B7B6C-C2BC-4E77-917F-1C247A25392A}" destId="{1D3099E6-8B25-4C78-8703-C699755D0EDA}" srcOrd="0" destOrd="0" parTransId="{C39A5D82-2B5E-45DF-8433-094BFF128997}" sibTransId="{223C75BE-2345-4C95-A317-06342C9D8CD8}"/>
    <dgm:cxn modelId="{28A1C186-2ED5-4AD6-991E-EADF9E0B4336}" type="presOf" srcId="{FB9B7B6C-C2BC-4E77-917F-1C247A25392A}" destId="{9EB9F835-0DB1-4707-A100-FED4DDA018B3}" srcOrd="1" destOrd="0" presId="urn:microsoft.com/office/officeart/2005/8/layout/list1"/>
    <dgm:cxn modelId="{524EA509-9914-4606-B712-288FE0AD13C1}" type="presParOf" srcId="{A1A6AAFA-E448-4B29-8FEC-903DE6190725}" destId="{54FF952E-5FF1-4BDC-A48D-D7C30628CB26}" srcOrd="0" destOrd="0" presId="urn:microsoft.com/office/officeart/2005/8/layout/list1"/>
    <dgm:cxn modelId="{C002BF78-A242-4BE6-82DE-1A65E270B874}" type="presParOf" srcId="{54FF952E-5FF1-4BDC-A48D-D7C30628CB26}" destId="{8C9F254F-BEE8-4DC4-85BE-E4408CB30571}" srcOrd="0" destOrd="0" presId="urn:microsoft.com/office/officeart/2005/8/layout/list1"/>
    <dgm:cxn modelId="{36FCA693-42C7-40D1-9960-1FD2DE01964C}" type="presParOf" srcId="{54FF952E-5FF1-4BDC-A48D-D7C30628CB26}" destId="{9EB9F835-0DB1-4707-A100-FED4DDA018B3}" srcOrd="1" destOrd="0" presId="urn:microsoft.com/office/officeart/2005/8/layout/list1"/>
    <dgm:cxn modelId="{6A96F515-ECAD-4C05-B695-E661B65F919E}" type="presParOf" srcId="{A1A6AAFA-E448-4B29-8FEC-903DE6190725}" destId="{4B7599CD-513D-4701-A56A-E0B5C2734611}" srcOrd="1" destOrd="0" presId="urn:microsoft.com/office/officeart/2005/8/layout/list1"/>
    <dgm:cxn modelId="{F493A47D-95AD-4AA0-9471-1F7FC5579DEC}" type="presParOf" srcId="{A1A6AAFA-E448-4B29-8FEC-903DE6190725}" destId="{F343E3A5-8E09-4E59-B887-98BD44BD2EC6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6444B9A-BD2F-4FA5-895A-8BB48609E0AC}" type="doc">
      <dgm:prSet loTypeId="urn:microsoft.com/office/officeart/2005/8/layout/arrow2" loCatId="process" qsTypeId="urn:microsoft.com/office/officeart/2005/8/quickstyle/3d3" qsCatId="3D" csTypeId="urn:microsoft.com/office/officeart/2005/8/colors/accent4_1" csCatId="accent4" phldr="1"/>
      <dgm:spPr/>
    </dgm:pt>
    <dgm:pt modelId="{7BE0B259-1BF7-431B-9208-0BB67FD0B165}">
      <dgm:prSet phldrT="[文字]" custT="1"/>
      <dgm:spPr/>
      <dgm:t>
        <a:bodyPr/>
        <a:lstStyle/>
        <a:p>
          <a:r>
            <a:rPr lang="zh-TW" altLang="en-US" sz="2000" b="1" baseline="0" dirty="0" smtClean="0">
              <a:latin typeface="Comic Sans MS" pitchFamily="66" charset="0"/>
              <a:ea typeface="微軟正黑體" pitchFamily="34" charset="-120"/>
            </a:rPr>
            <a:t>導入期 </a:t>
          </a:r>
          <a:r>
            <a:rPr lang="en-US" altLang="zh-TW" sz="2000" b="1" baseline="0" dirty="0" smtClean="0">
              <a:latin typeface="Comic Sans MS" pitchFamily="66" charset="0"/>
              <a:ea typeface="微軟正黑體" pitchFamily="34" charset="-120"/>
            </a:rPr>
            <a:t>(Introduction)</a:t>
          </a:r>
          <a:endParaRPr lang="zh-TW" altLang="en-US" sz="2000" baseline="0" dirty="0">
            <a:latin typeface="Comic Sans MS" pitchFamily="66" charset="0"/>
            <a:ea typeface="微軟正黑體" pitchFamily="34" charset="-120"/>
          </a:endParaRPr>
        </a:p>
      </dgm:t>
    </dgm:pt>
    <dgm:pt modelId="{47E1BF56-7E2A-4E0E-8C59-3FA082AAAC03}" type="parTrans" cxnId="{0F0477F4-C15E-4379-B91E-80C568A8E120}">
      <dgm:prSet/>
      <dgm:spPr/>
      <dgm:t>
        <a:bodyPr/>
        <a:lstStyle/>
        <a:p>
          <a:endParaRPr lang="zh-TW" altLang="en-US" sz="2000" baseline="0">
            <a:latin typeface="Comic Sans MS" pitchFamily="66" charset="0"/>
            <a:ea typeface="微軟正黑體" pitchFamily="34" charset="-120"/>
          </a:endParaRPr>
        </a:p>
      </dgm:t>
    </dgm:pt>
    <dgm:pt modelId="{4C352F8D-E9A6-4D53-908E-C147BF509E41}" type="sibTrans" cxnId="{0F0477F4-C15E-4379-B91E-80C568A8E120}">
      <dgm:prSet/>
      <dgm:spPr/>
      <dgm:t>
        <a:bodyPr/>
        <a:lstStyle/>
        <a:p>
          <a:endParaRPr lang="zh-TW" altLang="en-US" sz="2000" baseline="0">
            <a:latin typeface="Comic Sans MS" pitchFamily="66" charset="0"/>
            <a:ea typeface="微軟正黑體" pitchFamily="34" charset="-120"/>
          </a:endParaRPr>
        </a:p>
      </dgm:t>
    </dgm:pt>
    <dgm:pt modelId="{8BB9FDB5-A7F8-4A2C-8241-6015056F3A4B}">
      <dgm:prSet phldrT="[文字]" custT="1"/>
      <dgm:spPr/>
      <dgm:t>
        <a:bodyPr/>
        <a:lstStyle/>
        <a:p>
          <a:r>
            <a:rPr lang="zh-TW" altLang="en-US" sz="2000" b="1" baseline="0" dirty="0" smtClean="0">
              <a:latin typeface="Comic Sans MS" pitchFamily="66" charset="0"/>
              <a:ea typeface="微軟正黑體" pitchFamily="34" charset="-120"/>
            </a:rPr>
            <a:t>成長期</a:t>
          </a:r>
          <a:r>
            <a:rPr lang="en-US" altLang="zh-TW" sz="2000" b="1" baseline="0" dirty="0" smtClean="0">
              <a:latin typeface="Comic Sans MS" pitchFamily="66" charset="0"/>
              <a:ea typeface="微軟正黑體" pitchFamily="34" charset="-120"/>
            </a:rPr>
            <a:t>(Growth)</a:t>
          </a:r>
          <a:endParaRPr lang="zh-TW" altLang="en-US" sz="2000" baseline="0" dirty="0">
            <a:latin typeface="Comic Sans MS" pitchFamily="66" charset="0"/>
            <a:ea typeface="微軟正黑體" pitchFamily="34" charset="-120"/>
          </a:endParaRPr>
        </a:p>
      </dgm:t>
    </dgm:pt>
    <dgm:pt modelId="{BF7A488E-2934-44BD-8982-A19ADE0BA177}" type="parTrans" cxnId="{24E31E1C-05A8-40DC-B632-9D89D3299584}">
      <dgm:prSet/>
      <dgm:spPr/>
      <dgm:t>
        <a:bodyPr/>
        <a:lstStyle/>
        <a:p>
          <a:endParaRPr lang="zh-TW" altLang="en-US" sz="2000" baseline="0">
            <a:latin typeface="Comic Sans MS" pitchFamily="66" charset="0"/>
            <a:ea typeface="微軟正黑體" pitchFamily="34" charset="-120"/>
          </a:endParaRPr>
        </a:p>
      </dgm:t>
    </dgm:pt>
    <dgm:pt modelId="{8BA1E6C8-A6C9-49F9-8A9F-537380968D3E}" type="sibTrans" cxnId="{24E31E1C-05A8-40DC-B632-9D89D3299584}">
      <dgm:prSet/>
      <dgm:spPr/>
      <dgm:t>
        <a:bodyPr/>
        <a:lstStyle/>
        <a:p>
          <a:endParaRPr lang="zh-TW" altLang="en-US" sz="2000" baseline="0">
            <a:latin typeface="Comic Sans MS" pitchFamily="66" charset="0"/>
            <a:ea typeface="微軟正黑體" pitchFamily="34" charset="-120"/>
          </a:endParaRPr>
        </a:p>
      </dgm:t>
    </dgm:pt>
    <dgm:pt modelId="{5121F271-DBA1-404F-AD83-DC4BFFAFAB46}">
      <dgm:prSet phldrT="[文字]" custT="1"/>
      <dgm:spPr/>
      <dgm:t>
        <a:bodyPr/>
        <a:lstStyle/>
        <a:p>
          <a:r>
            <a:rPr lang="zh-TW" altLang="en-US" sz="2000" b="1" baseline="0" dirty="0" smtClean="0">
              <a:latin typeface="Comic Sans MS" pitchFamily="66" charset="0"/>
              <a:ea typeface="微軟正黑體" pitchFamily="34" charset="-120"/>
            </a:rPr>
            <a:t>成熟期 </a:t>
          </a:r>
          <a:r>
            <a:rPr lang="en-US" altLang="zh-TW" sz="2000" b="1" baseline="0" dirty="0" smtClean="0">
              <a:latin typeface="Comic Sans MS" pitchFamily="66" charset="0"/>
              <a:ea typeface="微軟正黑體" pitchFamily="34" charset="-120"/>
            </a:rPr>
            <a:t>(Maturity)</a:t>
          </a:r>
          <a:endParaRPr lang="zh-TW" altLang="en-US" sz="2000" baseline="0" dirty="0">
            <a:latin typeface="Comic Sans MS" pitchFamily="66" charset="0"/>
            <a:ea typeface="微軟正黑體" pitchFamily="34" charset="-120"/>
          </a:endParaRPr>
        </a:p>
      </dgm:t>
    </dgm:pt>
    <dgm:pt modelId="{14A8A3E9-4B88-443E-8CE2-A515613526BC}" type="parTrans" cxnId="{E03E6ECF-E16A-46B5-B6F9-F1D46455DF49}">
      <dgm:prSet/>
      <dgm:spPr/>
      <dgm:t>
        <a:bodyPr/>
        <a:lstStyle/>
        <a:p>
          <a:endParaRPr lang="zh-TW" altLang="en-US" sz="2000" baseline="0">
            <a:latin typeface="Comic Sans MS" pitchFamily="66" charset="0"/>
            <a:ea typeface="微軟正黑體" pitchFamily="34" charset="-120"/>
          </a:endParaRPr>
        </a:p>
      </dgm:t>
    </dgm:pt>
    <dgm:pt modelId="{FD9C2F9D-06E8-4E02-94AB-596CA1B11243}" type="sibTrans" cxnId="{E03E6ECF-E16A-46B5-B6F9-F1D46455DF49}">
      <dgm:prSet/>
      <dgm:spPr/>
      <dgm:t>
        <a:bodyPr/>
        <a:lstStyle/>
        <a:p>
          <a:endParaRPr lang="zh-TW" altLang="en-US" sz="2000" baseline="0">
            <a:latin typeface="Comic Sans MS" pitchFamily="66" charset="0"/>
            <a:ea typeface="微軟正黑體" pitchFamily="34" charset="-120"/>
          </a:endParaRPr>
        </a:p>
      </dgm:t>
    </dgm:pt>
    <dgm:pt modelId="{54400B2E-59D0-4D87-8551-08182FD07A67}">
      <dgm:prSet phldrT="[文字]" custT="1"/>
      <dgm:spPr/>
      <dgm:t>
        <a:bodyPr/>
        <a:lstStyle/>
        <a:p>
          <a:r>
            <a:rPr lang="zh-TW" altLang="en-US" sz="2000" b="1" baseline="0" dirty="0" smtClean="0">
              <a:latin typeface="Comic Sans MS" pitchFamily="66" charset="0"/>
              <a:ea typeface="微軟正黑體" pitchFamily="34" charset="-120"/>
            </a:rPr>
            <a:t>衰退期 </a:t>
          </a:r>
          <a:r>
            <a:rPr lang="en-US" altLang="zh-TW" sz="2000" b="1" baseline="0" dirty="0" smtClean="0">
              <a:latin typeface="Comic Sans MS" pitchFamily="66" charset="0"/>
              <a:ea typeface="微軟正黑體" pitchFamily="34" charset="-120"/>
            </a:rPr>
            <a:t>(Decline) </a:t>
          </a:r>
          <a:endParaRPr lang="zh-TW" altLang="en-US" sz="2000" baseline="0" dirty="0">
            <a:latin typeface="Comic Sans MS" pitchFamily="66" charset="0"/>
            <a:ea typeface="微軟正黑體" pitchFamily="34" charset="-120"/>
          </a:endParaRPr>
        </a:p>
      </dgm:t>
    </dgm:pt>
    <dgm:pt modelId="{55FCEFA0-23B2-4AFE-8062-DE2B7866E5E9}" type="parTrans" cxnId="{0339BC2B-A631-439B-9D28-EA5355D64937}">
      <dgm:prSet/>
      <dgm:spPr/>
      <dgm:t>
        <a:bodyPr/>
        <a:lstStyle/>
        <a:p>
          <a:endParaRPr lang="zh-TW" altLang="en-US" sz="2000" baseline="0">
            <a:latin typeface="Comic Sans MS" pitchFamily="66" charset="0"/>
            <a:ea typeface="微軟正黑體" pitchFamily="34" charset="-120"/>
          </a:endParaRPr>
        </a:p>
      </dgm:t>
    </dgm:pt>
    <dgm:pt modelId="{AAF279D2-18E1-4AD1-B5C1-43F0ED336288}" type="sibTrans" cxnId="{0339BC2B-A631-439B-9D28-EA5355D64937}">
      <dgm:prSet/>
      <dgm:spPr/>
      <dgm:t>
        <a:bodyPr/>
        <a:lstStyle/>
        <a:p>
          <a:endParaRPr lang="zh-TW" altLang="en-US" sz="2000" baseline="0">
            <a:latin typeface="Comic Sans MS" pitchFamily="66" charset="0"/>
            <a:ea typeface="微軟正黑體" pitchFamily="34" charset="-120"/>
          </a:endParaRPr>
        </a:p>
      </dgm:t>
    </dgm:pt>
    <dgm:pt modelId="{6768993D-170E-4D19-86C9-B7159DE4964E}" type="pres">
      <dgm:prSet presAssocID="{96444B9A-BD2F-4FA5-895A-8BB48609E0AC}" presName="arrowDiagram" presStyleCnt="0">
        <dgm:presLayoutVars>
          <dgm:chMax val="5"/>
          <dgm:dir/>
          <dgm:resizeHandles val="exact"/>
        </dgm:presLayoutVars>
      </dgm:prSet>
      <dgm:spPr/>
    </dgm:pt>
    <dgm:pt modelId="{A155AD44-4472-47D0-A206-2AC6B6290045}" type="pres">
      <dgm:prSet presAssocID="{96444B9A-BD2F-4FA5-895A-8BB48609E0AC}" presName="arrow" presStyleLbl="bgShp" presStyleIdx="0" presStyleCnt="1"/>
      <dgm:spPr/>
    </dgm:pt>
    <dgm:pt modelId="{A6A9E9FF-DA6E-4CEB-8F51-F3048B1D1564}" type="pres">
      <dgm:prSet presAssocID="{96444B9A-BD2F-4FA5-895A-8BB48609E0AC}" presName="arrowDiagram4" presStyleCnt="0"/>
      <dgm:spPr/>
    </dgm:pt>
    <dgm:pt modelId="{4A6029F9-6084-4836-891B-7C78DDD5C23D}" type="pres">
      <dgm:prSet presAssocID="{7BE0B259-1BF7-431B-9208-0BB67FD0B165}" presName="bullet4a" presStyleLbl="node1" presStyleIdx="0" presStyleCnt="4"/>
      <dgm:spPr/>
    </dgm:pt>
    <dgm:pt modelId="{8FC83027-A04F-4334-ABD4-3300D05B24CC}" type="pres">
      <dgm:prSet presAssocID="{7BE0B259-1BF7-431B-9208-0BB67FD0B165}" presName="textBox4a" presStyleLbl="revTx" presStyleIdx="0" presStyleCnt="4" custScaleX="179545" custLinFactNeighborX="4151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44DCF39-C0C1-4DDA-B836-3D8D773E03C8}" type="pres">
      <dgm:prSet presAssocID="{8BB9FDB5-A7F8-4A2C-8241-6015056F3A4B}" presName="bullet4b" presStyleLbl="node1" presStyleIdx="1" presStyleCnt="4"/>
      <dgm:spPr/>
    </dgm:pt>
    <dgm:pt modelId="{4E8A9DC2-4202-4F29-AFF6-2A78173FBB1D}" type="pres">
      <dgm:prSet presAssocID="{8BB9FDB5-A7F8-4A2C-8241-6015056F3A4B}" presName="textBox4b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AC1230F-07C9-4F8F-9FDF-5BFC8BCA2B58}" type="pres">
      <dgm:prSet presAssocID="{5121F271-DBA1-404F-AD83-DC4BFFAFAB46}" presName="bullet4c" presStyleLbl="node1" presStyleIdx="2" presStyleCnt="4"/>
      <dgm:spPr/>
    </dgm:pt>
    <dgm:pt modelId="{FF3A69A4-5FA2-4AB4-A59D-FB0FDDFE18B2}" type="pres">
      <dgm:prSet presAssocID="{5121F271-DBA1-404F-AD83-DC4BFFAFAB46}" presName="textBox4c" presStyleLbl="revTx" presStyleIdx="2" presStyleCnt="4" custScaleX="122869" custLinFactNeighborX="1076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CEF6049-8E7A-45D9-A873-917F94E4AC3A}" type="pres">
      <dgm:prSet presAssocID="{54400B2E-59D0-4D87-8551-08182FD07A67}" presName="bullet4d" presStyleLbl="node1" presStyleIdx="3" presStyleCnt="4"/>
      <dgm:spPr/>
    </dgm:pt>
    <dgm:pt modelId="{C13EEA5C-A42C-430D-B858-F31E64E079DD}" type="pres">
      <dgm:prSet presAssocID="{54400B2E-59D0-4D87-8551-08182FD07A67}" presName="textBox4d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2790F7DE-FE5A-4DB2-9D51-FFDBC009546A}" type="presOf" srcId="{5121F271-DBA1-404F-AD83-DC4BFFAFAB46}" destId="{FF3A69A4-5FA2-4AB4-A59D-FB0FDDFE18B2}" srcOrd="0" destOrd="0" presId="urn:microsoft.com/office/officeart/2005/8/layout/arrow2"/>
    <dgm:cxn modelId="{24E31E1C-05A8-40DC-B632-9D89D3299584}" srcId="{96444B9A-BD2F-4FA5-895A-8BB48609E0AC}" destId="{8BB9FDB5-A7F8-4A2C-8241-6015056F3A4B}" srcOrd="1" destOrd="0" parTransId="{BF7A488E-2934-44BD-8982-A19ADE0BA177}" sibTransId="{8BA1E6C8-A6C9-49F9-8A9F-537380968D3E}"/>
    <dgm:cxn modelId="{0339BC2B-A631-439B-9D28-EA5355D64937}" srcId="{96444B9A-BD2F-4FA5-895A-8BB48609E0AC}" destId="{54400B2E-59D0-4D87-8551-08182FD07A67}" srcOrd="3" destOrd="0" parTransId="{55FCEFA0-23B2-4AFE-8062-DE2B7866E5E9}" sibTransId="{AAF279D2-18E1-4AD1-B5C1-43F0ED336288}"/>
    <dgm:cxn modelId="{12482CBD-A8FE-4DBD-A027-DA45F3A42ABA}" type="presOf" srcId="{54400B2E-59D0-4D87-8551-08182FD07A67}" destId="{C13EEA5C-A42C-430D-B858-F31E64E079DD}" srcOrd="0" destOrd="0" presId="urn:microsoft.com/office/officeart/2005/8/layout/arrow2"/>
    <dgm:cxn modelId="{0F0477F4-C15E-4379-B91E-80C568A8E120}" srcId="{96444B9A-BD2F-4FA5-895A-8BB48609E0AC}" destId="{7BE0B259-1BF7-431B-9208-0BB67FD0B165}" srcOrd="0" destOrd="0" parTransId="{47E1BF56-7E2A-4E0E-8C59-3FA082AAAC03}" sibTransId="{4C352F8D-E9A6-4D53-908E-C147BF509E41}"/>
    <dgm:cxn modelId="{46293FA0-94BA-4364-8156-5A27F3096ADC}" type="presOf" srcId="{7BE0B259-1BF7-431B-9208-0BB67FD0B165}" destId="{8FC83027-A04F-4334-ABD4-3300D05B24CC}" srcOrd="0" destOrd="0" presId="urn:microsoft.com/office/officeart/2005/8/layout/arrow2"/>
    <dgm:cxn modelId="{E03E6ECF-E16A-46B5-B6F9-F1D46455DF49}" srcId="{96444B9A-BD2F-4FA5-895A-8BB48609E0AC}" destId="{5121F271-DBA1-404F-AD83-DC4BFFAFAB46}" srcOrd="2" destOrd="0" parTransId="{14A8A3E9-4B88-443E-8CE2-A515613526BC}" sibTransId="{FD9C2F9D-06E8-4E02-94AB-596CA1B11243}"/>
    <dgm:cxn modelId="{0915E097-6571-491B-9CC9-7C4BA8626834}" type="presOf" srcId="{8BB9FDB5-A7F8-4A2C-8241-6015056F3A4B}" destId="{4E8A9DC2-4202-4F29-AFF6-2A78173FBB1D}" srcOrd="0" destOrd="0" presId="urn:microsoft.com/office/officeart/2005/8/layout/arrow2"/>
    <dgm:cxn modelId="{26B08F86-93FE-47E4-9B39-24AEE2D4922E}" type="presOf" srcId="{96444B9A-BD2F-4FA5-895A-8BB48609E0AC}" destId="{6768993D-170E-4D19-86C9-B7159DE4964E}" srcOrd="0" destOrd="0" presId="urn:microsoft.com/office/officeart/2005/8/layout/arrow2"/>
    <dgm:cxn modelId="{F598533E-4264-4F4B-8AB3-E49ADD502B64}" type="presParOf" srcId="{6768993D-170E-4D19-86C9-B7159DE4964E}" destId="{A155AD44-4472-47D0-A206-2AC6B6290045}" srcOrd="0" destOrd="0" presId="urn:microsoft.com/office/officeart/2005/8/layout/arrow2"/>
    <dgm:cxn modelId="{8C00C3A5-92B6-43E9-B278-ACF6F9E924E8}" type="presParOf" srcId="{6768993D-170E-4D19-86C9-B7159DE4964E}" destId="{A6A9E9FF-DA6E-4CEB-8F51-F3048B1D1564}" srcOrd="1" destOrd="0" presId="urn:microsoft.com/office/officeart/2005/8/layout/arrow2"/>
    <dgm:cxn modelId="{A692107A-DE42-428E-A102-7D8CF5538288}" type="presParOf" srcId="{A6A9E9FF-DA6E-4CEB-8F51-F3048B1D1564}" destId="{4A6029F9-6084-4836-891B-7C78DDD5C23D}" srcOrd="0" destOrd="0" presId="urn:microsoft.com/office/officeart/2005/8/layout/arrow2"/>
    <dgm:cxn modelId="{C2D34BE6-682E-403D-9912-1B5A759C73FA}" type="presParOf" srcId="{A6A9E9FF-DA6E-4CEB-8F51-F3048B1D1564}" destId="{8FC83027-A04F-4334-ABD4-3300D05B24CC}" srcOrd="1" destOrd="0" presId="urn:microsoft.com/office/officeart/2005/8/layout/arrow2"/>
    <dgm:cxn modelId="{0111CEAE-7E7C-420E-B3C9-C5797B1774A9}" type="presParOf" srcId="{A6A9E9FF-DA6E-4CEB-8F51-F3048B1D1564}" destId="{844DCF39-C0C1-4DDA-B836-3D8D773E03C8}" srcOrd="2" destOrd="0" presId="urn:microsoft.com/office/officeart/2005/8/layout/arrow2"/>
    <dgm:cxn modelId="{7F4484D7-E794-42DB-B500-4B2742F43613}" type="presParOf" srcId="{A6A9E9FF-DA6E-4CEB-8F51-F3048B1D1564}" destId="{4E8A9DC2-4202-4F29-AFF6-2A78173FBB1D}" srcOrd="3" destOrd="0" presId="urn:microsoft.com/office/officeart/2005/8/layout/arrow2"/>
    <dgm:cxn modelId="{FD92ADFF-B7A7-415D-BD4C-2059B861DC1D}" type="presParOf" srcId="{A6A9E9FF-DA6E-4CEB-8F51-F3048B1D1564}" destId="{7AC1230F-07C9-4F8F-9FDF-5BFC8BCA2B58}" srcOrd="4" destOrd="0" presId="urn:microsoft.com/office/officeart/2005/8/layout/arrow2"/>
    <dgm:cxn modelId="{681CC7E7-A4C8-4B40-B9F4-819A59D3BCEA}" type="presParOf" srcId="{A6A9E9FF-DA6E-4CEB-8F51-F3048B1D1564}" destId="{FF3A69A4-5FA2-4AB4-A59D-FB0FDDFE18B2}" srcOrd="5" destOrd="0" presId="urn:microsoft.com/office/officeart/2005/8/layout/arrow2"/>
    <dgm:cxn modelId="{79705AB9-49EF-4CF8-9855-52958AFD3A6B}" type="presParOf" srcId="{A6A9E9FF-DA6E-4CEB-8F51-F3048B1D1564}" destId="{DCEF6049-8E7A-45D9-A873-917F94E4AC3A}" srcOrd="6" destOrd="0" presId="urn:microsoft.com/office/officeart/2005/8/layout/arrow2"/>
    <dgm:cxn modelId="{68F9F3F3-B5B9-455E-975E-A0943960B9A0}" type="presParOf" srcId="{A6A9E9FF-DA6E-4CEB-8F51-F3048B1D1564}" destId="{C13EEA5C-A42C-430D-B858-F31E64E079DD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47AA122-5DB6-4889-A18F-EC71C3114DAB}" type="doc">
      <dgm:prSet loTypeId="urn:microsoft.com/office/officeart/2005/8/layout/vList6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D5546613-816E-49D4-B623-17F1288AAE64}">
      <dgm:prSet/>
      <dgm:spPr/>
      <dgm:t>
        <a:bodyPr/>
        <a:lstStyle/>
        <a:p>
          <a:pPr rtl="0"/>
          <a:r>
            <a:rPr lang="zh-TW" altLang="en-US" baseline="0" dirty="0" smtClean="0">
              <a:latin typeface="Comic Sans MS" pitchFamily="66" charset="0"/>
              <a:ea typeface="微軟正黑體" pitchFamily="34" charset="-120"/>
            </a:rPr>
            <a:t>產品社群行銷的原則</a:t>
          </a:r>
          <a:endParaRPr lang="en-US" b="0" baseline="0" dirty="0">
            <a:latin typeface="Comic Sans MS" pitchFamily="66" charset="0"/>
            <a:ea typeface="微軟正黑體" pitchFamily="34" charset="-120"/>
          </a:endParaRPr>
        </a:p>
      </dgm:t>
    </dgm:pt>
    <dgm:pt modelId="{95C2FF4A-A3F2-44C2-AF6C-02EF768FBAD0}" type="parTrans" cxnId="{15497452-3651-460D-BD11-6A38A8D4EF4C}">
      <dgm:prSet/>
      <dgm:spPr/>
      <dgm:t>
        <a:bodyPr/>
        <a:lstStyle/>
        <a:p>
          <a:endParaRPr lang="zh-TW" altLang="en-US" baseline="0">
            <a:latin typeface="Comic Sans MS" pitchFamily="66" charset="0"/>
            <a:ea typeface="微軟正黑體" pitchFamily="34" charset="-120"/>
          </a:endParaRPr>
        </a:p>
      </dgm:t>
    </dgm:pt>
    <dgm:pt modelId="{DFD39C4B-D374-41BE-9B7C-622BF63A7E2A}" type="sibTrans" cxnId="{15497452-3651-460D-BD11-6A38A8D4EF4C}">
      <dgm:prSet/>
      <dgm:spPr/>
      <dgm:t>
        <a:bodyPr/>
        <a:lstStyle/>
        <a:p>
          <a:endParaRPr lang="zh-TW" altLang="en-US" baseline="0">
            <a:latin typeface="Comic Sans MS" pitchFamily="66" charset="0"/>
            <a:ea typeface="微軟正黑體" pitchFamily="34" charset="-120"/>
          </a:endParaRPr>
        </a:p>
      </dgm:t>
    </dgm:pt>
    <dgm:pt modelId="{4EECFEF2-F0CE-4027-9431-FD4848DB6EF4}">
      <dgm:prSet/>
      <dgm:spPr/>
      <dgm:t>
        <a:bodyPr/>
        <a:lstStyle/>
        <a:p>
          <a:pPr rtl="0"/>
          <a:r>
            <a:rPr lang="zh-TW" b="0" baseline="0" dirty="0" smtClean="0">
              <a:latin typeface="Comic Sans MS" pitchFamily="66" charset="0"/>
              <a:ea typeface="微軟正黑體" pitchFamily="34" charset="-120"/>
            </a:rPr>
            <a:t>品牌風格</a:t>
          </a:r>
          <a:endParaRPr lang="en-US" b="0" baseline="0" dirty="0">
            <a:latin typeface="Comic Sans MS" pitchFamily="66" charset="0"/>
            <a:ea typeface="微軟正黑體" pitchFamily="34" charset="-120"/>
          </a:endParaRPr>
        </a:p>
      </dgm:t>
    </dgm:pt>
    <dgm:pt modelId="{CED7C629-B8E0-40F7-BF02-FAF12142D6DC}" type="parTrans" cxnId="{85FD3B8A-A9A5-48A5-84FD-AB2B52F800FB}">
      <dgm:prSet/>
      <dgm:spPr/>
      <dgm:t>
        <a:bodyPr/>
        <a:lstStyle/>
        <a:p>
          <a:endParaRPr lang="zh-TW" altLang="en-US" baseline="0">
            <a:latin typeface="Comic Sans MS" pitchFamily="66" charset="0"/>
            <a:ea typeface="微軟正黑體" pitchFamily="34" charset="-120"/>
          </a:endParaRPr>
        </a:p>
      </dgm:t>
    </dgm:pt>
    <dgm:pt modelId="{DD133240-C7F9-445C-95C3-3EAAC09C3F54}" type="sibTrans" cxnId="{85FD3B8A-A9A5-48A5-84FD-AB2B52F800FB}">
      <dgm:prSet/>
      <dgm:spPr/>
      <dgm:t>
        <a:bodyPr/>
        <a:lstStyle/>
        <a:p>
          <a:endParaRPr lang="zh-TW" altLang="en-US" baseline="0">
            <a:latin typeface="Comic Sans MS" pitchFamily="66" charset="0"/>
            <a:ea typeface="微軟正黑體" pitchFamily="34" charset="-120"/>
          </a:endParaRPr>
        </a:p>
      </dgm:t>
    </dgm:pt>
    <dgm:pt modelId="{9CC963A5-8AE1-449F-B936-5D1180611802}">
      <dgm:prSet/>
      <dgm:spPr/>
      <dgm:t>
        <a:bodyPr/>
        <a:lstStyle/>
        <a:p>
          <a:pPr rtl="0"/>
          <a:r>
            <a:rPr lang="zh-TW" b="0" baseline="0" dirty="0" smtClean="0">
              <a:latin typeface="Comic Sans MS" pitchFamily="66" charset="0"/>
              <a:ea typeface="微軟正黑體" pitchFamily="34" charset="-120"/>
            </a:rPr>
            <a:t>互動機制</a:t>
          </a:r>
          <a:endParaRPr lang="en-US" b="0" baseline="0" dirty="0">
            <a:latin typeface="Comic Sans MS" pitchFamily="66" charset="0"/>
            <a:ea typeface="微軟正黑體" pitchFamily="34" charset="-120"/>
          </a:endParaRPr>
        </a:p>
      </dgm:t>
    </dgm:pt>
    <dgm:pt modelId="{03C20435-1B61-4F6D-8508-47D65678766A}" type="parTrans" cxnId="{44B1BF63-47E3-4EE8-B1B3-9DB95A1DA4A0}">
      <dgm:prSet/>
      <dgm:spPr/>
      <dgm:t>
        <a:bodyPr/>
        <a:lstStyle/>
        <a:p>
          <a:endParaRPr lang="zh-TW" altLang="en-US" baseline="0">
            <a:latin typeface="Comic Sans MS" pitchFamily="66" charset="0"/>
            <a:ea typeface="微軟正黑體" pitchFamily="34" charset="-120"/>
          </a:endParaRPr>
        </a:p>
      </dgm:t>
    </dgm:pt>
    <dgm:pt modelId="{F13CF39E-5A02-4D02-88A7-8AE32EBBF758}" type="sibTrans" cxnId="{44B1BF63-47E3-4EE8-B1B3-9DB95A1DA4A0}">
      <dgm:prSet/>
      <dgm:spPr/>
      <dgm:t>
        <a:bodyPr/>
        <a:lstStyle/>
        <a:p>
          <a:endParaRPr lang="zh-TW" altLang="en-US" baseline="0">
            <a:latin typeface="Comic Sans MS" pitchFamily="66" charset="0"/>
            <a:ea typeface="微軟正黑體" pitchFamily="34" charset="-120"/>
          </a:endParaRPr>
        </a:p>
      </dgm:t>
    </dgm:pt>
    <dgm:pt modelId="{95F76066-56DC-40ED-B281-BAB9F5E3B9D3}">
      <dgm:prSet/>
      <dgm:spPr/>
      <dgm:t>
        <a:bodyPr/>
        <a:lstStyle/>
        <a:p>
          <a:pPr rtl="0"/>
          <a:r>
            <a:rPr lang="zh-TW" b="0" baseline="0" dirty="0" smtClean="0">
              <a:latin typeface="Comic Sans MS" pitchFamily="66" charset="0"/>
              <a:ea typeface="微軟正黑體" pitchFamily="34" charset="-120"/>
            </a:rPr>
            <a:t>關係連結</a:t>
          </a:r>
          <a:endParaRPr lang="en-US" b="0" baseline="0" dirty="0">
            <a:latin typeface="Comic Sans MS" pitchFamily="66" charset="0"/>
            <a:ea typeface="微軟正黑體" pitchFamily="34" charset="-120"/>
          </a:endParaRPr>
        </a:p>
      </dgm:t>
    </dgm:pt>
    <dgm:pt modelId="{5A873215-6AC6-4654-94C4-782359403674}" type="parTrans" cxnId="{9321A7EF-3E13-4E3C-B961-BCC43DE748F6}">
      <dgm:prSet/>
      <dgm:spPr/>
      <dgm:t>
        <a:bodyPr/>
        <a:lstStyle/>
        <a:p>
          <a:endParaRPr lang="zh-TW" altLang="en-US" baseline="0">
            <a:latin typeface="Comic Sans MS" pitchFamily="66" charset="0"/>
            <a:ea typeface="微軟正黑體" pitchFamily="34" charset="-120"/>
          </a:endParaRPr>
        </a:p>
      </dgm:t>
    </dgm:pt>
    <dgm:pt modelId="{F293F811-24DF-41F1-BED0-540EF3369DB0}" type="sibTrans" cxnId="{9321A7EF-3E13-4E3C-B961-BCC43DE748F6}">
      <dgm:prSet/>
      <dgm:spPr/>
      <dgm:t>
        <a:bodyPr/>
        <a:lstStyle/>
        <a:p>
          <a:endParaRPr lang="zh-TW" altLang="en-US" baseline="0">
            <a:latin typeface="Comic Sans MS" pitchFamily="66" charset="0"/>
            <a:ea typeface="微軟正黑體" pitchFamily="34" charset="-120"/>
          </a:endParaRPr>
        </a:p>
      </dgm:t>
    </dgm:pt>
    <dgm:pt modelId="{01C42E08-1E65-4409-B6A9-796718706A32}">
      <dgm:prSet/>
      <dgm:spPr/>
      <dgm:t>
        <a:bodyPr/>
        <a:lstStyle/>
        <a:p>
          <a:pPr rtl="0"/>
          <a:r>
            <a:rPr lang="zh-TW" b="0" baseline="0" dirty="0" smtClean="0">
              <a:latin typeface="Comic Sans MS" pitchFamily="66" charset="0"/>
              <a:ea typeface="微軟正黑體" pitchFamily="34" charset="-120"/>
            </a:rPr>
            <a:t>持續改變</a:t>
          </a:r>
          <a:endParaRPr lang="en-US" b="0" baseline="0" dirty="0">
            <a:latin typeface="Comic Sans MS" pitchFamily="66" charset="0"/>
            <a:ea typeface="微軟正黑體" pitchFamily="34" charset="-120"/>
          </a:endParaRPr>
        </a:p>
      </dgm:t>
    </dgm:pt>
    <dgm:pt modelId="{C74AB60F-5775-4D06-BFA4-E543C85F3256}" type="parTrans" cxnId="{9B1D8D1C-0E8A-4057-94E8-F6D4010FC258}">
      <dgm:prSet/>
      <dgm:spPr/>
      <dgm:t>
        <a:bodyPr/>
        <a:lstStyle/>
        <a:p>
          <a:endParaRPr lang="zh-TW" altLang="en-US" baseline="0">
            <a:latin typeface="Comic Sans MS" pitchFamily="66" charset="0"/>
            <a:ea typeface="微軟正黑體" pitchFamily="34" charset="-120"/>
          </a:endParaRPr>
        </a:p>
      </dgm:t>
    </dgm:pt>
    <dgm:pt modelId="{58CE3883-BAB8-47F9-9E6D-ACB95C764015}" type="sibTrans" cxnId="{9B1D8D1C-0E8A-4057-94E8-F6D4010FC258}">
      <dgm:prSet/>
      <dgm:spPr/>
      <dgm:t>
        <a:bodyPr/>
        <a:lstStyle/>
        <a:p>
          <a:endParaRPr lang="zh-TW" altLang="en-US" baseline="0">
            <a:latin typeface="Comic Sans MS" pitchFamily="66" charset="0"/>
            <a:ea typeface="微軟正黑體" pitchFamily="34" charset="-120"/>
          </a:endParaRPr>
        </a:p>
      </dgm:t>
    </dgm:pt>
    <dgm:pt modelId="{9FAD4A4A-08B7-4214-84DC-96367CA2EA52}">
      <dgm:prSet/>
      <dgm:spPr/>
      <dgm:t>
        <a:bodyPr/>
        <a:lstStyle/>
        <a:p>
          <a:pPr rtl="0"/>
          <a:r>
            <a:rPr lang="zh-TW" b="0" baseline="0" dirty="0" smtClean="0">
              <a:latin typeface="Comic Sans MS" pitchFamily="66" charset="0"/>
              <a:ea typeface="微軟正黑體" pitchFamily="34" charset="-120"/>
            </a:rPr>
            <a:t>目標管理</a:t>
          </a:r>
          <a:endParaRPr lang="zh-TW" b="1" baseline="0" dirty="0">
            <a:latin typeface="Comic Sans MS" pitchFamily="66" charset="0"/>
            <a:ea typeface="微軟正黑體" pitchFamily="34" charset="-120"/>
          </a:endParaRPr>
        </a:p>
      </dgm:t>
    </dgm:pt>
    <dgm:pt modelId="{7B885FA7-E889-414C-A690-7C2705DB783C}" type="parTrans" cxnId="{848CFDA8-4C0C-4443-9511-EDEBE158505D}">
      <dgm:prSet/>
      <dgm:spPr/>
      <dgm:t>
        <a:bodyPr/>
        <a:lstStyle/>
        <a:p>
          <a:endParaRPr lang="zh-TW" altLang="en-US" baseline="0">
            <a:latin typeface="Comic Sans MS" pitchFamily="66" charset="0"/>
            <a:ea typeface="微軟正黑體" pitchFamily="34" charset="-120"/>
          </a:endParaRPr>
        </a:p>
      </dgm:t>
    </dgm:pt>
    <dgm:pt modelId="{21FAD8CD-C7B3-4C21-A91F-E13B01D06B99}" type="sibTrans" cxnId="{848CFDA8-4C0C-4443-9511-EDEBE158505D}">
      <dgm:prSet/>
      <dgm:spPr/>
      <dgm:t>
        <a:bodyPr/>
        <a:lstStyle/>
        <a:p>
          <a:endParaRPr lang="zh-TW" altLang="en-US" baseline="0">
            <a:latin typeface="Comic Sans MS" pitchFamily="66" charset="0"/>
            <a:ea typeface="微軟正黑體" pitchFamily="34" charset="-120"/>
          </a:endParaRPr>
        </a:p>
      </dgm:t>
    </dgm:pt>
    <dgm:pt modelId="{D824EF11-D053-4CE6-A14C-E9BC7BC0879E}">
      <dgm:prSet/>
      <dgm:spPr/>
      <dgm:t>
        <a:bodyPr/>
        <a:lstStyle/>
        <a:p>
          <a:pPr rtl="0"/>
          <a:r>
            <a:rPr lang="zh-TW" b="0" baseline="0" smtClean="0">
              <a:latin typeface="Comic Sans MS" pitchFamily="66" charset="0"/>
              <a:ea typeface="微軟正黑體" pitchFamily="34" charset="-120"/>
            </a:rPr>
            <a:t>戰略</a:t>
          </a:r>
          <a:r>
            <a:rPr lang="zh-TW" b="0" baseline="0" dirty="0" smtClean="0">
              <a:latin typeface="Comic Sans MS" pitchFamily="66" charset="0"/>
              <a:ea typeface="微軟正黑體" pitchFamily="34" charset="-120"/>
            </a:rPr>
            <a:t>設計</a:t>
          </a:r>
          <a:endParaRPr lang="en-US" b="0" baseline="0" dirty="0">
            <a:latin typeface="Comic Sans MS" pitchFamily="66" charset="0"/>
            <a:ea typeface="微軟正黑體" pitchFamily="34" charset="-120"/>
          </a:endParaRPr>
        </a:p>
      </dgm:t>
    </dgm:pt>
    <dgm:pt modelId="{B659424F-EF1B-4786-91D9-14DC47003D3C}" type="parTrans" cxnId="{47A1338D-C062-4A8C-B58B-9975562BC9B4}">
      <dgm:prSet/>
      <dgm:spPr/>
      <dgm:t>
        <a:bodyPr/>
        <a:lstStyle/>
        <a:p>
          <a:endParaRPr lang="zh-TW" altLang="en-US" baseline="0">
            <a:latin typeface="Comic Sans MS" pitchFamily="66" charset="0"/>
            <a:ea typeface="微軟正黑體" pitchFamily="34" charset="-120"/>
          </a:endParaRPr>
        </a:p>
      </dgm:t>
    </dgm:pt>
    <dgm:pt modelId="{086449A0-F1AA-4234-96AC-60A17022BD67}" type="sibTrans" cxnId="{47A1338D-C062-4A8C-B58B-9975562BC9B4}">
      <dgm:prSet/>
      <dgm:spPr/>
      <dgm:t>
        <a:bodyPr/>
        <a:lstStyle/>
        <a:p>
          <a:endParaRPr lang="zh-TW" altLang="en-US" baseline="0">
            <a:latin typeface="Comic Sans MS" pitchFamily="66" charset="0"/>
            <a:ea typeface="微軟正黑體" pitchFamily="34" charset="-120"/>
          </a:endParaRPr>
        </a:p>
      </dgm:t>
    </dgm:pt>
    <dgm:pt modelId="{46375AC5-F3FC-4EFA-8484-7E4FAFEC4D72}" type="pres">
      <dgm:prSet presAssocID="{447AA122-5DB6-4889-A18F-EC71C3114DAB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DC9552D7-EAB4-4F6B-85AE-2BE530E8C074}" type="pres">
      <dgm:prSet presAssocID="{D5546613-816E-49D4-B623-17F1288AAE64}" presName="linNode" presStyleCnt="0"/>
      <dgm:spPr/>
    </dgm:pt>
    <dgm:pt modelId="{7185ABA9-733A-4E5E-A74D-659DE6AECDAD}" type="pres">
      <dgm:prSet presAssocID="{D5546613-816E-49D4-B623-17F1288AAE64}" presName="parent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FB35781-C0DF-4CA4-BFB6-BB2D10A07FA9}" type="pres">
      <dgm:prSet presAssocID="{D5546613-816E-49D4-B623-17F1288AAE64}" presName="childShp" presStyleLbl="b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848CFDA8-4C0C-4443-9511-EDEBE158505D}" srcId="{D5546613-816E-49D4-B623-17F1288AAE64}" destId="{9FAD4A4A-08B7-4214-84DC-96367CA2EA52}" srcOrd="5" destOrd="0" parTransId="{7B885FA7-E889-414C-A690-7C2705DB783C}" sibTransId="{21FAD8CD-C7B3-4C21-A91F-E13B01D06B99}"/>
    <dgm:cxn modelId="{F879782D-31E4-4C9D-8C90-104D7BC1CDB5}" type="presOf" srcId="{95F76066-56DC-40ED-B281-BAB9F5E3B9D3}" destId="{3FB35781-C0DF-4CA4-BFB6-BB2D10A07FA9}" srcOrd="0" destOrd="3" presId="urn:microsoft.com/office/officeart/2005/8/layout/vList6"/>
    <dgm:cxn modelId="{EA07BA20-1DEF-4839-99B9-97FB4628AA94}" type="presOf" srcId="{4EECFEF2-F0CE-4027-9431-FD4848DB6EF4}" destId="{3FB35781-C0DF-4CA4-BFB6-BB2D10A07FA9}" srcOrd="0" destOrd="1" presId="urn:microsoft.com/office/officeart/2005/8/layout/vList6"/>
    <dgm:cxn modelId="{47A1338D-C062-4A8C-B58B-9975562BC9B4}" srcId="{D5546613-816E-49D4-B623-17F1288AAE64}" destId="{D824EF11-D053-4CE6-A14C-E9BC7BC0879E}" srcOrd="0" destOrd="0" parTransId="{B659424F-EF1B-4786-91D9-14DC47003D3C}" sibTransId="{086449A0-F1AA-4234-96AC-60A17022BD67}"/>
    <dgm:cxn modelId="{44B1BF63-47E3-4EE8-B1B3-9DB95A1DA4A0}" srcId="{D5546613-816E-49D4-B623-17F1288AAE64}" destId="{9CC963A5-8AE1-449F-B936-5D1180611802}" srcOrd="2" destOrd="0" parTransId="{03C20435-1B61-4F6D-8508-47D65678766A}" sibTransId="{F13CF39E-5A02-4D02-88A7-8AE32EBBF758}"/>
    <dgm:cxn modelId="{CDE3EA08-D405-4BC5-AE2B-33448A3AB1D1}" type="presOf" srcId="{9CC963A5-8AE1-449F-B936-5D1180611802}" destId="{3FB35781-C0DF-4CA4-BFB6-BB2D10A07FA9}" srcOrd="0" destOrd="2" presId="urn:microsoft.com/office/officeart/2005/8/layout/vList6"/>
    <dgm:cxn modelId="{428CEED0-E9B8-49BF-AB68-7BC23864B59B}" type="presOf" srcId="{D824EF11-D053-4CE6-A14C-E9BC7BC0879E}" destId="{3FB35781-C0DF-4CA4-BFB6-BB2D10A07FA9}" srcOrd="0" destOrd="0" presId="urn:microsoft.com/office/officeart/2005/8/layout/vList6"/>
    <dgm:cxn modelId="{BE0246C3-6E48-4206-A937-2B4ADA47AA2B}" type="presOf" srcId="{01C42E08-1E65-4409-B6A9-796718706A32}" destId="{3FB35781-C0DF-4CA4-BFB6-BB2D10A07FA9}" srcOrd="0" destOrd="4" presId="urn:microsoft.com/office/officeart/2005/8/layout/vList6"/>
    <dgm:cxn modelId="{0F037074-488F-4B88-91B6-584772EB10D6}" type="presOf" srcId="{D5546613-816E-49D4-B623-17F1288AAE64}" destId="{7185ABA9-733A-4E5E-A74D-659DE6AECDAD}" srcOrd="0" destOrd="0" presId="urn:microsoft.com/office/officeart/2005/8/layout/vList6"/>
    <dgm:cxn modelId="{9A37B667-1214-4EC5-A4C1-B9D4B9ED33B8}" type="presOf" srcId="{447AA122-5DB6-4889-A18F-EC71C3114DAB}" destId="{46375AC5-F3FC-4EFA-8484-7E4FAFEC4D72}" srcOrd="0" destOrd="0" presId="urn:microsoft.com/office/officeart/2005/8/layout/vList6"/>
    <dgm:cxn modelId="{9321A7EF-3E13-4E3C-B961-BCC43DE748F6}" srcId="{D5546613-816E-49D4-B623-17F1288AAE64}" destId="{95F76066-56DC-40ED-B281-BAB9F5E3B9D3}" srcOrd="3" destOrd="0" parTransId="{5A873215-6AC6-4654-94C4-782359403674}" sibTransId="{F293F811-24DF-41F1-BED0-540EF3369DB0}"/>
    <dgm:cxn modelId="{85FD3B8A-A9A5-48A5-84FD-AB2B52F800FB}" srcId="{D5546613-816E-49D4-B623-17F1288AAE64}" destId="{4EECFEF2-F0CE-4027-9431-FD4848DB6EF4}" srcOrd="1" destOrd="0" parTransId="{CED7C629-B8E0-40F7-BF02-FAF12142D6DC}" sibTransId="{DD133240-C7F9-445C-95C3-3EAAC09C3F54}"/>
    <dgm:cxn modelId="{9B1D8D1C-0E8A-4057-94E8-F6D4010FC258}" srcId="{D5546613-816E-49D4-B623-17F1288AAE64}" destId="{01C42E08-1E65-4409-B6A9-796718706A32}" srcOrd="4" destOrd="0" parTransId="{C74AB60F-5775-4D06-BFA4-E543C85F3256}" sibTransId="{58CE3883-BAB8-47F9-9E6D-ACB95C764015}"/>
    <dgm:cxn modelId="{15497452-3651-460D-BD11-6A38A8D4EF4C}" srcId="{447AA122-5DB6-4889-A18F-EC71C3114DAB}" destId="{D5546613-816E-49D4-B623-17F1288AAE64}" srcOrd="0" destOrd="0" parTransId="{95C2FF4A-A3F2-44C2-AF6C-02EF768FBAD0}" sibTransId="{DFD39C4B-D374-41BE-9B7C-622BF63A7E2A}"/>
    <dgm:cxn modelId="{6999F7DD-DA82-44A4-B555-06BC4B986500}" type="presOf" srcId="{9FAD4A4A-08B7-4214-84DC-96367CA2EA52}" destId="{3FB35781-C0DF-4CA4-BFB6-BB2D10A07FA9}" srcOrd="0" destOrd="5" presId="urn:microsoft.com/office/officeart/2005/8/layout/vList6"/>
    <dgm:cxn modelId="{72FE9F93-57F3-4F41-B223-7B5FE503213D}" type="presParOf" srcId="{46375AC5-F3FC-4EFA-8484-7E4FAFEC4D72}" destId="{DC9552D7-EAB4-4F6B-85AE-2BE530E8C074}" srcOrd="0" destOrd="0" presId="urn:microsoft.com/office/officeart/2005/8/layout/vList6"/>
    <dgm:cxn modelId="{9E31DD7E-A1CA-41CD-A85F-23C5A0AC3278}" type="presParOf" srcId="{DC9552D7-EAB4-4F6B-85AE-2BE530E8C074}" destId="{7185ABA9-733A-4E5E-A74D-659DE6AECDAD}" srcOrd="0" destOrd="0" presId="urn:microsoft.com/office/officeart/2005/8/layout/vList6"/>
    <dgm:cxn modelId="{89FBFBF0-C31E-430A-84FB-B264E201D6E2}" type="presParOf" srcId="{DC9552D7-EAB4-4F6B-85AE-2BE530E8C074}" destId="{3FB35781-C0DF-4CA4-BFB6-BB2D10A07FA9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F2A1CEA-EDA7-469D-97B0-E1106174A4F1}">
      <dsp:nvSpPr>
        <dsp:cNvPr id="0" name=""/>
        <dsp:cNvSpPr/>
      </dsp:nvSpPr>
      <dsp:spPr>
        <a:xfrm>
          <a:off x="39" y="51844"/>
          <a:ext cx="3806995" cy="950400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4696" tIns="134112" rIns="234696" bIns="134112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300" kern="1200" dirty="0" smtClean="0">
              <a:latin typeface="Comic Sans MS" pitchFamily="66" charset="0"/>
              <a:ea typeface="微軟正黑體" pitchFamily="34" charset="-120"/>
            </a:rPr>
            <a:t>本章架構</a:t>
          </a:r>
          <a:endParaRPr lang="zh-TW" altLang="en-US" sz="3300" kern="1200" dirty="0">
            <a:latin typeface="Comic Sans MS" pitchFamily="66" charset="0"/>
            <a:ea typeface="微軟正黑體" pitchFamily="34" charset="-120"/>
          </a:endParaRPr>
        </a:p>
      </dsp:txBody>
      <dsp:txXfrm>
        <a:off x="39" y="51844"/>
        <a:ext cx="3806995" cy="950400"/>
      </dsp:txXfrm>
    </dsp:sp>
    <dsp:sp modelId="{CB7CA0C3-5174-4BF6-A50E-12806AD19BFE}">
      <dsp:nvSpPr>
        <dsp:cNvPr id="0" name=""/>
        <dsp:cNvSpPr/>
      </dsp:nvSpPr>
      <dsp:spPr>
        <a:xfrm>
          <a:off x="39" y="1002244"/>
          <a:ext cx="3806995" cy="420371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6022" tIns="176022" rIns="234696" bIns="264033" numCol="1" spcCol="1270" anchor="t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3300" kern="1200" smtClean="0">
              <a:latin typeface="Comic Sans MS" pitchFamily="66" charset="0"/>
              <a:ea typeface="微軟正黑體" pitchFamily="34" charset="-120"/>
            </a:rPr>
            <a:t>產品的意義</a:t>
          </a:r>
          <a:endParaRPr lang="zh-TW" altLang="en-US" sz="3300" kern="1200" dirty="0">
            <a:latin typeface="Comic Sans MS" pitchFamily="66" charset="0"/>
            <a:ea typeface="微軟正黑體" pitchFamily="34" charset="-120"/>
          </a:endParaRPr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3300" kern="1200" dirty="0" smtClean="0">
              <a:latin typeface="Comic Sans MS" pitchFamily="66" charset="0"/>
              <a:ea typeface="微軟正黑體" pitchFamily="34" charset="-120"/>
            </a:rPr>
            <a:t>數位產品的內涵</a:t>
          </a:r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3300" kern="1200" dirty="0" smtClean="0">
              <a:latin typeface="Comic Sans MS" pitchFamily="66" charset="0"/>
              <a:ea typeface="微軟正黑體" pitchFamily="34" charset="-120"/>
            </a:rPr>
            <a:t>產品社群行銷的內涵</a:t>
          </a:r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3300" kern="1200" dirty="0" smtClean="0">
              <a:latin typeface="Comic Sans MS" pitchFamily="66" charset="0"/>
              <a:ea typeface="微軟正黑體" pitchFamily="34" charset="-120"/>
            </a:rPr>
            <a:t>結論</a:t>
          </a:r>
        </a:p>
      </dsp:txBody>
      <dsp:txXfrm>
        <a:off x="39" y="1002244"/>
        <a:ext cx="3806995" cy="4203710"/>
      </dsp:txXfrm>
    </dsp:sp>
    <dsp:sp modelId="{250695A9-FC4C-4B3A-BBB1-01E6A70DD9B1}">
      <dsp:nvSpPr>
        <dsp:cNvPr id="0" name=""/>
        <dsp:cNvSpPr/>
      </dsp:nvSpPr>
      <dsp:spPr>
        <a:xfrm>
          <a:off x="4340014" y="51844"/>
          <a:ext cx="3806995" cy="950400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4696" tIns="134112" rIns="234696" bIns="134112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300" kern="1200" dirty="0" smtClean="0">
              <a:latin typeface="Comic Sans MS" pitchFamily="66" charset="0"/>
              <a:ea typeface="微軟正黑體" pitchFamily="34" charset="-120"/>
            </a:rPr>
            <a:t>學習重點</a:t>
          </a:r>
          <a:endParaRPr lang="zh-TW" altLang="en-US" sz="3300" kern="1200" dirty="0">
            <a:latin typeface="Comic Sans MS" pitchFamily="66" charset="0"/>
            <a:ea typeface="微軟正黑體" pitchFamily="34" charset="-120"/>
          </a:endParaRPr>
        </a:p>
      </dsp:txBody>
      <dsp:txXfrm>
        <a:off x="4340014" y="51844"/>
        <a:ext cx="3806995" cy="950400"/>
      </dsp:txXfrm>
    </dsp:sp>
    <dsp:sp modelId="{A228CC51-C6BE-43B9-84F1-6FE1982F2811}">
      <dsp:nvSpPr>
        <dsp:cNvPr id="0" name=""/>
        <dsp:cNvSpPr/>
      </dsp:nvSpPr>
      <dsp:spPr>
        <a:xfrm>
          <a:off x="4340014" y="1002244"/>
          <a:ext cx="3806995" cy="420371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6022" tIns="176022" rIns="234696" bIns="264033" numCol="1" spcCol="1270" anchor="t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3300" kern="1200" dirty="0" smtClean="0">
              <a:latin typeface="Comic Sans MS" pitchFamily="66" charset="0"/>
              <a:ea typeface="微軟正黑體" pitchFamily="34" charset="-120"/>
            </a:rPr>
            <a:t>產品的層次</a:t>
          </a:r>
          <a:endParaRPr lang="zh-TW" altLang="en-US" sz="3300" kern="1200" dirty="0">
            <a:latin typeface="Comic Sans MS" pitchFamily="66" charset="0"/>
            <a:ea typeface="微軟正黑體" pitchFamily="34" charset="-120"/>
          </a:endParaRPr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3300" kern="1200" dirty="0" smtClean="0">
              <a:latin typeface="Comic Sans MS" pitchFamily="66" charset="0"/>
              <a:ea typeface="微軟正黑體" pitchFamily="34" charset="-120"/>
            </a:rPr>
            <a:t>消費品</a:t>
          </a:r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3300" kern="1200" dirty="0" smtClean="0">
              <a:latin typeface="Comic Sans MS" pitchFamily="66" charset="0"/>
              <a:ea typeface="微軟正黑體" pitchFamily="34" charset="-120"/>
            </a:rPr>
            <a:t>工業品</a:t>
          </a:r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3300" kern="1200" dirty="0" smtClean="0">
              <a:latin typeface="Comic Sans MS" pitchFamily="66" charset="0"/>
              <a:ea typeface="微軟正黑體" pitchFamily="34" charset="-120"/>
            </a:rPr>
            <a:t>數位產品</a:t>
          </a:r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3300" kern="1200" dirty="0" smtClean="0">
              <a:latin typeface="Comic Sans MS" pitchFamily="66" charset="0"/>
              <a:ea typeface="微軟正黑體" pitchFamily="34" charset="-120"/>
            </a:rPr>
            <a:t>產品社群行銷</a:t>
          </a:r>
        </a:p>
      </dsp:txBody>
      <dsp:txXfrm>
        <a:off x="4340014" y="1002244"/>
        <a:ext cx="3806995" cy="420371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343E3A5-8E09-4E59-B887-98BD44BD2EC6}">
      <dsp:nvSpPr>
        <dsp:cNvPr id="0" name=""/>
        <dsp:cNvSpPr/>
      </dsp:nvSpPr>
      <dsp:spPr>
        <a:xfrm>
          <a:off x="0" y="1148729"/>
          <a:ext cx="6336703" cy="2034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1799" tIns="395732" rIns="491799" bIns="135128" numCol="1" spcCol="1270" anchor="t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b="0" kern="1200" baseline="0" dirty="0" smtClean="0">
              <a:latin typeface="Comic Sans MS" pitchFamily="66" charset="0"/>
              <a:ea typeface="微軟正黑體" pitchFamily="34" charset="-120"/>
            </a:rPr>
            <a:t>Apple </a:t>
          </a:r>
          <a:r>
            <a:rPr lang="zh-TW" sz="1900" b="0" kern="1200" baseline="0" dirty="0" smtClean="0">
              <a:latin typeface="Comic Sans MS" pitchFamily="66" charset="0"/>
              <a:ea typeface="微軟正黑體" pitchFamily="34" charset="-120"/>
            </a:rPr>
            <a:t>公司每推出新一代的 </a:t>
          </a:r>
          <a:r>
            <a:rPr lang="en-US" sz="1900" b="0" kern="1200" baseline="0" dirty="0" err="1" smtClean="0">
              <a:latin typeface="Comic Sans MS" pitchFamily="66" charset="0"/>
              <a:ea typeface="微軟正黑體" pitchFamily="34" charset="-120"/>
            </a:rPr>
            <a:t>iPhone</a:t>
          </a:r>
          <a:r>
            <a:rPr lang="zh-TW" sz="1900" b="0" kern="1200" baseline="0" dirty="0" smtClean="0">
              <a:latin typeface="Comic Sans MS" pitchFamily="66" charset="0"/>
              <a:ea typeface="微軟正黑體" pitchFamily="34" charset="-120"/>
            </a:rPr>
            <a:t>，就會造成搶購熱潮，每一次都會有許多人徹夜排隊，只為了在第一時間拿到全新的</a:t>
          </a:r>
          <a:r>
            <a:rPr lang="en-US" sz="1900" b="0" kern="1200" baseline="0" dirty="0" err="1" smtClean="0">
              <a:latin typeface="Comic Sans MS" pitchFamily="66" charset="0"/>
              <a:ea typeface="微軟正黑體" pitchFamily="34" charset="-120"/>
            </a:rPr>
            <a:t>iPhone</a:t>
          </a:r>
          <a:r>
            <a:rPr lang="zh-TW" sz="1900" b="0" kern="1200" baseline="0" dirty="0" smtClean="0">
              <a:latin typeface="Comic Sans MS" pitchFamily="66" charset="0"/>
              <a:ea typeface="微軟正黑體" pitchFamily="34" charset="-120"/>
            </a:rPr>
            <a:t>，甚至認為拿著 </a:t>
          </a:r>
          <a:r>
            <a:rPr lang="en-US" sz="1900" b="0" kern="1200" baseline="0" dirty="0" err="1" smtClean="0">
              <a:latin typeface="Comic Sans MS" pitchFamily="66" charset="0"/>
              <a:ea typeface="微軟正黑體" pitchFamily="34" charset="-120"/>
            </a:rPr>
            <a:t>iPhone</a:t>
          </a:r>
          <a:r>
            <a:rPr lang="en-US" sz="1900" b="0" kern="1200" baseline="0" dirty="0" smtClean="0">
              <a:latin typeface="Comic Sans MS" pitchFamily="66" charset="0"/>
              <a:ea typeface="微軟正黑體" pitchFamily="34" charset="-120"/>
            </a:rPr>
            <a:t> </a:t>
          </a:r>
          <a:r>
            <a:rPr lang="zh-TW" sz="1900" b="0" kern="1200" baseline="0" dirty="0" smtClean="0">
              <a:latin typeface="Comic Sans MS" pitchFamily="66" charset="0"/>
              <a:ea typeface="微軟正黑體" pitchFamily="34" charset="-120"/>
            </a:rPr>
            <a:t>可以提高自己的品味，價值高過其他手機。</a:t>
          </a:r>
          <a:endParaRPr lang="zh-TW" sz="1900" b="0" kern="1200" baseline="0" dirty="0">
            <a:latin typeface="Comic Sans MS" pitchFamily="66" charset="0"/>
            <a:ea typeface="微軟正黑體" pitchFamily="34" charset="-120"/>
          </a:endParaRPr>
        </a:p>
      </dsp:txBody>
      <dsp:txXfrm>
        <a:off x="0" y="1148729"/>
        <a:ext cx="6336703" cy="2034900"/>
      </dsp:txXfrm>
    </dsp:sp>
    <dsp:sp modelId="{9EB9F835-0DB1-4707-A100-FED4DDA018B3}">
      <dsp:nvSpPr>
        <dsp:cNvPr id="0" name=""/>
        <dsp:cNvSpPr/>
      </dsp:nvSpPr>
      <dsp:spPr>
        <a:xfrm>
          <a:off x="316835" y="868289"/>
          <a:ext cx="4435692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59" tIns="0" rIns="167659" bIns="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1900" b="1" kern="1200" baseline="0" dirty="0" smtClean="0">
              <a:latin typeface="Comic Sans MS" pitchFamily="66" charset="0"/>
              <a:ea typeface="微軟正黑體" pitchFamily="34" charset="-120"/>
            </a:rPr>
            <a:t>生活上的應用</a:t>
          </a:r>
          <a:r>
            <a:rPr lang="en-US" sz="1900" b="1" kern="1200" baseline="0" dirty="0" smtClean="0">
              <a:latin typeface="Comic Sans MS" pitchFamily="66" charset="0"/>
              <a:ea typeface="微軟正黑體" pitchFamily="34" charset="-120"/>
            </a:rPr>
            <a:t>——</a:t>
          </a:r>
          <a:r>
            <a:rPr lang="en-US" sz="1900" b="1" kern="1200" baseline="0" dirty="0" err="1" smtClean="0">
              <a:latin typeface="Comic Sans MS" pitchFamily="66" charset="0"/>
              <a:ea typeface="微軟正黑體" pitchFamily="34" charset="-120"/>
            </a:rPr>
            <a:t>iPhone</a:t>
          </a:r>
          <a:r>
            <a:rPr lang="en-US" sz="1900" b="1" kern="1200" baseline="0" dirty="0" smtClean="0">
              <a:latin typeface="Comic Sans MS" pitchFamily="66" charset="0"/>
              <a:ea typeface="微軟正黑體" pitchFamily="34" charset="-120"/>
            </a:rPr>
            <a:t> </a:t>
          </a:r>
          <a:r>
            <a:rPr lang="zh-TW" sz="1900" b="1" kern="1200" baseline="0" dirty="0" smtClean="0">
              <a:latin typeface="Comic Sans MS" pitchFamily="66" charset="0"/>
              <a:ea typeface="微軟正黑體" pitchFamily="34" charset="-120"/>
            </a:rPr>
            <a:t>的搶購熱潮</a:t>
          </a:r>
          <a:endParaRPr lang="en-US" sz="1900" b="1" kern="1200" baseline="0" dirty="0">
            <a:latin typeface="Comic Sans MS" pitchFamily="66" charset="0"/>
            <a:ea typeface="微軟正黑體" pitchFamily="34" charset="-120"/>
          </a:endParaRPr>
        </a:p>
      </dsp:txBody>
      <dsp:txXfrm>
        <a:off x="316835" y="868289"/>
        <a:ext cx="4435692" cy="56088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343E3A5-8E09-4E59-B887-98BD44BD2EC6}">
      <dsp:nvSpPr>
        <dsp:cNvPr id="0" name=""/>
        <dsp:cNvSpPr/>
      </dsp:nvSpPr>
      <dsp:spPr>
        <a:xfrm>
          <a:off x="0" y="318736"/>
          <a:ext cx="8136904" cy="1852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1514" tIns="437388" rIns="631514" bIns="149352" numCol="1" spcCol="1270" anchor="t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100" b="0" kern="1200" baseline="0" dirty="0" smtClean="0">
              <a:latin typeface="Comic Sans MS" pitchFamily="66" charset="0"/>
              <a:ea typeface="微軟正黑體" pitchFamily="34" charset="-120"/>
            </a:rPr>
            <a:t>Apple </a:t>
          </a:r>
          <a:r>
            <a:rPr lang="zh-TW" altLang="en-US" sz="2100" b="0" kern="1200" baseline="0" dirty="0" smtClean="0">
              <a:latin typeface="Comic Sans MS" pitchFamily="66" charset="0"/>
              <a:ea typeface="微軟正黑體" pitchFamily="34" charset="-120"/>
            </a:rPr>
            <a:t>公司限制 </a:t>
          </a:r>
          <a:r>
            <a:rPr lang="en-US" altLang="zh-TW" sz="2100" b="0" kern="1200" baseline="0" dirty="0" err="1" smtClean="0">
              <a:latin typeface="Comic Sans MS" pitchFamily="66" charset="0"/>
              <a:ea typeface="微軟正黑體" pitchFamily="34" charset="-120"/>
            </a:rPr>
            <a:t>iPhone</a:t>
          </a:r>
          <a:r>
            <a:rPr lang="en-US" altLang="zh-TW" sz="2100" b="0" kern="1200" baseline="0" dirty="0" smtClean="0">
              <a:latin typeface="Comic Sans MS" pitchFamily="66" charset="0"/>
              <a:ea typeface="微軟正黑體" pitchFamily="34" charset="-120"/>
            </a:rPr>
            <a:t> </a:t>
          </a:r>
          <a:r>
            <a:rPr lang="zh-TW" altLang="en-US" sz="2100" b="0" kern="1200" baseline="0" dirty="0" smtClean="0">
              <a:latin typeface="Comic Sans MS" pitchFamily="66" charset="0"/>
              <a:ea typeface="微軟正黑體" pitchFamily="34" charset="-120"/>
            </a:rPr>
            <a:t>傳輸任何檔案均須透過 </a:t>
          </a:r>
          <a:r>
            <a:rPr lang="en-US" altLang="zh-TW" sz="2100" b="0" kern="1200" baseline="0" dirty="0" smtClean="0">
              <a:latin typeface="Comic Sans MS" pitchFamily="66" charset="0"/>
              <a:ea typeface="微軟正黑體" pitchFamily="34" charset="-120"/>
            </a:rPr>
            <a:t>iTunes</a:t>
          </a:r>
          <a:r>
            <a:rPr lang="zh-TW" altLang="en-US" sz="2100" b="0" kern="1200" baseline="0" dirty="0" smtClean="0">
              <a:latin typeface="Comic Sans MS" pitchFamily="66" charset="0"/>
              <a:ea typeface="微軟正黑體" pitchFamily="34" charset="-120"/>
            </a:rPr>
            <a:t>，而隨著 </a:t>
          </a:r>
          <a:r>
            <a:rPr lang="en-US" altLang="zh-TW" sz="2100" b="0" kern="1200" baseline="0" dirty="0" err="1" smtClean="0">
              <a:latin typeface="Comic Sans MS" pitchFamily="66" charset="0"/>
              <a:ea typeface="微軟正黑體" pitchFamily="34" charset="-120"/>
            </a:rPr>
            <a:t>iPhone</a:t>
          </a:r>
          <a:r>
            <a:rPr lang="en-US" altLang="zh-TW" sz="2100" b="0" kern="1200" baseline="0" dirty="0" smtClean="0">
              <a:latin typeface="Comic Sans MS" pitchFamily="66" charset="0"/>
              <a:ea typeface="微軟正黑體" pitchFamily="34" charset="-120"/>
            </a:rPr>
            <a:t> </a:t>
          </a:r>
          <a:r>
            <a:rPr lang="zh-TW" altLang="en-US" sz="2100" b="0" kern="1200" baseline="0" dirty="0" smtClean="0">
              <a:latin typeface="Comic Sans MS" pitchFamily="66" charset="0"/>
              <a:ea typeface="微軟正黑體" pitchFamily="34" charset="-120"/>
            </a:rPr>
            <a:t>熱賣，也讓 </a:t>
          </a:r>
          <a:r>
            <a:rPr lang="en-US" altLang="zh-TW" sz="2100" b="0" kern="1200" baseline="0" dirty="0" smtClean="0">
              <a:latin typeface="Comic Sans MS" pitchFamily="66" charset="0"/>
              <a:ea typeface="微軟正黑體" pitchFamily="34" charset="-120"/>
            </a:rPr>
            <a:t>iTunes </a:t>
          </a:r>
          <a:r>
            <a:rPr lang="zh-TW" altLang="en-US" sz="2100" b="0" kern="1200" baseline="0" dirty="0" smtClean="0">
              <a:latin typeface="Comic Sans MS" pitchFamily="66" charset="0"/>
              <a:ea typeface="微軟正黑體" pitchFamily="34" charset="-120"/>
            </a:rPr>
            <a:t>成為 </a:t>
          </a:r>
          <a:r>
            <a:rPr lang="en-US" altLang="zh-TW" sz="2100" b="0" kern="1200" baseline="0" dirty="0" smtClean="0">
              <a:latin typeface="Comic Sans MS" pitchFamily="66" charset="0"/>
              <a:ea typeface="微軟正黑體" pitchFamily="34" charset="-120"/>
            </a:rPr>
            <a:t>App </a:t>
          </a:r>
          <a:r>
            <a:rPr lang="zh-TW" altLang="en-US" sz="2100" b="0" kern="1200" baseline="0" dirty="0" smtClean="0">
              <a:latin typeface="Comic Sans MS" pitchFamily="66" charset="0"/>
              <a:ea typeface="微軟正黑體" pitchFamily="34" charset="-120"/>
            </a:rPr>
            <a:t>重要的傳遞介面，成為 </a:t>
          </a:r>
          <a:r>
            <a:rPr lang="en-US" altLang="zh-TW" sz="2100" b="0" kern="1200" baseline="0" dirty="0" smtClean="0">
              <a:latin typeface="Comic Sans MS" pitchFamily="66" charset="0"/>
              <a:ea typeface="微軟正黑體" pitchFamily="34" charset="-120"/>
            </a:rPr>
            <a:t>Apple </a:t>
          </a:r>
          <a:r>
            <a:rPr lang="zh-TW" altLang="en-US" sz="2100" b="0" kern="1200" baseline="0" dirty="0" smtClean="0">
              <a:latin typeface="Comic Sans MS" pitchFamily="66" charset="0"/>
              <a:ea typeface="微軟正黑體" pitchFamily="34" charset="-120"/>
            </a:rPr>
            <a:t>公司旗下不可或缺的新產品。</a:t>
          </a:r>
          <a:endParaRPr lang="zh-TW" sz="2100" b="0" kern="1200" baseline="0" dirty="0">
            <a:latin typeface="Comic Sans MS" pitchFamily="66" charset="0"/>
            <a:ea typeface="微軟正黑體" pitchFamily="34" charset="-120"/>
          </a:endParaRPr>
        </a:p>
      </dsp:txBody>
      <dsp:txXfrm>
        <a:off x="0" y="318736"/>
        <a:ext cx="8136904" cy="1852200"/>
      </dsp:txXfrm>
    </dsp:sp>
    <dsp:sp modelId="{9EB9F835-0DB1-4707-A100-FED4DDA018B3}">
      <dsp:nvSpPr>
        <dsp:cNvPr id="0" name=""/>
        <dsp:cNvSpPr/>
      </dsp:nvSpPr>
      <dsp:spPr>
        <a:xfrm>
          <a:off x="406845" y="8775"/>
          <a:ext cx="5695832" cy="619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289" tIns="0" rIns="215289" bIns="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100" b="1" kern="1200" baseline="0" dirty="0" smtClean="0">
              <a:latin typeface="Comic Sans MS" pitchFamily="66" charset="0"/>
              <a:ea typeface="微軟正黑體" pitchFamily="34" charset="-120"/>
            </a:rPr>
            <a:t>生活上的應用</a:t>
          </a:r>
          <a:r>
            <a:rPr lang="en-US" altLang="zh-TW" sz="2100" b="1" kern="1200" baseline="0" dirty="0" smtClean="0">
              <a:latin typeface="Comic Sans MS" pitchFamily="66" charset="0"/>
              <a:ea typeface="微軟正黑體" pitchFamily="34" charset="-120"/>
            </a:rPr>
            <a:t>——iTunes</a:t>
          </a:r>
          <a:endParaRPr lang="en-US" sz="2100" b="1" kern="1200" baseline="0" dirty="0">
            <a:latin typeface="Comic Sans MS" pitchFamily="66" charset="0"/>
            <a:ea typeface="微軟正黑體" pitchFamily="34" charset="-120"/>
          </a:endParaRPr>
        </a:p>
      </dsp:txBody>
      <dsp:txXfrm>
        <a:off x="406845" y="8775"/>
        <a:ext cx="5695832" cy="619920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55AD44-4472-47D0-A206-2AC6B6290045}">
      <dsp:nvSpPr>
        <dsp:cNvPr id="0" name=""/>
        <dsp:cNvSpPr/>
      </dsp:nvSpPr>
      <dsp:spPr>
        <a:xfrm>
          <a:off x="1348621" y="0"/>
          <a:ext cx="5907008" cy="3691880"/>
        </a:xfrm>
        <a:prstGeom prst="swooshArrow">
          <a:avLst>
            <a:gd name="adj1" fmla="val 25000"/>
            <a:gd name="adj2" fmla="val 25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6029F9-6084-4836-891B-7C78DDD5C23D}">
      <dsp:nvSpPr>
        <dsp:cNvPr id="0" name=""/>
        <dsp:cNvSpPr/>
      </dsp:nvSpPr>
      <dsp:spPr>
        <a:xfrm>
          <a:off x="1930461" y="2745281"/>
          <a:ext cx="135861" cy="1358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FC83027-A04F-4334-ABD4-3300D05B24CC}">
      <dsp:nvSpPr>
        <dsp:cNvPr id="0" name=""/>
        <dsp:cNvSpPr/>
      </dsp:nvSpPr>
      <dsp:spPr>
        <a:xfrm>
          <a:off x="2016023" y="2813212"/>
          <a:ext cx="1813581" cy="878667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990" tIns="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baseline="0" dirty="0" smtClean="0">
              <a:latin typeface="Comic Sans MS" pitchFamily="66" charset="0"/>
              <a:ea typeface="微軟正黑體" pitchFamily="34" charset="-120"/>
            </a:rPr>
            <a:t>導入期 </a:t>
          </a:r>
          <a:r>
            <a:rPr lang="en-US" altLang="zh-TW" sz="2000" b="1" kern="1200" baseline="0" dirty="0" smtClean="0">
              <a:latin typeface="Comic Sans MS" pitchFamily="66" charset="0"/>
              <a:ea typeface="微軟正黑體" pitchFamily="34" charset="-120"/>
            </a:rPr>
            <a:t>(Introduction)</a:t>
          </a:r>
          <a:endParaRPr lang="zh-TW" altLang="en-US" sz="2000" kern="1200" baseline="0" dirty="0">
            <a:latin typeface="Comic Sans MS" pitchFamily="66" charset="0"/>
            <a:ea typeface="微軟正黑體" pitchFamily="34" charset="-120"/>
          </a:endParaRPr>
        </a:p>
      </dsp:txBody>
      <dsp:txXfrm>
        <a:off x="2016023" y="2813212"/>
        <a:ext cx="1813581" cy="878667"/>
      </dsp:txXfrm>
    </dsp:sp>
    <dsp:sp modelId="{844DCF39-C0C1-4DDA-B836-3D8D773E03C8}">
      <dsp:nvSpPr>
        <dsp:cNvPr id="0" name=""/>
        <dsp:cNvSpPr/>
      </dsp:nvSpPr>
      <dsp:spPr>
        <a:xfrm>
          <a:off x="2890350" y="1886550"/>
          <a:ext cx="236280" cy="23628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E8A9DC2-4202-4F29-AFF6-2A78173FBB1D}">
      <dsp:nvSpPr>
        <dsp:cNvPr id="0" name=""/>
        <dsp:cNvSpPr/>
      </dsp:nvSpPr>
      <dsp:spPr>
        <a:xfrm>
          <a:off x="3008490" y="2004690"/>
          <a:ext cx="1240471" cy="1687189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200" tIns="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baseline="0" dirty="0" smtClean="0">
              <a:latin typeface="Comic Sans MS" pitchFamily="66" charset="0"/>
              <a:ea typeface="微軟正黑體" pitchFamily="34" charset="-120"/>
            </a:rPr>
            <a:t>成長期</a:t>
          </a:r>
          <a:r>
            <a:rPr lang="en-US" altLang="zh-TW" sz="2000" b="1" kern="1200" baseline="0" dirty="0" smtClean="0">
              <a:latin typeface="Comic Sans MS" pitchFamily="66" charset="0"/>
              <a:ea typeface="微軟正黑體" pitchFamily="34" charset="-120"/>
            </a:rPr>
            <a:t>(Growth)</a:t>
          </a:r>
          <a:endParaRPr lang="zh-TW" altLang="en-US" sz="2000" kern="1200" baseline="0" dirty="0">
            <a:latin typeface="Comic Sans MS" pitchFamily="66" charset="0"/>
            <a:ea typeface="微軟正黑體" pitchFamily="34" charset="-120"/>
          </a:endParaRPr>
        </a:p>
      </dsp:txBody>
      <dsp:txXfrm>
        <a:off x="3008490" y="2004690"/>
        <a:ext cx="1240471" cy="1687189"/>
      </dsp:txXfrm>
    </dsp:sp>
    <dsp:sp modelId="{7AC1230F-07C9-4F8F-9FDF-5BFC8BCA2B58}">
      <dsp:nvSpPr>
        <dsp:cNvPr id="0" name=""/>
        <dsp:cNvSpPr/>
      </dsp:nvSpPr>
      <dsp:spPr>
        <a:xfrm>
          <a:off x="4116054" y="1253762"/>
          <a:ext cx="313071" cy="31307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F3A69A4-5FA2-4AB4-A59D-FB0FDDFE18B2}">
      <dsp:nvSpPr>
        <dsp:cNvPr id="0" name=""/>
        <dsp:cNvSpPr/>
      </dsp:nvSpPr>
      <dsp:spPr>
        <a:xfrm>
          <a:off x="4264334" y="1410298"/>
          <a:ext cx="1524155" cy="2281581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890" tIns="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baseline="0" dirty="0" smtClean="0">
              <a:latin typeface="Comic Sans MS" pitchFamily="66" charset="0"/>
              <a:ea typeface="微軟正黑體" pitchFamily="34" charset="-120"/>
            </a:rPr>
            <a:t>成熟期 </a:t>
          </a:r>
          <a:r>
            <a:rPr lang="en-US" altLang="zh-TW" sz="2000" b="1" kern="1200" baseline="0" dirty="0" smtClean="0">
              <a:latin typeface="Comic Sans MS" pitchFamily="66" charset="0"/>
              <a:ea typeface="微軟正黑體" pitchFamily="34" charset="-120"/>
            </a:rPr>
            <a:t>(Maturity)</a:t>
          </a:r>
          <a:endParaRPr lang="zh-TW" altLang="en-US" sz="2000" kern="1200" baseline="0" dirty="0">
            <a:latin typeface="Comic Sans MS" pitchFamily="66" charset="0"/>
            <a:ea typeface="微軟正黑體" pitchFamily="34" charset="-120"/>
          </a:endParaRPr>
        </a:p>
      </dsp:txBody>
      <dsp:txXfrm>
        <a:off x="4264334" y="1410298"/>
        <a:ext cx="1524155" cy="2281581"/>
      </dsp:txXfrm>
    </dsp:sp>
    <dsp:sp modelId="{DCEF6049-8E7A-45D9-A873-917F94E4AC3A}">
      <dsp:nvSpPr>
        <dsp:cNvPr id="0" name=""/>
        <dsp:cNvSpPr/>
      </dsp:nvSpPr>
      <dsp:spPr>
        <a:xfrm>
          <a:off x="5451038" y="835103"/>
          <a:ext cx="419397" cy="41939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13EEA5C-A42C-430D-B858-F31E64E079DD}">
      <dsp:nvSpPr>
        <dsp:cNvPr id="0" name=""/>
        <dsp:cNvSpPr/>
      </dsp:nvSpPr>
      <dsp:spPr>
        <a:xfrm>
          <a:off x="5660736" y="1044802"/>
          <a:ext cx="1240471" cy="2647077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2230" tIns="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baseline="0" dirty="0" smtClean="0">
              <a:latin typeface="Comic Sans MS" pitchFamily="66" charset="0"/>
              <a:ea typeface="微軟正黑體" pitchFamily="34" charset="-120"/>
            </a:rPr>
            <a:t>衰退期 </a:t>
          </a:r>
          <a:r>
            <a:rPr lang="en-US" altLang="zh-TW" sz="2000" b="1" kern="1200" baseline="0" dirty="0" smtClean="0">
              <a:latin typeface="Comic Sans MS" pitchFamily="66" charset="0"/>
              <a:ea typeface="微軟正黑體" pitchFamily="34" charset="-120"/>
            </a:rPr>
            <a:t>(Decline) </a:t>
          </a:r>
          <a:endParaRPr lang="zh-TW" altLang="en-US" sz="2000" kern="1200" baseline="0" dirty="0">
            <a:latin typeface="Comic Sans MS" pitchFamily="66" charset="0"/>
            <a:ea typeface="微軟正黑體" pitchFamily="34" charset="-120"/>
          </a:endParaRPr>
        </a:p>
      </dsp:txBody>
      <dsp:txXfrm>
        <a:off x="5660736" y="1044802"/>
        <a:ext cx="1240471" cy="2647077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FB35781-C0DF-4CA4-BFB6-BB2D10A07FA9}">
      <dsp:nvSpPr>
        <dsp:cNvPr id="0" name=""/>
        <dsp:cNvSpPr/>
      </dsp:nvSpPr>
      <dsp:spPr>
        <a:xfrm>
          <a:off x="3258819" y="0"/>
          <a:ext cx="4888230" cy="5257800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t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sz="2800" b="0" kern="1200" baseline="0" smtClean="0">
              <a:latin typeface="Comic Sans MS" pitchFamily="66" charset="0"/>
              <a:ea typeface="微軟正黑體" pitchFamily="34" charset="-120"/>
            </a:rPr>
            <a:t>戰略</a:t>
          </a:r>
          <a:r>
            <a:rPr lang="zh-TW" sz="2800" b="0" kern="1200" baseline="0" dirty="0" smtClean="0">
              <a:latin typeface="Comic Sans MS" pitchFamily="66" charset="0"/>
              <a:ea typeface="微軟正黑體" pitchFamily="34" charset="-120"/>
            </a:rPr>
            <a:t>設計</a:t>
          </a:r>
          <a:endParaRPr lang="en-US" sz="2800" b="0" kern="1200" baseline="0" dirty="0">
            <a:latin typeface="Comic Sans MS" pitchFamily="66" charset="0"/>
            <a:ea typeface="微軟正黑體" pitchFamily="34" charset="-120"/>
          </a:endParaRPr>
        </a:p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sz="2800" b="0" kern="1200" baseline="0" dirty="0" smtClean="0">
              <a:latin typeface="Comic Sans MS" pitchFamily="66" charset="0"/>
              <a:ea typeface="微軟正黑體" pitchFamily="34" charset="-120"/>
            </a:rPr>
            <a:t>品牌風格</a:t>
          </a:r>
          <a:endParaRPr lang="en-US" sz="2800" b="0" kern="1200" baseline="0" dirty="0">
            <a:latin typeface="Comic Sans MS" pitchFamily="66" charset="0"/>
            <a:ea typeface="微軟正黑體" pitchFamily="34" charset="-120"/>
          </a:endParaRPr>
        </a:p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sz="2800" b="0" kern="1200" baseline="0" dirty="0" smtClean="0">
              <a:latin typeface="Comic Sans MS" pitchFamily="66" charset="0"/>
              <a:ea typeface="微軟正黑體" pitchFamily="34" charset="-120"/>
            </a:rPr>
            <a:t>互動機制</a:t>
          </a:r>
          <a:endParaRPr lang="en-US" sz="2800" b="0" kern="1200" baseline="0" dirty="0">
            <a:latin typeface="Comic Sans MS" pitchFamily="66" charset="0"/>
            <a:ea typeface="微軟正黑體" pitchFamily="34" charset="-120"/>
          </a:endParaRPr>
        </a:p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sz="2800" b="0" kern="1200" baseline="0" dirty="0" smtClean="0">
              <a:latin typeface="Comic Sans MS" pitchFamily="66" charset="0"/>
              <a:ea typeface="微軟正黑體" pitchFamily="34" charset="-120"/>
            </a:rPr>
            <a:t>關係連結</a:t>
          </a:r>
          <a:endParaRPr lang="en-US" sz="2800" b="0" kern="1200" baseline="0" dirty="0">
            <a:latin typeface="Comic Sans MS" pitchFamily="66" charset="0"/>
            <a:ea typeface="微軟正黑體" pitchFamily="34" charset="-120"/>
          </a:endParaRPr>
        </a:p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sz="2800" b="0" kern="1200" baseline="0" dirty="0" smtClean="0">
              <a:latin typeface="Comic Sans MS" pitchFamily="66" charset="0"/>
              <a:ea typeface="微軟正黑體" pitchFamily="34" charset="-120"/>
            </a:rPr>
            <a:t>持續改變</a:t>
          </a:r>
          <a:endParaRPr lang="en-US" sz="2800" b="0" kern="1200" baseline="0" dirty="0">
            <a:latin typeface="Comic Sans MS" pitchFamily="66" charset="0"/>
            <a:ea typeface="微軟正黑體" pitchFamily="34" charset="-120"/>
          </a:endParaRPr>
        </a:p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sz="2800" b="0" kern="1200" baseline="0" dirty="0" smtClean="0">
              <a:latin typeface="Comic Sans MS" pitchFamily="66" charset="0"/>
              <a:ea typeface="微軟正黑體" pitchFamily="34" charset="-120"/>
            </a:rPr>
            <a:t>目標管理</a:t>
          </a:r>
          <a:endParaRPr lang="zh-TW" sz="2800" b="1" kern="1200" baseline="0" dirty="0">
            <a:latin typeface="Comic Sans MS" pitchFamily="66" charset="0"/>
            <a:ea typeface="微軟正黑體" pitchFamily="34" charset="-120"/>
          </a:endParaRPr>
        </a:p>
      </dsp:txBody>
      <dsp:txXfrm>
        <a:off x="3258819" y="0"/>
        <a:ext cx="4888230" cy="5257800"/>
      </dsp:txXfrm>
    </dsp:sp>
    <dsp:sp modelId="{7185ABA9-733A-4E5E-A74D-659DE6AECDAD}">
      <dsp:nvSpPr>
        <dsp:cNvPr id="0" name=""/>
        <dsp:cNvSpPr/>
      </dsp:nvSpPr>
      <dsp:spPr>
        <a:xfrm>
          <a:off x="0" y="0"/>
          <a:ext cx="3258820" cy="52578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3840" tIns="121920" rIns="243840" bIns="121920" numCol="1" spcCol="1270" anchor="ctr" anchorCtr="0">
          <a:noAutofit/>
        </a:bodyPr>
        <a:lstStyle/>
        <a:p>
          <a:pPr lvl="0" algn="ctr" defTabSz="2844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6400" kern="1200" baseline="0" dirty="0" smtClean="0">
              <a:latin typeface="Comic Sans MS" pitchFamily="66" charset="0"/>
              <a:ea typeface="微軟正黑體" pitchFamily="34" charset="-120"/>
            </a:rPr>
            <a:t>產品社群行銷的原則</a:t>
          </a:r>
          <a:endParaRPr lang="en-US" sz="6400" b="0" kern="1200" baseline="0" dirty="0">
            <a:latin typeface="Comic Sans MS" pitchFamily="66" charset="0"/>
            <a:ea typeface="微軟正黑體" pitchFamily="34" charset="-120"/>
          </a:endParaRPr>
        </a:p>
      </dsp:txBody>
      <dsp:txXfrm>
        <a:off x="0" y="0"/>
        <a:ext cx="3258820" cy="52578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C01C8E-1B55-4A42-BBAB-DD36E01F151E}" type="datetimeFigureOut">
              <a:rPr lang="zh-TW" altLang="en-US" smtClean="0"/>
              <a:pPr/>
              <a:t>2015/4/27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8DD22F-5C51-4EE9-B183-E01CCDD29B9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 bwMode="ltGray">
      <p:bgPr>
        <a:blipFill dpi="0" rotWithShape="0">
          <a:blip r:embed="rId2" cstate="print">
            <a:alphaModFix amt="8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0" y="1052736"/>
            <a:ext cx="9144000" cy="2232248"/>
          </a:xfrm>
          <a:gradFill>
            <a:gsLst>
              <a:gs pos="100000">
                <a:schemeClr val="accent1">
                  <a:gamma/>
                  <a:shade val="46275"/>
                  <a:invGamma/>
                  <a:alpha val="0"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none"/>
        </p:style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algn="ctr">
              <a:defRPr sz="5400" b="1" cap="none" spc="0">
                <a:ln w="11430"/>
                <a:solidFill>
                  <a:schemeClr val="accent5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altLang="zh-TW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0" y="3933056"/>
            <a:ext cx="9144000" cy="1012627"/>
          </a:xfrm>
          <a:noFill/>
        </p:spPr>
        <p:txBody>
          <a:bodyPr anchor="ctr" anchorCtr="0"/>
          <a:lstStyle>
            <a:lvl1pPr marL="0" indent="0" algn="ctr">
              <a:buFont typeface="Wingdings" pitchFamily="2" charset="2"/>
              <a:buNone/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按一下以編輯母片副標題樣式</a:t>
            </a:r>
            <a:endParaRPr lang="en-US" altLang="zh-TW" dirty="0"/>
          </a:p>
        </p:txBody>
      </p:sp>
      <p:pic>
        <p:nvPicPr>
          <p:cNvPr id="5" name="圖片 4" descr="網路行銷CEO二版封面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9872" y="5445224"/>
            <a:ext cx="3630857" cy="108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圖片 6" descr="logo-彩色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1560" y="5949280"/>
            <a:ext cx="1664208" cy="6492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第</a:t>
            </a:r>
            <a:r>
              <a:rPr lang="en-US" altLang="zh-TW" smtClean="0"/>
              <a:t>10</a:t>
            </a:r>
            <a:r>
              <a:rPr lang="zh-TW" altLang="en-US" smtClean="0"/>
              <a:t>章 網路行銷與產品</a:t>
            </a:r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EC8E5C6-22C7-4AC6-BD58-CF6DC3CE9F19}" type="slidenum">
              <a:rPr lang="en-US" altLang="zh-TW" smtClean="0"/>
              <a:pPr/>
              <a:t>‹#›</a:t>
            </a:fld>
            <a:endParaRPr lang="en-US" altLang="zh-TW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61722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61722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第</a:t>
            </a:r>
            <a:r>
              <a:rPr lang="en-US" altLang="zh-TW" smtClean="0"/>
              <a:t>10</a:t>
            </a:r>
            <a:r>
              <a:rPr lang="zh-TW" altLang="en-US" smtClean="0"/>
              <a:t>章 網路行銷與產品</a:t>
            </a:r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7468D8A-8F83-44D1-8620-0188EA9C0FEC}" type="slidenum">
              <a:rPr lang="en-US" altLang="zh-TW" smtClean="0"/>
              <a:pPr/>
              <a:t>‹#›</a:t>
            </a:fld>
            <a:endParaRPr lang="en-US" altLang="zh-TW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0"/>
            <a:ext cx="6695256" cy="980728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457200" y="1143000"/>
            <a:ext cx="8229600" cy="5257800"/>
          </a:xfrm>
        </p:spPr>
        <p:txBody>
          <a:bodyPr/>
          <a:lstStyle/>
          <a:p>
            <a:r>
              <a:rPr lang="zh-TW" altLang="en-US" smtClean="0"/>
              <a:t>按一下圖示以新增表格</a:t>
            </a:r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>
          <a:xfrm>
            <a:off x="6172200" y="6521450"/>
            <a:ext cx="2743200" cy="2603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第</a:t>
            </a:r>
            <a:r>
              <a:rPr lang="en-US" altLang="zh-TW" smtClean="0"/>
              <a:t>10</a:t>
            </a:r>
            <a:r>
              <a:rPr lang="zh-TW" altLang="en-US" smtClean="0"/>
              <a:t>章 網路行銷與產品</a:t>
            </a:r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>
          <a:xfrm>
            <a:off x="3429000" y="6521450"/>
            <a:ext cx="2133600" cy="263525"/>
          </a:xfrm>
        </p:spPr>
        <p:txBody>
          <a:bodyPr/>
          <a:lstStyle>
            <a:lvl1pPr>
              <a:defRPr/>
            </a:lvl1pPr>
          </a:lstStyle>
          <a:p>
            <a:fld id="{E234BF0B-541C-4B24-BC8F-18B3522073AF}" type="slidenum">
              <a:rPr lang="en-US" altLang="zh-TW" smtClean="0"/>
              <a:pPr/>
              <a:t>‹#›</a:t>
            </a:fld>
            <a:endParaRPr lang="en-US" altLang="zh-TW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>
          <a:xfrm>
            <a:off x="304800" y="6521450"/>
            <a:ext cx="2743200" cy="28892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9552" y="1143000"/>
            <a:ext cx="8147248" cy="52578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第</a:t>
            </a:r>
            <a:r>
              <a:rPr lang="en-US" altLang="zh-TW" smtClean="0"/>
              <a:t>10</a:t>
            </a:r>
            <a:r>
              <a:rPr lang="zh-TW" altLang="en-US" smtClean="0"/>
              <a:t>章 網路行銷與產品</a:t>
            </a:r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3DEC8BA-62D7-46A7-9980-A77EEE976E4E}" type="slidenum">
              <a:rPr lang="en-US" altLang="zh-TW" smtClean="0"/>
              <a:pPr/>
              <a:t>‹#›</a:t>
            </a:fld>
            <a:r>
              <a:rPr lang="zh-TW" altLang="en-US" smtClean="0"/>
              <a:t> </a:t>
            </a:r>
            <a:r>
              <a:rPr lang="en-US" altLang="zh-TW" smtClean="0"/>
              <a:t>/</a:t>
            </a:r>
            <a:r>
              <a:rPr lang="zh-TW" altLang="en-US" smtClean="0"/>
              <a:t> </a:t>
            </a:r>
            <a:r>
              <a:rPr lang="en-US" altLang="zh-TW" smtClean="0"/>
              <a:t>40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第</a:t>
            </a:r>
            <a:r>
              <a:rPr lang="en-US" altLang="zh-TW" smtClean="0"/>
              <a:t>10</a:t>
            </a:r>
            <a:r>
              <a:rPr lang="zh-TW" altLang="en-US" smtClean="0"/>
              <a:t>章 網路行銷與產品</a:t>
            </a:r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8BA3E7A-87E7-4C97-AD20-DE42A8C59E85}" type="slidenum">
              <a:rPr lang="en-US" altLang="zh-TW" smtClean="0"/>
              <a:pPr/>
              <a:t>‹#›</a:t>
            </a:fld>
            <a:endParaRPr lang="en-US" altLang="zh-TW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第</a:t>
            </a:r>
            <a:r>
              <a:rPr lang="en-US" altLang="zh-TW" smtClean="0"/>
              <a:t>10</a:t>
            </a:r>
            <a:r>
              <a:rPr lang="zh-TW" altLang="en-US" smtClean="0"/>
              <a:t>章 網路行銷與產品</a:t>
            </a: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0D8824F-3647-4D17-AED6-3EF5BC0FAA96}" type="slidenum">
              <a:rPr lang="en-US" altLang="zh-TW" smtClean="0"/>
              <a:pPr/>
              <a:t>‹#›</a:t>
            </a:fld>
            <a:endParaRPr lang="en-US" altLang="zh-TW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24744"/>
            <a:ext cx="4040188" cy="639762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rgbClr val="C0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836514"/>
            <a:ext cx="4040188" cy="454481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124744"/>
            <a:ext cx="4041775" cy="639762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rgbClr val="C0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1836514"/>
            <a:ext cx="4041775" cy="454481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頁尾版面配置區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第</a:t>
            </a:r>
            <a:r>
              <a:rPr lang="en-US" altLang="zh-TW" smtClean="0"/>
              <a:t>10</a:t>
            </a:r>
            <a:r>
              <a:rPr lang="zh-TW" altLang="en-US" smtClean="0"/>
              <a:t>章 網路行銷與產品</a:t>
            </a:r>
            <a:endParaRPr lang="en-US" altLang="zh-TW"/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14C9131-9FE9-4630-85FD-BB8C07B7F0CE}" type="slidenum">
              <a:rPr lang="en-US" altLang="zh-TW" smtClean="0"/>
              <a:pPr/>
              <a:t>‹#›</a:t>
            </a:fld>
            <a:endParaRPr lang="en-US" altLang="zh-TW"/>
          </a:p>
        </p:txBody>
      </p:sp>
      <p:sp>
        <p:nvSpPr>
          <p:cNvPr id="9" name="日期版面配置區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第</a:t>
            </a:r>
            <a:r>
              <a:rPr lang="en-US" altLang="zh-TW" smtClean="0"/>
              <a:t>10</a:t>
            </a:r>
            <a:r>
              <a:rPr lang="zh-TW" altLang="en-US" smtClean="0"/>
              <a:t>章 網路行銷與產品</a:t>
            </a:r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B02C2A6-B111-49CD-ABB5-5118BF4D06E8}" type="slidenum">
              <a:rPr lang="en-US" altLang="zh-TW" smtClean="0"/>
              <a:pPr/>
              <a:t>‹#›</a:t>
            </a:fld>
            <a:endParaRPr lang="en-US" altLang="zh-TW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第</a:t>
            </a:r>
            <a:r>
              <a:rPr lang="en-US" altLang="zh-TW" smtClean="0"/>
              <a:t>10</a:t>
            </a:r>
            <a:r>
              <a:rPr lang="zh-TW" altLang="en-US" smtClean="0"/>
              <a:t>章 網路行銷與產品</a:t>
            </a:r>
            <a:endParaRPr lang="en-US" altLang="zh-TW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6197641-FBCB-450C-BDA2-E4C0C71CFE5C}" type="slidenum">
              <a:rPr lang="en-US" altLang="zh-TW" smtClean="0"/>
              <a:pPr/>
              <a:t>‹#›</a:t>
            </a:fld>
            <a:endParaRPr lang="en-US" alt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第</a:t>
            </a:r>
            <a:r>
              <a:rPr lang="en-US" altLang="zh-TW" smtClean="0"/>
              <a:t>10</a:t>
            </a:r>
            <a:r>
              <a:rPr lang="zh-TW" altLang="en-US" smtClean="0"/>
              <a:t>章 網路行銷與產品</a:t>
            </a: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90A593C-E8AD-4503-9E99-7811709683BC}" type="slidenum">
              <a:rPr lang="en-US" altLang="zh-TW" smtClean="0"/>
              <a:pPr/>
              <a:t>‹#›</a:t>
            </a:fld>
            <a:endParaRPr lang="en-US" altLang="zh-TW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515374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965919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720482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第</a:t>
            </a:r>
            <a:r>
              <a:rPr lang="en-US" altLang="zh-TW" smtClean="0"/>
              <a:t>10</a:t>
            </a:r>
            <a:r>
              <a:rPr lang="zh-TW" altLang="en-US" smtClean="0"/>
              <a:t>章 網路行銷與產品</a:t>
            </a: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C915312-8402-4E4D-BCA3-1AA4471A3E67}" type="slidenum">
              <a:rPr lang="en-US" altLang="zh-TW" smtClean="0"/>
              <a:pPr/>
              <a:t>‹#›</a:t>
            </a:fld>
            <a:endParaRPr lang="en-US" altLang="zh-TW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4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gi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mlDrawing" Target="../drawings/vmlDrawing1.v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" name="Picture 81"/>
          <p:cNvPicPr>
            <a:picLocks noChangeAspect="1" noChangeArrowheads="1"/>
          </p:cNvPicPr>
          <p:nvPr/>
        </p:nvPicPr>
        <p:blipFill>
          <a:blip r:embed="rId15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graphicFrame>
        <p:nvGraphicFramePr>
          <p:cNvPr id="1101" name="Object 77"/>
          <p:cNvGraphicFramePr>
            <a:graphicFrameLocks noChangeAspect="1"/>
          </p:cNvGraphicFramePr>
          <p:nvPr/>
        </p:nvGraphicFramePr>
        <p:xfrm>
          <a:off x="0" y="6553200"/>
          <a:ext cx="9144000" cy="304800"/>
        </p:xfrm>
        <a:graphic>
          <a:graphicData uri="http://schemas.openxmlformats.org/presentationml/2006/ole">
            <p:oleObj spid="_x0000_s2050" name="Image" r:id="rId16" imgW="6273016" imgH="304547" progId="">
              <p:embed/>
            </p:oleObj>
          </a:graphicData>
        </a:graphic>
      </p:graphicFrame>
      <p:sp>
        <p:nvSpPr>
          <p:cNvPr id="1102" name="Rectangle 78"/>
          <p:cNvSpPr>
            <a:spLocks noChangeArrowheads="1"/>
          </p:cNvSpPr>
          <p:nvPr/>
        </p:nvSpPr>
        <p:spPr bwMode="ltGray">
          <a:xfrm>
            <a:off x="0" y="0"/>
            <a:ext cx="9144000" cy="981075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white">
          <a:xfrm>
            <a:off x="6172200" y="6525344"/>
            <a:ext cx="27432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chemeClr val="bg1"/>
                </a:solidFill>
                <a:latin typeface="+mn-lt"/>
                <a:ea typeface="新細明體" charset="-120"/>
              </a:defRPr>
            </a:lvl1pPr>
          </a:lstStyle>
          <a:p>
            <a:r>
              <a:rPr lang="zh-TW" altLang="en-US" smtClean="0"/>
              <a:t>第</a:t>
            </a:r>
            <a:r>
              <a:rPr lang="en-US" altLang="zh-TW" smtClean="0"/>
              <a:t>10</a:t>
            </a:r>
            <a:r>
              <a:rPr lang="zh-TW" altLang="en-US" smtClean="0"/>
              <a:t>章 網路行銷與產品</a:t>
            </a: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white">
          <a:xfrm>
            <a:off x="3429000" y="6525344"/>
            <a:ext cx="2133600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bg1"/>
                </a:solidFill>
                <a:ea typeface="新細明體" charset="-120"/>
              </a:defRPr>
            </a:lvl1pPr>
          </a:lstStyle>
          <a:p>
            <a:fld id="{105256C5-925F-4E24-AE16-9C99A431B1DF}" type="slidenum">
              <a:rPr lang="en-US" altLang="zh-TW" smtClean="0"/>
              <a:pPr/>
              <a:t>‹#›</a:t>
            </a:fld>
            <a:endParaRPr lang="en-US" altLang="zh-TW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467544" y="0"/>
            <a:ext cx="6695256" cy="98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按一下以編輯母片標題樣式</a:t>
            </a:r>
            <a:endParaRPr lang="en-US" altLang="zh-TW" dirty="0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white">
          <a:xfrm>
            <a:off x="304800" y="6525344"/>
            <a:ext cx="27432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bg1"/>
                </a:solidFill>
                <a:latin typeface="+mn-lt"/>
                <a:ea typeface="新細明體" charset="-120"/>
              </a:defRPr>
            </a:lvl1pPr>
          </a:lstStyle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 dirty="0"/>
          </a:p>
        </p:txBody>
      </p:sp>
      <p:pic>
        <p:nvPicPr>
          <p:cNvPr id="11" name="圖片 10" descr="書名2.jpg"/>
          <p:cNvPicPr>
            <a:picLocks noChangeAspect="1"/>
          </p:cNvPicPr>
          <p:nvPr/>
        </p:nvPicPr>
        <p:blipFill>
          <a:blip r:embed="rId17" cstate="screen">
            <a:clrChange>
              <a:clrFrom>
                <a:srgbClr val="FAE6C3"/>
              </a:clrFrom>
              <a:clrTo>
                <a:srgbClr val="FAE6C3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6745506" y="0"/>
            <a:ext cx="2398494" cy="997089"/>
          </a:xfrm>
          <a:prstGeom prst="rect">
            <a:avLst/>
          </a:prstGeom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43000"/>
            <a:ext cx="8229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altLang="zh-TW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 baseline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omic Sans MS" pitchFamily="66" charset="0"/>
          <a:ea typeface="微軟正黑體" pitchFamily="34" charset="-120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ts val="1000"/>
        </a:spcBef>
        <a:spcAft>
          <a:spcPct val="0"/>
        </a:spcAft>
        <a:buClr>
          <a:schemeClr val="hlink"/>
        </a:buClr>
        <a:buFontTx/>
        <a:buBlip>
          <a:blip r:embed="rId18"/>
        </a:buBlip>
        <a:defRPr sz="2800" b="0" baseline="0">
          <a:solidFill>
            <a:schemeClr val="accent4"/>
          </a:solidFill>
          <a:latin typeface="Comic Sans MS" pitchFamily="66" charset="0"/>
          <a:ea typeface="微軟正黑體" pitchFamily="34" charset="-120"/>
          <a:cs typeface="+mn-cs"/>
        </a:defRPr>
      </a:lvl1pPr>
      <a:lvl2pPr marL="742950" indent="-285750" algn="l" rtl="0" eaLnBrk="1" fontAlgn="base" hangingPunct="1">
        <a:spcBef>
          <a:spcPts val="1000"/>
        </a:spcBef>
        <a:spcAft>
          <a:spcPct val="0"/>
        </a:spcAft>
        <a:buClr>
          <a:schemeClr val="accent1"/>
        </a:buClr>
        <a:buFontTx/>
        <a:buBlip>
          <a:blip r:embed="rId19"/>
        </a:buBlip>
        <a:defRPr sz="2400" b="0" baseline="0">
          <a:solidFill>
            <a:schemeClr val="tx1"/>
          </a:solidFill>
          <a:latin typeface="Comic Sans MS" pitchFamily="66" charset="0"/>
          <a:ea typeface="微軟正黑體" pitchFamily="34" charset="-120"/>
        </a:defRPr>
      </a:lvl2pPr>
      <a:lvl3pPr marL="1143000" indent="-228600" algn="l" rtl="0" eaLnBrk="1" fontAlgn="base" hangingPunct="1">
        <a:spcBef>
          <a:spcPts val="1000"/>
        </a:spcBef>
        <a:spcAft>
          <a:spcPct val="0"/>
        </a:spcAft>
        <a:buClr>
          <a:schemeClr val="tx1"/>
        </a:buClr>
        <a:buFont typeface="Wingdings" pitchFamily="2" charset="2"/>
        <a:buChar char="n"/>
        <a:defRPr sz="2200" b="0" baseline="0">
          <a:solidFill>
            <a:schemeClr val="tx1"/>
          </a:solidFill>
          <a:latin typeface="Comic Sans MS" pitchFamily="66" charset="0"/>
          <a:ea typeface="微軟正黑體" pitchFamily="34" charset="-120"/>
        </a:defRPr>
      </a:lvl3pPr>
      <a:lvl4pPr marL="1600200" indent="-228600" algn="l" rtl="0" eaLnBrk="1" fontAlgn="base" hangingPunct="1">
        <a:spcBef>
          <a:spcPts val="1000"/>
        </a:spcBef>
        <a:spcAft>
          <a:spcPct val="0"/>
        </a:spcAft>
        <a:buChar char="–"/>
        <a:defRPr sz="2000" b="0" baseline="0">
          <a:solidFill>
            <a:schemeClr val="tx1"/>
          </a:solidFill>
          <a:latin typeface="Comic Sans MS" pitchFamily="66" charset="0"/>
          <a:ea typeface="微軟正黑體" pitchFamily="34" charset="-120"/>
        </a:defRPr>
      </a:lvl4pPr>
      <a:lvl5pPr marL="2057400" indent="-228600" algn="l" rtl="0" eaLnBrk="1" fontAlgn="base" hangingPunct="1">
        <a:spcBef>
          <a:spcPts val="1000"/>
        </a:spcBef>
        <a:spcAft>
          <a:spcPct val="0"/>
        </a:spcAft>
        <a:buChar char="»"/>
        <a:defRPr sz="2000" b="0" baseline="0">
          <a:solidFill>
            <a:schemeClr val="tx1"/>
          </a:solidFill>
          <a:latin typeface="Comic Sans MS" pitchFamily="66" charset="0"/>
          <a:ea typeface="微軟正黑體" pitchFamily="34" charset="-12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bookstore.emome.net/pc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kblearning.com.tw/web/index.jsp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tw.kkbox.com/index.html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readmoo.com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tw.kkbox.com/products/index.shtml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www.gomaji.com/Taipei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roupon.com.tw/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tw.kkbox.com/index.html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myDresstw?fref=ts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ecoolab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shopping.pchome.com.tw/DCAe1R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0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ctrTitle"/>
          </p:nvPr>
        </p:nvSpPr>
        <p:spPr/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zh-TW" altLang="en-US" dirty="0" smtClean="0"/>
              <a:t>第</a:t>
            </a:r>
            <a:r>
              <a:rPr lang="en-US" altLang="zh-TW" dirty="0" smtClean="0"/>
              <a:t>10</a:t>
            </a:r>
            <a:r>
              <a:rPr lang="zh-TW" altLang="en-US" dirty="0" smtClean="0"/>
              <a:t>章 網路行銷與產品</a:t>
            </a:r>
            <a:endParaRPr lang="zh-TW" altLang="en-US" dirty="0"/>
          </a:p>
        </p:txBody>
      </p:sp>
      <p:sp>
        <p:nvSpPr>
          <p:cNvPr id="7" name="副標題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消費品的分類</a:t>
            </a:r>
            <a:endParaRPr lang="zh-TW" altLang="en-US" dirty="0"/>
          </a:p>
        </p:txBody>
      </p:sp>
      <p:pic>
        <p:nvPicPr>
          <p:cNvPr id="137217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9750" y="1268760"/>
            <a:ext cx="8147050" cy="3098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10</a:t>
            </a:r>
            <a:r>
              <a:rPr lang="zh-TW" altLang="en-US" smtClean="0"/>
              <a:t>章 網路行銷與產品</a:t>
            </a:r>
            <a:endParaRPr lang="en-US" altLang="zh-TW"/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10</a:t>
            </a:fld>
            <a:r>
              <a:rPr lang="zh-TW" altLang="en-US" smtClean="0"/>
              <a:t> </a:t>
            </a:r>
            <a:r>
              <a:rPr lang="en-US" altLang="zh-TW" smtClean="0"/>
              <a:t>/</a:t>
            </a:r>
            <a:r>
              <a:rPr lang="zh-TW" altLang="en-US" smtClean="0"/>
              <a:t> </a:t>
            </a:r>
            <a:r>
              <a:rPr lang="en-US" altLang="zh-TW" smtClean="0"/>
              <a:t>40</a:t>
            </a:r>
            <a:endParaRPr lang="en-US" altLang="zh-TW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8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77500" lnSpcReduction="20000"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數位產品的內涵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lnSpcReduction="10000"/>
          </a:bodyPr>
          <a:lstStyle/>
          <a:p>
            <a:r>
              <a:rPr lang="zh-TW" altLang="en-US" sz="2400" dirty="0" smtClean="0">
                <a:ea typeface="標楷體" pitchFamily="65" charset="-120"/>
              </a:rPr>
              <a:t>產品的意義</a:t>
            </a:r>
            <a:endParaRPr lang="ja-JP" altLang="en-US" sz="2400" dirty="0">
              <a:ea typeface="標楷體" pitchFamily="65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54916" y="4725144"/>
            <a:ext cx="569900" cy="1708160"/>
          </a:xfrm>
          <a:prstGeom prst="rect">
            <a:avLst/>
          </a:prstGeom>
        </p:spPr>
        <p:txBody>
          <a:bodyPr vert="eaVert" wrap="square" anchor="ctr" anchorCtr="0">
            <a:spAutoFit/>
          </a:bodyPr>
          <a:lstStyle/>
          <a:p>
            <a:pPr lvl="0" algn="ctr">
              <a:lnSpc>
                <a:spcPts val="1500"/>
              </a:lnSpc>
            </a:pPr>
            <a:r>
              <a:rPr lang="zh-TW" altLang="en-US" sz="1600" dirty="0" smtClean="0">
                <a:solidFill>
                  <a:schemeClr val="accent6"/>
                </a:solidFill>
                <a:ea typeface="標楷體" pitchFamily="65" charset="-120"/>
              </a:rPr>
              <a:t>產品社群行銷的內涵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工業品的分類</a:t>
            </a:r>
            <a:endParaRPr lang="zh-TW" altLang="en-US" dirty="0"/>
          </a:p>
        </p:txBody>
      </p:sp>
      <p:pic>
        <p:nvPicPr>
          <p:cNvPr id="136193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9750" y="1155789"/>
            <a:ext cx="8147050" cy="263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10</a:t>
            </a:r>
            <a:r>
              <a:rPr lang="zh-TW" altLang="en-US" smtClean="0"/>
              <a:t>章 網路行銷與產品</a:t>
            </a:r>
            <a:endParaRPr lang="en-US" altLang="zh-TW"/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11</a:t>
            </a:fld>
            <a:r>
              <a:rPr lang="zh-TW" altLang="en-US" smtClean="0"/>
              <a:t> </a:t>
            </a:r>
            <a:r>
              <a:rPr lang="en-US" altLang="zh-TW" smtClean="0"/>
              <a:t>/</a:t>
            </a:r>
            <a:r>
              <a:rPr lang="zh-TW" altLang="en-US" smtClean="0"/>
              <a:t> </a:t>
            </a:r>
            <a:r>
              <a:rPr lang="en-US" altLang="zh-TW" smtClean="0"/>
              <a:t>40</a:t>
            </a:r>
            <a:endParaRPr lang="en-US" altLang="zh-TW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8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77500" lnSpcReduction="20000"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數位產品的內涵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lnSpcReduction="10000"/>
          </a:bodyPr>
          <a:lstStyle/>
          <a:p>
            <a:r>
              <a:rPr lang="zh-TW" altLang="en-US" sz="2400" dirty="0" smtClean="0">
                <a:ea typeface="標楷體" pitchFamily="65" charset="-120"/>
              </a:rPr>
              <a:t>產品的意義</a:t>
            </a:r>
            <a:endParaRPr lang="ja-JP" altLang="en-US" sz="2400" dirty="0">
              <a:ea typeface="標楷體" pitchFamily="65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54916" y="4725144"/>
            <a:ext cx="569900" cy="1708160"/>
          </a:xfrm>
          <a:prstGeom prst="rect">
            <a:avLst/>
          </a:prstGeom>
        </p:spPr>
        <p:txBody>
          <a:bodyPr vert="eaVert" wrap="square" anchor="ctr" anchorCtr="0">
            <a:spAutoFit/>
          </a:bodyPr>
          <a:lstStyle/>
          <a:p>
            <a:pPr lvl="0" algn="ctr">
              <a:lnSpc>
                <a:spcPts val="1500"/>
              </a:lnSpc>
            </a:pPr>
            <a:r>
              <a:rPr lang="zh-TW" altLang="en-US" sz="1600" dirty="0" smtClean="0">
                <a:solidFill>
                  <a:schemeClr val="accent6"/>
                </a:solidFill>
                <a:ea typeface="標楷體" pitchFamily="65" charset="-120"/>
              </a:rPr>
              <a:t>產品社群行銷的內涵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產品的概念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zh-TW" b="1" dirty="0" smtClean="0">
                <a:solidFill>
                  <a:srgbClr val="C00000"/>
                </a:solidFill>
              </a:rPr>
              <a:t>1.</a:t>
            </a:r>
            <a:r>
              <a:rPr lang="zh-TW" altLang="en-US" b="1" dirty="0" smtClean="0">
                <a:solidFill>
                  <a:srgbClr val="C00000"/>
                </a:solidFill>
              </a:rPr>
              <a:t>產品組合 </a:t>
            </a:r>
            <a:r>
              <a:rPr lang="en-US" altLang="zh-TW" b="1" dirty="0" smtClean="0">
                <a:solidFill>
                  <a:srgbClr val="C00000"/>
                </a:solidFill>
              </a:rPr>
              <a:t>(Product Mix)</a:t>
            </a:r>
          </a:p>
          <a:p>
            <a:pPr lvl="1"/>
            <a:r>
              <a:rPr lang="zh-TW" altLang="en-US" dirty="0" smtClean="0"/>
              <a:t>是指企業所能銷售的所有產品，可利用廣度 </a:t>
            </a:r>
            <a:r>
              <a:rPr lang="en-US" altLang="zh-TW" dirty="0" smtClean="0"/>
              <a:t>(</a:t>
            </a:r>
            <a:r>
              <a:rPr lang="zh-TW" altLang="en-US" dirty="0" smtClean="0"/>
              <a:t>產品線數目</a:t>
            </a:r>
            <a:r>
              <a:rPr lang="en-US" altLang="zh-TW" dirty="0" smtClean="0"/>
              <a:t>)</a:t>
            </a:r>
            <a:r>
              <a:rPr lang="zh-TW" altLang="en-US" dirty="0" smtClean="0"/>
              <a:t>、長度 </a:t>
            </a:r>
            <a:r>
              <a:rPr lang="en-US" altLang="zh-TW" dirty="0" smtClean="0"/>
              <a:t>(</a:t>
            </a:r>
            <a:r>
              <a:rPr lang="zh-TW" altLang="en-US" dirty="0" smtClean="0"/>
              <a:t>產品數目</a:t>
            </a:r>
            <a:r>
              <a:rPr lang="en-US" altLang="zh-TW" dirty="0" smtClean="0"/>
              <a:t>)</a:t>
            </a:r>
            <a:r>
              <a:rPr lang="zh-TW" altLang="en-US" dirty="0" smtClean="0"/>
              <a:t>、深度 </a:t>
            </a:r>
            <a:r>
              <a:rPr lang="en-US" altLang="zh-TW" dirty="0" smtClean="0"/>
              <a:t>(</a:t>
            </a:r>
            <a:r>
              <a:rPr lang="zh-TW" altLang="en-US" dirty="0" smtClean="0"/>
              <a:t>可供消費者選擇的樣式數目</a:t>
            </a:r>
            <a:r>
              <a:rPr lang="en-US" altLang="zh-TW" dirty="0" smtClean="0"/>
              <a:t>)</a:t>
            </a:r>
            <a:r>
              <a:rPr lang="zh-TW" altLang="en-US" dirty="0" smtClean="0"/>
              <a:t>、關聯性 </a:t>
            </a:r>
            <a:r>
              <a:rPr lang="en-US" altLang="zh-TW" dirty="0" smtClean="0"/>
              <a:t>(</a:t>
            </a:r>
            <a:r>
              <a:rPr lang="zh-TW" altLang="en-US" dirty="0" smtClean="0"/>
              <a:t>各產品線用在相同用途的數目</a:t>
            </a:r>
            <a:r>
              <a:rPr lang="en-US" altLang="zh-TW" dirty="0" smtClean="0"/>
              <a:t>) </a:t>
            </a:r>
            <a:r>
              <a:rPr lang="zh-TW" altLang="en-US" dirty="0" smtClean="0"/>
              <a:t>等方式，來了解產品組合的適切性。</a:t>
            </a:r>
            <a:endParaRPr lang="en-US" altLang="zh-TW" dirty="0" smtClean="0"/>
          </a:p>
          <a:p>
            <a:pPr lvl="1"/>
            <a:endParaRPr lang="zh-TW" altLang="en-US" dirty="0" smtClean="0"/>
          </a:p>
          <a:p>
            <a:pPr>
              <a:buNone/>
            </a:pPr>
            <a:r>
              <a:rPr lang="en-US" altLang="zh-TW" b="1" dirty="0" smtClean="0">
                <a:solidFill>
                  <a:srgbClr val="C00000"/>
                </a:solidFill>
              </a:rPr>
              <a:t>2.</a:t>
            </a:r>
            <a:r>
              <a:rPr lang="zh-TW" altLang="en-US" b="1" dirty="0" smtClean="0">
                <a:solidFill>
                  <a:srgbClr val="C00000"/>
                </a:solidFill>
              </a:rPr>
              <a:t>產品線 </a:t>
            </a:r>
            <a:r>
              <a:rPr lang="en-US" altLang="zh-TW" b="1" dirty="0" smtClean="0">
                <a:solidFill>
                  <a:srgbClr val="C00000"/>
                </a:solidFill>
              </a:rPr>
              <a:t>(Product Line)</a:t>
            </a:r>
          </a:p>
          <a:p>
            <a:pPr lvl="1"/>
            <a:r>
              <a:rPr lang="zh-TW" altLang="en-US" dirty="0" smtClean="0"/>
              <a:t>是指相關、類似或同樣功能的產品，能夠銷售給同一群消費者或利用相同通路來進行銷售。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10</a:t>
            </a:r>
            <a:r>
              <a:rPr lang="zh-TW" altLang="en-US" smtClean="0"/>
              <a:t>章 網路行銷與產品</a:t>
            </a:r>
            <a:endParaRPr lang="en-US" altLang="zh-TW"/>
          </a:p>
        </p:txBody>
      </p:sp>
      <p:sp>
        <p:nvSpPr>
          <p:cNvPr id="13" name="投影片編號版面配置區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12</a:t>
            </a:fld>
            <a:r>
              <a:rPr lang="zh-TW" altLang="en-US" smtClean="0"/>
              <a:t> </a:t>
            </a:r>
            <a:r>
              <a:rPr lang="en-US" altLang="zh-TW" smtClean="0"/>
              <a:t>/</a:t>
            </a:r>
            <a:r>
              <a:rPr lang="zh-TW" altLang="en-US" smtClean="0"/>
              <a:t> </a:t>
            </a:r>
            <a:r>
              <a:rPr lang="en-US" altLang="zh-TW" smtClean="0"/>
              <a:t>40</a:t>
            </a:r>
            <a:endParaRPr lang="en-US" altLang="zh-TW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8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77500" lnSpcReduction="20000"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數位產品的內涵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lnSpcReduction="10000"/>
          </a:bodyPr>
          <a:lstStyle/>
          <a:p>
            <a:r>
              <a:rPr lang="zh-TW" altLang="en-US" sz="2400" dirty="0" smtClean="0">
                <a:ea typeface="標楷體" pitchFamily="65" charset="-120"/>
              </a:rPr>
              <a:t>產品的意義</a:t>
            </a:r>
            <a:endParaRPr lang="ja-JP" altLang="en-US" sz="2400" dirty="0">
              <a:ea typeface="標楷體" pitchFamily="65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54916" y="4725144"/>
            <a:ext cx="569900" cy="1708160"/>
          </a:xfrm>
          <a:prstGeom prst="rect">
            <a:avLst/>
          </a:prstGeom>
        </p:spPr>
        <p:txBody>
          <a:bodyPr vert="eaVert" wrap="square" anchor="ctr" anchorCtr="0">
            <a:spAutoFit/>
          </a:bodyPr>
          <a:lstStyle/>
          <a:p>
            <a:pPr lvl="0" algn="ctr">
              <a:lnSpc>
                <a:spcPts val="1500"/>
              </a:lnSpc>
            </a:pPr>
            <a:r>
              <a:rPr lang="zh-TW" altLang="en-US" sz="1600" dirty="0" smtClean="0">
                <a:solidFill>
                  <a:schemeClr val="accent6"/>
                </a:solidFill>
                <a:ea typeface="標楷體" pitchFamily="65" charset="-120"/>
              </a:rPr>
              <a:t>產品社群行銷的內涵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3131840" y="40466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2"/>
                </a:solidFill>
              </a:rPr>
              <a:t>(1/2)</a:t>
            </a:r>
            <a:endParaRPr lang="zh-TW" altLang="en-US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標題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產品的概念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zh-TW" b="1" dirty="0" smtClean="0">
                <a:solidFill>
                  <a:srgbClr val="C00000"/>
                </a:solidFill>
              </a:rPr>
              <a:t>3.</a:t>
            </a:r>
            <a:r>
              <a:rPr lang="zh-TW" altLang="en-US" b="1" dirty="0" smtClean="0">
                <a:solidFill>
                  <a:srgbClr val="C00000"/>
                </a:solidFill>
              </a:rPr>
              <a:t>品牌管理 </a:t>
            </a:r>
            <a:r>
              <a:rPr lang="en-US" altLang="zh-TW" b="1" dirty="0" smtClean="0">
                <a:solidFill>
                  <a:srgbClr val="C00000"/>
                </a:solidFill>
              </a:rPr>
              <a:t>(Brand Management)</a:t>
            </a:r>
          </a:p>
          <a:p>
            <a:pPr lvl="1"/>
            <a:r>
              <a:rPr lang="zh-TW" altLang="en-US" dirty="0" smtClean="0"/>
              <a:t>品牌 </a:t>
            </a:r>
            <a:r>
              <a:rPr lang="en-US" altLang="zh-TW" dirty="0" smtClean="0"/>
              <a:t>(Brand) </a:t>
            </a:r>
            <a:r>
              <a:rPr lang="zh-TW" altLang="en-US" dirty="0" smtClean="0"/>
              <a:t>就是用來跟競爭者區別的工具，可以透過品名、標誌、註冊商標等，讓消費者得以辨別差異與聯想到該產品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10</a:t>
            </a:r>
            <a:r>
              <a:rPr lang="zh-TW" altLang="en-US" smtClean="0"/>
              <a:t>章 網路行銷與產品</a:t>
            </a:r>
            <a:endParaRPr lang="en-US" altLang="zh-TW"/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13</a:t>
            </a:fld>
            <a:r>
              <a:rPr lang="zh-TW" altLang="en-US" smtClean="0"/>
              <a:t> </a:t>
            </a:r>
            <a:r>
              <a:rPr lang="en-US" altLang="zh-TW" smtClean="0"/>
              <a:t>/</a:t>
            </a:r>
            <a:r>
              <a:rPr lang="zh-TW" altLang="en-US" smtClean="0"/>
              <a:t> </a:t>
            </a:r>
            <a:r>
              <a:rPr lang="en-US" altLang="zh-TW" smtClean="0"/>
              <a:t>40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12" name="矩形 11"/>
          <p:cNvSpPr/>
          <p:nvPr/>
        </p:nvSpPr>
        <p:spPr>
          <a:xfrm>
            <a:off x="1331640" y="5589240"/>
            <a:ext cx="32496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/>
              <a:t>圖 </a:t>
            </a:r>
            <a:r>
              <a:rPr lang="en-US" altLang="zh-TW" dirty="0" smtClean="0"/>
              <a:t>10-3</a:t>
            </a:r>
            <a:r>
              <a:rPr lang="zh-TW" altLang="en-US" dirty="0" smtClean="0"/>
              <a:t>　洛杉磯湖人隊的標誌</a:t>
            </a:r>
            <a:endParaRPr lang="zh-TW" altLang="en-US" dirty="0"/>
          </a:p>
        </p:txBody>
      </p:sp>
      <p:pic>
        <p:nvPicPr>
          <p:cNvPr id="147458" name="Picture 2" descr="https://sp.yimg.com/ib/th?id=HN.608006746311691013&amp;pid=15.1&amp;P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3356992"/>
            <a:ext cx="2857500" cy="2143125"/>
          </a:xfrm>
          <a:prstGeom prst="rect">
            <a:avLst/>
          </a:prstGeom>
          <a:noFill/>
        </p:spPr>
      </p:pic>
      <p:pic>
        <p:nvPicPr>
          <p:cNvPr id="147460" name="Picture 4" descr="https://sp.yimg.com/ib/th?id=HN.608029436642594476&amp;pid=15.1&amp;P=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3356992"/>
            <a:ext cx="2857500" cy="1714500"/>
          </a:xfrm>
          <a:prstGeom prst="rect">
            <a:avLst/>
          </a:prstGeom>
          <a:noFill/>
        </p:spPr>
      </p:pic>
      <p:sp>
        <p:nvSpPr>
          <p:cNvPr id="15" name="文字方塊 14"/>
          <p:cNvSpPr txBox="1"/>
          <p:nvPr/>
        </p:nvSpPr>
        <p:spPr>
          <a:xfrm>
            <a:off x="3131840" y="40466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2"/>
                </a:solidFill>
              </a:rPr>
              <a:t>(2/2)</a:t>
            </a:r>
            <a:endParaRPr lang="zh-TW" altLang="en-US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產品線的管理</a:t>
            </a:r>
            <a:endParaRPr lang="zh-TW" altLang="en-US" dirty="0"/>
          </a:p>
        </p:txBody>
      </p:sp>
      <p:pic>
        <p:nvPicPr>
          <p:cNvPr id="134145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9750" y="1340768"/>
            <a:ext cx="8147050" cy="2975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10</a:t>
            </a:r>
            <a:r>
              <a:rPr lang="zh-TW" altLang="en-US" smtClean="0"/>
              <a:t>章 網路行銷與產品</a:t>
            </a:r>
            <a:endParaRPr lang="en-US" altLang="zh-TW"/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14</a:t>
            </a:fld>
            <a:r>
              <a:rPr lang="zh-TW" altLang="en-US" smtClean="0"/>
              <a:t> </a:t>
            </a:r>
            <a:r>
              <a:rPr lang="en-US" altLang="zh-TW" smtClean="0"/>
              <a:t>/</a:t>
            </a:r>
            <a:r>
              <a:rPr lang="zh-TW" altLang="en-US" smtClean="0"/>
              <a:t> </a:t>
            </a:r>
            <a:r>
              <a:rPr lang="en-US" altLang="zh-TW" smtClean="0"/>
              <a:t>40</a:t>
            </a:r>
            <a:endParaRPr lang="en-US" altLang="zh-TW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8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77500" lnSpcReduction="20000"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數位產品的內涵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lnSpcReduction="10000"/>
          </a:bodyPr>
          <a:lstStyle/>
          <a:p>
            <a:r>
              <a:rPr lang="zh-TW" altLang="en-US" sz="2400" dirty="0" smtClean="0">
                <a:ea typeface="標楷體" pitchFamily="65" charset="-120"/>
              </a:rPr>
              <a:t>產品的意義</a:t>
            </a:r>
            <a:endParaRPr lang="ja-JP" altLang="en-US" sz="2400" dirty="0">
              <a:ea typeface="標楷體" pitchFamily="65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54916" y="4725144"/>
            <a:ext cx="569900" cy="1708160"/>
          </a:xfrm>
          <a:prstGeom prst="rect">
            <a:avLst/>
          </a:prstGeom>
        </p:spPr>
        <p:txBody>
          <a:bodyPr vert="eaVert" wrap="square" anchor="ctr" anchorCtr="0">
            <a:spAutoFit/>
          </a:bodyPr>
          <a:lstStyle/>
          <a:p>
            <a:pPr lvl="0" algn="ctr">
              <a:lnSpc>
                <a:spcPts val="1500"/>
              </a:lnSpc>
            </a:pPr>
            <a:r>
              <a:rPr lang="zh-TW" altLang="en-US" sz="1600" dirty="0" smtClean="0">
                <a:solidFill>
                  <a:schemeClr val="accent6"/>
                </a:solidFill>
                <a:ea typeface="標楷體" pitchFamily="65" charset="-120"/>
              </a:rPr>
              <a:t>產品社群行銷的內涵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產品市場擴張矩陣概念</a:t>
            </a:r>
            <a:endParaRPr lang="zh-TW" altLang="en-US" dirty="0"/>
          </a:p>
        </p:txBody>
      </p:sp>
      <p:pic>
        <p:nvPicPr>
          <p:cNvPr id="133121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412581" y="1143000"/>
            <a:ext cx="6401388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10</a:t>
            </a:r>
            <a:r>
              <a:rPr lang="zh-TW" altLang="en-US" smtClean="0"/>
              <a:t>章 網路行銷與產品</a:t>
            </a:r>
            <a:endParaRPr lang="en-US" altLang="zh-TW"/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15</a:t>
            </a:fld>
            <a:r>
              <a:rPr lang="zh-TW" altLang="en-US" smtClean="0"/>
              <a:t> </a:t>
            </a:r>
            <a:r>
              <a:rPr lang="en-US" altLang="zh-TW" smtClean="0"/>
              <a:t>/</a:t>
            </a:r>
            <a:r>
              <a:rPr lang="zh-TW" altLang="en-US" smtClean="0"/>
              <a:t> </a:t>
            </a:r>
            <a:r>
              <a:rPr lang="en-US" altLang="zh-TW" smtClean="0"/>
              <a:t>40</a:t>
            </a:r>
            <a:endParaRPr lang="en-US" altLang="zh-TW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8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77500" lnSpcReduction="20000"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數位產品的內涵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lnSpcReduction="10000"/>
          </a:bodyPr>
          <a:lstStyle/>
          <a:p>
            <a:r>
              <a:rPr lang="zh-TW" altLang="en-US" sz="2400" dirty="0" smtClean="0">
                <a:ea typeface="標楷體" pitchFamily="65" charset="-120"/>
              </a:rPr>
              <a:t>產品的意義</a:t>
            </a:r>
            <a:endParaRPr lang="ja-JP" altLang="en-US" sz="2400" dirty="0">
              <a:ea typeface="標楷體" pitchFamily="65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54916" y="4725144"/>
            <a:ext cx="569900" cy="1708160"/>
          </a:xfrm>
          <a:prstGeom prst="rect">
            <a:avLst/>
          </a:prstGeom>
        </p:spPr>
        <p:txBody>
          <a:bodyPr vert="eaVert" wrap="square" anchor="ctr" anchorCtr="0">
            <a:spAutoFit/>
          </a:bodyPr>
          <a:lstStyle/>
          <a:p>
            <a:pPr lvl="0" algn="ctr">
              <a:lnSpc>
                <a:spcPts val="1500"/>
              </a:lnSpc>
            </a:pPr>
            <a:r>
              <a:rPr lang="zh-TW" altLang="en-US" sz="1600" dirty="0" smtClean="0">
                <a:solidFill>
                  <a:schemeClr val="accent6"/>
                </a:solidFill>
                <a:ea typeface="標楷體" pitchFamily="65" charset="-120"/>
              </a:rPr>
              <a:t>產品社群行銷的內涵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chemeClr val="accent1"/>
                </a:solidFill>
              </a:rPr>
              <a:t>生活上的應用</a:t>
            </a:r>
            <a:endParaRPr lang="zh-TW" altLang="en-US" dirty="0">
              <a:solidFill>
                <a:schemeClr val="accent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b="1" dirty="0" err="1" smtClean="0"/>
              <a:t>Luxgen</a:t>
            </a:r>
            <a:r>
              <a:rPr lang="en-US" altLang="zh-TW" b="1" dirty="0" smtClean="0"/>
              <a:t> </a:t>
            </a:r>
            <a:r>
              <a:rPr lang="zh-TW" altLang="en-US" b="1" dirty="0" smtClean="0"/>
              <a:t>的影片</a:t>
            </a:r>
            <a:endParaRPr lang="en-US" altLang="zh-TW" b="1" dirty="0" smtClean="0"/>
          </a:p>
          <a:p>
            <a:endParaRPr lang="en-US" altLang="zh-TW" b="1" dirty="0" smtClean="0"/>
          </a:p>
          <a:p>
            <a:endParaRPr lang="en-US" altLang="zh-TW" b="1" dirty="0" smtClean="0"/>
          </a:p>
          <a:p>
            <a:endParaRPr lang="en-US" altLang="zh-TW" b="1" dirty="0" smtClean="0"/>
          </a:p>
          <a:p>
            <a:pPr lvl="1"/>
            <a:r>
              <a:rPr lang="en-US" altLang="zh-TW" dirty="0" smtClean="0"/>
              <a:t>2014 </a:t>
            </a:r>
            <a:r>
              <a:rPr lang="zh-TW" altLang="en-US" dirty="0" smtClean="0"/>
              <a:t>年 </a:t>
            </a:r>
            <a:r>
              <a:rPr lang="en-US" altLang="zh-TW" dirty="0" smtClean="0"/>
              <a:t>5 </a:t>
            </a:r>
            <a:r>
              <a:rPr lang="zh-TW" altLang="en-US" dirty="0" smtClean="0"/>
              <a:t>月，在中國大陸的台商開著 </a:t>
            </a:r>
            <a:r>
              <a:rPr lang="en-US" altLang="zh-TW" dirty="0" err="1" smtClean="0"/>
              <a:t>Luxgen</a:t>
            </a:r>
            <a:r>
              <a:rPr lang="zh-TW" altLang="en-US" dirty="0" smtClean="0"/>
              <a:t>，被迎面而來的卡車撞到，整個過程都被車上的行車記錄器拍下，神奇的是，駕駛竟然只受到輕傷，之後這位台商的太太特別寫了一封信向裕隆總裁致謝，此過程在網路上造成大量的分享，甚至新聞還特別報導，讓民眾對於 </a:t>
            </a:r>
            <a:r>
              <a:rPr lang="en-US" altLang="zh-TW" dirty="0" err="1" smtClean="0"/>
              <a:t>Luxgen</a:t>
            </a:r>
            <a:r>
              <a:rPr lang="zh-TW" altLang="en-US" dirty="0" smtClean="0"/>
              <a:t> 有不同的觀感。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10</a:t>
            </a:r>
            <a:r>
              <a:rPr lang="zh-TW" altLang="en-US" smtClean="0"/>
              <a:t>章 網路行銷與產品</a:t>
            </a:r>
            <a:endParaRPr lang="en-US" altLang="zh-TW"/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16</a:t>
            </a:fld>
            <a:r>
              <a:rPr lang="zh-TW" altLang="en-US" smtClean="0"/>
              <a:t> </a:t>
            </a:r>
            <a:r>
              <a:rPr lang="en-US" altLang="zh-TW" smtClean="0"/>
              <a:t>/</a:t>
            </a:r>
            <a:r>
              <a:rPr lang="zh-TW" altLang="en-US" smtClean="0"/>
              <a:t> </a:t>
            </a:r>
            <a:r>
              <a:rPr lang="en-US" altLang="zh-TW" smtClean="0"/>
              <a:t>40</a:t>
            </a:r>
            <a:endParaRPr lang="en-US" altLang="zh-TW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8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77500" lnSpcReduction="20000"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數位產品的內涵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lnSpcReduction="10000"/>
          </a:bodyPr>
          <a:lstStyle/>
          <a:p>
            <a:r>
              <a:rPr lang="zh-TW" altLang="en-US" sz="2400" dirty="0" smtClean="0">
                <a:ea typeface="標楷體" pitchFamily="65" charset="-120"/>
              </a:rPr>
              <a:t>產品的意義</a:t>
            </a:r>
            <a:endParaRPr lang="ja-JP" altLang="en-US" sz="2400" dirty="0">
              <a:ea typeface="標楷體" pitchFamily="65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54916" y="4725144"/>
            <a:ext cx="569900" cy="1708160"/>
          </a:xfrm>
          <a:prstGeom prst="rect">
            <a:avLst/>
          </a:prstGeom>
        </p:spPr>
        <p:txBody>
          <a:bodyPr vert="eaVert" wrap="square" anchor="ctr" anchorCtr="0">
            <a:spAutoFit/>
          </a:bodyPr>
          <a:lstStyle/>
          <a:p>
            <a:pPr lvl="0" algn="ctr">
              <a:lnSpc>
                <a:spcPts val="1500"/>
              </a:lnSpc>
            </a:pPr>
            <a:r>
              <a:rPr lang="zh-TW" altLang="en-US" sz="1600" dirty="0" smtClean="0">
                <a:solidFill>
                  <a:schemeClr val="accent6"/>
                </a:solidFill>
                <a:ea typeface="標楷體" pitchFamily="65" charset="-120"/>
              </a:rPr>
              <a:t>產品社群行銷的內涵</a:t>
            </a:r>
          </a:p>
        </p:txBody>
      </p:sp>
      <p:pic>
        <p:nvPicPr>
          <p:cNvPr id="141314" name="Picture 2" descr="https://sp.yimg.com/ib/th?id=HN.608050232863427098&amp;pid=15.1&amp;P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196752"/>
            <a:ext cx="2857500" cy="2038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產品生命週期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rgbClr val="C00000"/>
                </a:solidFill>
              </a:rPr>
              <a:t>產品生命週期 </a:t>
            </a:r>
            <a:r>
              <a:rPr lang="en-US" altLang="zh-TW" b="1" dirty="0" smtClean="0">
                <a:solidFill>
                  <a:srgbClr val="C00000"/>
                </a:solidFill>
              </a:rPr>
              <a:t>(Product Life Cycle, PLC)</a:t>
            </a:r>
            <a:r>
              <a:rPr lang="zh-TW" altLang="en-US" dirty="0" smtClean="0"/>
              <a:t>，可分為</a:t>
            </a:r>
            <a:r>
              <a:rPr lang="zh-TW" altLang="en-US" b="1" dirty="0" smtClean="0">
                <a:solidFill>
                  <a:srgbClr val="C00000"/>
                </a:solidFill>
              </a:rPr>
              <a:t>導入期 </a:t>
            </a:r>
            <a:r>
              <a:rPr lang="en-US" altLang="zh-TW" b="1" dirty="0" smtClean="0">
                <a:solidFill>
                  <a:srgbClr val="C00000"/>
                </a:solidFill>
              </a:rPr>
              <a:t>(Introduction)</a:t>
            </a:r>
            <a:r>
              <a:rPr lang="zh-TW" altLang="en-US" dirty="0" smtClean="0"/>
              <a:t>、</a:t>
            </a:r>
            <a:r>
              <a:rPr lang="zh-TW" altLang="en-US" b="1" dirty="0" smtClean="0">
                <a:solidFill>
                  <a:srgbClr val="C00000"/>
                </a:solidFill>
              </a:rPr>
              <a:t>成長期</a:t>
            </a:r>
            <a:r>
              <a:rPr lang="en-US" altLang="zh-TW" b="1" dirty="0" smtClean="0">
                <a:solidFill>
                  <a:srgbClr val="C00000"/>
                </a:solidFill>
              </a:rPr>
              <a:t>(Growth)</a:t>
            </a:r>
            <a:r>
              <a:rPr lang="zh-TW" altLang="en-US" dirty="0" smtClean="0"/>
              <a:t>、</a:t>
            </a:r>
            <a:r>
              <a:rPr lang="zh-TW" altLang="en-US" b="1" dirty="0" smtClean="0">
                <a:solidFill>
                  <a:srgbClr val="C00000"/>
                </a:solidFill>
              </a:rPr>
              <a:t>成熟期 </a:t>
            </a:r>
            <a:r>
              <a:rPr lang="en-US" altLang="zh-TW" b="1" dirty="0" smtClean="0">
                <a:solidFill>
                  <a:srgbClr val="C00000"/>
                </a:solidFill>
              </a:rPr>
              <a:t>(Maturity) </a:t>
            </a:r>
            <a:r>
              <a:rPr lang="zh-TW" altLang="en-US" dirty="0" smtClean="0"/>
              <a:t>和</a:t>
            </a:r>
            <a:r>
              <a:rPr lang="zh-TW" altLang="en-US" b="1" dirty="0" smtClean="0">
                <a:solidFill>
                  <a:srgbClr val="C00000"/>
                </a:solidFill>
              </a:rPr>
              <a:t>衰退期 </a:t>
            </a:r>
            <a:r>
              <a:rPr lang="en-US" altLang="zh-TW" b="1" dirty="0" smtClean="0">
                <a:solidFill>
                  <a:srgbClr val="C00000"/>
                </a:solidFill>
              </a:rPr>
              <a:t>(Decline) </a:t>
            </a:r>
            <a:r>
              <a:rPr lang="zh-TW" altLang="en-US" dirty="0" smtClean="0"/>
              <a:t>四個階段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10</a:t>
            </a:r>
            <a:r>
              <a:rPr lang="zh-TW" altLang="en-US" smtClean="0"/>
              <a:t>章 網路行銷與產品</a:t>
            </a:r>
            <a:endParaRPr lang="en-US" altLang="zh-TW"/>
          </a:p>
        </p:txBody>
      </p:sp>
      <p:sp>
        <p:nvSpPr>
          <p:cNvPr id="18" name="投影片編號版面配置區 1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17</a:t>
            </a:fld>
            <a:r>
              <a:rPr lang="zh-TW" altLang="en-US" smtClean="0"/>
              <a:t> </a:t>
            </a:r>
            <a:r>
              <a:rPr lang="en-US" altLang="zh-TW" smtClean="0"/>
              <a:t>/</a:t>
            </a:r>
            <a:r>
              <a:rPr lang="zh-TW" altLang="en-US" smtClean="0"/>
              <a:t> </a:t>
            </a:r>
            <a:r>
              <a:rPr lang="en-US" altLang="zh-TW" smtClean="0"/>
              <a:t>40</a:t>
            </a:r>
            <a:endParaRPr lang="en-US" altLang="zh-TW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8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77500" lnSpcReduction="20000"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數位產品的內涵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lnSpcReduction="10000"/>
          </a:bodyPr>
          <a:lstStyle/>
          <a:p>
            <a:r>
              <a:rPr lang="zh-TW" altLang="en-US" sz="2400" dirty="0" smtClean="0">
                <a:ea typeface="標楷體" pitchFamily="65" charset="-120"/>
              </a:rPr>
              <a:t>產品的意義</a:t>
            </a:r>
            <a:endParaRPr lang="ja-JP" altLang="en-US" sz="2400" dirty="0">
              <a:ea typeface="標楷體" pitchFamily="65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54916" y="4725144"/>
            <a:ext cx="569900" cy="1708160"/>
          </a:xfrm>
          <a:prstGeom prst="rect">
            <a:avLst/>
          </a:prstGeom>
        </p:spPr>
        <p:txBody>
          <a:bodyPr vert="eaVert" wrap="square" anchor="ctr" anchorCtr="0">
            <a:spAutoFit/>
          </a:bodyPr>
          <a:lstStyle/>
          <a:p>
            <a:pPr lvl="0" algn="ctr">
              <a:lnSpc>
                <a:spcPts val="1500"/>
              </a:lnSpc>
            </a:pPr>
            <a:r>
              <a:rPr lang="zh-TW" altLang="en-US" sz="1600" dirty="0" smtClean="0">
                <a:solidFill>
                  <a:schemeClr val="accent6"/>
                </a:solidFill>
                <a:ea typeface="標楷體" pitchFamily="65" charset="-120"/>
              </a:rPr>
              <a:t>產品社群行銷的內涵</a:t>
            </a:r>
          </a:p>
        </p:txBody>
      </p:sp>
      <p:graphicFrame>
        <p:nvGraphicFramePr>
          <p:cNvPr id="17" name="內容版面配置區 11"/>
          <p:cNvGraphicFramePr>
            <a:graphicFrameLocks/>
          </p:cNvGraphicFramePr>
          <p:nvPr/>
        </p:nvGraphicFramePr>
        <p:xfrm>
          <a:off x="539750" y="2708920"/>
          <a:ext cx="8604250" cy="3691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產品生命週期與行銷策略</a:t>
            </a:r>
            <a:endParaRPr lang="zh-TW" altLang="en-US" dirty="0"/>
          </a:p>
        </p:txBody>
      </p:sp>
      <p:pic>
        <p:nvPicPr>
          <p:cNvPr id="149505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01691" y="1143000"/>
            <a:ext cx="7623167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10</a:t>
            </a:r>
            <a:r>
              <a:rPr lang="zh-TW" altLang="en-US" smtClean="0"/>
              <a:t>章 網路行銷與產品</a:t>
            </a:r>
            <a:endParaRPr lang="en-US" altLang="zh-TW"/>
          </a:p>
        </p:txBody>
      </p:sp>
      <p:sp>
        <p:nvSpPr>
          <p:cNvPr id="14" name="投影片編號版面配置區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18</a:t>
            </a:fld>
            <a:r>
              <a:rPr lang="zh-TW" altLang="en-US" smtClean="0"/>
              <a:t> </a:t>
            </a:r>
            <a:r>
              <a:rPr lang="en-US" altLang="zh-TW" smtClean="0"/>
              <a:t>/</a:t>
            </a:r>
            <a:r>
              <a:rPr lang="zh-TW" altLang="en-US" smtClean="0"/>
              <a:t> </a:t>
            </a:r>
            <a:r>
              <a:rPr lang="en-US" altLang="zh-TW" smtClean="0"/>
              <a:t>40</a:t>
            </a:r>
            <a:endParaRPr lang="en-US" altLang="zh-TW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8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77500" lnSpcReduction="20000"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數位產品的內涵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lnSpcReduction="10000"/>
          </a:bodyPr>
          <a:lstStyle/>
          <a:p>
            <a:r>
              <a:rPr lang="zh-TW" altLang="en-US" sz="2400" dirty="0" smtClean="0">
                <a:ea typeface="標楷體" pitchFamily="65" charset="-120"/>
              </a:rPr>
              <a:t>產品的意義</a:t>
            </a:r>
            <a:endParaRPr lang="ja-JP" altLang="en-US" sz="2400" dirty="0">
              <a:ea typeface="標楷體" pitchFamily="65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54916" y="4725144"/>
            <a:ext cx="569900" cy="1708160"/>
          </a:xfrm>
          <a:prstGeom prst="rect">
            <a:avLst/>
          </a:prstGeom>
        </p:spPr>
        <p:txBody>
          <a:bodyPr vert="eaVert" wrap="square" anchor="ctr" anchorCtr="0">
            <a:spAutoFit/>
          </a:bodyPr>
          <a:lstStyle/>
          <a:p>
            <a:pPr lvl="0" algn="ctr">
              <a:lnSpc>
                <a:spcPts val="1500"/>
              </a:lnSpc>
            </a:pPr>
            <a:r>
              <a:rPr lang="zh-TW" altLang="en-US" sz="1600" dirty="0" smtClean="0">
                <a:solidFill>
                  <a:schemeClr val="accent6"/>
                </a:solidFill>
                <a:ea typeface="標楷體" pitchFamily="65" charset="-120"/>
              </a:rPr>
              <a:t>產品社群行銷的內涵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chemeClr val="accent1"/>
                </a:solidFill>
              </a:rPr>
              <a:t>生活上的應用</a:t>
            </a:r>
            <a:endParaRPr lang="zh-TW" altLang="en-US" dirty="0">
              <a:solidFill>
                <a:schemeClr val="accent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b="1" dirty="0" smtClean="0"/>
              <a:t>Will It Blend?</a:t>
            </a:r>
          </a:p>
          <a:p>
            <a:pPr lvl="1"/>
            <a:r>
              <a:rPr lang="zh-TW" altLang="en-US" dirty="0" smtClean="0"/>
              <a:t>「</a:t>
            </a:r>
            <a:r>
              <a:rPr lang="en-US" altLang="zh-TW" dirty="0" smtClean="0"/>
              <a:t>Will it Blend?</a:t>
            </a:r>
            <a:r>
              <a:rPr lang="zh-TW" altLang="en-US" dirty="0" smtClean="0"/>
              <a:t>」是 </a:t>
            </a:r>
            <a:r>
              <a:rPr lang="en-US" altLang="zh-TW" dirty="0" err="1" smtClean="0"/>
              <a:t>Blendtec</a:t>
            </a:r>
            <a:r>
              <a:rPr lang="en-US" altLang="zh-TW" dirty="0" smtClean="0"/>
              <a:t> </a:t>
            </a:r>
            <a:r>
              <a:rPr lang="zh-TW" altLang="en-US" dirty="0" smtClean="0"/>
              <a:t>推出的攪拌機廣告，通常廣告的長度約在 </a:t>
            </a:r>
            <a:r>
              <a:rPr lang="en-US" altLang="zh-TW" dirty="0" smtClean="0"/>
              <a:t>60 </a:t>
            </a:r>
            <a:r>
              <a:rPr lang="zh-TW" altLang="en-US" dirty="0" smtClean="0"/>
              <a:t>秒以內，透過廣告來傳遞可以利用 </a:t>
            </a:r>
            <a:r>
              <a:rPr lang="en-US" altLang="zh-TW" dirty="0" err="1" smtClean="0"/>
              <a:t>Blendtec</a:t>
            </a:r>
            <a:r>
              <a:rPr lang="zh-TW" altLang="en-US" dirty="0" smtClean="0"/>
              <a:t>攪拌機來攪碎不同的產品，甚至是高價的智慧型手機，像是 </a:t>
            </a:r>
            <a:r>
              <a:rPr lang="en-US" altLang="zh-TW" dirty="0" err="1" smtClean="0"/>
              <a:t>iPhone</a:t>
            </a:r>
            <a:r>
              <a:rPr lang="en-US" altLang="zh-TW" dirty="0" smtClean="0"/>
              <a:t> </a:t>
            </a:r>
            <a:r>
              <a:rPr lang="zh-TW" altLang="en-US" dirty="0" smtClean="0"/>
              <a:t>就曾在該節目中被攪成碎片。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該節目是由 </a:t>
            </a:r>
            <a:r>
              <a:rPr lang="en-US" altLang="zh-TW" dirty="0" err="1" smtClean="0"/>
              <a:t>Blendtec</a:t>
            </a:r>
            <a:r>
              <a:rPr lang="en-US" altLang="zh-TW" dirty="0" smtClean="0"/>
              <a:t> </a:t>
            </a:r>
            <a:r>
              <a:rPr lang="zh-TW" altLang="en-US" dirty="0" smtClean="0"/>
              <a:t>的創辦人 </a:t>
            </a:r>
            <a:r>
              <a:rPr lang="en-US" altLang="zh-TW" dirty="0" smtClean="0"/>
              <a:t>Tom</a:t>
            </a:r>
            <a:r>
              <a:rPr lang="zh-TW" altLang="en-US" dirty="0" smtClean="0"/>
              <a:t> </a:t>
            </a:r>
            <a:r>
              <a:rPr lang="en-US" altLang="zh-TW" dirty="0" smtClean="0"/>
              <a:t>Dickson </a:t>
            </a:r>
            <a:r>
              <a:rPr lang="zh-TW" altLang="en-US" dirty="0" smtClean="0"/>
              <a:t>主持，透過攪拌平常不會放入的產品，像是玩具、電腦或是其他產品，在一段音樂之後會用背景故事來帶出要攪碎的產品，同時，字幕也會顯示該產品是否可在家裡自行嘗試，若不行則會打上「不安全的行為」來顯示。</a:t>
            </a:r>
            <a:endParaRPr lang="en-US" altLang="zh-TW" dirty="0" smtClean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10</a:t>
            </a:r>
            <a:r>
              <a:rPr lang="zh-TW" altLang="en-US" smtClean="0"/>
              <a:t>章 網路行銷與產品</a:t>
            </a:r>
            <a:endParaRPr lang="en-US" altLang="zh-TW"/>
          </a:p>
        </p:txBody>
      </p:sp>
      <p:sp>
        <p:nvSpPr>
          <p:cNvPr id="13" name="投影片編號版面配置區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19</a:t>
            </a:fld>
            <a:r>
              <a:rPr lang="zh-TW" altLang="en-US" smtClean="0"/>
              <a:t> </a:t>
            </a:r>
            <a:r>
              <a:rPr lang="en-US" altLang="zh-TW" smtClean="0"/>
              <a:t>/</a:t>
            </a:r>
            <a:r>
              <a:rPr lang="zh-TW" altLang="en-US" smtClean="0"/>
              <a:t> </a:t>
            </a:r>
            <a:r>
              <a:rPr lang="en-US" altLang="zh-TW" smtClean="0"/>
              <a:t>40</a:t>
            </a:r>
            <a:endParaRPr lang="en-US" altLang="zh-TW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8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77500" lnSpcReduction="20000"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數位產品的內涵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lnSpcReduction="10000"/>
          </a:bodyPr>
          <a:lstStyle/>
          <a:p>
            <a:r>
              <a:rPr lang="zh-TW" altLang="en-US" sz="2400" dirty="0" smtClean="0">
                <a:ea typeface="標楷體" pitchFamily="65" charset="-120"/>
              </a:rPr>
              <a:t>產品的意義</a:t>
            </a:r>
            <a:endParaRPr lang="ja-JP" altLang="en-US" sz="2400" dirty="0">
              <a:ea typeface="標楷體" pitchFamily="65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54916" y="4725144"/>
            <a:ext cx="569900" cy="1708160"/>
          </a:xfrm>
          <a:prstGeom prst="rect">
            <a:avLst/>
          </a:prstGeom>
        </p:spPr>
        <p:txBody>
          <a:bodyPr vert="eaVert" wrap="square" anchor="ctr" anchorCtr="0">
            <a:spAutoFit/>
          </a:bodyPr>
          <a:lstStyle/>
          <a:p>
            <a:pPr lvl="0" algn="ctr">
              <a:lnSpc>
                <a:spcPts val="1500"/>
              </a:lnSpc>
            </a:pPr>
            <a:r>
              <a:rPr lang="zh-TW" altLang="en-US" sz="1600" dirty="0" smtClean="0">
                <a:solidFill>
                  <a:schemeClr val="accent6"/>
                </a:solidFill>
                <a:ea typeface="標楷體" pitchFamily="65" charset="-120"/>
              </a:rPr>
              <a:t>產品社群行銷的內涵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3552805" y="40466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2"/>
                </a:solidFill>
              </a:rPr>
              <a:t>(1/2)</a:t>
            </a:r>
            <a:endParaRPr lang="zh-TW" altLang="en-US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學習目標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本章將介紹產品的概念，並延伸出數位產品與產品社群行銷的概念。</a:t>
            </a:r>
            <a:endParaRPr lang="en-US" altLang="zh-TW" dirty="0" smtClean="0"/>
          </a:p>
          <a:p>
            <a:r>
              <a:rPr lang="zh-TW" altLang="en-US" dirty="0" smtClean="0"/>
              <a:t>先從產品的定義切入，介紹產品的種類與產品生命週期等基本的行銷概念後，再說明數位產品與產品社群行銷，期望透過本章的介紹，能讓讀者對於網路行銷與產品有更深一層的認知。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10</a:t>
            </a:r>
            <a:r>
              <a:rPr lang="zh-TW" altLang="en-US" smtClean="0"/>
              <a:t>章 網路行銷與產品</a:t>
            </a: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2</a:t>
            </a:fld>
            <a:r>
              <a:rPr lang="zh-TW" altLang="en-US" smtClean="0"/>
              <a:t> </a:t>
            </a:r>
            <a:r>
              <a:rPr lang="en-US" altLang="zh-TW" smtClean="0"/>
              <a:t>/</a:t>
            </a:r>
            <a:r>
              <a:rPr lang="zh-TW" altLang="en-US" smtClean="0"/>
              <a:t> </a:t>
            </a:r>
            <a:r>
              <a:rPr lang="en-US" altLang="zh-TW" smtClean="0"/>
              <a:t>40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chemeClr val="accent1"/>
                </a:solidFill>
              </a:rPr>
              <a:t>生活上的應用</a:t>
            </a:r>
            <a:endParaRPr lang="zh-TW" altLang="en-US" dirty="0">
              <a:solidFill>
                <a:schemeClr val="accent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9552" y="1143000"/>
            <a:ext cx="6048672" cy="5257800"/>
          </a:xfrm>
        </p:spPr>
        <p:txBody>
          <a:bodyPr>
            <a:normAutofit/>
          </a:bodyPr>
          <a:lstStyle/>
          <a:p>
            <a:pPr lvl="0">
              <a:buClr>
                <a:srgbClr val="9999FF"/>
              </a:buClr>
            </a:pPr>
            <a:r>
              <a:rPr lang="en-US" altLang="zh-TW" b="1" dirty="0" smtClean="0"/>
              <a:t>Will It Blend?</a:t>
            </a:r>
          </a:p>
          <a:p>
            <a:pPr lvl="1"/>
            <a:r>
              <a:rPr lang="zh-TW" altLang="en-US" dirty="0" smtClean="0"/>
              <a:t>當產品順利被攪碎後，主持人都會說：“</a:t>
            </a:r>
            <a:r>
              <a:rPr lang="en-US" altLang="zh-TW" dirty="0" smtClean="0"/>
              <a:t>Yes, It Blends!” </a:t>
            </a:r>
            <a:r>
              <a:rPr lang="zh-TW" altLang="en-US" dirty="0" smtClean="0"/>
              <a:t>並將被攪碎的物品放在桌上，藉此衝突點來宣達該攪拌機的性能，傳遞連這些產品都能夠攪碎，更何況是食物！其推出後在網路上造成討論與分享，連帶也使得攪拌機的銷售量成長了 </a:t>
            </a:r>
            <a:r>
              <a:rPr lang="en-US" altLang="zh-TW" dirty="0" smtClean="0"/>
              <a:t>5</a:t>
            </a:r>
            <a:r>
              <a:rPr lang="zh-TW" altLang="en-US" dirty="0" smtClean="0"/>
              <a:t> 倍。</a:t>
            </a:r>
            <a:endParaRPr lang="en-US" altLang="zh-TW" dirty="0" smtClean="0"/>
          </a:p>
          <a:p>
            <a:pPr lvl="1"/>
            <a:r>
              <a:rPr lang="zh-TW" altLang="en-US" dirty="0" smtClean="0">
                <a:solidFill>
                  <a:srgbClr val="C00000"/>
                </a:solidFill>
              </a:rPr>
              <a:t>想一想：</a:t>
            </a:r>
            <a:r>
              <a:rPr lang="zh-TW" altLang="en-US" dirty="0" smtClean="0"/>
              <a:t>我們要如何創造出會讓網路使用者願意分享的行銷活動？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10</a:t>
            </a:r>
            <a:r>
              <a:rPr lang="zh-TW" altLang="en-US" smtClean="0"/>
              <a:t>章 網路行銷與產品</a:t>
            </a:r>
            <a:endParaRPr lang="en-US" altLang="zh-TW"/>
          </a:p>
        </p:txBody>
      </p:sp>
      <p:sp>
        <p:nvSpPr>
          <p:cNvPr id="13" name="投影片編號版面配置區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20</a:t>
            </a:fld>
            <a:r>
              <a:rPr lang="zh-TW" altLang="en-US" smtClean="0"/>
              <a:t> </a:t>
            </a:r>
            <a:r>
              <a:rPr lang="en-US" altLang="zh-TW" smtClean="0"/>
              <a:t>/</a:t>
            </a:r>
            <a:r>
              <a:rPr lang="zh-TW" altLang="en-US" smtClean="0"/>
              <a:t> </a:t>
            </a:r>
            <a:r>
              <a:rPr lang="en-US" altLang="zh-TW" smtClean="0"/>
              <a:t>40</a:t>
            </a:r>
            <a:endParaRPr lang="en-US" altLang="zh-TW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8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77500" lnSpcReduction="20000"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數位產品的內涵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lnSpcReduction="10000"/>
          </a:bodyPr>
          <a:lstStyle/>
          <a:p>
            <a:r>
              <a:rPr lang="zh-TW" altLang="en-US" sz="2400" dirty="0" smtClean="0">
                <a:ea typeface="標楷體" pitchFamily="65" charset="-120"/>
              </a:rPr>
              <a:t>產品的意義</a:t>
            </a:r>
            <a:endParaRPr lang="ja-JP" altLang="en-US" sz="2400" dirty="0">
              <a:ea typeface="標楷體" pitchFamily="65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54916" y="4725144"/>
            <a:ext cx="569900" cy="1708160"/>
          </a:xfrm>
          <a:prstGeom prst="rect">
            <a:avLst/>
          </a:prstGeom>
        </p:spPr>
        <p:txBody>
          <a:bodyPr vert="eaVert" wrap="square" anchor="ctr" anchorCtr="0">
            <a:spAutoFit/>
          </a:bodyPr>
          <a:lstStyle/>
          <a:p>
            <a:pPr lvl="0" algn="ctr">
              <a:lnSpc>
                <a:spcPts val="1500"/>
              </a:lnSpc>
            </a:pPr>
            <a:r>
              <a:rPr lang="zh-TW" altLang="en-US" sz="1600" dirty="0" smtClean="0">
                <a:solidFill>
                  <a:schemeClr val="accent6"/>
                </a:solidFill>
                <a:ea typeface="標楷體" pitchFamily="65" charset="-120"/>
              </a:rPr>
              <a:t>產品社群行銷的內涵</a:t>
            </a:r>
          </a:p>
        </p:txBody>
      </p:sp>
      <p:pic>
        <p:nvPicPr>
          <p:cNvPr id="151554" name="Picture 2" descr="https://sp.yimg.com/ib/th?id=HN.608014339822192808&amp;pid=15.1&amp;P=0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625" r="23625"/>
          <a:stretch>
            <a:fillRect/>
          </a:stretch>
        </p:blipFill>
        <p:spPr bwMode="auto">
          <a:xfrm>
            <a:off x="6732240" y="2286000"/>
            <a:ext cx="2411760" cy="4572000"/>
          </a:xfrm>
          <a:prstGeom prst="rect">
            <a:avLst/>
          </a:prstGeom>
          <a:noFill/>
        </p:spPr>
      </p:pic>
      <p:sp>
        <p:nvSpPr>
          <p:cNvPr id="12" name="文字方塊 11"/>
          <p:cNvSpPr txBox="1"/>
          <p:nvPr/>
        </p:nvSpPr>
        <p:spPr>
          <a:xfrm>
            <a:off x="3552805" y="40466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2"/>
                </a:solidFill>
              </a:rPr>
              <a:t>(2/2)</a:t>
            </a:r>
            <a:endParaRPr lang="zh-TW" altLang="en-US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數位產品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rgbClr val="C00000"/>
                </a:solidFill>
              </a:rPr>
              <a:t>數位產品 </a:t>
            </a:r>
            <a:r>
              <a:rPr lang="en-US" altLang="zh-TW" b="1" dirty="0" smtClean="0">
                <a:solidFill>
                  <a:srgbClr val="C00000"/>
                </a:solidFill>
              </a:rPr>
              <a:t>(Digital Products) </a:t>
            </a:r>
            <a:r>
              <a:rPr lang="zh-TW" altLang="en-US" dirty="0" smtClean="0"/>
              <a:t>是指可利用數位形式存在的產品，再透過電腦、資訊科技與網路進行傳遞，而讓其他使用者接收與使用</a:t>
            </a:r>
            <a:endParaRPr lang="en-US" altLang="zh-TW" dirty="0" smtClean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10</a:t>
            </a:r>
            <a:r>
              <a:rPr lang="zh-TW" altLang="en-US" smtClean="0"/>
              <a:t>章 網路行銷與產品</a:t>
            </a:r>
            <a:endParaRPr lang="en-US" altLang="zh-TW"/>
          </a:p>
        </p:txBody>
      </p:sp>
      <p:sp>
        <p:nvSpPr>
          <p:cNvPr id="18" name="投影片編號版面配置區 1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21</a:t>
            </a:fld>
            <a:r>
              <a:rPr lang="zh-TW" altLang="en-US" smtClean="0"/>
              <a:t> </a:t>
            </a:r>
            <a:r>
              <a:rPr lang="en-US" altLang="zh-TW" smtClean="0"/>
              <a:t>/</a:t>
            </a:r>
            <a:r>
              <a:rPr lang="zh-TW" altLang="en-US" smtClean="0"/>
              <a:t> </a:t>
            </a:r>
            <a:r>
              <a:rPr lang="en-US" altLang="zh-TW" smtClean="0"/>
              <a:t>40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77500" lnSpcReduction="20000"/>
          </a:bodyPr>
          <a:lstStyle/>
          <a:p>
            <a:r>
              <a:rPr lang="zh-TW" altLang="en-US" sz="2400" dirty="0" smtClean="0">
                <a:ea typeface="標楷體" pitchFamily="65" charset="-120"/>
              </a:rPr>
              <a:t>數位產品的內涵</a:t>
            </a:r>
            <a:endParaRPr lang="ja-JP" altLang="en-US" sz="2400" dirty="0"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lnSpcReduction="10000"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產品的意義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-54916" y="4725144"/>
            <a:ext cx="569900" cy="1708160"/>
          </a:xfrm>
          <a:prstGeom prst="rect">
            <a:avLst/>
          </a:prstGeom>
        </p:spPr>
        <p:txBody>
          <a:bodyPr vert="eaVert" wrap="square" anchor="ctr" anchorCtr="0">
            <a:spAutoFit/>
          </a:bodyPr>
          <a:lstStyle/>
          <a:p>
            <a:pPr lvl="0" algn="ctr">
              <a:lnSpc>
                <a:spcPts val="1500"/>
              </a:lnSpc>
            </a:pPr>
            <a:r>
              <a:rPr lang="zh-TW" altLang="en-US" sz="1600" dirty="0" smtClean="0">
                <a:solidFill>
                  <a:schemeClr val="accent6"/>
                </a:solidFill>
                <a:ea typeface="標楷體" pitchFamily="65" charset="-120"/>
              </a:rPr>
              <a:t>產品社群行銷的內涵</a:t>
            </a:r>
          </a:p>
        </p:txBody>
      </p:sp>
      <p:pic>
        <p:nvPicPr>
          <p:cNvPr id="16" name="圖片 15"/>
          <p:cNvPicPr/>
          <p:nvPr/>
        </p:nvPicPr>
        <p:blipFill rotWithShape="1">
          <a:blip r:embed="rId2" cstate="print"/>
          <a:srcRect l="22887" t="8383" r="23718" b="3089"/>
          <a:stretch/>
        </p:blipFill>
        <p:spPr bwMode="auto">
          <a:xfrm>
            <a:off x="2699792" y="2492896"/>
            <a:ext cx="3672408" cy="3456384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sp>
        <p:nvSpPr>
          <p:cNvPr id="17" name="矩形 16"/>
          <p:cNvSpPr/>
          <p:nvPr/>
        </p:nvSpPr>
        <p:spPr>
          <a:xfrm>
            <a:off x="2771800" y="5949280"/>
            <a:ext cx="35189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/>
              <a:t>圖 </a:t>
            </a:r>
            <a:r>
              <a:rPr lang="en-US" altLang="zh-TW" dirty="0" smtClean="0"/>
              <a:t>10-4</a:t>
            </a:r>
            <a:r>
              <a:rPr lang="zh-TW" altLang="en-US" dirty="0" smtClean="0"/>
              <a:t>　</a:t>
            </a:r>
            <a:r>
              <a:rPr lang="en-US" altLang="zh-TW" dirty="0" err="1" smtClean="0"/>
              <a:t>emome</a:t>
            </a:r>
            <a:r>
              <a:rPr lang="en-US" altLang="zh-TW" dirty="0" smtClean="0"/>
              <a:t> </a:t>
            </a:r>
            <a:r>
              <a:rPr lang="zh-TW" altLang="en-US" dirty="0" smtClean="0"/>
              <a:t>書城 </a:t>
            </a:r>
            <a:endParaRPr lang="en-US" altLang="zh-TW" dirty="0" smtClean="0"/>
          </a:p>
          <a:p>
            <a:r>
              <a:rPr lang="en-US" altLang="zh-TW" dirty="0" smtClean="0"/>
              <a:t>(</a:t>
            </a:r>
            <a:r>
              <a:rPr lang="en-US" altLang="zh-TW" dirty="0" smtClean="0">
                <a:hlinkClick r:id="rId3"/>
              </a:rPr>
              <a:t>http://bookstore.emome.net/pc/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數位產品的特性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9552" y="1143000"/>
            <a:ext cx="4536504" cy="5257800"/>
          </a:xfrm>
        </p:spPr>
        <p:txBody>
          <a:bodyPr/>
          <a:lstStyle/>
          <a:p>
            <a:pPr>
              <a:buNone/>
            </a:pPr>
            <a:r>
              <a:rPr lang="en-US" altLang="zh-TW" b="1" dirty="0" smtClean="0">
                <a:solidFill>
                  <a:srgbClr val="C00000"/>
                </a:solidFill>
              </a:rPr>
              <a:t>1.</a:t>
            </a:r>
            <a:r>
              <a:rPr lang="zh-TW" altLang="en-US" b="1" dirty="0" smtClean="0">
                <a:solidFill>
                  <a:srgbClr val="C00000"/>
                </a:solidFill>
              </a:rPr>
              <a:t>高研發成本</a:t>
            </a:r>
          </a:p>
          <a:p>
            <a:pPr lvl="1"/>
            <a:r>
              <a:rPr lang="zh-TW" altLang="en-US" dirty="0" smtClean="0"/>
              <a:t>由於數位產品需要經過數位化的過程，企業在執行時必須要先添購資訊科技設備，這將會造成數位產品研發的成本過高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10</a:t>
            </a:r>
            <a:r>
              <a:rPr lang="zh-TW" altLang="en-US" smtClean="0"/>
              <a:t>章 網路行銷與產品</a:t>
            </a:r>
            <a:endParaRPr lang="en-US" altLang="zh-TW"/>
          </a:p>
        </p:txBody>
      </p:sp>
      <p:sp>
        <p:nvSpPr>
          <p:cNvPr id="14" name="投影片編號版面配置區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22</a:t>
            </a:fld>
            <a:r>
              <a:rPr lang="zh-TW" altLang="en-US" smtClean="0"/>
              <a:t> </a:t>
            </a:r>
            <a:r>
              <a:rPr lang="en-US" altLang="zh-TW" smtClean="0"/>
              <a:t>/</a:t>
            </a:r>
            <a:r>
              <a:rPr lang="zh-TW" altLang="en-US" smtClean="0"/>
              <a:t> </a:t>
            </a:r>
            <a:r>
              <a:rPr lang="en-US" altLang="zh-TW" smtClean="0"/>
              <a:t>40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77500" lnSpcReduction="20000"/>
          </a:bodyPr>
          <a:lstStyle/>
          <a:p>
            <a:r>
              <a:rPr lang="zh-TW" altLang="en-US" sz="2400" dirty="0" smtClean="0">
                <a:ea typeface="標楷體" pitchFamily="65" charset="-120"/>
              </a:rPr>
              <a:t>數位產品的內涵</a:t>
            </a:r>
            <a:endParaRPr lang="ja-JP" altLang="en-US" sz="2400" dirty="0"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lnSpcReduction="10000"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產品的意義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-54916" y="4725144"/>
            <a:ext cx="569900" cy="1708160"/>
          </a:xfrm>
          <a:prstGeom prst="rect">
            <a:avLst/>
          </a:prstGeom>
        </p:spPr>
        <p:txBody>
          <a:bodyPr vert="eaVert" wrap="square" anchor="ctr" anchorCtr="0">
            <a:spAutoFit/>
          </a:bodyPr>
          <a:lstStyle/>
          <a:p>
            <a:pPr lvl="0" algn="ctr">
              <a:lnSpc>
                <a:spcPts val="1500"/>
              </a:lnSpc>
            </a:pPr>
            <a:r>
              <a:rPr lang="zh-TW" altLang="en-US" sz="1600" dirty="0" smtClean="0">
                <a:solidFill>
                  <a:schemeClr val="accent6"/>
                </a:solidFill>
                <a:ea typeface="標楷體" pitchFamily="65" charset="-120"/>
              </a:rPr>
              <a:t>產品社群行銷的內涵</a:t>
            </a:r>
          </a:p>
        </p:txBody>
      </p:sp>
      <p:pic>
        <p:nvPicPr>
          <p:cNvPr id="11" name="圖片 10"/>
          <p:cNvPicPr/>
          <p:nvPr/>
        </p:nvPicPr>
        <p:blipFill rotWithShape="1">
          <a:blip r:embed="rId2" cstate="print"/>
          <a:srcRect l="25108" t="9617" r="26076" b="5794"/>
          <a:stretch/>
        </p:blipFill>
        <p:spPr bwMode="auto">
          <a:xfrm>
            <a:off x="5148064" y="1916832"/>
            <a:ext cx="3570988" cy="3480668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sp>
        <p:nvSpPr>
          <p:cNvPr id="12" name="矩形 11"/>
          <p:cNvSpPr/>
          <p:nvPr/>
        </p:nvSpPr>
        <p:spPr>
          <a:xfrm>
            <a:off x="5076056" y="5445224"/>
            <a:ext cx="40679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/>
              <a:t>圖 </a:t>
            </a:r>
            <a:r>
              <a:rPr lang="en-US" altLang="zh-TW" dirty="0" smtClean="0"/>
              <a:t>10-5</a:t>
            </a:r>
            <a:r>
              <a:rPr lang="zh-TW" altLang="en-US" dirty="0" smtClean="0"/>
              <a:t>　數位學堂首頁</a:t>
            </a:r>
            <a:endParaRPr lang="en-US" altLang="zh-TW" dirty="0" smtClean="0"/>
          </a:p>
          <a:p>
            <a:r>
              <a:rPr lang="en-US" altLang="zh-TW" dirty="0" smtClean="0"/>
              <a:t>(</a:t>
            </a:r>
            <a:r>
              <a:rPr lang="en-US" altLang="zh-TW" dirty="0" smtClean="0">
                <a:hlinkClick r:id="rId3"/>
              </a:rPr>
              <a:t>http://www.tkblearning.com.tw/web/index.jsp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3984853" y="40466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2"/>
                </a:solidFill>
              </a:rPr>
              <a:t>(1/5)</a:t>
            </a:r>
            <a:endParaRPr lang="zh-TW" altLang="en-US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數位產品的特性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9552" y="1143000"/>
            <a:ext cx="4464496" cy="5257800"/>
          </a:xfrm>
        </p:spPr>
        <p:txBody>
          <a:bodyPr/>
          <a:lstStyle/>
          <a:p>
            <a:pPr>
              <a:buNone/>
            </a:pPr>
            <a:r>
              <a:rPr lang="en-US" altLang="zh-TW" b="1" dirty="0" smtClean="0">
                <a:solidFill>
                  <a:srgbClr val="C00000"/>
                </a:solidFill>
              </a:rPr>
              <a:t>2.</a:t>
            </a:r>
            <a:r>
              <a:rPr lang="zh-TW" altLang="en-US" b="1" dirty="0" smtClean="0">
                <a:solidFill>
                  <a:srgbClr val="C00000"/>
                </a:solidFill>
              </a:rPr>
              <a:t>低複製成本</a:t>
            </a:r>
          </a:p>
          <a:p>
            <a:pPr lvl="1"/>
            <a:r>
              <a:rPr lang="zh-TW" altLang="en-US" dirty="0" smtClean="0"/>
              <a:t>產品一旦成功數位化之後，就可經由電腦、網路來進行傳遞，此時，使用者可快速且幾乎沒有成本的進行複製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10</a:t>
            </a:r>
            <a:r>
              <a:rPr lang="zh-TW" altLang="en-US" smtClean="0"/>
              <a:t>章 網路行銷與產品</a:t>
            </a:r>
            <a:endParaRPr lang="en-US" altLang="zh-TW"/>
          </a:p>
        </p:txBody>
      </p:sp>
      <p:sp>
        <p:nvSpPr>
          <p:cNvPr id="14" name="投影片編號版面配置區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23</a:t>
            </a:fld>
            <a:r>
              <a:rPr lang="zh-TW" altLang="en-US" smtClean="0"/>
              <a:t> </a:t>
            </a:r>
            <a:r>
              <a:rPr lang="en-US" altLang="zh-TW" smtClean="0"/>
              <a:t>/</a:t>
            </a:r>
            <a:r>
              <a:rPr lang="zh-TW" altLang="en-US" smtClean="0"/>
              <a:t> </a:t>
            </a:r>
            <a:r>
              <a:rPr lang="en-US" altLang="zh-TW" smtClean="0"/>
              <a:t>40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77500" lnSpcReduction="20000"/>
          </a:bodyPr>
          <a:lstStyle/>
          <a:p>
            <a:r>
              <a:rPr lang="zh-TW" altLang="en-US" sz="2400" dirty="0" smtClean="0">
                <a:ea typeface="標楷體" pitchFamily="65" charset="-120"/>
              </a:rPr>
              <a:t>數位產品的內涵</a:t>
            </a:r>
            <a:endParaRPr lang="ja-JP" altLang="en-US" sz="2400" dirty="0"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lnSpcReduction="10000"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產品的意義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-54916" y="4725144"/>
            <a:ext cx="569900" cy="1708160"/>
          </a:xfrm>
          <a:prstGeom prst="rect">
            <a:avLst/>
          </a:prstGeom>
        </p:spPr>
        <p:txBody>
          <a:bodyPr vert="eaVert" wrap="square" anchor="ctr" anchorCtr="0">
            <a:spAutoFit/>
          </a:bodyPr>
          <a:lstStyle/>
          <a:p>
            <a:pPr lvl="0" algn="ctr">
              <a:lnSpc>
                <a:spcPts val="1500"/>
              </a:lnSpc>
            </a:pPr>
            <a:r>
              <a:rPr lang="zh-TW" altLang="en-US" sz="1600" dirty="0" smtClean="0">
                <a:solidFill>
                  <a:schemeClr val="accent6"/>
                </a:solidFill>
                <a:ea typeface="標楷體" pitchFamily="65" charset="-120"/>
              </a:rPr>
              <a:t>產品社群行銷的內涵</a:t>
            </a:r>
          </a:p>
        </p:txBody>
      </p:sp>
      <p:pic>
        <p:nvPicPr>
          <p:cNvPr id="11" name="圖片 10"/>
          <p:cNvPicPr/>
          <p:nvPr/>
        </p:nvPicPr>
        <p:blipFill rotWithShape="1">
          <a:blip r:embed="rId2" cstate="print"/>
          <a:srcRect l="24415" t="8630" r="25521" b="8504"/>
          <a:stretch/>
        </p:blipFill>
        <p:spPr bwMode="auto">
          <a:xfrm>
            <a:off x="5148064" y="1916832"/>
            <a:ext cx="3662282" cy="3409770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sp>
        <p:nvSpPr>
          <p:cNvPr id="12" name="矩形 11"/>
          <p:cNvSpPr/>
          <p:nvPr/>
        </p:nvSpPr>
        <p:spPr>
          <a:xfrm>
            <a:off x="5148064" y="5373216"/>
            <a:ext cx="34163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/>
              <a:t>圖 </a:t>
            </a:r>
            <a:r>
              <a:rPr lang="en-US" altLang="zh-TW" dirty="0" smtClean="0"/>
              <a:t>10-6</a:t>
            </a:r>
            <a:r>
              <a:rPr lang="zh-TW" altLang="en-US" dirty="0" smtClean="0"/>
              <a:t>　</a:t>
            </a:r>
            <a:r>
              <a:rPr lang="en-US" altLang="zh-TW" dirty="0" smtClean="0"/>
              <a:t>KKBOX</a:t>
            </a:r>
          </a:p>
          <a:p>
            <a:r>
              <a:rPr lang="en-US" altLang="zh-TW" dirty="0" smtClean="0"/>
              <a:t>(</a:t>
            </a:r>
            <a:r>
              <a:rPr lang="en-US" altLang="zh-TW" dirty="0" smtClean="0">
                <a:hlinkClick r:id="rId3"/>
              </a:rPr>
              <a:t>http://tw.kkbox.com/index.html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3984853" y="40466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2"/>
                </a:solidFill>
              </a:rPr>
              <a:t>(2/5)</a:t>
            </a:r>
            <a:endParaRPr lang="zh-TW" altLang="en-US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數位產品的特性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9552" y="1143000"/>
            <a:ext cx="4536504" cy="5257800"/>
          </a:xfrm>
        </p:spPr>
        <p:txBody>
          <a:bodyPr/>
          <a:lstStyle/>
          <a:p>
            <a:pPr>
              <a:buNone/>
            </a:pPr>
            <a:r>
              <a:rPr lang="en-US" altLang="zh-TW" b="1" dirty="0" smtClean="0">
                <a:solidFill>
                  <a:srgbClr val="C00000"/>
                </a:solidFill>
              </a:rPr>
              <a:t>3.</a:t>
            </a:r>
            <a:r>
              <a:rPr lang="zh-TW" altLang="en-US" b="1" dirty="0" smtClean="0">
                <a:solidFill>
                  <a:srgbClr val="C00000"/>
                </a:solidFill>
              </a:rPr>
              <a:t>高度經驗導向</a:t>
            </a:r>
          </a:p>
          <a:p>
            <a:pPr lvl="1"/>
            <a:r>
              <a:rPr lang="zh-TW" altLang="en-US" dirty="0" smtClean="0"/>
              <a:t>數位產品需要經過不斷的測試與修改，才能研發出最佳的使用版本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10</a:t>
            </a:r>
            <a:r>
              <a:rPr lang="zh-TW" altLang="en-US" smtClean="0"/>
              <a:t>章 網路行銷與產品</a:t>
            </a:r>
            <a:endParaRPr lang="en-US" altLang="zh-TW"/>
          </a:p>
        </p:txBody>
      </p:sp>
      <p:sp>
        <p:nvSpPr>
          <p:cNvPr id="14" name="投影片編號版面配置區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24</a:t>
            </a:fld>
            <a:r>
              <a:rPr lang="zh-TW" altLang="en-US" smtClean="0"/>
              <a:t> </a:t>
            </a:r>
            <a:r>
              <a:rPr lang="en-US" altLang="zh-TW" smtClean="0"/>
              <a:t>/</a:t>
            </a:r>
            <a:r>
              <a:rPr lang="zh-TW" altLang="en-US" smtClean="0"/>
              <a:t> </a:t>
            </a:r>
            <a:r>
              <a:rPr lang="en-US" altLang="zh-TW" smtClean="0"/>
              <a:t>40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77500" lnSpcReduction="20000"/>
          </a:bodyPr>
          <a:lstStyle/>
          <a:p>
            <a:r>
              <a:rPr lang="zh-TW" altLang="en-US" sz="2400" dirty="0" smtClean="0">
                <a:ea typeface="標楷體" pitchFamily="65" charset="-120"/>
              </a:rPr>
              <a:t>數位產品的內涵</a:t>
            </a:r>
            <a:endParaRPr lang="ja-JP" altLang="en-US" sz="2400" dirty="0"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lnSpcReduction="10000"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產品的意義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-54916" y="4725144"/>
            <a:ext cx="569900" cy="1708160"/>
          </a:xfrm>
          <a:prstGeom prst="rect">
            <a:avLst/>
          </a:prstGeom>
        </p:spPr>
        <p:txBody>
          <a:bodyPr vert="eaVert" wrap="square" anchor="ctr" anchorCtr="0">
            <a:spAutoFit/>
          </a:bodyPr>
          <a:lstStyle/>
          <a:p>
            <a:pPr lvl="0" algn="ctr">
              <a:lnSpc>
                <a:spcPts val="1500"/>
              </a:lnSpc>
            </a:pPr>
            <a:r>
              <a:rPr lang="zh-TW" altLang="en-US" sz="1600" dirty="0" smtClean="0">
                <a:solidFill>
                  <a:schemeClr val="accent6"/>
                </a:solidFill>
                <a:ea typeface="標楷體" pitchFamily="65" charset="-120"/>
              </a:rPr>
              <a:t>產品社群行銷的內涵</a:t>
            </a:r>
          </a:p>
        </p:txBody>
      </p:sp>
      <p:pic>
        <p:nvPicPr>
          <p:cNvPr id="11" name="圖片 10"/>
          <p:cNvPicPr/>
          <p:nvPr/>
        </p:nvPicPr>
        <p:blipFill rotWithShape="1">
          <a:blip r:embed="rId2" cstate="print"/>
          <a:srcRect l="24689" t="8631" r="24273" b="5555"/>
          <a:stretch/>
        </p:blipFill>
        <p:spPr bwMode="auto">
          <a:xfrm>
            <a:off x="4943777" y="1628800"/>
            <a:ext cx="3920208" cy="3707628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sp>
        <p:nvSpPr>
          <p:cNvPr id="12" name="矩形 11"/>
          <p:cNvSpPr/>
          <p:nvPr/>
        </p:nvSpPr>
        <p:spPr>
          <a:xfrm>
            <a:off x="4932040" y="5373216"/>
            <a:ext cx="29290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/>
              <a:t>圖 </a:t>
            </a:r>
            <a:r>
              <a:rPr lang="en-US" altLang="zh-TW" dirty="0" smtClean="0"/>
              <a:t>10-7</a:t>
            </a:r>
            <a:r>
              <a:rPr lang="zh-TW" altLang="en-US" dirty="0" smtClean="0"/>
              <a:t>　</a:t>
            </a:r>
            <a:r>
              <a:rPr lang="en-US" altLang="zh-TW" dirty="0" err="1" smtClean="0"/>
              <a:t>Readmoo</a:t>
            </a:r>
            <a:r>
              <a:rPr lang="en-US" altLang="zh-TW" dirty="0" smtClean="0"/>
              <a:t> </a:t>
            </a:r>
            <a:r>
              <a:rPr lang="zh-TW" altLang="en-US" dirty="0" smtClean="0"/>
              <a:t>電子書</a:t>
            </a:r>
            <a:endParaRPr lang="en-US" altLang="zh-TW" dirty="0" smtClean="0"/>
          </a:p>
          <a:p>
            <a:r>
              <a:rPr lang="en-US" altLang="zh-TW" dirty="0" smtClean="0"/>
              <a:t>(</a:t>
            </a:r>
            <a:r>
              <a:rPr lang="en-US" altLang="zh-TW" dirty="0" smtClean="0">
                <a:hlinkClick r:id="rId3"/>
              </a:rPr>
              <a:t>https://readmoo.com/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3984853" y="40466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2"/>
                </a:solidFill>
              </a:rPr>
              <a:t>(3/5)</a:t>
            </a:r>
            <a:endParaRPr lang="zh-TW" altLang="en-US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數位產品的特性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9552" y="1143000"/>
            <a:ext cx="4392488" cy="5257800"/>
          </a:xfrm>
        </p:spPr>
        <p:txBody>
          <a:bodyPr/>
          <a:lstStyle/>
          <a:p>
            <a:pPr>
              <a:buNone/>
            </a:pPr>
            <a:r>
              <a:rPr lang="en-US" altLang="zh-TW" b="1" dirty="0" smtClean="0">
                <a:solidFill>
                  <a:srgbClr val="C00000"/>
                </a:solidFill>
              </a:rPr>
              <a:t>4.</a:t>
            </a:r>
            <a:r>
              <a:rPr lang="zh-TW" altLang="en-US" b="1" dirty="0" smtClean="0">
                <a:solidFill>
                  <a:srgbClr val="C00000"/>
                </a:solidFill>
              </a:rPr>
              <a:t>高轉換成本</a:t>
            </a:r>
          </a:p>
          <a:p>
            <a:pPr lvl="1"/>
            <a:r>
              <a:rPr lang="zh-TW" altLang="en-US" dirty="0" smtClean="0"/>
              <a:t>由於數位產品需要特定的播放程式，對於使用者來說，更換其他產品的代價便會提高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10</a:t>
            </a:r>
            <a:r>
              <a:rPr lang="zh-TW" altLang="en-US" smtClean="0"/>
              <a:t>章 網路行銷與產品</a:t>
            </a:r>
            <a:endParaRPr lang="en-US" altLang="zh-TW"/>
          </a:p>
        </p:txBody>
      </p:sp>
      <p:sp>
        <p:nvSpPr>
          <p:cNvPr id="14" name="投影片編號版面配置區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25</a:t>
            </a:fld>
            <a:r>
              <a:rPr lang="zh-TW" altLang="en-US" smtClean="0"/>
              <a:t> </a:t>
            </a:r>
            <a:r>
              <a:rPr lang="en-US" altLang="zh-TW" smtClean="0"/>
              <a:t>/</a:t>
            </a:r>
            <a:r>
              <a:rPr lang="zh-TW" altLang="en-US" smtClean="0"/>
              <a:t> </a:t>
            </a:r>
            <a:r>
              <a:rPr lang="en-US" altLang="zh-TW" smtClean="0"/>
              <a:t>40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77500" lnSpcReduction="20000"/>
          </a:bodyPr>
          <a:lstStyle/>
          <a:p>
            <a:r>
              <a:rPr lang="zh-TW" altLang="en-US" sz="2400" dirty="0" smtClean="0">
                <a:ea typeface="標楷體" pitchFamily="65" charset="-120"/>
              </a:rPr>
              <a:t>數位產品的內涵</a:t>
            </a:r>
            <a:endParaRPr lang="ja-JP" altLang="en-US" sz="2400" dirty="0"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lnSpcReduction="10000"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產品的意義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-54916" y="4725144"/>
            <a:ext cx="569900" cy="1708160"/>
          </a:xfrm>
          <a:prstGeom prst="rect">
            <a:avLst/>
          </a:prstGeom>
        </p:spPr>
        <p:txBody>
          <a:bodyPr vert="eaVert" wrap="square" anchor="ctr" anchorCtr="0">
            <a:spAutoFit/>
          </a:bodyPr>
          <a:lstStyle/>
          <a:p>
            <a:pPr lvl="0" algn="ctr">
              <a:lnSpc>
                <a:spcPts val="1500"/>
              </a:lnSpc>
            </a:pPr>
            <a:r>
              <a:rPr lang="zh-TW" altLang="en-US" sz="1600" dirty="0" smtClean="0">
                <a:solidFill>
                  <a:schemeClr val="accent6"/>
                </a:solidFill>
                <a:ea typeface="標楷體" pitchFamily="65" charset="-120"/>
              </a:rPr>
              <a:t>產品社群行銷的內涵</a:t>
            </a:r>
          </a:p>
        </p:txBody>
      </p:sp>
      <p:pic>
        <p:nvPicPr>
          <p:cNvPr id="11" name="圖片 10"/>
          <p:cNvPicPr/>
          <p:nvPr/>
        </p:nvPicPr>
        <p:blipFill rotWithShape="1">
          <a:blip r:embed="rId2" cstate="print"/>
          <a:srcRect l="24277" t="8137" r="25105" b="18616"/>
          <a:stretch/>
        </p:blipFill>
        <p:spPr bwMode="auto">
          <a:xfrm>
            <a:off x="5004048" y="1916832"/>
            <a:ext cx="3887948" cy="3164666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sp>
        <p:nvSpPr>
          <p:cNvPr id="12" name="矩形 11"/>
          <p:cNvSpPr/>
          <p:nvPr/>
        </p:nvSpPr>
        <p:spPr>
          <a:xfrm>
            <a:off x="5004048" y="5157192"/>
            <a:ext cx="39604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/>
              <a:t>圖 </a:t>
            </a:r>
            <a:r>
              <a:rPr lang="en-US" altLang="zh-TW" dirty="0" smtClean="0"/>
              <a:t>10-8</a:t>
            </a:r>
            <a:r>
              <a:rPr lang="zh-TW" altLang="en-US" dirty="0" smtClean="0"/>
              <a:t>　</a:t>
            </a:r>
            <a:r>
              <a:rPr lang="en-US" altLang="zh-TW" dirty="0" smtClean="0"/>
              <a:t>KKBOX </a:t>
            </a:r>
            <a:r>
              <a:rPr lang="zh-TW" altLang="en-US" dirty="0" smtClean="0"/>
              <a:t>播放程式</a:t>
            </a:r>
            <a:endParaRPr lang="en-US" altLang="zh-TW" dirty="0" smtClean="0"/>
          </a:p>
          <a:p>
            <a:r>
              <a:rPr lang="en-US" altLang="zh-TW" dirty="0" smtClean="0"/>
              <a:t>(</a:t>
            </a:r>
            <a:r>
              <a:rPr lang="en-US" altLang="zh-TW" dirty="0" smtClean="0">
                <a:hlinkClick r:id="rId3"/>
              </a:rPr>
              <a:t>http://tw.kkbox.com/products/index.shtml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3984853" y="40466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2"/>
                </a:solidFill>
              </a:rPr>
              <a:t>(4/5)</a:t>
            </a:r>
            <a:endParaRPr lang="zh-TW" altLang="en-US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數位產品的特性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zh-TW" b="1" dirty="0" smtClean="0">
                <a:solidFill>
                  <a:srgbClr val="C00000"/>
                </a:solidFill>
              </a:rPr>
              <a:t>5.</a:t>
            </a:r>
            <a:r>
              <a:rPr lang="zh-TW" altLang="en-US" b="1" dirty="0" smtClean="0">
                <a:solidFill>
                  <a:srgbClr val="C00000"/>
                </a:solidFill>
              </a:rPr>
              <a:t>高度傳播性</a:t>
            </a:r>
          </a:p>
          <a:p>
            <a:pPr lvl="1"/>
            <a:r>
              <a:rPr lang="zh-TW" altLang="en-US" dirty="0" smtClean="0"/>
              <a:t>數位化產品很容易在網路上進行傳播，只要透過網路就能接觸到大量的使用者，如同 </a:t>
            </a:r>
            <a:r>
              <a:rPr lang="en-US" altLang="zh-TW" dirty="0" smtClean="0"/>
              <a:t>MP3 </a:t>
            </a:r>
            <a:r>
              <a:rPr lang="zh-TW" altLang="en-US" dirty="0" smtClean="0"/>
              <a:t>的出現，造成音樂產業產值逐年萎縮，以往銷售量很容易超過 </a:t>
            </a:r>
            <a:r>
              <a:rPr lang="en-US" altLang="zh-TW" dirty="0" smtClean="0"/>
              <a:t>10 </a:t>
            </a:r>
            <a:r>
              <a:rPr lang="zh-TW" altLang="en-US" dirty="0" smtClean="0"/>
              <a:t>萬張，但在 </a:t>
            </a:r>
            <a:r>
              <a:rPr lang="en-US" altLang="zh-TW" dirty="0" smtClean="0"/>
              <a:t>2000 </a:t>
            </a:r>
            <a:r>
              <a:rPr lang="zh-TW" altLang="en-US" dirty="0" smtClean="0"/>
              <a:t>年之後，只要能賣超過 </a:t>
            </a:r>
            <a:r>
              <a:rPr lang="en-US" altLang="zh-TW" dirty="0" smtClean="0"/>
              <a:t>10 </a:t>
            </a:r>
            <a:r>
              <a:rPr lang="zh-TW" altLang="en-US" dirty="0" smtClean="0"/>
              <a:t>萬張的唱片，就可以算是暢銷品。</a:t>
            </a:r>
            <a:endParaRPr lang="en-US" altLang="zh-TW" dirty="0" smtClean="0"/>
          </a:p>
          <a:p>
            <a:pPr lvl="1"/>
            <a:endParaRPr lang="en-US" altLang="zh-TW" dirty="0" smtClean="0"/>
          </a:p>
          <a:p>
            <a:pPr>
              <a:buNone/>
            </a:pPr>
            <a:r>
              <a:rPr lang="en-US" altLang="zh-TW" b="1" dirty="0" smtClean="0">
                <a:solidFill>
                  <a:srgbClr val="C00000"/>
                </a:solidFill>
              </a:rPr>
              <a:t>6.</a:t>
            </a:r>
            <a:r>
              <a:rPr lang="zh-TW" altLang="en-US" b="1" dirty="0" smtClean="0">
                <a:solidFill>
                  <a:srgbClr val="C00000"/>
                </a:solidFill>
              </a:rPr>
              <a:t>高鎖住成本</a:t>
            </a:r>
          </a:p>
          <a:p>
            <a:pPr lvl="1"/>
            <a:r>
              <a:rPr lang="zh-TW" altLang="en-US" dirty="0" smtClean="0"/>
              <a:t>這一點是延續自高轉換成本而來的，使用者將會固定使用該產品，而不會輕易的進行轉換或變更。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10</a:t>
            </a:r>
            <a:r>
              <a:rPr lang="zh-TW" altLang="en-US" smtClean="0"/>
              <a:t>章 網路行銷與產品</a:t>
            </a:r>
            <a:endParaRPr lang="en-US" altLang="zh-TW"/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26</a:t>
            </a:fld>
            <a:r>
              <a:rPr lang="zh-TW" altLang="en-US" smtClean="0"/>
              <a:t> </a:t>
            </a:r>
            <a:r>
              <a:rPr lang="en-US" altLang="zh-TW" smtClean="0"/>
              <a:t>/</a:t>
            </a:r>
            <a:r>
              <a:rPr lang="zh-TW" altLang="en-US" smtClean="0"/>
              <a:t> </a:t>
            </a:r>
            <a:r>
              <a:rPr lang="en-US" altLang="zh-TW" smtClean="0"/>
              <a:t>40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77500" lnSpcReduction="20000"/>
          </a:bodyPr>
          <a:lstStyle/>
          <a:p>
            <a:r>
              <a:rPr lang="zh-TW" altLang="en-US" sz="2400" dirty="0" smtClean="0">
                <a:ea typeface="標楷體" pitchFamily="65" charset="-120"/>
              </a:rPr>
              <a:t>數位產品的內涵</a:t>
            </a:r>
            <a:endParaRPr lang="ja-JP" altLang="en-US" sz="2400" dirty="0"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lnSpcReduction="10000"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產品的意義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-54916" y="4725144"/>
            <a:ext cx="569900" cy="1708160"/>
          </a:xfrm>
          <a:prstGeom prst="rect">
            <a:avLst/>
          </a:prstGeom>
        </p:spPr>
        <p:txBody>
          <a:bodyPr vert="eaVert" wrap="square" anchor="ctr" anchorCtr="0">
            <a:spAutoFit/>
          </a:bodyPr>
          <a:lstStyle/>
          <a:p>
            <a:pPr lvl="0" algn="ctr">
              <a:lnSpc>
                <a:spcPts val="1500"/>
              </a:lnSpc>
            </a:pPr>
            <a:r>
              <a:rPr lang="zh-TW" altLang="en-US" sz="1600" dirty="0" smtClean="0">
                <a:solidFill>
                  <a:schemeClr val="accent6"/>
                </a:solidFill>
                <a:ea typeface="標楷體" pitchFamily="65" charset="-120"/>
              </a:rPr>
              <a:t>產品社群行銷的內涵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3984853" y="40466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2"/>
                </a:solidFill>
              </a:rPr>
              <a:t>(5/5)</a:t>
            </a:r>
            <a:endParaRPr lang="zh-TW" altLang="en-US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chemeClr val="accent1"/>
                </a:solidFill>
              </a:rPr>
              <a:t>生活上的應用</a:t>
            </a:r>
            <a:endParaRPr lang="zh-TW" altLang="en-US" dirty="0">
              <a:solidFill>
                <a:schemeClr val="accent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b="1" dirty="0" smtClean="0"/>
              <a:t>iTunes </a:t>
            </a:r>
            <a:r>
              <a:rPr lang="zh-TW" altLang="en-US" b="1" dirty="0" smtClean="0"/>
              <a:t>帳號</a:t>
            </a:r>
            <a:endParaRPr lang="en-US" altLang="zh-TW" b="1" dirty="0" smtClean="0"/>
          </a:p>
          <a:p>
            <a:pPr lvl="1"/>
            <a:r>
              <a:rPr lang="en-US" altLang="zh-TW" dirty="0" smtClean="0"/>
              <a:t>Apple </a:t>
            </a:r>
            <a:r>
              <a:rPr lang="zh-TW" altLang="en-US" dirty="0" smtClean="0"/>
              <a:t>產品在使用時都要透過 </a:t>
            </a:r>
            <a:r>
              <a:rPr lang="en-US" altLang="zh-TW" dirty="0" smtClean="0"/>
              <a:t>iTunes </a:t>
            </a:r>
            <a:r>
              <a:rPr lang="zh-TW" altLang="en-US" dirty="0" smtClean="0"/>
              <a:t>帳號來連結，藉此來串連音樂、程式、聯絡人和其他的資訊， 同時， 也須利用 </a:t>
            </a:r>
            <a:r>
              <a:rPr lang="en-US" altLang="zh-TW" dirty="0" smtClean="0"/>
              <a:t>iTunes </a:t>
            </a:r>
            <a:r>
              <a:rPr lang="zh-TW" altLang="en-US" dirty="0" smtClean="0"/>
              <a:t>來下載應用程式與歌曲 </a:t>
            </a:r>
            <a:r>
              <a:rPr lang="en-US" altLang="zh-TW" dirty="0" smtClean="0"/>
              <a:t>(</a:t>
            </a:r>
            <a:r>
              <a:rPr lang="zh-TW" altLang="en-US" dirty="0" smtClean="0"/>
              <a:t>如圖 </a:t>
            </a:r>
            <a:r>
              <a:rPr lang="en-US" altLang="zh-TW" dirty="0" smtClean="0"/>
              <a:t>10-9)</a:t>
            </a:r>
            <a:r>
              <a:rPr lang="zh-TW" altLang="en-US" dirty="0" smtClean="0"/>
              <a:t>，使用者只要習慣使用 </a:t>
            </a:r>
            <a:r>
              <a:rPr lang="en-US" altLang="zh-TW" dirty="0" smtClean="0"/>
              <a:t>iTunes</a:t>
            </a:r>
            <a:r>
              <a:rPr lang="zh-TW" altLang="en-US" dirty="0" smtClean="0"/>
              <a:t>，就會因為該帳號所串連的資訊而離不開</a:t>
            </a:r>
            <a:r>
              <a:rPr lang="en-US" altLang="zh-TW" dirty="0" smtClean="0"/>
              <a:t>Apple </a:t>
            </a:r>
            <a:r>
              <a:rPr lang="zh-TW" altLang="en-US" dirty="0" smtClean="0"/>
              <a:t>的產品。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10</a:t>
            </a:r>
            <a:r>
              <a:rPr lang="zh-TW" altLang="en-US" smtClean="0"/>
              <a:t>章 網路行銷與產品</a:t>
            </a:r>
            <a:endParaRPr lang="en-US" altLang="zh-TW"/>
          </a:p>
        </p:txBody>
      </p:sp>
      <p:sp>
        <p:nvSpPr>
          <p:cNvPr id="13" name="投影片編號版面配置區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27</a:t>
            </a:fld>
            <a:r>
              <a:rPr lang="zh-TW" altLang="en-US" smtClean="0"/>
              <a:t> </a:t>
            </a:r>
            <a:r>
              <a:rPr lang="en-US" altLang="zh-TW" smtClean="0"/>
              <a:t>/</a:t>
            </a:r>
            <a:r>
              <a:rPr lang="zh-TW" altLang="en-US" smtClean="0"/>
              <a:t> </a:t>
            </a:r>
            <a:r>
              <a:rPr lang="en-US" altLang="zh-TW" smtClean="0"/>
              <a:t>40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77500" lnSpcReduction="20000"/>
          </a:bodyPr>
          <a:lstStyle/>
          <a:p>
            <a:r>
              <a:rPr lang="zh-TW" altLang="en-US" sz="2400" dirty="0" smtClean="0">
                <a:ea typeface="標楷體" pitchFamily="65" charset="-120"/>
              </a:rPr>
              <a:t>數位產品的內涵</a:t>
            </a:r>
            <a:endParaRPr lang="ja-JP" altLang="en-US" sz="2400" dirty="0"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lnSpcReduction="10000"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產品的意義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-54916" y="4725144"/>
            <a:ext cx="569900" cy="1708160"/>
          </a:xfrm>
          <a:prstGeom prst="rect">
            <a:avLst/>
          </a:prstGeom>
        </p:spPr>
        <p:txBody>
          <a:bodyPr vert="eaVert" wrap="square" anchor="ctr" anchorCtr="0">
            <a:spAutoFit/>
          </a:bodyPr>
          <a:lstStyle/>
          <a:p>
            <a:pPr lvl="0" algn="ctr">
              <a:lnSpc>
                <a:spcPts val="1500"/>
              </a:lnSpc>
            </a:pPr>
            <a:r>
              <a:rPr lang="zh-TW" altLang="en-US" sz="1600" dirty="0" smtClean="0">
                <a:solidFill>
                  <a:schemeClr val="accent6"/>
                </a:solidFill>
                <a:ea typeface="標楷體" pitchFamily="65" charset="-120"/>
              </a:rPr>
              <a:t>產品社群行銷的內涵</a:t>
            </a:r>
          </a:p>
        </p:txBody>
      </p:sp>
      <p:pic>
        <p:nvPicPr>
          <p:cNvPr id="11" name="圖片 10"/>
          <p:cNvPicPr/>
          <p:nvPr/>
        </p:nvPicPr>
        <p:blipFill rotWithShape="1">
          <a:blip r:embed="rId2" cstate="print"/>
          <a:srcRect l="9431" t="8877" r="9987" b="11967"/>
          <a:stretch/>
        </p:blipFill>
        <p:spPr bwMode="auto">
          <a:xfrm>
            <a:off x="2051721" y="3717032"/>
            <a:ext cx="4421051" cy="2442833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sp>
        <p:nvSpPr>
          <p:cNvPr id="12" name="矩形 11"/>
          <p:cNvSpPr/>
          <p:nvPr/>
        </p:nvSpPr>
        <p:spPr>
          <a:xfrm>
            <a:off x="2843808" y="6093296"/>
            <a:ext cx="2843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/>
              <a:t>圖 </a:t>
            </a:r>
            <a:r>
              <a:rPr lang="en-US" altLang="zh-TW" dirty="0" smtClean="0"/>
              <a:t>10-9</a:t>
            </a:r>
            <a:r>
              <a:rPr lang="zh-TW" altLang="en-US" dirty="0" smtClean="0"/>
              <a:t>　</a:t>
            </a:r>
            <a:r>
              <a:rPr lang="en-US" altLang="zh-TW" dirty="0" smtClean="0"/>
              <a:t>iTunes </a:t>
            </a:r>
            <a:r>
              <a:rPr lang="zh-TW" altLang="en-US" dirty="0" smtClean="0"/>
              <a:t>音樂下載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數位產品的策略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zh-TW" b="1" dirty="0" smtClean="0">
                <a:solidFill>
                  <a:srgbClr val="C00000"/>
                </a:solidFill>
              </a:rPr>
              <a:t>1.</a:t>
            </a:r>
            <a:r>
              <a:rPr lang="zh-TW" altLang="en-US" b="1" dirty="0" smtClean="0">
                <a:solidFill>
                  <a:srgbClr val="C00000"/>
                </a:solidFill>
              </a:rPr>
              <a:t>降低產品成本</a:t>
            </a:r>
            <a:endParaRPr lang="zh-TW" altLang="en-US" dirty="0">
              <a:solidFill>
                <a:srgbClr val="C00000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10</a:t>
            </a:r>
            <a:r>
              <a:rPr lang="zh-TW" altLang="en-US" smtClean="0"/>
              <a:t>章 網路行銷與產品</a:t>
            </a:r>
            <a:endParaRPr lang="en-US" altLang="zh-TW"/>
          </a:p>
        </p:txBody>
      </p:sp>
      <p:sp>
        <p:nvSpPr>
          <p:cNvPr id="14" name="投影片編號版面配置區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28</a:t>
            </a:fld>
            <a:r>
              <a:rPr lang="zh-TW" altLang="en-US" smtClean="0"/>
              <a:t> </a:t>
            </a:r>
            <a:r>
              <a:rPr lang="en-US" altLang="zh-TW" smtClean="0"/>
              <a:t>/</a:t>
            </a:r>
            <a:r>
              <a:rPr lang="zh-TW" altLang="en-US" smtClean="0"/>
              <a:t> </a:t>
            </a:r>
            <a:r>
              <a:rPr lang="en-US" altLang="zh-TW" smtClean="0"/>
              <a:t>40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77500" lnSpcReduction="20000"/>
          </a:bodyPr>
          <a:lstStyle/>
          <a:p>
            <a:r>
              <a:rPr lang="zh-TW" altLang="en-US" sz="2400" dirty="0" smtClean="0">
                <a:ea typeface="標楷體" pitchFamily="65" charset="-120"/>
              </a:rPr>
              <a:t>數位產品的內涵</a:t>
            </a:r>
            <a:endParaRPr lang="ja-JP" altLang="en-US" sz="2400" dirty="0"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lnSpcReduction="10000"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產品的意義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-54916" y="4725144"/>
            <a:ext cx="569900" cy="1708160"/>
          </a:xfrm>
          <a:prstGeom prst="rect">
            <a:avLst/>
          </a:prstGeom>
        </p:spPr>
        <p:txBody>
          <a:bodyPr vert="eaVert" wrap="square" anchor="ctr" anchorCtr="0">
            <a:spAutoFit/>
          </a:bodyPr>
          <a:lstStyle/>
          <a:p>
            <a:pPr lvl="0" algn="ctr">
              <a:lnSpc>
                <a:spcPts val="1500"/>
              </a:lnSpc>
            </a:pPr>
            <a:r>
              <a:rPr lang="zh-TW" altLang="en-US" sz="1600" dirty="0" smtClean="0">
                <a:solidFill>
                  <a:schemeClr val="accent6"/>
                </a:solidFill>
                <a:ea typeface="標楷體" pitchFamily="65" charset="-120"/>
              </a:rPr>
              <a:t>產品社群行銷的內涵</a:t>
            </a:r>
          </a:p>
        </p:txBody>
      </p:sp>
      <p:sp>
        <p:nvSpPr>
          <p:cNvPr id="11" name="矩形 10"/>
          <p:cNvSpPr/>
          <p:nvPr/>
        </p:nvSpPr>
        <p:spPr>
          <a:xfrm>
            <a:off x="3851920" y="5733256"/>
            <a:ext cx="33138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/>
              <a:t>圖 </a:t>
            </a:r>
            <a:r>
              <a:rPr lang="en-US" altLang="zh-TW" dirty="0" smtClean="0"/>
              <a:t>10-10</a:t>
            </a:r>
            <a:r>
              <a:rPr lang="zh-TW" altLang="en-US" dirty="0" smtClean="0"/>
              <a:t>　</a:t>
            </a:r>
            <a:r>
              <a:rPr lang="en-US" altLang="zh-TW" dirty="0" smtClean="0"/>
              <a:t>GOMAJI </a:t>
            </a:r>
            <a:r>
              <a:rPr lang="zh-TW" altLang="en-US" dirty="0" smtClean="0"/>
              <a:t>首頁</a:t>
            </a:r>
            <a:endParaRPr lang="en-US" altLang="zh-TW" dirty="0" smtClean="0"/>
          </a:p>
          <a:p>
            <a:r>
              <a:rPr lang="en-US" altLang="zh-TW" dirty="0" smtClean="0"/>
              <a:t>(</a:t>
            </a:r>
            <a:r>
              <a:rPr lang="en-US" altLang="zh-TW" dirty="0" smtClean="0">
                <a:hlinkClick r:id="rId2"/>
              </a:rPr>
              <a:t>http://www.gomaji.com/Taipei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pic>
        <p:nvPicPr>
          <p:cNvPr id="12" name="圖片 11"/>
          <p:cNvPicPr/>
          <p:nvPr/>
        </p:nvPicPr>
        <p:blipFill rotWithShape="1">
          <a:blip r:embed="rId3" cstate="print"/>
          <a:srcRect l="25106" t="8383" r="19432" b="9747"/>
          <a:stretch/>
        </p:blipFill>
        <p:spPr bwMode="auto">
          <a:xfrm>
            <a:off x="3563888" y="1484784"/>
            <a:ext cx="5071446" cy="4210984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sp>
        <p:nvSpPr>
          <p:cNvPr id="13" name="文字方塊 12"/>
          <p:cNvSpPr txBox="1"/>
          <p:nvPr/>
        </p:nvSpPr>
        <p:spPr>
          <a:xfrm>
            <a:off x="3984853" y="40466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2"/>
                </a:solidFill>
              </a:rPr>
              <a:t>(1/3)</a:t>
            </a:r>
            <a:endParaRPr lang="zh-TW" altLang="en-US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數位產品的策略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zh-TW" b="1" dirty="0" smtClean="0">
                <a:solidFill>
                  <a:srgbClr val="C00000"/>
                </a:solidFill>
              </a:rPr>
              <a:t>2.</a:t>
            </a:r>
            <a:r>
              <a:rPr lang="zh-TW" altLang="en-US" b="1" dirty="0" smtClean="0">
                <a:solidFill>
                  <a:srgbClr val="C00000"/>
                </a:solidFill>
              </a:rPr>
              <a:t>產品重新定位</a:t>
            </a:r>
            <a:endParaRPr lang="zh-TW" altLang="en-US" dirty="0">
              <a:solidFill>
                <a:srgbClr val="C00000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10</a:t>
            </a:r>
            <a:r>
              <a:rPr lang="zh-TW" altLang="en-US" smtClean="0"/>
              <a:t>章 網路行銷與產品</a:t>
            </a:r>
            <a:endParaRPr lang="en-US" altLang="zh-TW"/>
          </a:p>
        </p:txBody>
      </p:sp>
      <p:sp>
        <p:nvSpPr>
          <p:cNvPr id="14" name="投影片編號版面配置區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29</a:t>
            </a:fld>
            <a:r>
              <a:rPr lang="zh-TW" altLang="en-US" smtClean="0"/>
              <a:t> </a:t>
            </a:r>
            <a:r>
              <a:rPr lang="en-US" altLang="zh-TW" smtClean="0"/>
              <a:t>/</a:t>
            </a:r>
            <a:r>
              <a:rPr lang="zh-TW" altLang="en-US" smtClean="0"/>
              <a:t> </a:t>
            </a:r>
            <a:r>
              <a:rPr lang="en-US" altLang="zh-TW" smtClean="0"/>
              <a:t>40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77500" lnSpcReduction="20000"/>
          </a:bodyPr>
          <a:lstStyle/>
          <a:p>
            <a:r>
              <a:rPr lang="zh-TW" altLang="en-US" sz="2400" dirty="0" smtClean="0">
                <a:ea typeface="標楷體" pitchFamily="65" charset="-120"/>
              </a:rPr>
              <a:t>數位產品的內涵</a:t>
            </a:r>
            <a:endParaRPr lang="ja-JP" altLang="en-US" sz="2400" dirty="0"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lnSpcReduction="10000"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產品的意義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-54916" y="4725144"/>
            <a:ext cx="569900" cy="1708160"/>
          </a:xfrm>
          <a:prstGeom prst="rect">
            <a:avLst/>
          </a:prstGeom>
        </p:spPr>
        <p:txBody>
          <a:bodyPr vert="eaVert" wrap="square" anchor="ctr" anchorCtr="0">
            <a:spAutoFit/>
          </a:bodyPr>
          <a:lstStyle/>
          <a:p>
            <a:pPr lvl="0" algn="ctr">
              <a:lnSpc>
                <a:spcPts val="1500"/>
              </a:lnSpc>
            </a:pPr>
            <a:r>
              <a:rPr lang="zh-TW" altLang="en-US" sz="1600" dirty="0" smtClean="0">
                <a:solidFill>
                  <a:schemeClr val="accent6"/>
                </a:solidFill>
                <a:ea typeface="標楷體" pitchFamily="65" charset="-120"/>
              </a:rPr>
              <a:t>產品社群行銷的內涵</a:t>
            </a:r>
          </a:p>
        </p:txBody>
      </p:sp>
      <p:pic>
        <p:nvPicPr>
          <p:cNvPr id="11" name="圖片 10"/>
          <p:cNvPicPr/>
          <p:nvPr/>
        </p:nvPicPr>
        <p:blipFill rotWithShape="1">
          <a:blip r:embed="rId2" cstate="print"/>
          <a:srcRect l="1387" t="8877" r="34675" b="4561"/>
          <a:stretch/>
        </p:blipFill>
        <p:spPr bwMode="auto">
          <a:xfrm>
            <a:off x="3491880" y="1556792"/>
            <a:ext cx="5261841" cy="4007085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sp>
        <p:nvSpPr>
          <p:cNvPr id="12" name="矩形 11"/>
          <p:cNvSpPr/>
          <p:nvPr/>
        </p:nvSpPr>
        <p:spPr>
          <a:xfrm>
            <a:off x="3563888" y="5661248"/>
            <a:ext cx="38223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/>
              <a:t>圖 </a:t>
            </a:r>
            <a:r>
              <a:rPr lang="en-US" altLang="zh-TW" dirty="0" smtClean="0"/>
              <a:t>10-11</a:t>
            </a:r>
            <a:r>
              <a:rPr lang="zh-TW" altLang="en-US" dirty="0" smtClean="0"/>
              <a:t>　全聯福利中心的廣告連結</a:t>
            </a:r>
            <a:endParaRPr lang="en-US" altLang="zh-TW" dirty="0" smtClean="0"/>
          </a:p>
          <a:p>
            <a:r>
              <a:rPr lang="en-US" altLang="zh-TW" dirty="0" smtClean="0"/>
              <a:t>(</a:t>
            </a:r>
            <a:r>
              <a:rPr lang="en-US" altLang="zh-TW" dirty="0" smtClean="0">
                <a:hlinkClick r:id="rId3"/>
              </a:rPr>
              <a:t>http://www.youtube.com/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3984853" y="40466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2"/>
                </a:solidFill>
              </a:rPr>
              <a:t>(2/3)</a:t>
            </a:r>
            <a:endParaRPr lang="zh-TW" altLang="en-US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網路行銷與產品</a:t>
            </a:r>
            <a:endParaRPr lang="zh-TW" altLang="en-US" dirty="0"/>
          </a:p>
        </p:txBody>
      </p:sp>
      <p:graphicFrame>
        <p:nvGraphicFramePr>
          <p:cNvPr id="7" name="內容版面配置區 11"/>
          <p:cNvGraphicFramePr>
            <a:graphicFrameLocks noGrp="1"/>
          </p:cNvGraphicFramePr>
          <p:nvPr>
            <p:ph idx="1"/>
          </p:nvPr>
        </p:nvGraphicFramePr>
        <p:xfrm>
          <a:off x="539750" y="1143000"/>
          <a:ext cx="814705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10</a:t>
            </a:r>
            <a:r>
              <a:rPr lang="zh-TW" altLang="en-US" smtClean="0"/>
              <a:t>章 網路行銷與產品</a:t>
            </a:r>
            <a:endParaRPr lang="en-US" altLang="zh-TW"/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3</a:t>
            </a:fld>
            <a:r>
              <a:rPr lang="zh-TW" altLang="en-US" smtClean="0"/>
              <a:t> </a:t>
            </a:r>
            <a:r>
              <a:rPr lang="en-US" altLang="zh-TW" smtClean="0"/>
              <a:t>/</a:t>
            </a:r>
            <a:r>
              <a:rPr lang="zh-TW" altLang="en-US" smtClean="0"/>
              <a:t> </a:t>
            </a:r>
            <a:r>
              <a:rPr lang="en-US" altLang="zh-TW" smtClean="0"/>
              <a:t>40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數位產品的策略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zh-TW" b="1" dirty="0" smtClean="0">
                <a:solidFill>
                  <a:srgbClr val="C00000"/>
                </a:solidFill>
              </a:rPr>
              <a:t>3.</a:t>
            </a:r>
            <a:r>
              <a:rPr lang="zh-TW" altLang="en-US" b="1" dirty="0" smtClean="0">
                <a:solidFill>
                  <a:srgbClr val="C00000"/>
                </a:solidFill>
              </a:rPr>
              <a:t>修改現有產品</a:t>
            </a:r>
          </a:p>
          <a:p>
            <a:pPr>
              <a:buNone/>
            </a:pPr>
            <a:r>
              <a:rPr lang="en-US" altLang="zh-TW" b="1" dirty="0" smtClean="0">
                <a:solidFill>
                  <a:srgbClr val="C00000"/>
                </a:solidFill>
              </a:rPr>
              <a:t>4.</a:t>
            </a:r>
            <a:r>
              <a:rPr lang="zh-TW" altLang="en-US" b="1" dirty="0" smtClean="0">
                <a:solidFill>
                  <a:srgbClr val="C00000"/>
                </a:solidFill>
              </a:rPr>
              <a:t>附加在現有產品</a:t>
            </a:r>
            <a:endParaRPr lang="en-US" altLang="zh-TW" b="1" dirty="0" smtClean="0">
              <a:solidFill>
                <a:srgbClr val="C00000"/>
              </a:solidFill>
            </a:endParaRPr>
          </a:p>
          <a:p>
            <a:pPr>
              <a:buNone/>
            </a:pPr>
            <a:endParaRPr lang="en-US" altLang="zh-TW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en-US" altLang="zh-TW" b="1" dirty="0" smtClean="0">
                <a:solidFill>
                  <a:srgbClr val="C00000"/>
                </a:solidFill>
              </a:rPr>
              <a:t>5. </a:t>
            </a:r>
            <a:r>
              <a:rPr lang="zh-TW" altLang="en-US" b="1" dirty="0" smtClean="0">
                <a:solidFill>
                  <a:srgbClr val="C00000"/>
                </a:solidFill>
              </a:rPr>
              <a:t>新產品線</a:t>
            </a:r>
            <a:endParaRPr lang="en-US" altLang="zh-TW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en-US" altLang="zh-TW" b="1" dirty="0" smtClean="0">
                <a:solidFill>
                  <a:srgbClr val="C00000"/>
                </a:solidFill>
              </a:rPr>
              <a:t>6. </a:t>
            </a:r>
            <a:r>
              <a:rPr lang="zh-TW" altLang="en-US" b="1" dirty="0" smtClean="0">
                <a:solidFill>
                  <a:srgbClr val="C00000"/>
                </a:solidFill>
              </a:rPr>
              <a:t>創新發明</a:t>
            </a:r>
            <a:endParaRPr lang="zh-TW" altLang="en-US" dirty="0">
              <a:solidFill>
                <a:srgbClr val="C00000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10</a:t>
            </a:r>
            <a:r>
              <a:rPr lang="zh-TW" altLang="en-US" smtClean="0"/>
              <a:t>章 網路行銷與產品</a:t>
            </a:r>
            <a:endParaRPr lang="en-US" altLang="zh-TW"/>
          </a:p>
        </p:txBody>
      </p:sp>
      <p:sp>
        <p:nvSpPr>
          <p:cNvPr id="14" name="投影片編號版面配置區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30</a:t>
            </a:fld>
            <a:r>
              <a:rPr lang="zh-TW" altLang="en-US" smtClean="0"/>
              <a:t> </a:t>
            </a:r>
            <a:r>
              <a:rPr lang="en-US" altLang="zh-TW" smtClean="0"/>
              <a:t>/</a:t>
            </a:r>
            <a:r>
              <a:rPr lang="zh-TW" altLang="en-US" smtClean="0"/>
              <a:t> </a:t>
            </a:r>
            <a:r>
              <a:rPr lang="en-US" altLang="zh-TW" smtClean="0"/>
              <a:t>40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77500" lnSpcReduction="20000"/>
          </a:bodyPr>
          <a:lstStyle/>
          <a:p>
            <a:r>
              <a:rPr lang="zh-TW" altLang="en-US" sz="2400" dirty="0" smtClean="0">
                <a:ea typeface="標楷體" pitchFamily="65" charset="-120"/>
              </a:rPr>
              <a:t>數位產品的內涵</a:t>
            </a:r>
            <a:endParaRPr lang="ja-JP" altLang="en-US" sz="2400" dirty="0"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lnSpcReduction="10000"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產品的意義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-54916" y="4725144"/>
            <a:ext cx="569900" cy="1708160"/>
          </a:xfrm>
          <a:prstGeom prst="rect">
            <a:avLst/>
          </a:prstGeom>
        </p:spPr>
        <p:txBody>
          <a:bodyPr vert="eaVert" wrap="square" anchor="ctr" anchorCtr="0">
            <a:spAutoFit/>
          </a:bodyPr>
          <a:lstStyle/>
          <a:p>
            <a:pPr lvl="0" algn="ctr">
              <a:lnSpc>
                <a:spcPts val="1500"/>
              </a:lnSpc>
            </a:pPr>
            <a:r>
              <a:rPr lang="zh-TW" altLang="en-US" sz="1600" dirty="0" smtClean="0">
                <a:solidFill>
                  <a:schemeClr val="accent6"/>
                </a:solidFill>
                <a:ea typeface="標楷體" pitchFamily="65" charset="-120"/>
              </a:rPr>
              <a:t>產品社群行銷的內涵</a:t>
            </a:r>
          </a:p>
        </p:txBody>
      </p:sp>
      <p:pic>
        <p:nvPicPr>
          <p:cNvPr id="11" name="圖片 10"/>
          <p:cNvPicPr/>
          <p:nvPr/>
        </p:nvPicPr>
        <p:blipFill rotWithShape="1">
          <a:blip r:embed="rId2" cstate="print"/>
          <a:srcRect l="22612" t="8137" r="19141" b="4805"/>
          <a:stretch/>
        </p:blipFill>
        <p:spPr bwMode="auto">
          <a:xfrm>
            <a:off x="4139952" y="1844824"/>
            <a:ext cx="4686973" cy="3940489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sp>
        <p:nvSpPr>
          <p:cNvPr id="12" name="矩形 11"/>
          <p:cNvSpPr/>
          <p:nvPr/>
        </p:nvSpPr>
        <p:spPr>
          <a:xfrm>
            <a:off x="4211960" y="5805264"/>
            <a:ext cx="31727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/>
              <a:t>圖 </a:t>
            </a:r>
            <a:r>
              <a:rPr lang="en-US" altLang="zh-TW" dirty="0" smtClean="0"/>
              <a:t>10-12</a:t>
            </a:r>
            <a:r>
              <a:rPr lang="zh-TW" altLang="en-US" dirty="0" smtClean="0"/>
              <a:t>　</a:t>
            </a:r>
            <a:r>
              <a:rPr lang="en-US" altLang="zh-TW" dirty="0" smtClean="0"/>
              <a:t>GROUPON </a:t>
            </a:r>
            <a:r>
              <a:rPr lang="zh-TW" altLang="en-US" dirty="0" smtClean="0"/>
              <a:t>首頁</a:t>
            </a:r>
            <a:endParaRPr lang="en-US" altLang="zh-TW" dirty="0" smtClean="0"/>
          </a:p>
          <a:p>
            <a:r>
              <a:rPr lang="en-US" altLang="zh-TW" dirty="0" smtClean="0"/>
              <a:t>(</a:t>
            </a:r>
            <a:r>
              <a:rPr lang="en-US" altLang="zh-TW" dirty="0" smtClean="0">
                <a:hlinkClick r:id="rId3"/>
              </a:rPr>
              <a:t>http://www.groupon.com.tw/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3984853" y="40466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2"/>
                </a:solidFill>
              </a:rPr>
              <a:t>(3/3)</a:t>
            </a:r>
            <a:endParaRPr lang="zh-TW" altLang="en-US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chemeClr val="accent1"/>
                </a:solidFill>
              </a:rPr>
              <a:t>生活上的應用</a:t>
            </a:r>
            <a:endParaRPr lang="zh-TW" altLang="en-US" dirty="0">
              <a:solidFill>
                <a:schemeClr val="accent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9552" y="1143000"/>
            <a:ext cx="4824536" cy="5257800"/>
          </a:xfrm>
        </p:spPr>
        <p:txBody>
          <a:bodyPr/>
          <a:lstStyle/>
          <a:p>
            <a:r>
              <a:rPr lang="en-US" altLang="zh-TW" b="1" dirty="0" smtClean="0"/>
              <a:t>KKBOX</a:t>
            </a:r>
          </a:p>
          <a:p>
            <a:pPr lvl="1"/>
            <a:r>
              <a:rPr lang="en-US" altLang="zh-TW" dirty="0" smtClean="0"/>
              <a:t>KKBOX</a:t>
            </a:r>
            <a:r>
              <a:rPr lang="zh-TW" altLang="en-US" dirty="0" smtClean="0"/>
              <a:t> </a:t>
            </a:r>
            <a:r>
              <a:rPr lang="en-US" altLang="zh-TW" dirty="0" smtClean="0"/>
              <a:t> </a:t>
            </a:r>
            <a:r>
              <a:rPr lang="zh-TW" altLang="en-US" dirty="0" smtClean="0"/>
              <a:t>是 </a:t>
            </a:r>
            <a:r>
              <a:rPr lang="en-US" altLang="zh-TW" dirty="0" smtClean="0"/>
              <a:t>2004 </a:t>
            </a:r>
            <a:r>
              <a:rPr lang="zh-TW" altLang="en-US" dirty="0" smtClean="0"/>
              <a:t>年成立的線上音樂收聽的網站，在取得國內音樂公司與音樂著作權協會 </a:t>
            </a:r>
            <a:r>
              <a:rPr lang="en-US" altLang="zh-TW" dirty="0" smtClean="0"/>
              <a:t>(MUST) </a:t>
            </a:r>
            <a:r>
              <a:rPr lang="zh-TW" altLang="en-US" dirty="0" smtClean="0"/>
              <a:t>的同意下，透過網路來提供音樂播放服務，近年來則提供讓收聽者可以合法下載音樂的新服務，使其可以在離線的時候繼續收聽該音樂，同時，也可以結合社群媒體，將自己收聽的音樂分享給其他人。</a:t>
            </a:r>
            <a:endParaRPr lang="en-US" altLang="zh-TW" dirty="0" smtClean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10</a:t>
            </a:r>
            <a:r>
              <a:rPr lang="zh-TW" altLang="en-US" smtClean="0"/>
              <a:t>章 網路行銷與產品</a:t>
            </a:r>
            <a:endParaRPr lang="en-US" altLang="zh-TW"/>
          </a:p>
        </p:txBody>
      </p:sp>
      <p:sp>
        <p:nvSpPr>
          <p:cNvPr id="15" name="投影片編號版面配置區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31</a:t>
            </a:fld>
            <a:r>
              <a:rPr lang="zh-TW" altLang="en-US" smtClean="0"/>
              <a:t> </a:t>
            </a:r>
            <a:r>
              <a:rPr lang="en-US" altLang="zh-TW" smtClean="0"/>
              <a:t>/</a:t>
            </a:r>
            <a:r>
              <a:rPr lang="zh-TW" altLang="en-US" smtClean="0"/>
              <a:t> </a:t>
            </a:r>
            <a:r>
              <a:rPr lang="en-US" altLang="zh-TW" smtClean="0"/>
              <a:t>40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77500" lnSpcReduction="20000"/>
          </a:bodyPr>
          <a:lstStyle/>
          <a:p>
            <a:r>
              <a:rPr lang="zh-TW" altLang="en-US" sz="2400" dirty="0" smtClean="0">
                <a:ea typeface="標楷體" pitchFamily="65" charset="-120"/>
              </a:rPr>
              <a:t>數位產品的內涵</a:t>
            </a:r>
            <a:endParaRPr lang="ja-JP" altLang="en-US" sz="2400" dirty="0"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lnSpcReduction="10000"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產品的意義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-54916" y="4725144"/>
            <a:ext cx="569900" cy="1708160"/>
          </a:xfrm>
          <a:prstGeom prst="rect">
            <a:avLst/>
          </a:prstGeom>
        </p:spPr>
        <p:txBody>
          <a:bodyPr vert="eaVert" wrap="square" anchor="ctr" anchorCtr="0">
            <a:spAutoFit/>
          </a:bodyPr>
          <a:lstStyle/>
          <a:p>
            <a:pPr lvl="0" algn="ctr">
              <a:lnSpc>
                <a:spcPts val="1500"/>
              </a:lnSpc>
            </a:pPr>
            <a:r>
              <a:rPr lang="zh-TW" altLang="en-US" sz="1600" dirty="0" smtClean="0">
                <a:solidFill>
                  <a:schemeClr val="accent6"/>
                </a:solidFill>
                <a:ea typeface="標楷體" pitchFamily="65" charset="-120"/>
              </a:rPr>
              <a:t>產品社群行銷的內涵</a:t>
            </a:r>
          </a:p>
        </p:txBody>
      </p:sp>
      <p:pic>
        <p:nvPicPr>
          <p:cNvPr id="11" name="圖片 10"/>
          <p:cNvPicPr/>
          <p:nvPr/>
        </p:nvPicPr>
        <p:blipFill rotWithShape="1">
          <a:blip r:embed="rId2" cstate="print"/>
          <a:srcRect l="24415" t="8630" r="25521" b="8504"/>
          <a:stretch/>
        </p:blipFill>
        <p:spPr bwMode="auto">
          <a:xfrm>
            <a:off x="5374214" y="1700808"/>
            <a:ext cx="3662282" cy="3409770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sp>
        <p:nvSpPr>
          <p:cNvPr id="12" name="矩形 11"/>
          <p:cNvSpPr/>
          <p:nvPr/>
        </p:nvSpPr>
        <p:spPr>
          <a:xfrm>
            <a:off x="5374214" y="5157192"/>
            <a:ext cx="34163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/>
              <a:t>圖 </a:t>
            </a:r>
            <a:r>
              <a:rPr lang="en-US" altLang="zh-TW" dirty="0" smtClean="0"/>
              <a:t>10-6</a:t>
            </a:r>
            <a:r>
              <a:rPr lang="zh-TW" altLang="en-US" dirty="0" smtClean="0"/>
              <a:t>　</a:t>
            </a:r>
            <a:r>
              <a:rPr lang="en-US" altLang="zh-TW" dirty="0" smtClean="0"/>
              <a:t>KKBOX</a:t>
            </a:r>
          </a:p>
          <a:p>
            <a:r>
              <a:rPr lang="en-US" altLang="zh-TW" dirty="0" smtClean="0"/>
              <a:t>(</a:t>
            </a:r>
            <a:r>
              <a:rPr lang="en-US" altLang="zh-TW" dirty="0" smtClean="0">
                <a:hlinkClick r:id="rId3"/>
              </a:rPr>
              <a:t>http://tw.kkbox.com/index.html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3984853" y="40466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2"/>
                </a:solidFill>
              </a:rPr>
              <a:t>(1/3)</a:t>
            </a:r>
            <a:endParaRPr lang="zh-TW" altLang="en-US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chemeClr val="accent1"/>
                </a:solidFill>
              </a:rPr>
              <a:t>生活上的應用</a:t>
            </a:r>
            <a:endParaRPr lang="zh-TW" altLang="en-US" dirty="0">
              <a:solidFill>
                <a:schemeClr val="accent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lr>
                <a:srgbClr val="9999FF"/>
              </a:buClr>
            </a:pPr>
            <a:r>
              <a:rPr lang="en-US" altLang="zh-TW" b="1" dirty="0" smtClean="0"/>
              <a:t>KKBOX</a:t>
            </a:r>
          </a:p>
          <a:p>
            <a:pPr lvl="1"/>
            <a:r>
              <a:rPr lang="zh-TW" altLang="en-US" dirty="0" smtClean="0"/>
              <a:t>特別是在 </a:t>
            </a:r>
            <a:r>
              <a:rPr lang="en-US" altLang="zh-TW" dirty="0" smtClean="0"/>
              <a:t>2012 </a:t>
            </a:r>
            <a:r>
              <a:rPr lang="zh-TW" altLang="en-US" dirty="0" smtClean="0"/>
              <a:t>年 </a:t>
            </a:r>
            <a:r>
              <a:rPr lang="en-US" altLang="zh-TW" dirty="0" smtClean="0"/>
              <a:t>4 </a:t>
            </a:r>
            <a:r>
              <a:rPr lang="zh-TW" altLang="en-US" dirty="0" smtClean="0"/>
              <a:t>月推出的音樂商店功能，除了販售音質更好的數位音樂之外，還可以讓購買者下載後轉存在其他的播放器中，甚至還可以燒錄成光碟使用，這些都是合法使用。除此之外，有別於其他非法下載的音樂平台，只要使用者繳交月費，就能夠自由的在 </a:t>
            </a:r>
            <a:r>
              <a:rPr lang="en-US" altLang="zh-TW" dirty="0" smtClean="0"/>
              <a:t>KKBOX</a:t>
            </a:r>
            <a:r>
              <a:rPr lang="zh-TW" altLang="en-US" dirty="0" smtClean="0"/>
              <a:t>上點播目錄中的歌曲，同時還可以下載檔案，只是此時檔案受到著作權管理 </a:t>
            </a:r>
            <a:r>
              <a:rPr lang="en-US" altLang="zh-TW" dirty="0" smtClean="0"/>
              <a:t>(DRM) </a:t>
            </a:r>
            <a:r>
              <a:rPr lang="zh-TW" altLang="en-US" dirty="0" smtClean="0"/>
              <a:t>的加密技術保護，下載後無法自由使用與複製，但透過音樂商店的服務則不受此限制。</a:t>
            </a:r>
            <a:endParaRPr lang="en-US" altLang="zh-TW" dirty="0" smtClean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10</a:t>
            </a:r>
            <a:r>
              <a:rPr lang="zh-TW" altLang="en-US" smtClean="0"/>
              <a:t>章 網路行銷與產品</a:t>
            </a:r>
            <a:endParaRPr lang="en-US" altLang="zh-TW"/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32</a:t>
            </a:fld>
            <a:r>
              <a:rPr lang="zh-TW" altLang="en-US" smtClean="0"/>
              <a:t> </a:t>
            </a:r>
            <a:r>
              <a:rPr lang="en-US" altLang="zh-TW" smtClean="0"/>
              <a:t>/</a:t>
            </a:r>
            <a:r>
              <a:rPr lang="zh-TW" altLang="en-US" smtClean="0"/>
              <a:t> </a:t>
            </a:r>
            <a:r>
              <a:rPr lang="en-US" altLang="zh-TW" smtClean="0"/>
              <a:t>40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77500" lnSpcReduction="20000"/>
          </a:bodyPr>
          <a:lstStyle/>
          <a:p>
            <a:r>
              <a:rPr lang="zh-TW" altLang="en-US" sz="2400" dirty="0" smtClean="0">
                <a:ea typeface="標楷體" pitchFamily="65" charset="-120"/>
              </a:rPr>
              <a:t>數位產品的內涵</a:t>
            </a:r>
            <a:endParaRPr lang="ja-JP" altLang="en-US" sz="2400" dirty="0"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lnSpcReduction="10000"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產品的意義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-54916" y="4725144"/>
            <a:ext cx="569900" cy="1708160"/>
          </a:xfrm>
          <a:prstGeom prst="rect">
            <a:avLst/>
          </a:prstGeom>
        </p:spPr>
        <p:txBody>
          <a:bodyPr vert="eaVert" wrap="square" anchor="ctr" anchorCtr="0">
            <a:spAutoFit/>
          </a:bodyPr>
          <a:lstStyle/>
          <a:p>
            <a:pPr lvl="0" algn="ctr">
              <a:lnSpc>
                <a:spcPts val="1500"/>
              </a:lnSpc>
            </a:pPr>
            <a:r>
              <a:rPr lang="zh-TW" altLang="en-US" sz="1600" dirty="0" smtClean="0">
                <a:solidFill>
                  <a:schemeClr val="accent6"/>
                </a:solidFill>
                <a:ea typeface="標楷體" pitchFamily="65" charset="-120"/>
              </a:rPr>
              <a:t>產品社群行銷的內涵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3984853" y="40466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2"/>
                </a:solidFill>
              </a:rPr>
              <a:t>(2/3)</a:t>
            </a:r>
            <a:endParaRPr lang="zh-TW" altLang="en-US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chemeClr val="accent1"/>
                </a:solidFill>
              </a:rPr>
              <a:t>生活上的應用</a:t>
            </a:r>
            <a:endParaRPr lang="zh-TW" altLang="en-US" dirty="0">
              <a:solidFill>
                <a:schemeClr val="accent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lr>
                <a:srgbClr val="9999FF"/>
              </a:buClr>
            </a:pPr>
            <a:r>
              <a:rPr lang="en-US" altLang="zh-TW" b="1" dirty="0" smtClean="0"/>
              <a:t>KKBOX</a:t>
            </a:r>
          </a:p>
          <a:p>
            <a:pPr lvl="1"/>
            <a:r>
              <a:rPr lang="zh-TW" altLang="en-US" dirty="0" smtClean="0"/>
              <a:t>發展至今，</a:t>
            </a:r>
            <a:r>
              <a:rPr lang="en-US" altLang="zh-TW" dirty="0" smtClean="0"/>
              <a:t> KKBOX </a:t>
            </a:r>
            <a:r>
              <a:rPr lang="zh-TW" altLang="en-US" dirty="0" smtClean="0"/>
              <a:t>已經成為台灣最大的線上音樂平台，付費人數超過 </a:t>
            </a:r>
            <a:r>
              <a:rPr lang="en-US" altLang="zh-TW" dirty="0" smtClean="0"/>
              <a:t>30 </a:t>
            </a:r>
            <a:r>
              <a:rPr lang="zh-TW" altLang="en-US" dirty="0" smtClean="0"/>
              <a:t>萬人，是音樂公司主要的獲利來源。對企業而言，也可以使用放心播的服務，取得音樂公播的權利，此時，就可以在企業內部播放歌曲而不會有盜版的問題。</a:t>
            </a:r>
            <a:endParaRPr lang="en-US" altLang="zh-TW" dirty="0" smtClean="0"/>
          </a:p>
          <a:p>
            <a:pPr lvl="1"/>
            <a:r>
              <a:rPr lang="zh-TW" altLang="en-US" dirty="0" smtClean="0">
                <a:solidFill>
                  <a:srgbClr val="C00000"/>
                </a:solidFill>
              </a:rPr>
              <a:t>想一想：</a:t>
            </a:r>
            <a:r>
              <a:rPr lang="zh-TW" altLang="en-US" dirty="0" smtClean="0"/>
              <a:t>請問 </a:t>
            </a:r>
            <a:r>
              <a:rPr lang="en-US" altLang="zh-TW" dirty="0" smtClean="0"/>
              <a:t>KKBOX </a:t>
            </a:r>
            <a:r>
              <a:rPr lang="zh-TW" altLang="en-US" dirty="0" smtClean="0"/>
              <a:t>提供的數位產品符合哪些特性？</a:t>
            </a:r>
          </a:p>
          <a:p>
            <a:endParaRPr lang="zh-TW" altLang="en-US" dirty="0" smtClean="0"/>
          </a:p>
          <a:p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10</a:t>
            </a:r>
            <a:r>
              <a:rPr lang="zh-TW" altLang="en-US" smtClean="0"/>
              <a:t>章 網路行銷與產品</a:t>
            </a:r>
            <a:endParaRPr lang="en-US" altLang="zh-TW"/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33</a:t>
            </a:fld>
            <a:r>
              <a:rPr lang="zh-TW" altLang="en-US" smtClean="0"/>
              <a:t> </a:t>
            </a:r>
            <a:r>
              <a:rPr lang="en-US" altLang="zh-TW" smtClean="0"/>
              <a:t>/</a:t>
            </a:r>
            <a:r>
              <a:rPr lang="zh-TW" altLang="en-US" smtClean="0"/>
              <a:t> </a:t>
            </a:r>
            <a:r>
              <a:rPr lang="en-US" altLang="zh-TW" smtClean="0"/>
              <a:t>40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77500" lnSpcReduction="20000"/>
          </a:bodyPr>
          <a:lstStyle/>
          <a:p>
            <a:r>
              <a:rPr lang="zh-TW" altLang="en-US" sz="2400" dirty="0" smtClean="0">
                <a:ea typeface="標楷體" pitchFamily="65" charset="-120"/>
              </a:rPr>
              <a:t>數位產品的內涵</a:t>
            </a:r>
            <a:endParaRPr lang="ja-JP" altLang="en-US" sz="2400" dirty="0"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lnSpcReduction="10000"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產品的意義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-54916" y="4725144"/>
            <a:ext cx="569900" cy="1708160"/>
          </a:xfrm>
          <a:prstGeom prst="rect">
            <a:avLst/>
          </a:prstGeom>
        </p:spPr>
        <p:txBody>
          <a:bodyPr vert="eaVert" wrap="square" anchor="ctr" anchorCtr="0">
            <a:spAutoFit/>
          </a:bodyPr>
          <a:lstStyle/>
          <a:p>
            <a:pPr lvl="0" algn="ctr">
              <a:lnSpc>
                <a:spcPts val="1500"/>
              </a:lnSpc>
            </a:pPr>
            <a:r>
              <a:rPr lang="zh-TW" altLang="en-US" sz="1600" dirty="0" smtClean="0">
                <a:solidFill>
                  <a:schemeClr val="accent6"/>
                </a:solidFill>
                <a:ea typeface="標楷體" pitchFamily="65" charset="-120"/>
              </a:rPr>
              <a:t>產品社群行銷的內涵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3984853" y="40466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2"/>
                </a:solidFill>
              </a:rPr>
              <a:t>(3/3)</a:t>
            </a:r>
            <a:endParaRPr lang="zh-TW" altLang="en-US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產品社群行銷的背景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rgbClr val="C00000"/>
                </a:solidFill>
              </a:rPr>
              <a:t>產品社群行銷</a:t>
            </a:r>
            <a:r>
              <a:rPr lang="en-US" altLang="zh-TW" b="1" dirty="0" smtClean="0">
                <a:solidFill>
                  <a:srgbClr val="C00000"/>
                </a:solidFill>
              </a:rPr>
              <a:t>(Product Community Marketing)</a:t>
            </a:r>
            <a:r>
              <a:rPr lang="zh-TW" altLang="en-US" dirty="0" smtClean="0"/>
              <a:t>的概念是隨著社群網站盛行而成為企業著重發展的項目，最有名的社群網站便是 </a:t>
            </a:r>
            <a:r>
              <a:rPr lang="en-US" altLang="zh-TW" dirty="0" err="1" smtClean="0"/>
              <a:t>facebook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dirty="0" err="1" smtClean="0"/>
              <a:t>facebook</a:t>
            </a:r>
            <a:r>
              <a:rPr lang="en-US" altLang="zh-TW" dirty="0" smtClean="0"/>
              <a:t> </a:t>
            </a:r>
            <a:r>
              <a:rPr lang="zh-TW" altLang="en-US" dirty="0" smtClean="0"/>
              <a:t>系統主要可分為三個項目</a:t>
            </a:r>
            <a:endParaRPr lang="en-US" altLang="zh-TW" dirty="0" smtClean="0"/>
          </a:p>
          <a:p>
            <a:pPr marL="914400" lvl="1" indent="-457200">
              <a:buFont typeface="+mj-lt"/>
              <a:buAutoNum type="arabicPeriod"/>
            </a:pPr>
            <a:r>
              <a:rPr lang="zh-TW" altLang="en-US" dirty="0" smtClean="0"/>
              <a:t>建立粉絲頁面</a:t>
            </a:r>
            <a:endParaRPr lang="en-US" altLang="zh-TW" dirty="0" smtClean="0"/>
          </a:p>
          <a:p>
            <a:pPr marL="914400" lvl="1" indent="-457200">
              <a:buFont typeface="+mj-lt"/>
              <a:buAutoNum type="arabicPeriod"/>
            </a:pPr>
            <a:r>
              <a:rPr lang="zh-TW" altLang="en-US" dirty="0" smtClean="0"/>
              <a:t>吸引粉絲加入</a:t>
            </a:r>
            <a:endParaRPr lang="en-US" altLang="zh-TW" dirty="0" smtClean="0"/>
          </a:p>
          <a:p>
            <a:pPr marL="914400" lvl="1" indent="-457200">
              <a:buFont typeface="+mj-lt"/>
              <a:buAutoNum type="arabicPeriod"/>
            </a:pPr>
            <a:r>
              <a:rPr lang="zh-TW" altLang="en-US" dirty="0" smtClean="0"/>
              <a:t>產品與粉絲團的結合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10</a:t>
            </a:r>
            <a:r>
              <a:rPr lang="zh-TW" altLang="en-US" smtClean="0"/>
              <a:t>章 網路行銷與產品</a:t>
            </a:r>
            <a:endParaRPr lang="en-US" altLang="zh-TW"/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34</a:t>
            </a:fld>
            <a:r>
              <a:rPr lang="zh-TW" altLang="en-US" smtClean="0"/>
              <a:t> </a:t>
            </a:r>
            <a:r>
              <a:rPr lang="en-US" altLang="zh-TW" smtClean="0"/>
              <a:t>/</a:t>
            </a:r>
            <a:r>
              <a:rPr lang="zh-TW" altLang="en-US" smtClean="0"/>
              <a:t> </a:t>
            </a:r>
            <a:r>
              <a:rPr lang="en-US" altLang="zh-TW" smtClean="0"/>
              <a:t>40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endParaRPr lang="ja-JP" altLang="en-US" sz="2400" dirty="0">
              <a:ea typeface="標楷體" pitchFamily="65" charset="-120"/>
            </a:endParaRPr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77500" lnSpcReduction="20000"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數位產品的內涵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lnSpcReduction="10000"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產品的意義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54916" y="4725144"/>
            <a:ext cx="569900" cy="1708160"/>
          </a:xfrm>
          <a:prstGeom prst="rect">
            <a:avLst/>
          </a:prstGeom>
        </p:spPr>
        <p:txBody>
          <a:bodyPr vert="eaVert" wrap="square" anchor="ctr" anchorCtr="0">
            <a:spAutoFit/>
          </a:bodyPr>
          <a:lstStyle/>
          <a:p>
            <a:pPr lvl="0" algn="ctr">
              <a:lnSpc>
                <a:spcPts val="1500"/>
              </a:lnSpc>
            </a:pPr>
            <a:r>
              <a:rPr lang="zh-TW" altLang="en-US" sz="1600" dirty="0" smtClean="0">
                <a:ea typeface="標楷體" pitchFamily="65" charset="-120"/>
              </a:rPr>
              <a:t>產品社群行銷的內涵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FHM</a:t>
            </a:r>
            <a:r>
              <a:rPr lang="zh-TW" altLang="en-US" dirty="0" smtClean="0"/>
              <a:t> 的活動 </a:t>
            </a:r>
            <a:endParaRPr lang="zh-TW" altLang="en-US" dirty="0"/>
          </a:p>
        </p:txBody>
      </p:sp>
      <p:pic>
        <p:nvPicPr>
          <p:cNvPr id="12" name="內容版面配置區 11"/>
          <p:cNvPicPr>
            <a:picLocks noGrp="1"/>
          </p:cNvPicPr>
          <p:nvPr>
            <p:ph idx="1"/>
          </p:nvPr>
        </p:nvPicPr>
        <p:blipFill rotWithShape="1">
          <a:blip r:embed="rId2" cstate="print"/>
          <a:srcRect l="23028" t="13808" r="44661" b="28234"/>
          <a:stretch/>
        </p:blipFill>
        <p:spPr bwMode="auto">
          <a:xfrm>
            <a:off x="2007791" y="1143001"/>
            <a:ext cx="4727229" cy="4769711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10</a:t>
            </a:r>
            <a:r>
              <a:rPr lang="zh-TW" altLang="en-US" smtClean="0"/>
              <a:t>章 網路行銷與產品</a:t>
            </a:r>
            <a:endParaRPr lang="en-US" altLang="zh-TW"/>
          </a:p>
        </p:txBody>
      </p:sp>
      <p:sp>
        <p:nvSpPr>
          <p:cNvPr id="14" name="投影片編號版面配置區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35</a:t>
            </a:fld>
            <a:r>
              <a:rPr lang="zh-TW" altLang="en-US" smtClean="0"/>
              <a:t> </a:t>
            </a:r>
            <a:r>
              <a:rPr lang="en-US" altLang="zh-TW" smtClean="0"/>
              <a:t>/</a:t>
            </a:r>
            <a:r>
              <a:rPr lang="zh-TW" altLang="en-US" smtClean="0"/>
              <a:t> </a:t>
            </a:r>
            <a:r>
              <a:rPr lang="en-US" altLang="zh-TW" smtClean="0"/>
              <a:t>40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endParaRPr lang="ja-JP" altLang="en-US" sz="2400" dirty="0">
              <a:ea typeface="標楷體" pitchFamily="65" charset="-120"/>
            </a:endParaRPr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77500" lnSpcReduction="20000"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數位產品的內涵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lnSpcReduction="10000"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產品的意義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54916" y="4725144"/>
            <a:ext cx="569900" cy="1708160"/>
          </a:xfrm>
          <a:prstGeom prst="rect">
            <a:avLst/>
          </a:prstGeom>
        </p:spPr>
        <p:txBody>
          <a:bodyPr vert="eaVert" wrap="square" anchor="ctr" anchorCtr="0">
            <a:spAutoFit/>
          </a:bodyPr>
          <a:lstStyle/>
          <a:p>
            <a:pPr lvl="0" algn="ctr">
              <a:lnSpc>
                <a:spcPts val="1500"/>
              </a:lnSpc>
            </a:pPr>
            <a:r>
              <a:rPr lang="zh-TW" altLang="en-US" sz="1600" dirty="0" smtClean="0">
                <a:ea typeface="標楷體" pitchFamily="65" charset="-120"/>
              </a:rPr>
              <a:t>產品社群行銷的內涵</a:t>
            </a:r>
          </a:p>
        </p:txBody>
      </p:sp>
      <p:sp>
        <p:nvSpPr>
          <p:cNvPr id="13" name="矩形 12"/>
          <p:cNvSpPr/>
          <p:nvPr/>
        </p:nvSpPr>
        <p:spPr>
          <a:xfrm>
            <a:off x="2699792" y="5949280"/>
            <a:ext cx="30829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/>
              <a:t>圖 </a:t>
            </a:r>
            <a:r>
              <a:rPr lang="en-US" altLang="zh-TW" dirty="0" smtClean="0"/>
              <a:t>10-13</a:t>
            </a:r>
            <a:r>
              <a:rPr lang="zh-TW" altLang="en-US" dirty="0" smtClean="0"/>
              <a:t>　</a:t>
            </a:r>
            <a:r>
              <a:rPr lang="en-US" altLang="zh-TW" dirty="0" smtClean="0"/>
              <a:t>FHM </a:t>
            </a:r>
            <a:r>
              <a:rPr lang="zh-TW" altLang="en-US" dirty="0" smtClean="0"/>
              <a:t>分享頁面</a:t>
            </a:r>
            <a:endParaRPr lang="en-US" altLang="zh-TW" dirty="0" smtClean="0"/>
          </a:p>
          <a:p>
            <a:r>
              <a:rPr lang="en-US" altLang="zh-TW" dirty="0" smtClean="0"/>
              <a:t>(</a:t>
            </a:r>
            <a:r>
              <a:rPr lang="en-US" altLang="zh-TW" dirty="0" smtClean="0">
                <a:hlinkClick r:id="rId3"/>
              </a:rPr>
              <a:t>https://www.facebook.com/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Mydress</a:t>
            </a:r>
            <a:r>
              <a:rPr lang="en-US" altLang="zh-TW" dirty="0" smtClean="0"/>
              <a:t> </a:t>
            </a:r>
            <a:r>
              <a:rPr lang="zh-TW" altLang="en-US" dirty="0" smtClean="0"/>
              <a:t>的粉絲團</a:t>
            </a:r>
            <a:endParaRPr lang="zh-TW" altLang="en-US" dirty="0"/>
          </a:p>
        </p:txBody>
      </p:sp>
      <p:pic>
        <p:nvPicPr>
          <p:cNvPr id="12" name="內容版面配置區 11"/>
          <p:cNvPicPr>
            <a:picLocks noGrp="1"/>
          </p:cNvPicPr>
          <p:nvPr>
            <p:ph idx="1"/>
          </p:nvPr>
        </p:nvPicPr>
        <p:blipFill rotWithShape="1">
          <a:blip r:embed="rId2" cstate="print"/>
          <a:srcRect l="15674" t="20219" r="60472" b="13692"/>
          <a:stretch/>
        </p:blipFill>
        <p:spPr bwMode="auto">
          <a:xfrm>
            <a:off x="2926397" y="1143001"/>
            <a:ext cx="3053694" cy="4759003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10</a:t>
            </a:r>
            <a:r>
              <a:rPr lang="zh-TW" altLang="en-US" smtClean="0"/>
              <a:t>章 網路行銷與產品</a:t>
            </a:r>
            <a:endParaRPr lang="en-US" altLang="zh-TW"/>
          </a:p>
        </p:txBody>
      </p:sp>
      <p:sp>
        <p:nvSpPr>
          <p:cNvPr id="14" name="投影片編號版面配置區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36</a:t>
            </a:fld>
            <a:r>
              <a:rPr lang="zh-TW" altLang="en-US" smtClean="0"/>
              <a:t> </a:t>
            </a:r>
            <a:r>
              <a:rPr lang="en-US" altLang="zh-TW" smtClean="0"/>
              <a:t>/</a:t>
            </a:r>
            <a:r>
              <a:rPr lang="zh-TW" altLang="en-US" smtClean="0"/>
              <a:t> </a:t>
            </a:r>
            <a:r>
              <a:rPr lang="en-US" altLang="zh-TW" smtClean="0"/>
              <a:t>40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endParaRPr lang="ja-JP" altLang="en-US" sz="2400" dirty="0">
              <a:ea typeface="標楷體" pitchFamily="65" charset="-120"/>
            </a:endParaRPr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77500" lnSpcReduction="20000"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數位產品的內涵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lnSpcReduction="10000"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產品的意義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54916" y="4725144"/>
            <a:ext cx="569900" cy="1708160"/>
          </a:xfrm>
          <a:prstGeom prst="rect">
            <a:avLst/>
          </a:prstGeom>
        </p:spPr>
        <p:txBody>
          <a:bodyPr vert="eaVert" wrap="square" anchor="ctr" anchorCtr="0">
            <a:spAutoFit/>
          </a:bodyPr>
          <a:lstStyle/>
          <a:p>
            <a:pPr lvl="0" algn="ctr">
              <a:lnSpc>
                <a:spcPts val="1500"/>
              </a:lnSpc>
            </a:pPr>
            <a:r>
              <a:rPr lang="zh-TW" altLang="en-US" sz="1600" dirty="0" smtClean="0">
                <a:ea typeface="標楷體" pitchFamily="65" charset="-120"/>
              </a:rPr>
              <a:t>產品社群行銷的內涵</a:t>
            </a:r>
          </a:p>
        </p:txBody>
      </p:sp>
      <p:sp>
        <p:nvSpPr>
          <p:cNvPr id="13" name="矩形 12"/>
          <p:cNvSpPr/>
          <p:nvPr/>
        </p:nvSpPr>
        <p:spPr>
          <a:xfrm>
            <a:off x="2771800" y="5877272"/>
            <a:ext cx="36724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/>
              <a:t>圖 </a:t>
            </a:r>
            <a:r>
              <a:rPr lang="en-US" altLang="zh-TW" dirty="0" smtClean="0"/>
              <a:t>10-14</a:t>
            </a:r>
            <a:r>
              <a:rPr lang="zh-TW" altLang="en-US" dirty="0" smtClean="0"/>
              <a:t>　</a:t>
            </a:r>
            <a:r>
              <a:rPr lang="en-US" altLang="zh-TW" dirty="0" err="1" smtClean="0"/>
              <a:t>Mydress</a:t>
            </a:r>
            <a:r>
              <a:rPr lang="en-US" altLang="zh-TW" dirty="0" smtClean="0"/>
              <a:t> </a:t>
            </a:r>
            <a:r>
              <a:rPr lang="zh-TW" altLang="en-US" dirty="0" smtClean="0"/>
              <a:t>粉絲團的活動</a:t>
            </a:r>
            <a:endParaRPr lang="en-US" altLang="zh-TW" dirty="0" smtClean="0"/>
          </a:p>
          <a:p>
            <a:r>
              <a:rPr lang="en-US" altLang="zh-TW" dirty="0" smtClean="0"/>
              <a:t>(</a:t>
            </a:r>
            <a:r>
              <a:rPr lang="en-US" altLang="zh-TW" dirty="0" smtClean="0">
                <a:hlinkClick r:id="rId3"/>
              </a:rPr>
              <a:t>https://www.facebook.com/myDresstw?fref=ts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chemeClr val="accent1"/>
                </a:solidFill>
              </a:rPr>
              <a:t>生活上的應用</a:t>
            </a:r>
            <a:endParaRPr lang="zh-TW" altLang="en-US" dirty="0">
              <a:solidFill>
                <a:schemeClr val="accent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b="1" dirty="0" err="1" smtClean="0"/>
              <a:t>Ecoolab</a:t>
            </a:r>
            <a:r>
              <a:rPr lang="en-US" altLang="zh-TW" b="1" dirty="0" smtClean="0"/>
              <a:t> </a:t>
            </a:r>
            <a:r>
              <a:rPr lang="zh-TW" altLang="en-US" b="1" dirty="0" smtClean="0"/>
              <a:t>欒老師粉絲團</a:t>
            </a:r>
            <a:endParaRPr lang="en-US" altLang="zh-TW" b="1" dirty="0" smtClean="0"/>
          </a:p>
          <a:p>
            <a:pPr lvl="1"/>
            <a:r>
              <a:rPr lang="zh-TW" altLang="en-US" dirty="0" smtClean="0"/>
              <a:t>為了要分享個人經驗，並成立一個整合筆者學生的空間，筆者成立了個人的</a:t>
            </a:r>
            <a:r>
              <a:rPr lang="en-US" altLang="zh-TW" dirty="0" smtClean="0"/>
              <a:t>Blog</a:t>
            </a:r>
            <a:r>
              <a:rPr lang="zh-TW" altLang="en-US" dirty="0" smtClean="0"/>
              <a:t>，透過 </a:t>
            </a:r>
            <a:r>
              <a:rPr lang="en-US" altLang="zh-TW" dirty="0" err="1" smtClean="0"/>
              <a:t>facebook</a:t>
            </a:r>
            <a:r>
              <a:rPr lang="en-US" altLang="zh-TW" dirty="0" smtClean="0"/>
              <a:t> </a:t>
            </a:r>
            <a:r>
              <a:rPr lang="zh-TW" altLang="en-US" dirty="0" smtClean="0"/>
              <a:t>來進行推廣，每天在 </a:t>
            </a:r>
            <a:r>
              <a:rPr lang="en-US" altLang="zh-TW" dirty="0" err="1" smtClean="0"/>
              <a:t>facebook</a:t>
            </a:r>
            <a:r>
              <a:rPr lang="en-US" altLang="zh-TW" dirty="0" smtClean="0"/>
              <a:t> </a:t>
            </a:r>
            <a:r>
              <a:rPr lang="zh-TW" altLang="en-US" dirty="0" smtClean="0"/>
              <a:t>發布新的訊息，像是最新的網路應用、好用的 </a:t>
            </a:r>
            <a:r>
              <a:rPr lang="en-US" altLang="zh-TW" dirty="0" smtClean="0"/>
              <a:t>App </a:t>
            </a:r>
            <a:r>
              <a:rPr lang="zh-TW" altLang="en-US" dirty="0" smtClean="0"/>
              <a:t>或是心情故事等 </a:t>
            </a:r>
            <a:r>
              <a:rPr lang="en-US" altLang="zh-TW" dirty="0" smtClean="0"/>
              <a:t>(</a:t>
            </a:r>
            <a:r>
              <a:rPr lang="zh-TW" altLang="en-US" dirty="0" smtClean="0"/>
              <a:t>如圖 </a:t>
            </a:r>
            <a:r>
              <a:rPr lang="en-US" altLang="zh-TW" dirty="0" smtClean="0"/>
              <a:t>10-15)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10</a:t>
            </a:r>
            <a:r>
              <a:rPr lang="zh-TW" altLang="en-US" smtClean="0"/>
              <a:t>章 網路行銷與產品</a:t>
            </a:r>
            <a:endParaRPr lang="en-US" altLang="zh-TW"/>
          </a:p>
        </p:txBody>
      </p:sp>
      <p:sp>
        <p:nvSpPr>
          <p:cNvPr id="14" name="投影片編號版面配置區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37</a:t>
            </a:fld>
            <a:r>
              <a:rPr lang="zh-TW" altLang="en-US" smtClean="0"/>
              <a:t> </a:t>
            </a:r>
            <a:r>
              <a:rPr lang="en-US" altLang="zh-TW" smtClean="0"/>
              <a:t>/</a:t>
            </a:r>
            <a:r>
              <a:rPr lang="zh-TW" altLang="en-US" smtClean="0"/>
              <a:t> </a:t>
            </a:r>
            <a:r>
              <a:rPr lang="en-US" altLang="zh-TW" smtClean="0"/>
              <a:t>40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endParaRPr lang="ja-JP" altLang="en-US" sz="2400" dirty="0">
              <a:ea typeface="標楷體" pitchFamily="65" charset="-120"/>
            </a:endParaRPr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77500" lnSpcReduction="20000"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數位產品的內涵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lnSpcReduction="10000"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產品的意義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54916" y="4725144"/>
            <a:ext cx="569900" cy="1708160"/>
          </a:xfrm>
          <a:prstGeom prst="rect">
            <a:avLst/>
          </a:prstGeom>
        </p:spPr>
        <p:txBody>
          <a:bodyPr vert="eaVert" wrap="square" anchor="ctr" anchorCtr="0">
            <a:spAutoFit/>
          </a:bodyPr>
          <a:lstStyle/>
          <a:p>
            <a:pPr lvl="0" algn="ctr">
              <a:lnSpc>
                <a:spcPts val="1500"/>
              </a:lnSpc>
            </a:pPr>
            <a:r>
              <a:rPr lang="zh-TW" altLang="en-US" sz="1600" dirty="0" smtClean="0">
                <a:ea typeface="標楷體" pitchFamily="65" charset="-120"/>
              </a:rPr>
              <a:t>產品社群行銷的內涵</a:t>
            </a:r>
          </a:p>
        </p:txBody>
      </p:sp>
      <p:pic>
        <p:nvPicPr>
          <p:cNvPr id="12" name="圖片 11"/>
          <p:cNvPicPr/>
          <p:nvPr/>
        </p:nvPicPr>
        <p:blipFill rotWithShape="1">
          <a:blip r:embed="rId2" cstate="print"/>
          <a:srcRect l="10820" t="13808" r="33565" b="3818"/>
          <a:stretch/>
        </p:blipFill>
        <p:spPr bwMode="auto">
          <a:xfrm>
            <a:off x="2627784" y="3284984"/>
            <a:ext cx="3356387" cy="2796358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sp>
        <p:nvSpPr>
          <p:cNvPr id="13" name="矩形 12"/>
          <p:cNvSpPr/>
          <p:nvPr/>
        </p:nvSpPr>
        <p:spPr>
          <a:xfrm>
            <a:off x="2627784" y="6021288"/>
            <a:ext cx="38908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/>
              <a:t>圖 </a:t>
            </a:r>
            <a:r>
              <a:rPr lang="en-US" altLang="zh-TW" dirty="0" smtClean="0"/>
              <a:t>10-15</a:t>
            </a:r>
            <a:r>
              <a:rPr lang="zh-TW" altLang="en-US" dirty="0" smtClean="0"/>
              <a:t>　筆者的粉絲團</a:t>
            </a:r>
            <a:endParaRPr lang="en-US" altLang="zh-TW" dirty="0" smtClean="0"/>
          </a:p>
          <a:p>
            <a:r>
              <a:rPr lang="en-US" altLang="zh-TW" dirty="0" smtClean="0"/>
              <a:t>(</a:t>
            </a:r>
            <a:r>
              <a:rPr lang="en-US" altLang="zh-TW" dirty="0" smtClean="0">
                <a:hlinkClick r:id="rId3"/>
              </a:rPr>
              <a:t>https://www.facebook.com/ecoolab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產品社群行銷的原則</a:t>
            </a:r>
            <a:endParaRPr lang="zh-TW" altLang="en-US" dirty="0"/>
          </a:p>
        </p:txBody>
      </p:sp>
      <p:graphicFrame>
        <p:nvGraphicFramePr>
          <p:cNvPr id="12" name="內容版面配置區 11"/>
          <p:cNvGraphicFramePr>
            <a:graphicFrameLocks noGrp="1"/>
          </p:cNvGraphicFramePr>
          <p:nvPr>
            <p:ph idx="1"/>
          </p:nvPr>
        </p:nvGraphicFramePr>
        <p:xfrm>
          <a:off x="539750" y="1143000"/>
          <a:ext cx="814705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10</a:t>
            </a:r>
            <a:r>
              <a:rPr lang="zh-TW" altLang="en-US" smtClean="0"/>
              <a:t>章 網路行銷與產品</a:t>
            </a:r>
            <a:endParaRPr lang="en-US" altLang="zh-TW"/>
          </a:p>
        </p:txBody>
      </p:sp>
      <p:sp>
        <p:nvSpPr>
          <p:cNvPr id="13" name="投影片編號版面配置區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38</a:t>
            </a:fld>
            <a:r>
              <a:rPr lang="zh-TW" altLang="en-US" smtClean="0"/>
              <a:t> </a:t>
            </a:r>
            <a:r>
              <a:rPr lang="en-US" altLang="zh-TW" smtClean="0"/>
              <a:t>/</a:t>
            </a:r>
            <a:r>
              <a:rPr lang="zh-TW" altLang="en-US" smtClean="0"/>
              <a:t> </a:t>
            </a:r>
            <a:r>
              <a:rPr lang="en-US" altLang="zh-TW" smtClean="0"/>
              <a:t>40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endParaRPr lang="ja-JP" altLang="en-US" sz="2400" dirty="0">
              <a:ea typeface="標楷體" pitchFamily="65" charset="-120"/>
            </a:endParaRPr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77500" lnSpcReduction="20000"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數位產品的內涵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lnSpcReduction="10000"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產品的意義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54916" y="4725144"/>
            <a:ext cx="569900" cy="1708160"/>
          </a:xfrm>
          <a:prstGeom prst="rect">
            <a:avLst/>
          </a:prstGeom>
        </p:spPr>
        <p:txBody>
          <a:bodyPr vert="eaVert" wrap="square" anchor="ctr" anchorCtr="0">
            <a:spAutoFit/>
          </a:bodyPr>
          <a:lstStyle/>
          <a:p>
            <a:pPr lvl="0" algn="ctr">
              <a:lnSpc>
                <a:spcPts val="1500"/>
              </a:lnSpc>
            </a:pPr>
            <a:r>
              <a:rPr lang="zh-TW" altLang="en-US" sz="1600" dirty="0" smtClean="0">
                <a:ea typeface="標楷體" pitchFamily="65" charset="-120"/>
              </a:rPr>
              <a:t>產品社群行銷的內涵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chemeClr val="accent1"/>
                </a:solidFill>
              </a:rPr>
              <a:t>網路行銷案例探討</a:t>
            </a:r>
            <a:endParaRPr lang="zh-TW" altLang="en-US" dirty="0">
              <a:solidFill>
                <a:schemeClr val="accent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1" dirty="0" smtClean="0"/>
              <a:t>台灣三星的寫手門事件</a:t>
            </a:r>
            <a:endParaRPr lang="en-US" altLang="zh-TW" b="1" dirty="0" smtClean="0"/>
          </a:p>
          <a:p>
            <a:endParaRPr lang="en-US" altLang="zh-TW" b="1" dirty="0" smtClean="0"/>
          </a:p>
          <a:p>
            <a:pPr lvl="1"/>
            <a:r>
              <a:rPr lang="zh-TW" altLang="en-US" dirty="0" smtClean="0">
                <a:solidFill>
                  <a:srgbClr val="C00000"/>
                </a:solidFill>
              </a:rPr>
              <a:t>思考時間：</a:t>
            </a:r>
            <a:r>
              <a:rPr lang="zh-TW" altLang="en-US" dirty="0" smtClean="0"/>
              <a:t>該如何利用社群來進行產品行銷？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10</a:t>
            </a:r>
            <a:r>
              <a:rPr lang="zh-TW" altLang="en-US" smtClean="0"/>
              <a:t>章 網路行銷與產品</a:t>
            </a:r>
            <a:endParaRPr lang="en-US" altLang="zh-TW"/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39</a:t>
            </a:fld>
            <a:r>
              <a:rPr lang="zh-TW" altLang="en-US" smtClean="0"/>
              <a:t> </a:t>
            </a:r>
            <a:r>
              <a:rPr lang="en-US" altLang="zh-TW" smtClean="0"/>
              <a:t>/</a:t>
            </a:r>
            <a:r>
              <a:rPr lang="zh-TW" altLang="en-US" smtClean="0"/>
              <a:t> </a:t>
            </a:r>
            <a:r>
              <a:rPr lang="en-US" altLang="zh-TW" smtClean="0"/>
              <a:t>40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pic>
        <p:nvPicPr>
          <p:cNvPr id="156674" name="Picture 2" descr="https://sp.yimg.com/ib/th?id=HN.608014945403930158&amp;pid=15.1&amp;P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3501008"/>
            <a:ext cx="2857500" cy="1962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chemeClr val="accent1"/>
                </a:solidFill>
              </a:rPr>
              <a:t>網路行銷與我</a:t>
            </a:r>
            <a:endParaRPr lang="zh-TW" altLang="en-US" dirty="0">
              <a:solidFill>
                <a:schemeClr val="accent1"/>
              </a:solidFill>
            </a:endParaRPr>
          </a:p>
        </p:txBody>
      </p:sp>
      <p:pic>
        <p:nvPicPr>
          <p:cNvPr id="7" name="內容版面配置區 6"/>
          <p:cNvPicPr>
            <a:picLocks noGrp="1"/>
          </p:cNvPicPr>
          <p:nvPr>
            <p:ph idx="1"/>
          </p:nvPr>
        </p:nvPicPr>
        <p:blipFill rotWithShape="1">
          <a:blip r:embed="rId2" cstate="print"/>
          <a:srcRect l="23722" t="8137" r="24689" b="4065"/>
          <a:stretch/>
        </p:blipFill>
        <p:spPr bwMode="auto">
          <a:xfrm>
            <a:off x="1867126" y="1124744"/>
            <a:ext cx="5189028" cy="4967479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10</a:t>
            </a:r>
            <a:r>
              <a:rPr lang="zh-TW" altLang="en-US" smtClean="0"/>
              <a:t>章 網路行銷與產品</a:t>
            </a:r>
            <a:endParaRPr lang="en-US" alt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4</a:t>
            </a:fld>
            <a:r>
              <a:rPr lang="zh-TW" altLang="en-US" smtClean="0"/>
              <a:t> </a:t>
            </a:r>
            <a:r>
              <a:rPr lang="en-US" altLang="zh-TW" smtClean="0"/>
              <a:t>/</a:t>
            </a:r>
            <a:r>
              <a:rPr lang="zh-TW" altLang="en-US" smtClean="0"/>
              <a:t> </a:t>
            </a:r>
            <a:r>
              <a:rPr lang="en-US" altLang="zh-TW" smtClean="0"/>
              <a:t>40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8" name="矩形 7"/>
          <p:cNvSpPr/>
          <p:nvPr/>
        </p:nvSpPr>
        <p:spPr>
          <a:xfrm>
            <a:off x="1835696" y="6093296"/>
            <a:ext cx="6840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/>
              <a:t>圖 </a:t>
            </a:r>
            <a:r>
              <a:rPr lang="en-US" altLang="zh-TW" dirty="0" smtClean="0"/>
              <a:t>10-1</a:t>
            </a:r>
            <a:r>
              <a:rPr lang="zh-TW" altLang="en-US" dirty="0" smtClean="0"/>
              <a:t>　</a:t>
            </a:r>
            <a:r>
              <a:rPr lang="en-US" altLang="zh-TW" dirty="0" smtClean="0"/>
              <a:t>3D </a:t>
            </a:r>
            <a:r>
              <a:rPr lang="zh-TW" altLang="en-US" dirty="0" smtClean="0"/>
              <a:t>列印機 </a:t>
            </a:r>
            <a:r>
              <a:rPr lang="en-US" altLang="zh-TW" dirty="0" smtClean="0"/>
              <a:t>(</a:t>
            </a:r>
            <a:r>
              <a:rPr lang="en-US" altLang="zh-TW" dirty="0" smtClean="0">
                <a:hlinkClick r:id="rId3"/>
              </a:rPr>
              <a:t>http://shopping.pchome.com.tw/DCAe1R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WordArt 3"/>
          <p:cNvSpPr>
            <a:spLocks noChangeArrowheads="1" noChangeShapeType="1" noTextEdit="1"/>
          </p:cNvSpPr>
          <p:nvPr/>
        </p:nvSpPr>
        <p:spPr bwMode="gray">
          <a:xfrm>
            <a:off x="1995488" y="2133600"/>
            <a:ext cx="5472112" cy="935038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altLang="zh-TW" sz="5400" b="1" kern="10" dirty="0"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hlink"/>
                    </a:gs>
                    <a:gs pos="100000">
                      <a:schemeClr val="tx1"/>
                    </a:gs>
                  </a:gsLst>
                  <a:lin ang="5400000" scaled="1"/>
                </a:gradFill>
                <a:effectLst>
                  <a:outerShdw dist="71842" dir="2700000" algn="ctr" rotWithShape="0">
                    <a:schemeClr val="bg2">
                      <a:alpha val="50000"/>
                    </a:schemeClr>
                  </a:outerShdw>
                </a:effectLst>
                <a:latin typeface="Verdana"/>
                <a:ea typeface="Verdana"/>
                <a:cs typeface="Verdana"/>
              </a:rPr>
              <a:t>Thank You !</a:t>
            </a:r>
            <a:endParaRPr lang="zh-TW" altLang="en-US" sz="5400" b="1" kern="10" dirty="0">
              <a:ln w="28575">
                <a:solidFill>
                  <a:schemeClr val="accent2"/>
                </a:solidFill>
                <a:round/>
                <a:headEnd/>
                <a:tailEnd/>
              </a:ln>
              <a:gradFill rotWithShape="1">
                <a:gsLst>
                  <a:gs pos="0">
                    <a:schemeClr val="hlink"/>
                  </a:gs>
                  <a:gs pos="100000">
                    <a:schemeClr val="tx1"/>
                  </a:gs>
                </a:gsLst>
                <a:lin ang="5400000" scaled="1"/>
              </a:gradFill>
              <a:effectLst>
                <a:outerShdw dist="71842" dir="2700000" algn="ctr" rotWithShape="0">
                  <a:schemeClr val="bg2">
                    <a:alpha val="50000"/>
                  </a:schemeClr>
                </a:outerShdw>
              </a:effectLst>
              <a:latin typeface="Verdana"/>
              <a:cs typeface="Verdana"/>
            </a:endParaRPr>
          </a:p>
        </p:txBody>
      </p:sp>
      <p:sp>
        <p:nvSpPr>
          <p:cNvPr id="4" name="副標題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chemeClr val="accent1"/>
                </a:solidFill>
              </a:rPr>
              <a:t>課前討論</a:t>
            </a:r>
            <a:endParaRPr lang="zh-TW" altLang="en-US" dirty="0">
              <a:solidFill>
                <a:schemeClr val="accent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產品數位化之後，帶來使用者方便存取與分享的優點，配合 </a:t>
            </a:r>
            <a:r>
              <a:rPr lang="en-US" altLang="zh-TW" dirty="0" smtClean="0"/>
              <a:t>3D </a:t>
            </a:r>
            <a:r>
              <a:rPr lang="zh-TW" altLang="en-US" dirty="0" smtClean="0"/>
              <a:t>列印的技術，卻也可能讓使用者逐漸減少購買實體的產品。請讀者以此為例，思考下列三個問題：</a:t>
            </a:r>
          </a:p>
          <a:p>
            <a:pPr>
              <a:buNone/>
            </a:pPr>
            <a:r>
              <a:rPr lang="en-US" altLang="zh-TW" dirty="0" smtClean="0"/>
              <a:t>1. </a:t>
            </a:r>
            <a:r>
              <a:rPr lang="zh-TW" altLang="en-US" dirty="0" smtClean="0"/>
              <a:t>請思考數位化產品的意義為何。</a:t>
            </a:r>
          </a:p>
          <a:p>
            <a:pPr>
              <a:buNone/>
            </a:pPr>
            <a:r>
              <a:rPr lang="en-US" altLang="zh-TW" dirty="0" smtClean="0"/>
              <a:t>2. </a:t>
            </a:r>
            <a:r>
              <a:rPr lang="zh-TW" altLang="en-US" dirty="0" smtClean="0"/>
              <a:t>數位化對產品造成哪些影響？</a:t>
            </a:r>
          </a:p>
          <a:p>
            <a:pPr>
              <a:buNone/>
            </a:pPr>
            <a:r>
              <a:rPr lang="en-US" altLang="zh-TW" dirty="0" smtClean="0"/>
              <a:t>3. </a:t>
            </a:r>
            <a:r>
              <a:rPr lang="zh-TW" altLang="en-US" dirty="0" smtClean="0"/>
              <a:t>未來，產品如何透過社群來行銷？</a:t>
            </a:r>
          </a:p>
          <a:p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10</a:t>
            </a:r>
            <a:r>
              <a:rPr lang="zh-TW" altLang="en-US" smtClean="0"/>
              <a:t>章 網路行銷與產品</a:t>
            </a: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5</a:t>
            </a:fld>
            <a:r>
              <a:rPr lang="zh-TW" altLang="en-US" smtClean="0"/>
              <a:t> </a:t>
            </a:r>
            <a:r>
              <a:rPr lang="en-US" altLang="zh-TW" smtClean="0"/>
              <a:t>/</a:t>
            </a:r>
            <a:r>
              <a:rPr lang="zh-TW" altLang="en-US" smtClean="0"/>
              <a:t> </a:t>
            </a:r>
            <a:r>
              <a:rPr lang="en-US" altLang="zh-TW" smtClean="0"/>
              <a:t>40</a:t>
            </a:r>
            <a:endParaRPr lang="en-US" altLang="zh-TW" dirty="0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產品的意義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rgbClr val="C00000"/>
                </a:solidFill>
              </a:rPr>
              <a:t>產品 </a:t>
            </a:r>
            <a:r>
              <a:rPr lang="en-US" altLang="zh-TW" b="1" dirty="0" smtClean="0">
                <a:solidFill>
                  <a:srgbClr val="C00000"/>
                </a:solidFill>
              </a:rPr>
              <a:t>(Product) </a:t>
            </a:r>
            <a:r>
              <a:rPr lang="zh-TW" altLang="en-US" dirty="0" smtClean="0"/>
              <a:t>是指在市場交換的過程中，對雙方而言都具有價值的標的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10</a:t>
            </a:r>
            <a:r>
              <a:rPr lang="zh-TW" altLang="en-US" smtClean="0"/>
              <a:t>章 網路行銷與產品</a:t>
            </a:r>
            <a:endParaRPr lang="en-US" altLang="zh-TW"/>
          </a:p>
        </p:txBody>
      </p:sp>
      <p:sp>
        <p:nvSpPr>
          <p:cNvPr id="18" name="投影片編號版面配置區 1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6</a:t>
            </a:fld>
            <a:r>
              <a:rPr lang="zh-TW" altLang="en-US" smtClean="0"/>
              <a:t> </a:t>
            </a:r>
            <a:r>
              <a:rPr lang="en-US" altLang="zh-TW" smtClean="0"/>
              <a:t>/</a:t>
            </a:r>
            <a:r>
              <a:rPr lang="zh-TW" altLang="en-US" smtClean="0"/>
              <a:t> </a:t>
            </a:r>
            <a:r>
              <a:rPr lang="en-US" altLang="zh-TW" smtClean="0"/>
              <a:t>40</a:t>
            </a:r>
            <a:endParaRPr lang="en-US" altLang="zh-TW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8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77500" lnSpcReduction="20000"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數位產品的內涵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lnSpcReduction="10000"/>
          </a:bodyPr>
          <a:lstStyle/>
          <a:p>
            <a:r>
              <a:rPr lang="zh-TW" altLang="en-US" sz="2400" dirty="0" smtClean="0">
                <a:ea typeface="標楷體" pitchFamily="65" charset="-120"/>
              </a:rPr>
              <a:t>產品的意義</a:t>
            </a:r>
            <a:endParaRPr lang="ja-JP" altLang="en-US" sz="2400" dirty="0">
              <a:ea typeface="標楷體" pitchFamily="65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54916" y="4725144"/>
            <a:ext cx="569900" cy="1708160"/>
          </a:xfrm>
          <a:prstGeom prst="rect">
            <a:avLst/>
          </a:prstGeom>
        </p:spPr>
        <p:txBody>
          <a:bodyPr vert="eaVert" wrap="square" anchor="ctr" anchorCtr="0">
            <a:spAutoFit/>
          </a:bodyPr>
          <a:lstStyle/>
          <a:p>
            <a:pPr lvl="0" algn="ctr">
              <a:lnSpc>
                <a:spcPts val="1500"/>
              </a:lnSpc>
            </a:pPr>
            <a:r>
              <a:rPr lang="zh-TW" altLang="en-US" sz="1600" dirty="0" smtClean="0">
                <a:solidFill>
                  <a:schemeClr val="accent6"/>
                </a:solidFill>
                <a:ea typeface="標楷體" pitchFamily="65" charset="-120"/>
              </a:rPr>
              <a:t>產品社群行銷的內涵</a:t>
            </a:r>
          </a:p>
        </p:txBody>
      </p:sp>
      <p:graphicFrame>
        <p:nvGraphicFramePr>
          <p:cNvPr id="17" name="內容版面配置區 16"/>
          <p:cNvGraphicFramePr>
            <a:graphicFrameLocks/>
          </p:cNvGraphicFramePr>
          <p:nvPr/>
        </p:nvGraphicFramePr>
        <p:xfrm>
          <a:off x="539552" y="2348880"/>
          <a:ext cx="6336704" cy="4051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5714" name="Picture 2" descr="http://store.storeimages.cdn-apple.com/8053/as-images.apple.com/is/image/AppleInc/aos/published/images/i/ph/iphone6/lob/iphone6-lob-hero-bb-201411?wid=428&amp;hei=658&amp;fmt=png-alpha&amp;qlt=95&amp;.v=141644926348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92280" y="2780928"/>
            <a:ext cx="1872208" cy="2448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標題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產品的層次</a:t>
            </a:r>
            <a:endParaRPr lang="zh-TW" altLang="en-US" dirty="0"/>
          </a:p>
        </p:txBody>
      </p:sp>
      <p:sp>
        <p:nvSpPr>
          <p:cNvPr id="18" name="內容版面配置區 1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產品分成五個層次，從核心到外層分別是</a:t>
            </a:r>
            <a:endParaRPr lang="en-US" altLang="zh-TW" dirty="0" smtClean="0"/>
          </a:p>
          <a:p>
            <a:pPr lvl="1"/>
            <a:r>
              <a:rPr lang="zh-TW" altLang="en-US" b="1" dirty="0" smtClean="0">
                <a:solidFill>
                  <a:srgbClr val="C00000"/>
                </a:solidFill>
              </a:rPr>
              <a:t>核心產品 </a:t>
            </a:r>
            <a:r>
              <a:rPr lang="en-US" altLang="zh-TW" b="1" dirty="0" smtClean="0">
                <a:solidFill>
                  <a:srgbClr val="C00000"/>
                </a:solidFill>
              </a:rPr>
              <a:t>(Core Product)</a:t>
            </a:r>
          </a:p>
          <a:p>
            <a:pPr lvl="1"/>
            <a:r>
              <a:rPr lang="zh-TW" altLang="en-US" b="1" dirty="0" smtClean="0">
                <a:solidFill>
                  <a:srgbClr val="C00000"/>
                </a:solidFill>
              </a:rPr>
              <a:t>基本產品 </a:t>
            </a:r>
            <a:r>
              <a:rPr lang="en-US" altLang="zh-TW" b="1" dirty="0" smtClean="0">
                <a:solidFill>
                  <a:srgbClr val="C00000"/>
                </a:solidFill>
              </a:rPr>
              <a:t>(Basic Product)</a:t>
            </a:r>
          </a:p>
          <a:p>
            <a:pPr lvl="1"/>
            <a:r>
              <a:rPr lang="zh-TW" altLang="en-US" b="1" dirty="0" smtClean="0">
                <a:solidFill>
                  <a:srgbClr val="C00000"/>
                </a:solidFill>
              </a:rPr>
              <a:t>期望產品 </a:t>
            </a:r>
            <a:r>
              <a:rPr lang="en-US" altLang="zh-TW" b="1" dirty="0" smtClean="0">
                <a:solidFill>
                  <a:srgbClr val="C00000"/>
                </a:solidFill>
              </a:rPr>
              <a:t>(Expected Product)</a:t>
            </a:r>
          </a:p>
          <a:p>
            <a:pPr lvl="1"/>
            <a:r>
              <a:rPr lang="zh-TW" altLang="en-US" b="1" dirty="0" smtClean="0">
                <a:solidFill>
                  <a:srgbClr val="C00000"/>
                </a:solidFill>
              </a:rPr>
              <a:t>擴大產品 </a:t>
            </a:r>
            <a:r>
              <a:rPr lang="en-US" altLang="zh-TW" b="1" dirty="0" smtClean="0">
                <a:solidFill>
                  <a:srgbClr val="C00000"/>
                </a:solidFill>
              </a:rPr>
              <a:t>(Augmented Product) </a:t>
            </a:r>
          </a:p>
          <a:p>
            <a:pPr lvl="1"/>
            <a:r>
              <a:rPr lang="zh-TW" altLang="en-US" b="1" dirty="0" smtClean="0">
                <a:solidFill>
                  <a:srgbClr val="C00000"/>
                </a:solidFill>
              </a:rPr>
              <a:t>潛在產品 </a:t>
            </a:r>
            <a:r>
              <a:rPr lang="en-US" altLang="zh-TW" b="1" dirty="0" smtClean="0">
                <a:solidFill>
                  <a:srgbClr val="C00000"/>
                </a:solidFill>
              </a:rPr>
              <a:t>(Potential Product)</a:t>
            </a:r>
            <a:endParaRPr lang="zh-TW" altLang="en-US" b="1" dirty="0">
              <a:solidFill>
                <a:srgbClr val="C00000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10</a:t>
            </a:r>
            <a:r>
              <a:rPr lang="zh-TW" altLang="en-US" smtClean="0"/>
              <a:t>章 網路行銷與產品</a:t>
            </a:r>
            <a:endParaRPr lang="en-US" altLang="zh-TW"/>
          </a:p>
        </p:txBody>
      </p:sp>
      <p:sp>
        <p:nvSpPr>
          <p:cNvPr id="25" name="投影片編號版面配置區 2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7</a:t>
            </a:fld>
            <a:r>
              <a:rPr lang="zh-TW" altLang="en-US" smtClean="0"/>
              <a:t> </a:t>
            </a:r>
            <a:r>
              <a:rPr lang="en-US" altLang="zh-TW" smtClean="0"/>
              <a:t>/</a:t>
            </a:r>
            <a:r>
              <a:rPr lang="zh-TW" altLang="en-US" smtClean="0"/>
              <a:t> </a:t>
            </a:r>
            <a:r>
              <a:rPr lang="en-US" altLang="zh-TW" smtClean="0"/>
              <a:t>40</a:t>
            </a:r>
            <a:endParaRPr lang="en-US" altLang="zh-TW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8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77500" lnSpcReduction="20000"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數位產品的內涵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lnSpcReduction="10000"/>
          </a:bodyPr>
          <a:lstStyle/>
          <a:p>
            <a:r>
              <a:rPr lang="zh-TW" altLang="en-US" sz="2400" dirty="0" smtClean="0">
                <a:ea typeface="標楷體" pitchFamily="65" charset="-120"/>
              </a:rPr>
              <a:t>產品的意義</a:t>
            </a:r>
            <a:endParaRPr lang="ja-JP" altLang="en-US" sz="2400" dirty="0">
              <a:ea typeface="標楷體" pitchFamily="65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54916" y="4725144"/>
            <a:ext cx="569900" cy="1708160"/>
          </a:xfrm>
          <a:prstGeom prst="rect">
            <a:avLst/>
          </a:prstGeom>
        </p:spPr>
        <p:txBody>
          <a:bodyPr vert="eaVert" wrap="square" anchor="ctr" anchorCtr="0">
            <a:spAutoFit/>
          </a:bodyPr>
          <a:lstStyle/>
          <a:p>
            <a:pPr lvl="0" algn="ctr">
              <a:lnSpc>
                <a:spcPts val="1500"/>
              </a:lnSpc>
            </a:pPr>
            <a:r>
              <a:rPr lang="zh-TW" altLang="en-US" sz="1600" dirty="0" smtClean="0">
                <a:solidFill>
                  <a:schemeClr val="accent6"/>
                </a:solidFill>
                <a:ea typeface="標楷體" pitchFamily="65" charset="-120"/>
              </a:rPr>
              <a:t>產品社群行銷的內涵</a:t>
            </a:r>
          </a:p>
        </p:txBody>
      </p:sp>
      <p:graphicFrame>
        <p:nvGraphicFramePr>
          <p:cNvPr id="24" name="內容版面配置區 16"/>
          <p:cNvGraphicFramePr>
            <a:graphicFrameLocks/>
          </p:cNvGraphicFramePr>
          <p:nvPr/>
        </p:nvGraphicFramePr>
        <p:xfrm>
          <a:off x="539552" y="4221088"/>
          <a:ext cx="8136904" cy="2179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4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產品的層次</a:t>
            </a:r>
            <a:endParaRPr lang="zh-TW" altLang="en-US" dirty="0"/>
          </a:p>
        </p:txBody>
      </p:sp>
      <p:pic>
        <p:nvPicPr>
          <p:cNvPr id="139265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9750" y="1222080"/>
            <a:ext cx="8147050" cy="3431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10</a:t>
            </a:r>
            <a:r>
              <a:rPr lang="zh-TW" altLang="en-US" smtClean="0"/>
              <a:t>章 網路行銷與產品</a:t>
            </a:r>
            <a:endParaRPr lang="en-US" altLang="zh-TW"/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8</a:t>
            </a:fld>
            <a:r>
              <a:rPr lang="zh-TW" altLang="en-US" smtClean="0"/>
              <a:t> </a:t>
            </a:r>
            <a:r>
              <a:rPr lang="en-US" altLang="zh-TW" smtClean="0"/>
              <a:t>/</a:t>
            </a:r>
            <a:r>
              <a:rPr lang="zh-TW" altLang="en-US" smtClean="0"/>
              <a:t> </a:t>
            </a:r>
            <a:r>
              <a:rPr lang="en-US" altLang="zh-TW" smtClean="0"/>
              <a:t>40</a:t>
            </a:r>
            <a:endParaRPr lang="en-US" altLang="zh-TW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8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77500" lnSpcReduction="20000"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數位產品的內涵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lnSpcReduction="10000"/>
          </a:bodyPr>
          <a:lstStyle/>
          <a:p>
            <a:r>
              <a:rPr lang="zh-TW" altLang="en-US" sz="2400" dirty="0" smtClean="0">
                <a:ea typeface="標楷體" pitchFamily="65" charset="-120"/>
              </a:rPr>
              <a:t>產品的意義</a:t>
            </a:r>
            <a:endParaRPr lang="ja-JP" altLang="en-US" sz="2400" dirty="0">
              <a:ea typeface="標楷體" pitchFamily="65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54916" y="4725144"/>
            <a:ext cx="569900" cy="1708160"/>
          </a:xfrm>
          <a:prstGeom prst="rect">
            <a:avLst/>
          </a:prstGeom>
        </p:spPr>
        <p:txBody>
          <a:bodyPr vert="eaVert" wrap="square" anchor="ctr" anchorCtr="0">
            <a:spAutoFit/>
          </a:bodyPr>
          <a:lstStyle/>
          <a:p>
            <a:pPr lvl="0" algn="ctr">
              <a:lnSpc>
                <a:spcPts val="1500"/>
              </a:lnSpc>
            </a:pPr>
            <a:r>
              <a:rPr lang="zh-TW" altLang="en-US" sz="1600" dirty="0" smtClean="0">
                <a:solidFill>
                  <a:schemeClr val="accent6"/>
                </a:solidFill>
                <a:ea typeface="標楷體" pitchFamily="65" charset="-120"/>
              </a:rPr>
              <a:t>產品社群行銷的內涵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標題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產品的分類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依使用的途徑將產品分為消費品 </a:t>
            </a:r>
            <a:r>
              <a:rPr lang="en-US" altLang="zh-TW" dirty="0" smtClean="0"/>
              <a:t>(Consumer Goods) </a:t>
            </a:r>
            <a:r>
              <a:rPr lang="zh-TW" altLang="en-US" dirty="0" smtClean="0"/>
              <a:t>與工業品</a:t>
            </a:r>
            <a:r>
              <a:rPr lang="en-US" altLang="zh-TW" dirty="0" smtClean="0"/>
              <a:t>(Industrial Goods)</a:t>
            </a:r>
          </a:p>
          <a:p>
            <a:r>
              <a:rPr lang="zh-TW" altLang="en-US" b="1" dirty="0" smtClean="0">
                <a:solidFill>
                  <a:srgbClr val="C00000"/>
                </a:solidFill>
              </a:rPr>
              <a:t>消費品：</a:t>
            </a:r>
            <a:endParaRPr lang="en-US" altLang="zh-TW" b="1" dirty="0" smtClean="0">
              <a:solidFill>
                <a:srgbClr val="C00000"/>
              </a:solidFill>
            </a:endParaRPr>
          </a:p>
          <a:p>
            <a:pPr lvl="1"/>
            <a:r>
              <a:rPr lang="zh-TW" altLang="en-US" dirty="0" smtClean="0"/>
              <a:t>所謂的消費品是指購買產品的目的在於最終的使用，通常是由個人、家庭或企業員工等所購買，用來滿足個人、家庭或工作所需。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消費品分為便利品 </a:t>
            </a:r>
            <a:r>
              <a:rPr lang="en-US" altLang="zh-TW" dirty="0" smtClean="0"/>
              <a:t>(Convenience Goods)</a:t>
            </a:r>
            <a:r>
              <a:rPr lang="zh-TW" altLang="en-US" dirty="0" smtClean="0"/>
              <a:t>、選購品 </a:t>
            </a:r>
            <a:r>
              <a:rPr lang="en-US" altLang="zh-TW" dirty="0" smtClean="0"/>
              <a:t>(Shopping Goods)</a:t>
            </a:r>
            <a:r>
              <a:rPr lang="zh-TW" altLang="en-US" dirty="0" smtClean="0"/>
              <a:t>、特殊品 </a:t>
            </a:r>
            <a:r>
              <a:rPr lang="en-US" altLang="zh-TW" dirty="0" smtClean="0"/>
              <a:t>(Specially Goods) </a:t>
            </a:r>
            <a:r>
              <a:rPr lang="zh-TW" altLang="en-US" dirty="0" smtClean="0"/>
              <a:t>及忽略品 </a:t>
            </a:r>
            <a:r>
              <a:rPr lang="en-US" altLang="zh-TW" dirty="0" smtClean="0"/>
              <a:t>(</a:t>
            </a:r>
            <a:r>
              <a:rPr lang="en-US" altLang="zh-TW" dirty="0" err="1" smtClean="0"/>
              <a:t>UnsoughtGoods</a:t>
            </a:r>
            <a:r>
              <a:rPr lang="en-US" altLang="zh-TW" dirty="0" smtClean="0"/>
              <a:t>) </a:t>
            </a:r>
            <a:r>
              <a:rPr lang="zh-TW" altLang="en-US" dirty="0" smtClean="0"/>
              <a:t>四類</a:t>
            </a:r>
            <a:endParaRPr lang="en-US" altLang="zh-TW" dirty="0" smtClean="0"/>
          </a:p>
          <a:p>
            <a:r>
              <a:rPr lang="zh-TW" altLang="en-US" b="1" dirty="0" smtClean="0">
                <a:solidFill>
                  <a:srgbClr val="C00000"/>
                </a:solidFill>
              </a:rPr>
              <a:t>工業品：</a:t>
            </a:r>
            <a:endParaRPr lang="en-US" altLang="zh-TW" b="1" dirty="0" smtClean="0">
              <a:solidFill>
                <a:srgbClr val="C00000"/>
              </a:solidFill>
            </a:endParaRPr>
          </a:p>
          <a:p>
            <a:pPr lvl="1"/>
            <a:r>
              <a:rPr lang="zh-TW" altLang="en-US" dirty="0" smtClean="0"/>
              <a:t>為了用來生產其他的產品稱之。通常是由企業購買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smtClean="0"/>
              <a:t>10</a:t>
            </a:r>
            <a:r>
              <a:rPr lang="zh-TW" altLang="en-US" smtClean="0"/>
              <a:t>章 網路行銷與產品</a:t>
            </a:r>
            <a:endParaRPr lang="en-US" altLang="zh-TW"/>
          </a:p>
        </p:txBody>
      </p:sp>
      <p:sp>
        <p:nvSpPr>
          <p:cNvPr id="22" name="投影片編號版面配置區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EC8BA-62D7-46A7-9980-A77EEE976E4E}" type="slidenum">
              <a:rPr lang="en-US" altLang="zh-TW" smtClean="0"/>
              <a:pPr/>
              <a:t>9</a:t>
            </a:fld>
            <a:r>
              <a:rPr lang="zh-TW" altLang="en-US" smtClean="0"/>
              <a:t> </a:t>
            </a:r>
            <a:r>
              <a:rPr lang="en-US" altLang="zh-TW" smtClean="0"/>
              <a:t>/</a:t>
            </a:r>
            <a:r>
              <a:rPr lang="zh-TW" altLang="en-US" smtClean="0"/>
              <a:t> </a:t>
            </a:r>
            <a:r>
              <a:rPr lang="en-US" altLang="zh-TW" smtClean="0"/>
              <a:t>40</a:t>
            </a:r>
            <a:endParaRPr lang="en-US" altLang="zh-TW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zh-TW" smtClean="0"/>
              <a:t>Copyright © </a:t>
            </a:r>
            <a:r>
              <a:rPr lang="zh-TW" altLang="en-US" smtClean="0"/>
              <a:t>滄海圖書</a:t>
            </a:r>
            <a:endParaRPr lang="en-US" altLang="zh-TW"/>
          </a:p>
        </p:txBody>
      </p:sp>
      <p:sp>
        <p:nvSpPr>
          <p:cNvPr id="8" name="AutoShape 13"/>
          <p:cNvSpPr>
            <a:spLocks noChangeArrowheads="1"/>
          </p:cNvSpPr>
          <p:nvPr/>
        </p:nvSpPr>
        <p:spPr bwMode="auto">
          <a:xfrm rot="5400000">
            <a:off x="-738336" y="53194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/>
          </a:bodyPr>
          <a:lstStyle/>
          <a:p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rot="5400000">
            <a:off x="-738336" y="35192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E0DEA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fontScale="77500" lnSpcReduction="20000"/>
          </a:bodyPr>
          <a:lstStyle/>
          <a:p>
            <a:r>
              <a:rPr lang="zh-TW" altLang="en-US" sz="2400" dirty="0" smtClean="0">
                <a:solidFill>
                  <a:schemeClr val="accent6"/>
                </a:solidFill>
                <a:ea typeface="標楷體" pitchFamily="65" charset="-120"/>
              </a:rPr>
              <a:t>數位產品的內涵</a:t>
            </a:r>
            <a:endParaRPr lang="ja-JP" altLang="en-US" sz="2400" dirty="0">
              <a:solidFill>
                <a:schemeClr val="accent6"/>
              </a:solidFill>
              <a:ea typeface="標楷體" pitchFamily="65" charset="-120"/>
            </a:endParaRP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 rot="5400000">
            <a:off x="-738336" y="1719064"/>
            <a:ext cx="1944216" cy="467544"/>
          </a:xfrm>
          <a:prstGeom prst="homePlate">
            <a:avLst>
              <a:gd name="adj" fmla="val 25000"/>
            </a:avLst>
          </a:prstGeom>
          <a:solidFill>
            <a:srgbClr val="D0CE70"/>
          </a:solidFill>
          <a:ln w="19050" algn="ctr">
            <a:solidFill>
              <a:srgbClr val="808000"/>
            </a:solidFill>
            <a:miter lim="800000"/>
            <a:headEnd/>
            <a:tailEnd/>
          </a:ln>
          <a:effectLst/>
        </p:spPr>
        <p:txBody>
          <a:bodyPr rot="10800000" vert="eaVert" lIns="90000" anchor="ctr" anchorCtr="1">
            <a:normAutofit lnSpcReduction="10000"/>
          </a:bodyPr>
          <a:lstStyle/>
          <a:p>
            <a:r>
              <a:rPr lang="zh-TW" altLang="en-US" sz="2400" dirty="0" smtClean="0">
                <a:ea typeface="標楷體" pitchFamily="65" charset="-120"/>
              </a:rPr>
              <a:t>產品的意義</a:t>
            </a:r>
            <a:endParaRPr lang="ja-JP" altLang="en-US" sz="2400" dirty="0">
              <a:ea typeface="標楷體" pitchFamily="65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54916" y="4725144"/>
            <a:ext cx="569900" cy="1708160"/>
          </a:xfrm>
          <a:prstGeom prst="rect">
            <a:avLst/>
          </a:prstGeom>
        </p:spPr>
        <p:txBody>
          <a:bodyPr vert="eaVert" wrap="square" anchor="ctr" anchorCtr="0">
            <a:spAutoFit/>
          </a:bodyPr>
          <a:lstStyle/>
          <a:p>
            <a:pPr lvl="0" algn="ctr">
              <a:lnSpc>
                <a:spcPts val="1500"/>
              </a:lnSpc>
            </a:pPr>
            <a:r>
              <a:rPr lang="zh-TW" altLang="en-US" sz="1600" dirty="0" smtClean="0">
                <a:solidFill>
                  <a:schemeClr val="accent6"/>
                </a:solidFill>
                <a:ea typeface="標楷體" pitchFamily="65" charset="-120"/>
              </a:rPr>
              <a:t>產品社群行銷的內涵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075TGp_Computer_green _v2">
  <a:themeElements>
    <a:clrScheme name="Firelight">
      <a:dk1>
        <a:sysClr val="windowText" lastClr="000000"/>
      </a:dk1>
      <a:lt1>
        <a:sysClr val="window" lastClr="FFFFFF"/>
      </a:lt1>
      <a:dk2>
        <a:srgbClr val="9F1C00"/>
      </a:dk2>
      <a:lt2>
        <a:srgbClr val="EEECE1"/>
      </a:lt2>
      <a:accent1>
        <a:srgbClr val="FF881F"/>
      </a:accent1>
      <a:accent2>
        <a:srgbClr val="771C00"/>
      </a:accent2>
      <a:accent3>
        <a:srgbClr val="576A2C"/>
      </a:accent3>
      <a:accent4>
        <a:srgbClr val="A24D00"/>
      </a:accent4>
      <a:accent5>
        <a:srgbClr val="244872"/>
      </a:accent5>
      <a:accent6>
        <a:srgbClr val="5E341C"/>
      </a:accent6>
      <a:hlink>
        <a:srgbClr val="FF912E"/>
      </a:hlink>
      <a:folHlink>
        <a:srgbClr val="B5CB83"/>
      </a:folHlink>
    </a:clrScheme>
    <a:fontScheme name="Default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2B166E"/>
        </a:dk1>
        <a:lt1>
          <a:srgbClr val="FFFFFF"/>
        </a:lt1>
        <a:dk2>
          <a:srgbClr val="336699"/>
        </a:dk2>
        <a:lt2>
          <a:srgbClr val="DDDDDD"/>
        </a:lt2>
        <a:accent1>
          <a:srgbClr val="458F8F"/>
        </a:accent1>
        <a:accent2>
          <a:srgbClr val="CCCC00"/>
        </a:accent2>
        <a:accent3>
          <a:srgbClr val="FFFFFF"/>
        </a:accent3>
        <a:accent4>
          <a:srgbClr val="23115D"/>
        </a:accent4>
        <a:accent5>
          <a:srgbClr val="B0C6C6"/>
        </a:accent5>
        <a:accent6>
          <a:srgbClr val="B9B900"/>
        </a:accent6>
        <a:hlink>
          <a:srgbClr val="9999FF"/>
        </a:hlink>
        <a:folHlink>
          <a:srgbClr val="6C9BB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1D528D"/>
        </a:dk1>
        <a:lt1>
          <a:srgbClr val="FFFFFF"/>
        </a:lt1>
        <a:dk2>
          <a:srgbClr val="000000"/>
        </a:dk2>
        <a:lt2>
          <a:srgbClr val="DDDDDD"/>
        </a:lt2>
        <a:accent1>
          <a:srgbClr val="B24242"/>
        </a:accent1>
        <a:accent2>
          <a:srgbClr val="CC9900"/>
        </a:accent2>
        <a:accent3>
          <a:srgbClr val="FFFFFF"/>
        </a:accent3>
        <a:accent4>
          <a:srgbClr val="174578"/>
        </a:accent4>
        <a:accent5>
          <a:srgbClr val="D5B0B0"/>
        </a:accent5>
        <a:accent6>
          <a:srgbClr val="B98A00"/>
        </a:accent6>
        <a:hlink>
          <a:srgbClr val="808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666635"/>
        </a:dk1>
        <a:lt1>
          <a:srgbClr val="FFFFFF"/>
        </a:lt1>
        <a:dk2>
          <a:srgbClr val="25413E"/>
        </a:dk2>
        <a:lt2>
          <a:srgbClr val="B2B2B2"/>
        </a:lt2>
        <a:accent1>
          <a:srgbClr val="83AE4E"/>
        </a:accent1>
        <a:accent2>
          <a:srgbClr val="C78DD7"/>
        </a:accent2>
        <a:accent3>
          <a:srgbClr val="FFFFFF"/>
        </a:accent3>
        <a:accent4>
          <a:srgbClr val="56562C"/>
        </a:accent4>
        <a:accent5>
          <a:srgbClr val="C1D3B2"/>
        </a:accent5>
        <a:accent6>
          <a:srgbClr val="B47FC3"/>
        </a:accent6>
        <a:hlink>
          <a:srgbClr val="3197BB"/>
        </a:hlink>
        <a:folHlink>
          <a:srgbClr val="878FA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網路行銷CEO</Template>
  <TotalTime>350</TotalTime>
  <Words>2921</Words>
  <Application>Microsoft Office PowerPoint</Application>
  <PresentationFormat>如螢幕大小 (4:3)</PresentationFormat>
  <Paragraphs>397</Paragraphs>
  <Slides>40</Slides>
  <Notes>0</Notes>
  <HiddenSlides>0</HiddenSlides>
  <MMClips>0</MMClips>
  <ScaleCrop>false</ScaleCrop>
  <HeadingPairs>
    <vt:vector size="6" baseType="variant"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40</vt:i4>
      </vt:variant>
    </vt:vector>
  </HeadingPairs>
  <TitlesOfParts>
    <vt:vector size="42" baseType="lpstr">
      <vt:lpstr>075TGp_Computer_green _v2</vt:lpstr>
      <vt:lpstr>Image</vt:lpstr>
      <vt:lpstr>第10章 網路行銷與產品</vt:lpstr>
      <vt:lpstr>學習目標</vt:lpstr>
      <vt:lpstr>網路行銷與產品</vt:lpstr>
      <vt:lpstr>網路行銷與我</vt:lpstr>
      <vt:lpstr>課前討論</vt:lpstr>
      <vt:lpstr>產品的意義</vt:lpstr>
      <vt:lpstr>產品的層次</vt:lpstr>
      <vt:lpstr>產品的層次</vt:lpstr>
      <vt:lpstr>產品的分類</vt:lpstr>
      <vt:lpstr>消費品的分類</vt:lpstr>
      <vt:lpstr>工業品的分類</vt:lpstr>
      <vt:lpstr>產品的概念</vt:lpstr>
      <vt:lpstr>產品的概念</vt:lpstr>
      <vt:lpstr>產品線的管理</vt:lpstr>
      <vt:lpstr>產品市場擴張矩陣概念</vt:lpstr>
      <vt:lpstr>生活上的應用</vt:lpstr>
      <vt:lpstr>產品生命週期</vt:lpstr>
      <vt:lpstr>產品生命週期與行銷策略</vt:lpstr>
      <vt:lpstr>生活上的應用</vt:lpstr>
      <vt:lpstr>生活上的應用</vt:lpstr>
      <vt:lpstr>數位產品</vt:lpstr>
      <vt:lpstr>數位產品的特性</vt:lpstr>
      <vt:lpstr>數位產品的特性</vt:lpstr>
      <vt:lpstr>數位產品的特性</vt:lpstr>
      <vt:lpstr>數位產品的特性</vt:lpstr>
      <vt:lpstr>數位產品的特性</vt:lpstr>
      <vt:lpstr>生活上的應用</vt:lpstr>
      <vt:lpstr>數位產品的策略</vt:lpstr>
      <vt:lpstr>數位產品的策略</vt:lpstr>
      <vt:lpstr>數位產品的策略</vt:lpstr>
      <vt:lpstr>生活上的應用</vt:lpstr>
      <vt:lpstr>生活上的應用</vt:lpstr>
      <vt:lpstr>生活上的應用</vt:lpstr>
      <vt:lpstr>產品社群行銷的背景</vt:lpstr>
      <vt:lpstr>FHM 的活動 </vt:lpstr>
      <vt:lpstr>Mydress 的粉絲團</vt:lpstr>
      <vt:lpstr>生活上的應用</vt:lpstr>
      <vt:lpstr>產品社群行銷的原則</vt:lpstr>
      <vt:lpstr>網路行銷案例探討</vt:lpstr>
      <vt:lpstr>投影片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Fenny Lee</dc:creator>
  <cp:lastModifiedBy>Fenny Lee</cp:lastModifiedBy>
  <cp:revision>62</cp:revision>
  <dcterms:created xsi:type="dcterms:W3CDTF">2014-12-18T02:33:05Z</dcterms:created>
  <dcterms:modified xsi:type="dcterms:W3CDTF">2015-04-27T06:31:25Z</dcterms:modified>
</cp:coreProperties>
</file>