
<file path=[Content_Types].xml><?xml version="1.0" encoding="utf-8"?>
<Types xmlns="http://schemas.openxmlformats.org/package/2006/content-types">
  <Override PartName="/ppt/slides/slide29.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diagrams/layout7.xml" ContentType="application/vnd.openxmlformats-officedocument.drawingml.diagram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diagrams/drawing7.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46"/>
  </p:notesMasterIdLst>
  <p:sldIdLst>
    <p:sldId id="295" r:id="rId2"/>
    <p:sldId id="300" r:id="rId3"/>
    <p:sldId id="301" r:id="rId4"/>
    <p:sldId id="302" r:id="rId5"/>
    <p:sldId id="303" r:id="rId6"/>
    <p:sldId id="304" r:id="rId7"/>
    <p:sldId id="296" r:id="rId8"/>
    <p:sldId id="305" r:id="rId9"/>
    <p:sldId id="306" r:id="rId10"/>
    <p:sldId id="348" r:id="rId11"/>
    <p:sldId id="309" r:id="rId12"/>
    <p:sldId id="310" r:id="rId13"/>
    <p:sldId id="313" r:id="rId14"/>
    <p:sldId id="311" r:id="rId15"/>
    <p:sldId id="314" r:id="rId16"/>
    <p:sldId id="315" r:id="rId17"/>
    <p:sldId id="321" r:id="rId18"/>
    <p:sldId id="316" r:id="rId19"/>
    <p:sldId id="312" r:id="rId20"/>
    <p:sldId id="320" r:id="rId21"/>
    <p:sldId id="317" r:id="rId22"/>
    <p:sldId id="318" r:id="rId23"/>
    <p:sldId id="322" r:id="rId24"/>
    <p:sldId id="323" r:id="rId25"/>
    <p:sldId id="324" r:id="rId26"/>
    <p:sldId id="319" r:id="rId27"/>
    <p:sldId id="325" r:id="rId28"/>
    <p:sldId id="326" r:id="rId29"/>
    <p:sldId id="327" r:id="rId30"/>
    <p:sldId id="328" r:id="rId31"/>
    <p:sldId id="329" r:id="rId32"/>
    <p:sldId id="330" r:id="rId33"/>
    <p:sldId id="331" r:id="rId34"/>
    <p:sldId id="332" r:id="rId35"/>
    <p:sldId id="333" r:id="rId36"/>
    <p:sldId id="334" r:id="rId37"/>
    <p:sldId id="335" r:id="rId38"/>
    <p:sldId id="337" r:id="rId39"/>
    <p:sldId id="336" r:id="rId40"/>
    <p:sldId id="338" r:id="rId41"/>
    <p:sldId id="339" r:id="rId42"/>
    <p:sldId id="340" r:id="rId43"/>
    <p:sldId id="341" r:id="rId44"/>
    <p:sldId id="278"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92AA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49" autoAdjust="0"/>
    <p:restoredTop sz="94660"/>
  </p:normalViewPr>
  <p:slideViewPr>
    <p:cSldViewPr>
      <p:cViewPr varScale="1">
        <p:scale>
          <a:sx n="77" d="100"/>
          <a:sy n="77" d="100"/>
        </p:scale>
        <p:origin x="-124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BF4EBA-73E5-4B4A-B4BE-5D0728DDF0A0}" type="doc">
      <dgm:prSet loTypeId="urn:microsoft.com/office/officeart/2005/8/layout/hList1" loCatId="list" qsTypeId="urn:microsoft.com/office/officeart/2005/8/quickstyle/3d2" qsCatId="3D" csTypeId="urn:microsoft.com/office/officeart/2005/8/colors/accent0_3" csCatId="mainScheme" phldr="1"/>
      <dgm:spPr/>
      <dgm:t>
        <a:bodyPr/>
        <a:lstStyle/>
        <a:p>
          <a:endParaRPr lang="zh-TW" altLang="en-US"/>
        </a:p>
      </dgm:t>
    </dgm:pt>
    <dgm:pt modelId="{E4A1EBB4-D39A-4D6E-A7E0-3FDF7F049E0E}">
      <dgm:prSet phldrT="[文字]"/>
      <dgm:spPr/>
      <dgm:t>
        <a:bodyPr/>
        <a:lstStyle/>
        <a:p>
          <a:r>
            <a:rPr lang="zh-TW" altLang="en-US" dirty="0" smtClean="0">
              <a:latin typeface="Comic Sans MS" pitchFamily="66" charset="0"/>
              <a:ea typeface="微軟正黑體" pitchFamily="34" charset="-120"/>
            </a:rPr>
            <a:t>本章架構</a:t>
          </a:r>
          <a:endParaRPr lang="zh-TW" altLang="en-US" dirty="0">
            <a:latin typeface="Comic Sans MS" pitchFamily="66" charset="0"/>
            <a:ea typeface="微軟正黑體" pitchFamily="34" charset="-120"/>
          </a:endParaRPr>
        </a:p>
      </dgm:t>
    </dgm:pt>
    <dgm:pt modelId="{864704CD-0D52-4A0D-BF36-78E3FBA4603B}" type="parTrans" cxnId="{0179FA65-3302-409D-AFF5-F5698B0843B5}">
      <dgm:prSet/>
      <dgm:spPr/>
      <dgm:t>
        <a:bodyPr/>
        <a:lstStyle/>
        <a:p>
          <a:endParaRPr lang="zh-TW" altLang="en-US">
            <a:latin typeface="Comic Sans MS" pitchFamily="66" charset="0"/>
            <a:ea typeface="微軟正黑體" pitchFamily="34" charset="-120"/>
          </a:endParaRPr>
        </a:p>
      </dgm:t>
    </dgm:pt>
    <dgm:pt modelId="{17603063-77FA-4F7D-A1C9-DF40F1F75996}" type="sibTrans" cxnId="{0179FA65-3302-409D-AFF5-F5698B0843B5}">
      <dgm:prSet/>
      <dgm:spPr/>
      <dgm:t>
        <a:bodyPr/>
        <a:lstStyle/>
        <a:p>
          <a:endParaRPr lang="zh-TW" altLang="en-US">
            <a:latin typeface="Comic Sans MS" pitchFamily="66" charset="0"/>
            <a:ea typeface="微軟正黑體" pitchFamily="34" charset="-120"/>
          </a:endParaRPr>
        </a:p>
      </dgm:t>
    </dgm:pt>
    <dgm:pt modelId="{98D33023-AC0E-467B-9396-0CAFD8DB1C96}">
      <dgm:prSet phldrT="[文字]"/>
      <dgm:spPr/>
      <dgm:t>
        <a:bodyPr/>
        <a:lstStyle/>
        <a:p>
          <a:r>
            <a:rPr lang="zh-TW" altLang="en-US" dirty="0" smtClean="0">
              <a:latin typeface="Comic Sans MS" pitchFamily="66" charset="0"/>
              <a:ea typeface="微軟正黑體" pitchFamily="34" charset="-120"/>
            </a:rPr>
            <a:t>價格的意義</a:t>
          </a:r>
          <a:endParaRPr lang="zh-TW" altLang="en-US" dirty="0">
            <a:latin typeface="Comic Sans MS" pitchFamily="66" charset="0"/>
            <a:ea typeface="微軟正黑體" pitchFamily="34" charset="-120"/>
          </a:endParaRPr>
        </a:p>
      </dgm:t>
    </dgm:pt>
    <dgm:pt modelId="{C217A114-BAE2-4675-AF9B-E26BE3638A74}" type="parTrans" cxnId="{6912C096-5145-4095-B1D9-6CB980A1E041}">
      <dgm:prSet/>
      <dgm:spPr/>
      <dgm:t>
        <a:bodyPr/>
        <a:lstStyle/>
        <a:p>
          <a:endParaRPr lang="zh-TW" altLang="en-US">
            <a:latin typeface="Comic Sans MS" pitchFamily="66" charset="0"/>
            <a:ea typeface="微軟正黑體" pitchFamily="34" charset="-120"/>
          </a:endParaRPr>
        </a:p>
      </dgm:t>
    </dgm:pt>
    <dgm:pt modelId="{49637A52-E230-4C72-B792-F36C3CE352C6}" type="sibTrans" cxnId="{6912C096-5145-4095-B1D9-6CB980A1E041}">
      <dgm:prSet/>
      <dgm:spPr/>
      <dgm:t>
        <a:bodyPr/>
        <a:lstStyle/>
        <a:p>
          <a:endParaRPr lang="zh-TW" altLang="en-US">
            <a:latin typeface="Comic Sans MS" pitchFamily="66" charset="0"/>
            <a:ea typeface="微軟正黑體" pitchFamily="34" charset="-120"/>
          </a:endParaRPr>
        </a:p>
      </dgm:t>
    </dgm:pt>
    <dgm:pt modelId="{77F9DB03-9D2B-4BF8-B8E7-887802EC4E0A}">
      <dgm:prSet phldrT="[文字]"/>
      <dgm:spPr/>
      <dgm:t>
        <a:bodyPr/>
        <a:lstStyle/>
        <a:p>
          <a:r>
            <a:rPr lang="zh-TW" altLang="en-US" dirty="0" smtClean="0">
              <a:latin typeface="Comic Sans MS" pitchFamily="66" charset="0"/>
              <a:ea typeface="微軟正黑體" pitchFamily="34" charset="-120"/>
            </a:rPr>
            <a:t>學習重點</a:t>
          </a:r>
          <a:endParaRPr lang="zh-TW" altLang="en-US" dirty="0">
            <a:latin typeface="Comic Sans MS" pitchFamily="66" charset="0"/>
            <a:ea typeface="微軟正黑體" pitchFamily="34" charset="-120"/>
          </a:endParaRPr>
        </a:p>
      </dgm:t>
    </dgm:pt>
    <dgm:pt modelId="{09803F90-D37F-4C53-BA88-A9EE3B9F2DD6}" type="parTrans" cxnId="{0AB6AC6C-35BA-452C-A27F-E727F130016E}">
      <dgm:prSet/>
      <dgm:spPr/>
      <dgm:t>
        <a:bodyPr/>
        <a:lstStyle/>
        <a:p>
          <a:endParaRPr lang="zh-TW" altLang="en-US">
            <a:latin typeface="Comic Sans MS" pitchFamily="66" charset="0"/>
            <a:ea typeface="微軟正黑體" pitchFamily="34" charset="-120"/>
          </a:endParaRPr>
        </a:p>
      </dgm:t>
    </dgm:pt>
    <dgm:pt modelId="{D6E20EEC-1409-4E9D-A229-54903BB28780}" type="sibTrans" cxnId="{0AB6AC6C-35BA-452C-A27F-E727F130016E}">
      <dgm:prSet/>
      <dgm:spPr/>
      <dgm:t>
        <a:bodyPr/>
        <a:lstStyle/>
        <a:p>
          <a:endParaRPr lang="zh-TW" altLang="en-US">
            <a:latin typeface="Comic Sans MS" pitchFamily="66" charset="0"/>
            <a:ea typeface="微軟正黑體" pitchFamily="34" charset="-120"/>
          </a:endParaRPr>
        </a:p>
      </dgm:t>
    </dgm:pt>
    <dgm:pt modelId="{003EE496-4A51-49B3-8F65-7984AC4651B7}">
      <dgm:prSet phldrT="[文字]"/>
      <dgm:spPr/>
      <dgm:t>
        <a:bodyPr/>
        <a:lstStyle/>
        <a:p>
          <a:r>
            <a:rPr lang="zh-TW" altLang="en-US" dirty="0" smtClean="0">
              <a:latin typeface="Comic Sans MS" pitchFamily="66" charset="0"/>
              <a:ea typeface="微軟正黑體" pitchFamily="34" charset="-120"/>
            </a:rPr>
            <a:t>價格</a:t>
          </a:r>
          <a:endParaRPr lang="zh-TW" altLang="en-US" dirty="0">
            <a:latin typeface="Comic Sans MS" pitchFamily="66" charset="0"/>
            <a:ea typeface="微軟正黑體" pitchFamily="34" charset="-120"/>
          </a:endParaRPr>
        </a:p>
      </dgm:t>
    </dgm:pt>
    <dgm:pt modelId="{0B18AADB-8F1D-4B8E-B0AC-6190A571DB36}" type="parTrans" cxnId="{9401087A-51AE-4442-9CFD-29547F89D6AE}">
      <dgm:prSet/>
      <dgm:spPr/>
      <dgm:t>
        <a:bodyPr/>
        <a:lstStyle/>
        <a:p>
          <a:endParaRPr lang="zh-TW" altLang="en-US">
            <a:latin typeface="Comic Sans MS" pitchFamily="66" charset="0"/>
            <a:ea typeface="微軟正黑體" pitchFamily="34" charset="-120"/>
          </a:endParaRPr>
        </a:p>
      </dgm:t>
    </dgm:pt>
    <dgm:pt modelId="{9D4B41EB-DD00-40AC-91B6-C2E44CB70115}" type="sibTrans" cxnId="{9401087A-51AE-4442-9CFD-29547F89D6AE}">
      <dgm:prSet/>
      <dgm:spPr/>
      <dgm:t>
        <a:bodyPr/>
        <a:lstStyle/>
        <a:p>
          <a:endParaRPr lang="zh-TW" altLang="en-US">
            <a:latin typeface="Comic Sans MS" pitchFamily="66" charset="0"/>
            <a:ea typeface="微軟正黑體" pitchFamily="34" charset="-120"/>
          </a:endParaRPr>
        </a:p>
      </dgm:t>
    </dgm:pt>
    <dgm:pt modelId="{A0452DB3-71B7-4946-93CB-1C6F9D9EE2E8}">
      <dgm:prSet/>
      <dgm:spPr/>
      <dgm:t>
        <a:bodyPr/>
        <a:lstStyle/>
        <a:p>
          <a:r>
            <a:rPr lang="zh-TW" altLang="en-US" dirty="0" smtClean="0">
              <a:latin typeface="Comic Sans MS" pitchFamily="66" charset="0"/>
              <a:ea typeface="微軟正黑體" pitchFamily="34" charset="-120"/>
            </a:rPr>
            <a:t>結論</a:t>
          </a:r>
        </a:p>
      </dgm:t>
    </dgm:pt>
    <dgm:pt modelId="{761C0D03-82BB-48B7-B3DD-2446357CFFAB}" type="parTrans" cxnId="{2CB8E407-6152-4236-8995-360E10D44736}">
      <dgm:prSet/>
      <dgm:spPr/>
      <dgm:t>
        <a:bodyPr/>
        <a:lstStyle/>
        <a:p>
          <a:endParaRPr lang="zh-TW" altLang="en-US"/>
        </a:p>
      </dgm:t>
    </dgm:pt>
    <dgm:pt modelId="{1782CC39-0D8B-40FA-8AE8-3D6A439FAC35}" type="sibTrans" cxnId="{2CB8E407-6152-4236-8995-360E10D44736}">
      <dgm:prSet/>
      <dgm:spPr/>
      <dgm:t>
        <a:bodyPr/>
        <a:lstStyle/>
        <a:p>
          <a:endParaRPr lang="zh-TW" altLang="en-US"/>
        </a:p>
      </dgm:t>
    </dgm:pt>
    <dgm:pt modelId="{BA2B2FA4-535D-4A5B-995E-BB2F537F8855}">
      <dgm:prSet/>
      <dgm:spPr/>
      <dgm:t>
        <a:bodyPr/>
        <a:lstStyle/>
        <a:p>
          <a:r>
            <a:rPr lang="zh-TW" altLang="en-US" dirty="0" smtClean="0">
              <a:latin typeface="Comic Sans MS" pitchFamily="66" charset="0"/>
              <a:ea typeface="微軟正黑體" pitchFamily="34" charset="-120"/>
            </a:rPr>
            <a:t>網路定價的概念</a:t>
          </a:r>
        </a:p>
      </dgm:t>
    </dgm:pt>
    <dgm:pt modelId="{8D266C54-66F4-46D5-854A-678039FA9DBC}" type="parTrans" cxnId="{DBB58DDB-47A8-4B52-B285-FFC82810589A}">
      <dgm:prSet/>
      <dgm:spPr/>
      <dgm:t>
        <a:bodyPr/>
        <a:lstStyle/>
        <a:p>
          <a:endParaRPr lang="zh-TW" altLang="en-US"/>
        </a:p>
      </dgm:t>
    </dgm:pt>
    <dgm:pt modelId="{75DA8A9F-C46D-4D30-82D5-90E1C222EFE1}" type="sibTrans" cxnId="{DBB58DDB-47A8-4B52-B285-FFC82810589A}">
      <dgm:prSet/>
      <dgm:spPr/>
      <dgm:t>
        <a:bodyPr/>
        <a:lstStyle/>
        <a:p>
          <a:endParaRPr lang="zh-TW" altLang="en-US"/>
        </a:p>
      </dgm:t>
    </dgm:pt>
    <dgm:pt modelId="{18D6802D-C556-45FB-B7AC-23E71EFF08EA}">
      <dgm:prSet/>
      <dgm:spPr/>
      <dgm:t>
        <a:bodyPr/>
        <a:lstStyle/>
        <a:p>
          <a:r>
            <a:rPr lang="zh-TW" altLang="en-US" dirty="0" smtClean="0">
              <a:latin typeface="Comic Sans MS" pitchFamily="66" charset="0"/>
              <a:ea typeface="微軟正黑體" pitchFamily="34" charset="-120"/>
            </a:rPr>
            <a:t>社群定價的發展</a:t>
          </a:r>
        </a:p>
      </dgm:t>
    </dgm:pt>
    <dgm:pt modelId="{2391B3A5-1053-48E3-93C2-693133CE50D7}" type="parTrans" cxnId="{F57AF850-B47B-443E-B2A2-CC8BDC571697}">
      <dgm:prSet/>
      <dgm:spPr/>
      <dgm:t>
        <a:bodyPr/>
        <a:lstStyle/>
        <a:p>
          <a:endParaRPr lang="zh-TW" altLang="en-US"/>
        </a:p>
      </dgm:t>
    </dgm:pt>
    <dgm:pt modelId="{00C90B75-738D-4636-8B80-6494FE0B4FC6}" type="sibTrans" cxnId="{F57AF850-B47B-443E-B2A2-CC8BDC571697}">
      <dgm:prSet/>
      <dgm:spPr/>
      <dgm:t>
        <a:bodyPr/>
        <a:lstStyle/>
        <a:p>
          <a:endParaRPr lang="zh-TW" altLang="en-US"/>
        </a:p>
      </dgm:t>
    </dgm:pt>
    <dgm:pt modelId="{04286AFB-F9F7-4324-ABED-6A3F32175755}">
      <dgm:prSet/>
      <dgm:spPr/>
      <dgm:t>
        <a:bodyPr/>
        <a:lstStyle/>
        <a:p>
          <a:r>
            <a:rPr lang="zh-TW" altLang="en-US" dirty="0" smtClean="0">
              <a:latin typeface="Comic Sans MS" pitchFamily="66" charset="0"/>
              <a:ea typeface="微軟正黑體" pitchFamily="34" charset="-120"/>
            </a:rPr>
            <a:t>折扣</a:t>
          </a:r>
        </a:p>
      </dgm:t>
    </dgm:pt>
    <dgm:pt modelId="{DFE6A87E-C796-4758-9791-15D9BB42D506}" type="parTrans" cxnId="{82CF2EA6-35D5-4B56-BC47-7F4B9DC9180F}">
      <dgm:prSet/>
      <dgm:spPr/>
      <dgm:t>
        <a:bodyPr/>
        <a:lstStyle/>
        <a:p>
          <a:endParaRPr lang="zh-TW" altLang="en-US"/>
        </a:p>
      </dgm:t>
    </dgm:pt>
    <dgm:pt modelId="{93A38D73-4F11-4C96-8ABC-AEADFC073024}" type="sibTrans" cxnId="{82CF2EA6-35D5-4B56-BC47-7F4B9DC9180F}">
      <dgm:prSet/>
      <dgm:spPr/>
      <dgm:t>
        <a:bodyPr/>
        <a:lstStyle/>
        <a:p>
          <a:endParaRPr lang="zh-TW" altLang="en-US"/>
        </a:p>
      </dgm:t>
    </dgm:pt>
    <dgm:pt modelId="{8819C3D2-C13E-4375-B6FC-B82B05F09FF5}">
      <dgm:prSet/>
      <dgm:spPr/>
      <dgm:t>
        <a:bodyPr/>
        <a:lstStyle/>
        <a:p>
          <a:r>
            <a:rPr lang="zh-TW" altLang="en-US" dirty="0" smtClean="0">
              <a:latin typeface="Comic Sans MS" pitchFamily="66" charset="0"/>
              <a:ea typeface="微軟正黑體" pitchFamily="34" charset="-120"/>
            </a:rPr>
            <a:t>折讓</a:t>
          </a:r>
        </a:p>
      </dgm:t>
    </dgm:pt>
    <dgm:pt modelId="{9CE0042E-F8E3-4CD6-9CBC-6A1BA3A02F3C}" type="parTrans" cxnId="{18764400-E71A-4348-96F6-9E748DC740F6}">
      <dgm:prSet/>
      <dgm:spPr/>
      <dgm:t>
        <a:bodyPr/>
        <a:lstStyle/>
        <a:p>
          <a:endParaRPr lang="zh-TW" altLang="en-US"/>
        </a:p>
      </dgm:t>
    </dgm:pt>
    <dgm:pt modelId="{9AB303AC-2E46-4AB0-B648-D9CB329713E0}" type="sibTrans" cxnId="{18764400-E71A-4348-96F6-9E748DC740F6}">
      <dgm:prSet/>
      <dgm:spPr/>
      <dgm:t>
        <a:bodyPr/>
        <a:lstStyle/>
        <a:p>
          <a:endParaRPr lang="zh-TW" altLang="en-US"/>
        </a:p>
      </dgm:t>
    </dgm:pt>
    <dgm:pt modelId="{91A2156F-E6C9-4E43-8440-5DD86FFA831E}">
      <dgm:prSet/>
      <dgm:spPr/>
      <dgm:t>
        <a:bodyPr/>
        <a:lstStyle/>
        <a:p>
          <a:r>
            <a:rPr lang="zh-TW" altLang="en-US" dirty="0" smtClean="0">
              <a:latin typeface="Comic Sans MS" pitchFamily="66" charset="0"/>
              <a:ea typeface="微軟正黑體" pitchFamily="34" charset="-120"/>
            </a:rPr>
            <a:t>現金還本</a:t>
          </a:r>
        </a:p>
      </dgm:t>
    </dgm:pt>
    <dgm:pt modelId="{7C6F4A03-A2FF-4950-BB2B-4BEBD90586E6}" type="parTrans" cxnId="{EDA05464-3B63-4C8A-8629-FDA238B0048F}">
      <dgm:prSet/>
      <dgm:spPr/>
      <dgm:t>
        <a:bodyPr/>
        <a:lstStyle/>
        <a:p>
          <a:endParaRPr lang="zh-TW" altLang="en-US"/>
        </a:p>
      </dgm:t>
    </dgm:pt>
    <dgm:pt modelId="{8DFA16AA-425A-4613-9031-AF7468B0E024}" type="sibTrans" cxnId="{EDA05464-3B63-4C8A-8629-FDA238B0048F}">
      <dgm:prSet/>
      <dgm:spPr/>
      <dgm:t>
        <a:bodyPr/>
        <a:lstStyle/>
        <a:p>
          <a:endParaRPr lang="zh-TW" altLang="en-US"/>
        </a:p>
      </dgm:t>
    </dgm:pt>
    <dgm:pt modelId="{DD159772-128B-4E14-8EAD-A9750C630372}">
      <dgm:prSet/>
      <dgm:spPr/>
      <dgm:t>
        <a:bodyPr/>
        <a:lstStyle/>
        <a:p>
          <a:r>
            <a:rPr lang="zh-TW" altLang="en-US" dirty="0" smtClean="0">
              <a:latin typeface="Comic Sans MS" pitchFamily="66" charset="0"/>
              <a:ea typeface="微軟正黑體" pitchFamily="34" charset="-120"/>
            </a:rPr>
            <a:t>定價</a:t>
          </a:r>
        </a:p>
      </dgm:t>
    </dgm:pt>
    <dgm:pt modelId="{60F2BD82-A954-484E-A316-8500A4395C71}" type="parTrans" cxnId="{5346022C-8342-4C56-AC2D-CF264A4F6FD0}">
      <dgm:prSet/>
      <dgm:spPr/>
      <dgm:t>
        <a:bodyPr/>
        <a:lstStyle/>
        <a:p>
          <a:endParaRPr lang="zh-TW" altLang="en-US"/>
        </a:p>
      </dgm:t>
    </dgm:pt>
    <dgm:pt modelId="{B685ED4E-CA0C-41D7-982D-2589041DD516}" type="sibTrans" cxnId="{5346022C-8342-4C56-AC2D-CF264A4F6FD0}">
      <dgm:prSet/>
      <dgm:spPr/>
      <dgm:t>
        <a:bodyPr/>
        <a:lstStyle/>
        <a:p>
          <a:endParaRPr lang="zh-TW" altLang="en-US"/>
        </a:p>
      </dgm:t>
    </dgm:pt>
    <dgm:pt modelId="{73FE2055-4F05-4EAB-B3C5-25FFB9103A9A}">
      <dgm:prSet/>
      <dgm:spPr/>
      <dgm:t>
        <a:bodyPr/>
        <a:lstStyle/>
        <a:p>
          <a:r>
            <a:rPr lang="zh-TW" altLang="en-US" dirty="0" smtClean="0">
              <a:latin typeface="Comic Sans MS" pitchFamily="66" charset="0"/>
              <a:ea typeface="微軟正黑體" pitchFamily="34" charset="-120"/>
            </a:rPr>
            <a:t>網路定價</a:t>
          </a:r>
        </a:p>
      </dgm:t>
    </dgm:pt>
    <dgm:pt modelId="{C6FFA9B1-DFA1-4A92-A537-FF16C995D5F4}" type="parTrans" cxnId="{0414197B-784B-4E8F-9351-8D5DB2C76316}">
      <dgm:prSet/>
      <dgm:spPr/>
      <dgm:t>
        <a:bodyPr/>
        <a:lstStyle/>
        <a:p>
          <a:endParaRPr lang="zh-TW" altLang="en-US"/>
        </a:p>
      </dgm:t>
    </dgm:pt>
    <dgm:pt modelId="{CB14F6CA-37C0-45F6-AA53-A8F21376C939}" type="sibTrans" cxnId="{0414197B-784B-4E8F-9351-8D5DB2C76316}">
      <dgm:prSet/>
      <dgm:spPr/>
      <dgm:t>
        <a:bodyPr/>
        <a:lstStyle/>
        <a:p>
          <a:endParaRPr lang="zh-TW" altLang="en-US"/>
        </a:p>
      </dgm:t>
    </dgm:pt>
    <dgm:pt modelId="{11BCE8CC-F61B-45D9-B5D5-0AAAE357C932}">
      <dgm:prSet/>
      <dgm:spPr/>
      <dgm:t>
        <a:bodyPr/>
        <a:lstStyle/>
        <a:p>
          <a:r>
            <a:rPr lang="zh-TW" altLang="en-US" dirty="0" smtClean="0">
              <a:latin typeface="Comic Sans MS" pitchFamily="66" charset="0"/>
              <a:ea typeface="微軟正黑體" pitchFamily="34" charset="-120"/>
            </a:rPr>
            <a:t>網絡集購</a:t>
          </a:r>
        </a:p>
      </dgm:t>
    </dgm:pt>
    <dgm:pt modelId="{DBD64CFD-AA89-4750-92A5-56031023EBE8}" type="parTrans" cxnId="{CF55A596-DC1E-4ADF-8111-12C08469D2D8}">
      <dgm:prSet/>
      <dgm:spPr/>
      <dgm:t>
        <a:bodyPr/>
        <a:lstStyle/>
        <a:p>
          <a:endParaRPr lang="zh-TW" altLang="en-US"/>
        </a:p>
      </dgm:t>
    </dgm:pt>
    <dgm:pt modelId="{249B3D3D-FE6F-4750-B718-D9FEC789AE3B}" type="sibTrans" cxnId="{CF55A596-DC1E-4ADF-8111-12C08469D2D8}">
      <dgm:prSet/>
      <dgm:spPr/>
      <dgm:t>
        <a:bodyPr/>
        <a:lstStyle/>
        <a:p>
          <a:endParaRPr lang="zh-TW" altLang="en-US"/>
        </a:p>
      </dgm:t>
    </dgm:pt>
    <dgm:pt modelId="{92222684-6383-4735-A894-EC2D8F2124AB}" type="pres">
      <dgm:prSet presAssocID="{FABF4EBA-73E5-4B4A-B4BE-5D0728DDF0A0}" presName="Name0" presStyleCnt="0">
        <dgm:presLayoutVars>
          <dgm:dir/>
          <dgm:animLvl val="lvl"/>
          <dgm:resizeHandles val="exact"/>
        </dgm:presLayoutVars>
      </dgm:prSet>
      <dgm:spPr/>
      <dgm:t>
        <a:bodyPr/>
        <a:lstStyle/>
        <a:p>
          <a:endParaRPr lang="zh-TW" altLang="en-US"/>
        </a:p>
      </dgm:t>
    </dgm:pt>
    <dgm:pt modelId="{A5178B8A-77EF-40BF-8921-D9692DCEDEAB}" type="pres">
      <dgm:prSet presAssocID="{E4A1EBB4-D39A-4D6E-A7E0-3FDF7F049E0E}" presName="composite" presStyleCnt="0"/>
      <dgm:spPr/>
    </dgm:pt>
    <dgm:pt modelId="{AF2A1CEA-EDA7-469D-97B0-E1106174A4F1}" type="pres">
      <dgm:prSet presAssocID="{E4A1EBB4-D39A-4D6E-A7E0-3FDF7F049E0E}" presName="parTx" presStyleLbl="alignNode1" presStyleIdx="0" presStyleCnt="2">
        <dgm:presLayoutVars>
          <dgm:chMax val="0"/>
          <dgm:chPref val="0"/>
          <dgm:bulletEnabled val="1"/>
        </dgm:presLayoutVars>
      </dgm:prSet>
      <dgm:spPr/>
      <dgm:t>
        <a:bodyPr/>
        <a:lstStyle/>
        <a:p>
          <a:endParaRPr lang="zh-TW" altLang="en-US"/>
        </a:p>
      </dgm:t>
    </dgm:pt>
    <dgm:pt modelId="{CB7CA0C3-5174-4BF6-A50E-12806AD19BFE}" type="pres">
      <dgm:prSet presAssocID="{E4A1EBB4-D39A-4D6E-A7E0-3FDF7F049E0E}" presName="desTx" presStyleLbl="alignAccFollowNode1" presStyleIdx="0" presStyleCnt="2">
        <dgm:presLayoutVars>
          <dgm:bulletEnabled val="1"/>
        </dgm:presLayoutVars>
      </dgm:prSet>
      <dgm:spPr/>
      <dgm:t>
        <a:bodyPr/>
        <a:lstStyle/>
        <a:p>
          <a:endParaRPr lang="zh-TW" altLang="en-US"/>
        </a:p>
      </dgm:t>
    </dgm:pt>
    <dgm:pt modelId="{2C993241-5E2C-4F63-8F8A-D9949DDB720A}" type="pres">
      <dgm:prSet presAssocID="{17603063-77FA-4F7D-A1C9-DF40F1F75996}" presName="space" presStyleCnt="0"/>
      <dgm:spPr/>
    </dgm:pt>
    <dgm:pt modelId="{5917A22E-C59C-4DD7-8C6A-A00CE8AB2BD1}" type="pres">
      <dgm:prSet presAssocID="{77F9DB03-9D2B-4BF8-B8E7-887802EC4E0A}" presName="composite" presStyleCnt="0"/>
      <dgm:spPr/>
    </dgm:pt>
    <dgm:pt modelId="{250695A9-FC4C-4B3A-BBB1-01E6A70DD9B1}" type="pres">
      <dgm:prSet presAssocID="{77F9DB03-9D2B-4BF8-B8E7-887802EC4E0A}" presName="parTx" presStyleLbl="alignNode1" presStyleIdx="1" presStyleCnt="2">
        <dgm:presLayoutVars>
          <dgm:chMax val="0"/>
          <dgm:chPref val="0"/>
          <dgm:bulletEnabled val="1"/>
        </dgm:presLayoutVars>
      </dgm:prSet>
      <dgm:spPr/>
      <dgm:t>
        <a:bodyPr/>
        <a:lstStyle/>
        <a:p>
          <a:endParaRPr lang="zh-TW" altLang="en-US"/>
        </a:p>
      </dgm:t>
    </dgm:pt>
    <dgm:pt modelId="{A228CC51-C6BE-43B9-84F1-6FE1982F2811}" type="pres">
      <dgm:prSet presAssocID="{77F9DB03-9D2B-4BF8-B8E7-887802EC4E0A}" presName="desTx" presStyleLbl="alignAccFollowNode1" presStyleIdx="1" presStyleCnt="2">
        <dgm:presLayoutVars>
          <dgm:bulletEnabled val="1"/>
        </dgm:presLayoutVars>
      </dgm:prSet>
      <dgm:spPr/>
      <dgm:t>
        <a:bodyPr/>
        <a:lstStyle/>
        <a:p>
          <a:endParaRPr lang="zh-TW" altLang="en-US"/>
        </a:p>
      </dgm:t>
    </dgm:pt>
  </dgm:ptLst>
  <dgm:cxnLst>
    <dgm:cxn modelId="{CF55A596-DC1E-4ADF-8111-12C08469D2D8}" srcId="{77F9DB03-9D2B-4BF8-B8E7-887802EC4E0A}" destId="{11BCE8CC-F61B-45D9-B5D5-0AAAE357C932}" srcOrd="6" destOrd="0" parTransId="{DBD64CFD-AA89-4750-92A5-56031023EBE8}" sibTransId="{249B3D3D-FE6F-4750-B718-D9FEC789AE3B}"/>
    <dgm:cxn modelId="{894094B3-D8D3-410C-9926-9F7422AC84FA}" type="presOf" srcId="{04286AFB-F9F7-4324-ABED-6A3F32175755}" destId="{A228CC51-C6BE-43B9-84F1-6FE1982F2811}" srcOrd="0" destOrd="1" presId="urn:microsoft.com/office/officeart/2005/8/layout/hList1"/>
    <dgm:cxn modelId="{FCB06269-0BFF-4AE3-B300-F0114420E2C6}" type="presOf" srcId="{003EE496-4A51-49B3-8F65-7984AC4651B7}" destId="{A228CC51-C6BE-43B9-84F1-6FE1982F2811}" srcOrd="0" destOrd="0" presId="urn:microsoft.com/office/officeart/2005/8/layout/hList1"/>
    <dgm:cxn modelId="{8CAA1F5C-8CCF-4F18-BE76-DD011C0137C8}" type="presOf" srcId="{18D6802D-C556-45FB-B7AC-23E71EFF08EA}" destId="{CB7CA0C3-5174-4BF6-A50E-12806AD19BFE}" srcOrd="0" destOrd="2" presId="urn:microsoft.com/office/officeart/2005/8/layout/hList1"/>
    <dgm:cxn modelId="{9401087A-51AE-4442-9CFD-29547F89D6AE}" srcId="{77F9DB03-9D2B-4BF8-B8E7-887802EC4E0A}" destId="{003EE496-4A51-49B3-8F65-7984AC4651B7}" srcOrd="0" destOrd="0" parTransId="{0B18AADB-8F1D-4B8E-B0AC-6190A571DB36}" sibTransId="{9D4B41EB-DD00-40AC-91B6-C2E44CB70115}"/>
    <dgm:cxn modelId="{46EDBBD8-EAE2-41CD-B1C0-8E9FB47A02ED}" type="presOf" srcId="{DD159772-128B-4E14-8EAD-A9750C630372}" destId="{A228CC51-C6BE-43B9-84F1-6FE1982F2811}" srcOrd="0" destOrd="4" presId="urn:microsoft.com/office/officeart/2005/8/layout/hList1"/>
    <dgm:cxn modelId="{C9F032D7-D841-4405-8686-E13D12B3E9DD}" type="presOf" srcId="{73FE2055-4F05-4EAB-B3C5-25FFB9103A9A}" destId="{A228CC51-C6BE-43B9-84F1-6FE1982F2811}" srcOrd="0" destOrd="5" presId="urn:microsoft.com/office/officeart/2005/8/layout/hList1"/>
    <dgm:cxn modelId="{D19CFD3E-A029-4211-813E-67F2414CDF12}" type="presOf" srcId="{98D33023-AC0E-467B-9396-0CAFD8DB1C96}" destId="{CB7CA0C3-5174-4BF6-A50E-12806AD19BFE}" srcOrd="0" destOrd="0" presId="urn:microsoft.com/office/officeart/2005/8/layout/hList1"/>
    <dgm:cxn modelId="{FD551A24-B5A8-4FB5-9E94-AAAF00268E7B}" type="presOf" srcId="{8819C3D2-C13E-4375-B6FC-B82B05F09FF5}" destId="{A228CC51-C6BE-43B9-84F1-6FE1982F2811}" srcOrd="0" destOrd="2" presId="urn:microsoft.com/office/officeart/2005/8/layout/hList1"/>
    <dgm:cxn modelId="{6912C096-5145-4095-B1D9-6CB980A1E041}" srcId="{E4A1EBB4-D39A-4D6E-A7E0-3FDF7F049E0E}" destId="{98D33023-AC0E-467B-9396-0CAFD8DB1C96}" srcOrd="0" destOrd="0" parTransId="{C217A114-BAE2-4675-AF9B-E26BE3638A74}" sibTransId="{49637A52-E230-4C72-B792-F36C3CE352C6}"/>
    <dgm:cxn modelId="{0AB6AC6C-35BA-452C-A27F-E727F130016E}" srcId="{FABF4EBA-73E5-4B4A-B4BE-5D0728DDF0A0}" destId="{77F9DB03-9D2B-4BF8-B8E7-887802EC4E0A}" srcOrd="1" destOrd="0" parTransId="{09803F90-D37F-4C53-BA88-A9EE3B9F2DD6}" sibTransId="{D6E20EEC-1409-4E9D-A229-54903BB28780}"/>
    <dgm:cxn modelId="{0414197B-784B-4E8F-9351-8D5DB2C76316}" srcId="{77F9DB03-9D2B-4BF8-B8E7-887802EC4E0A}" destId="{73FE2055-4F05-4EAB-B3C5-25FFB9103A9A}" srcOrd="5" destOrd="0" parTransId="{C6FFA9B1-DFA1-4A92-A537-FF16C995D5F4}" sibTransId="{CB14F6CA-37C0-45F6-AA53-A8F21376C939}"/>
    <dgm:cxn modelId="{FED355F5-C7B0-47F8-8D00-7CD64B8BDDE6}" type="presOf" srcId="{BA2B2FA4-535D-4A5B-995E-BB2F537F8855}" destId="{CB7CA0C3-5174-4BF6-A50E-12806AD19BFE}" srcOrd="0" destOrd="1" presId="urn:microsoft.com/office/officeart/2005/8/layout/hList1"/>
    <dgm:cxn modelId="{F57AF850-B47B-443E-B2A2-CC8BDC571697}" srcId="{E4A1EBB4-D39A-4D6E-A7E0-3FDF7F049E0E}" destId="{18D6802D-C556-45FB-B7AC-23E71EFF08EA}" srcOrd="2" destOrd="0" parTransId="{2391B3A5-1053-48E3-93C2-693133CE50D7}" sibTransId="{00C90B75-738D-4636-8B80-6494FE0B4FC6}"/>
    <dgm:cxn modelId="{B81F55B7-D4C0-4315-98C8-2BD09519E656}" type="presOf" srcId="{77F9DB03-9D2B-4BF8-B8E7-887802EC4E0A}" destId="{250695A9-FC4C-4B3A-BBB1-01E6A70DD9B1}" srcOrd="0" destOrd="0" presId="urn:microsoft.com/office/officeart/2005/8/layout/hList1"/>
    <dgm:cxn modelId="{EDA05464-3B63-4C8A-8629-FDA238B0048F}" srcId="{77F9DB03-9D2B-4BF8-B8E7-887802EC4E0A}" destId="{91A2156F-E6C9-4E43-8440-5DD86FFA831E}" srcOrd="3" destOrd="0" parTransId="{7C6F4A03-A2FF-4950-BB2B-4BEBD90586E6}" sibTransId="{8DFA16AA-425A-4613-9031-AF7468B0E024}"/>
    <dgm:cxn modelId="{DBB58DDB-47A8-4B52-B285-FFC82810589A}" srcId="{E4A1EBB4-D39A-4D6E-A7E0-3FDF7F049E0E}" destId="{BA2B2FA4-535D-4A5B-995E-BB2F537F8855}" srcOrd="1" destOrd="0" parTransId="{8D266C54-66F4-46D5-854A-678039FA9DBC}" sibTransId="{75DA8A9F-C46D-4D30-82D5-90E1C222EFE1}"/>
    <dgm:cxn modelId="{44AA42DD-EC8C-4BD0-9343-9299C7B9797E}" type="presOf" srcId="{FABF4EBA-73E5-4B4A-B4BE-5D0728DDF0A0}" destId="{92222684-6383-4735-A894-EC2D8F2124AB}" srcOrd="0" destOrd="0" presId="urn:microsoft.com/office/officeart/2005/8/layout/hList1"/>
    <dgm:cxn modelId="{5346022C-8342-4C56-AC2D-CF264A4F6FD0}" srcId="{77F9DB03-9D2B-4BF8-B8E7-887802EC4E0A}" destId="{DD159772-128B-4E14-8EAD-A9750C630372}" srcOrd="4" destOrd="0" parTransId="{60F2BD82-A954-484E-A316-8500A4395C71}" sibTransId="{B685ED4E-CA0C-41D7-982D-2589041DD516}"/>
    <dgm:cxn modelId="{2CB8E407-6152-4236-8995-360E10D44736}" srcId="{E4A1EBB4-D39A-4D6E-A7E0-3FDF7F049E0E}" destId="{A0452DB3-71B7-4946-93CB-1C6F9D9EE2E8}" srcOrd="3" destOrd="0" parTransId="{761C0D03-82BB-48B7-B3DD-2446357CFFAB}" sibTransId="{1782CC39-0D8B-40FA-8AE8-3D6A439FAC35}"/>
    <dgm:cxn modelId="{18764400-E71A-4348-96F6-9E748DC740F6}" srcId="{77F9DB03-9D2B-4BF8-B8E7-887802EC4E0A}" destId="{8819C3D2-C13E-4375-B6FC-B82B05F09FF5}" srcOrd="2" destOrd="0" parTransId="{9CE0042E-F8E3-4CD6-9CBC-6A1BA3A02F3C}" sibTransId="{9AB303AC-2E46-4AB0-B648-D9CB329713E0}"/>
    <dgm:cxn modelId="{34021729-B5BB-4675-8C2E-A03CDEE55126}" type="presOf" srcId="{91A2156F-E6C9-4E43-8440-5DD86FFA831E}" destId="{A228CC51-C6BE-43B9-84F1-6FE1982F2811}" srcOrd="0" destOrd="3" presId="urn:microsoft.com/office/officeart/2005/8/layout/hList1"/>
    <dgm:cxn modelId="{948C09B5-7074-4A55-ADD3-6C56921D27B2}" type="presOf" srcId="{11BCE8CC-F61B-45D9-B5D5-0AAAE357C932}" destId="{A228CC51-C6BE-43B9-84F1-6FE1982F2811}" srcOrd="0" destOrd="6" presId="urn:microsoft.com/office/officeart/2005/8/layout/hList1"/>
    <dgm:cxn modelId="{9C12A761-1F54-4CC3-9120-1929E55F0922}" type="presOf" srcId="{E4A1EBB4-D39A-4D6E-A7E0-3FDF7F049E0E}" destId="{AF2A1CEA-EDA7-469D-97B0-E1106174A4F1}" srcOrd="0" destOrd="0" presId="urn:microsoft.com/office/officeart/2005/8/layout/hList1"/>
    <dgm:cxn modelId="{82CF2EA6-35D5-4B56-BC47-7F4B9DC9180F}" srcId="{77F9DB03-9D2B-4BF8-B8E7-887802EC4E0A}" destId="{04286AFB-F9F7-4324-ABED-6A3F32175755}" srcOrd="1" destOrd="0" parTransId="{DFE6A87E-C796-4758-9791-15D9BB42D506}" sibTransId="{93A38D73-4F11-4C96-8ABC-AEADFC073024}"/>
    <dgm:cxn modelId="{0179FA65-3302-409D-AFF5-F5698B0843B5}" srcId="{FABF4EBA-73E5-4B4A-B4BE-5D0728DDF0A0}" destId="{E4A1EBB4-D39A-4D6E-A7E0-3FDF7F049E0E}" srcOrd="0" destOrd="0" parTransId="{864704CD-0D52-4A0D-BF36-78E3FBA4603B}" sibTransId="{17603063-77FA-4F7D-A1C9-DF40F1F75996}"/>
    <dgm:cxn modelId="{C09CBB50-BD34-46C1-A5A7-B86527ADACB0}" type="presOf" srcId="{A0452DB3-71B7-4946-93CB-1C6F9D9EE2E8}" destId="{CB7CA0C3-5174-4BF6-A50E-12806AD19BFE}" srcOrd="0" destOrd="3" presId="urn:microsoft.com/office/officeart/2005/8/layout/hList1"/>
    <dgm:cxn modelId="{36688A50-7399-49CC-BF20-548AFEE23F9A}" type="presParOf" srcId="{92222684-6383-4735-A894-EC2D8F2124AB}" destId="{A5178B8A-77EF-40BF-8921-D9692DCEDEAB}" srcOrd="0" destOrd="0" presId="urn:microsoft.com/office/officeart/2005/8/layout/hList1"/>
    <dgm:cxn modelId="{0F284104-38B8-40EE-AC85-4205078AA3D6}" type="presParOf" srcId="{A5178B8A-77EF-40BF-8921-D9692DCEDEAB}" destId="{AF2A1CEA-EDA7-469D-97B0-E1106174A4F1}" srcOrd="0" destOrd="0" presId="urn:microsoft.com/office/officeart/2005/8/layout/hList1"/>
    <dgm:cxn modelId="{58DD1D83-2B1B-45F9-A047-2F9337507D3A}" type="presParOf" srcId="{A5178B8A-77EF-40BF-8921-D9692DCEDEAB}" destId="{CB7CA0C3-5174-4BF6-A50E-12806AD19BFE}" srcOrd="1" destOrd="0" presId="urn:microsoft.com/office/officeart/2005/8/layout/hList1"/>
    <dgm:cxn modelId="{735B8360-7B0A-49E5-9FC5-A610181911B6}" type="presParOf" srcId="{92222684-6383-4735-A894-EC2D8F2124AB}" destId="{2C993241-5E2C-4F63-8F8A-D9949DDB720A}" srcOrd="1" destOrd="0" presId="urn:microsoft.com/office/officeart/2005/8/layout/hList1"/>
    <dgm:cxn modelId="{890E2BBC-1A3B-4198-9307-DD1A9A686C21}" type="presParOf" srcId="{92222684-6383-4735-A894-EC2D8F2124AB}" destId="{5917A22E-C59C-4DD7-8C6A-A00CE8AB2BD1}" srcOrd="2" destOrd="0" presId="urn:microsoft.com/office/officeart/2005/8/layout/hList1"/>
    <dgm:cxn modelId="{A8B3C51B-1135-461C-8B53-6D42F3FEE266}" type="presParOf" srcId="{5917A22E-C59C-4DD7-8C6A-A00CE8AB2BD1}" destId="{250695A9-FC4C-4B3A-BBB1-01E6A70DD9B1}" srcOrd="0" destOrd="0" presId="urn:microsoft.com/office/officeart/2005/8/layout/hList1"/>
    <dgm:cxn modelId="{9BEA3AC2-4BEC-4A22-94C9-F86EB575034D}" type="presParOf" srcId="{5917A22E-C59C-4DD7-8C6A-A00CE8AB2BD1}" destId="{A228CC51-C6BE-43B9-84F1-6FE1982F2811}"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145A6E-2594-431F-8F33-8AED9EC55C0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TW" altLang="en-US"/>
        </a:p>
      </dgm:t>
    </dgm:pt>
    <dgm:pt modelId="{9EF21F51-BC94-461D-BB72-1A71E8E513A2}">
      <dgm:prSet/>
      <dgm:spPr/>
      <dgm:t>
        <a:bodyPr/>
        <a:lstStyle/>
        <a:p>
          <a:pPr rtl="0"/>
          <a:r>
            <a:rPr lang="zh-TW" b="1" baseline="0" dirty="0" smtClean="0">
              <a:latin typeface="Comic Sans MS" pitchFamily="66" charset="0"/>
              <a:ea typeface="微軟正黑體" pitchFamily="34" charset="-120"/>
            </a:rPr>
            <a:t>生活上的應用</a:t>
          </a:r>
          <a:r>
            <a:rPr lang="en-US" b="1" baseline="0" dirty="0" smtClean="0">
              <a:latin typeface="Comic Sans MS" pitchFamily="66" charset="0"/>
              <a:ea typeface="微軟正黑體" pitchFamily="34" charset="-120"/>
            </a:rPr>
            <a:t>——</a:t>
          </a:r>
          <a:r>
            <a:rPr lang="zh-TW" altLang="en-US" b="1" baseline="0" dirty="0" smtClean="0">
              <a:latin typeface="Comic Sans MS" pitchFamily="66" charset="0"/>
              <a:ea typeface="微軟正黑體" pitchFamily="34" charset="-120"/>
            </a:rPr>
            <a:t>電腦的零件</a:t>
          </a:r>
          <a:endParaRPr lang="en-US" b="1" baseline="0" dirty="0">
            <a:latin typeface="Comic Sans MS" pitchFamily="66" charset="0"/>
            <a:ea typeface="微軟正黑體" pitchFamily="34" charset="-120"/>
          </a:endParaRPr>
        </a:p>
      </dgm:t>
    </dgm:pt>
    <dgm:pt modelId="{27B0C2E7-D4AB-44DC-BB3F-7D2E13A97E59}" type="parTrans" cxnId="{AC194F8F-534E-4AB7-96C6-9CFEB87D0810}">
      <dgm:prSet/>
      <dgm:spPr/>
      <dgm:t>
        <a:bodyPr/>
        <a:lstStyle/>
        <a:p>
          <a:endParaRPr lang="zh-TW" altLang="en-US" baseline="0">
            <a:latin typeface="Comic Sans MS" pitchFamily="66" charset="0"/>
            <a:ea typeface="微軟正黑體" pitchFamily="34" charset="-120"/>
          </a:endParaRPr>
        </a:p>
      </dgm:t>
    </dgm:pt>
    <dgm:pt modelId="{A369621F-F9DC-4FCA-B4A3-9AD88768F0E6}" type="sibTrans" cxnId="{AC194F8F-534E-4AB7-96C6-9CFEB87D0810}">
      <dgm:prSet/>
      <dgm:spPr/>
      <dgm:t>
        <a:bodyPr/>
        <a:lstStyle/>
        <a:p>
          <a:endParaRPr lang="zh-TW" altLang="en-US" baseline="0">
            <a:latin typeface="Comic Sans MS" pitchFamily="66" charset="0"/>
            <a:ea typeface="微軟正黑體" pitchFamily="34" charset="-120"/>
          </a:endParaRPr>
        </a:p>
      </dgm:t>
    </dgm:pt>
    <dgm:pt modelId="{2B488794-3C88-4663-9036-2288348BB2DD}">
      <dgm:prSet/>
      <dgm:spPr/>
      <dgm:t>
        <a:bodyPr/>
        <a:lstStyle/>
        <a:p>
          <a:pPr rtl="0"/>
          <a:r>
            <a:rPr lang="zh-TW" altLang="en-US" b="0" baseline="0" dirty="0" smtClean="0">
              <a:latin typeface="Comic Sans MS" pitchFamily="66" charset="0"/>
              <a:ea typeface="微軟正黑體" pitchFamily="34" charset="-120"/>
            </a:rPr>
            <a:t>通常電腦零件的價格會隨著上市的時間而遞減，但是現在若要找舊電腦的零件，特別是已經停產的系列，讀者會發現其售價高過現在的主流產品，甚至還會有因量少而增加售價的情況。</a:t>
          </a:r>
          <a:endParaRPr lang="en-US" b="0" baseline="0" dirty="0">
            <a:latin typeface="Comic Sans MS" pitchFamily="66" charset="0"/>
            <a:ea typeface="微軟正黑體" pitchFamily="34" charset="-120"/>
          </a:endParaRPr>
        </a:p>
      </dgm:t>
    </dgm:pt>
    <dgm:pt modelId="{BA30A7B8-4E2B-45A5-B1EB-4DC33DED0D99}" type="parTrans" cxnId="{5B27D7A2-1074-4BED-BE8E-D974EF4FAECB}">
      <dgm:prSet/>
      <dgm:spPr/>
      <dgm:t>
        <a:bodyPr/>
        <a:lstStyle/>
        <a:p>
          <a:endParaRPr lang="zh-TW" altLang="en-US" baseline="0">
            <a:latin typeface="Comic Sans MS" pitchFamily="66" charset="0"/>
            <a:ea typeface="微軟正黑體" pitchFamily="34" charset="-120"/>
          </a:endParaRPr>
        </a:p>
      </dgm:t>
    </dgm:pt>
    <dgm:pt modelId="{ADE0A754-BAB1-4690-8A40-4C8BBC50D75F}" type="sibTrans" cxnId="{5B27D7A2-1074-4BED-BE8E-D974EF4FAECB}">
      <dgm:prSet/>
      <dgm:spPr/>
      <dgm:t>
        <a:bodyPr/>
        <a:lstStyle/>
        <a:p>
          <a:endParaRPr lang="zh-TW" altLang="en-US" baseline="0">
            <a:latin typeface="Comic Sans MS" pitchFamily="66" charset="0"/>
            <a:ea typeface="微軟正黑體" pitchFamily="34" charset="-120"/>
          </a:endParaRPr>
        </a:p>
      </dgm:t>
    </dgm:pt>
    <dgm:pt modelId="{0D3AF629-FF57-4930-BF47-BC2816A597E5}" type="pres">
      <dgm:prSet presAssocID="{3E145A6E-2594-431F-8F33-8AED9EC55C0E}" presName="linear" presStyleCnt="0">
        <dgm:presLayoutVars>
          <dgm:dir/>
          <dgm:animLvl val="lvl"/>
          <dgm:resizeHandles val="exact"/>
        </dgm:presLayoutVars>
      </dgm:prSet>
      <dgm:spPr/>
      <dgm:t>
        <a:bodyPr/>
        <a:lstStyle/>
        <a:p>
          <a:endParaRPr lang="zh-TW" altLang="en-US"/>
        </a:p>
      </dgm:t>
    </dgm:pt>
    <dgm:pt modelId="{03CA5539-8DC0-4792-99C3-ACE4004AA0B2}" type="pres">
      <dgm:prSet presAssocID="{9EF21F51-BC94-461D-BB72-1A71E8E513A2}" presName="parentLin" presStyleCnt="0"/>
      <dgm:spPr/>
    </dgm:pt>
    <dgm:pt modelId="{FBE7C707-2221-4E44-B04F-0A3333128DB6}" type="pres">
      <dgm:prSet presAssocID="{9EF21F51-BC94-461D-BB72-1A71E8E513A2}" presName="parentLeftMargin" presStyleLbl="node1" presStyleIdx="0" presStyleCnt="1"/>
      <dgm:spPr/>
      <dgm:t>
        <a:bodyPr/>
        <a:lstStyle/>
        <a:p>
          <a:endParaRPr lang="zh-TW" altLang="en-US"/>
        </a:p>
      </dgm:t>
    </dgm:pt>
    <dgm:pt modelId="{328E5190-757D-490D-A4D0-332052F466FC}" type="pres">
      <dgm:prSet presAssocID="{9EF21F51-BC94-461D-BB72-1A71E8E513A2}" presName="parentText" presStyleLbl="node1" presStyleIdx="0" presStyleCnt="1">
        <dgm:presLayoutVars>
          <dgm:chMax val="0"/>
          <dgm:bulletEnabled val="1"/>
        </dgm:presLayoutVars>
      </dgm:prSet>
      <dgm:spPr/>
      <dgm:t>
        <a:bodyPr/>
        <a:lstStyle/>
        <a:p>
          <a:endParaRPr lang="zh-TW" altLang="en-US"/>
        </a:p>
      </dgm:t>
    </dgm:pt>
    <dgm:pt modelId="{43C017A6-46F4-4524-8637-4D7C7F73C31A}" type="pres">
      <dgm:prSet presAssocID="{9EF21F51-BC94-461D-BB72-1A71E8E513A2}" presName="negativeSpace" presStyleCnt="0"/>
      <dgm:spPr/>
    </dgm:pt>
    <dgm:pt modelId="{1C813B8E-02AF-4AEC-88C9-5B86264FE8DB}" type="pres">
      <dgm:prSet presAssocID="{9EF21F51-BC94-461D-BB72-1A71E8E513A2}" presName="childText" presStyleLbl="conFgAcc1" presStyleIdx="0" presStyleCnt="1">
        <dgm:presLayoutVars>
          <dgm:bulletEnabled val="1"/>
        </dgm:presLayoutVars>
      </dgm:prSet>
      <dgm:spPr/>
      <dgm:t>
        <a:bodyPr/>
        <a:lstStyle/>
        <a:p>
          <a:endParaRPr lang="zh-TW" altLang="en-US"/>
        </a:p>
      </dgm:t>
    </dgm:pt>
  </dgm:ptLst>
  <dgm:cxnLst>
    <dgm:cxn modelId="{EA7D8C06-1E53-4138-8CAE-ED6D92402B87}" type="presOf" srcId="{9EF21F51-BC94-461D-BB72-1A71E8E513A2}" destId="{FBE7C707-2221-4E44-B04F-0A3333128DB6}" srcOrd="0" destOrd="0" presId="urn:microsoft.com/office/officeart/2005/8/layout/list1"/>
    <dgm:cxn modelId="{5B27D7A2-1074-4BED-BE8E-D974EF4FAECB}" srcId="{9EF21F51-BC94-461D-BB72-1A71E8E513A2}" destId="{2B488794-3C88-4663-9036-2288348BB2DD}" srcOrd="0" destOrd="0" parTransId="{BA30A7B8-4E2B-45A5-B1EB-4DC33DED0D99}" sibTransId="{ADE0A754-BAB1-4690-8A40-4C8BBC50D75F}"/>
    <dgm:cxn modelId="{AC194F8F-534E-4AB7-96C6-9CFEB87D0810}" srcId="{3E145A6E-2594-431F-8F33-8AED9EC55C0E}" destId="{9EF21F51-BC94-461D-BB72-1A71E8E513A2}" srcOrd="0" destOrd="0" parTransId="{27B0C2E7-D4AB-44DC-BB3F-7D2E13A97E59}" sibTransId="{A369621F-F9DC-4FCA-B4A3-9AD88768F0E6}"/>
    <dgm:cxn modelId="{B1423C89-6ED1-450A-A1B1-C81DF68A3E35}" type="presOf" srcId="{3E145A6E-2594-431F-8F33-8AED9EC55C0E}" destId="{0D3AF629-FF57-4930-BF47-BC2816A597E5}" srcOrd="0" destOrd="0" presId="urn:microsoft.com/office/officeart/2005/8/layout/list1"/>
    <dgm:cxn modelId="{A7FE7CE6-036D-41A1-9B9D-95F5BC4E915C}" type="presOf" srcId="{2B488794-3C88-4663-9036-2288348BB2DD}" destId="{1C813B8E-02AF-4AEC-88C9-5B86264FE8DB}" srcOrd="0" destOrd="0" presId="urn:microsoft.com/office/officeart/2005/8/layout/list1"/>
    <dgm:cxn modelId="{2EC9A371-7849-45EB-B8FA-01EEC8831784}" type="presOf" srcId="{9EF21F51-BC94-461D-BB72-1A71E8E513A2}" destId="{328E5190-757D-490D-A4D0-332052F466FC}" srcOrd="1" destOrd="0" presId="urn:microsoft.com/office/officeart/2005/8/layout/list1"/>
    <dgm:cxn modelId="{3142A967-BDB7-40A0-9F98-DF2D252A553C}" type="presParOf" srcId="{0D3AF629-FF57-4930-BF47-BC2816A597E5}" destId="{03CA5539-8DC0-4792-99C3-ACE4004AA0B2}" srcOrd="0" destOrd="0" presId="urn:microsoft.com/office/officeart/2005/8/layout/list1"/>
    <dgm:cxn modelId="{0DC894DF-DD5B-459E-A2EA-9DD6E531C8C9}" type="presParOf" srcId="{03CA5539-8DC0-4792-99C3-ACE4004AA0B2}" destId="{FBE7C707-2221-4E44-B04F-0A3333128DB6}" srcOrd="0" destOrd="0" presId="urn:microsoft.com/office/officeart/2005/8/layout/list1"/>
    <dgm:cxn modelId="{2BDA1B7D-CB6C-40AC-AB66-974D9A2BCB0A}" type="presParOf" srcId="{03CA5539-8DC0-4792-99C3-ACE4004AA0B2}" destId="{328E5190-757D-490D-A4D0-332052F466FC}" srcOrd="1" destOrd="0" presId="urn:microsoft.com/office/officeart/2005/8/layout/list1"/>
    <dgm:cxn modelId="{8ABE9FB0-1564-4088-9586-CA6C9F02CE8D}" type="presParOf" srcId="{0D3AF629-FF57-4930-BF47-BC2816A597E5}" destId="{43C017A6-46F4-4524-8637-4D7C7F73C31A}" srcOrd="1" destOrd="0" presId="urn:microsoft.com/office/officeart/2005/8/layout/list1"/>
    <dgm:cxn modelId="{E518C835-67C9-4C5F-AD0D-5A7A82F67F48}" type="presParOf" srcId="{0D3AF629-FF57-4930-BF47-BC2816A597E5}" destId="{1C813B8E-02AF-4AEC-88C9-5B86264FE8DB}" srcOrd="2"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145A6E-2594-431F-8F33-8AED9EC55C0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TW" altLang="en-US"/>
        </a:p>
      </dgm:t>
    </dgm:pt>
    <dgm:pt modelId="{9EF21F51-BC94-461D-BB72-1A71E8E513A2}">
      <dgm:prSet/>
      <dgm:spPr/>
      <dgm:t>
        <a:bodyPr/>
        <a:lstStyle/>
        <a:p>
          <a:pPr rtl="0"/>
          <a:r>
            <a:rPr lang="zh-TW" b="1" baseline="0" dirty="0" smtClean="0">
              <a:latin typeface="Comic Sans MS" pitchFamily="66" charset="0"/>
              <a:ea typeface="微軟正黑體" pitchFamily="34" charset="-120"/>
            </a:rPr>
            <a:t>生活上的應用</a:t>
          </a:r>
          <a:r>
            <a:rPr lang="en-US" b="1" baseline="0" dirty="0" smtClean="0">
              <a:latin typeface="Comic Sans MS" pitchFamily="66" charset="0"/>
              <a:ea typeface="微軟正黑體" pitchFamily="34" charset="-120"/>
            </a:rPr>
            <a:t>——</a:t>
          </a:r>
          <a:r>
            <a:rPr lang="zh-TW" altLang="en-US" b="1" baseline="0" dirty="0" smtClean="0">
              <a:latin typeface="Comic Sans MS" pitchFamily="66" charset="0"/>
              <a:ea typeface="微軟正黑體" pitchFamily="34" charset="-120"/>
            </a:rPr>
            <a:t>茶飲料的價格</a:t>
          </a:r>
          <a:endParaRPr lang="en-US" b="1" baseline="0" dirty="0">
            <a:latin typeface="Comic Sans MS" pitchFamily="66" charset="0"/>
            <a:ea typeface="微軟正黑體" pitchFamily="34" charset="-120"/>
          </a:endParaRPr>
        </a:p>
      </dgm:t>
    </dgm:pt>
    <dgm:pt modelId="{27B0C2E7-D4AB-44DC-BB3F-7D2E13A97E59}" type="parTrans" cxnId="{AC194F8F-534E-4AB7-96C6-9CFEB87D0810}">
      <dgm:prSet/>
      <dgm:spPr/>
      <dgm:t>
        <a:bodyPr/>
        <a:lstStyle/>
        <a:p>
          <a:endParaRPr lang="zh-TW" altLang="en-US" baseline="0">
            <a:latin typeface="Comic Sans MS" pitchFamily="66" charset="0"/>
            <a:ea typeface="微軟正黑體" pitchFamily="34" charset="-120"/>
          </a:endParaRPr>
        </a:p>
      </dgm:t>
    </dgm:pt>
    <dgm:pt modelId="{A369621F-F9DC-4FCA-B4A3-9AD88768F0E6}" type="sibTrans" cxnId="{AC194F8F-534E-4AB7-96C6-9CFEB87D0810}">
      <dgm:prSet/>
      <dgm:spPr/>
      <dgm:t>
        <a:bodyPr/>
        <a:lstStyle/>
        <a:p>
          <a:endParaRPr lang="zh-TW" altLang="en-US" baseline="0">
            <a:latin typeface="Comic Sans MS" pitchFamily="66" charset="0"/>
            <a:ea typeface="微軟正黑體" pitchFamily="34" charset="-120"/>
          </a:endParaRPr>
        </a:p>
      </dgm:t>
    </dgm:pt>
    <dgm:pt modelId="{2B488794-3C88-4663-9036-2288348BB2DD}">
      <dgm:prSet/>
      <dgm:spPr/>
      <dgm:t>
        <a:bodyPr/>
        <a:lstStyle/>
        <a:p>
          <a:pPr rtl="0"/>
          <a:r>
            <a:rPr lang="en-US" altLang="en-US" b="0" baseline="0" dirty="0" smtClean="0">
              <a:latin typeface="Comic Sans MS" pitchFamily="66" charset="0"/>
              <a:ea typeface="微軟正黑體" pitchFamily="34" charset="-120"/>
            </a:rPr>
            <a:t>2014 </a:t>
          </a:r>
          <a:r>
            <a:rPr lang="zh-TW" altLang="en-US" b="0" baseline="0" dirty="0" smtClean="0">
              <a:latin typeface="Comic Sans MS" pitchFamily="66" charset="0"/>
              <a:ea typeface="微軟正黑體" pitchFamily="34" charset="-120"/>
            </a:rPr>
            <a:t>年，手搖飲料因原料成本上漲的關係而調整飲料的售價，從 </a:t>
          </a:r>
          <a:r>
            <a:rPr lang="en-US" altLang="en-US" b="0" baseline="0" dirty="0" smtClean="0">
              <a:latin typeface="Comic Sans MS" pitchFamily="66" charset="0"/>
              <a:ea typeface="微軟正黑體" pitchFamily="34" charset="-120"/>
            </a:rPr>
            <a:t>4 </a:t>
          </a:r>
          <a:r>
            <a:rPr lang="zh-TW" altLang="en-US" b="0" baseline="0" dirty="0" smtClean="0">
              <a:latin typeface="Comic Sans MS" pitchFamily="66" charset="0"/>
              <a:ea typeface="微軟正黑體" pitchFamily="34" charset="-120"/>
            </a:rPr>
            <a:t>月份開始的茶湯會、</a:t>
          </a:r>
          <a:r>
            <a:rPr lang="en-US" altLang="en-US" b="0" baseline="0" dirty="0" err="1" smtClean="0">
              <a:latin typeface="Comic Sans MS" pitchFamily="66" charset="0"/>
              <a:ea typeface="微軟正黑體" pitchFamily="34" charset="-120"/>
            </a:rPr>
            <a:t>CoCo</a:t>
          </a:r>
          <a:r>
            <a:rPr lang="en-US" altLang="en-US" b="0" baseline="0" dirty="0" smtClean="0">
              <a:latin typeface="Comic Sans MS" pitchFamily="66" charset="0"/>
              <a:ea typeface="微軟正黑體" pitchFamily="34" charset="-120"/>
            </a:rPr>
            <a:t> </a:t>
          </a:r>
          <a:r>
            <a:rPr lang="zh-TW" altLang="en-US" b="0" baseline="0" dirty="0" smtClean="0">
              <a:latin typeface="Comic Sans MS" pitchFamily="66" charset="0"/>
              <a:ea typeface="微軟正黑體" pitchFamily="34" charset="-120"/>
            </a:rPr>
            <a:t>都可，到 </a:t>
          </a:r>
          <a:r>
            <a:rPr lang="en-US" altLang="en-US" b="0" baseline="0" dirty="0" smtClean="0">
              <a:latin typeface="Comic Sans MS" pitchFamily="66" charset="0"/>
              <a:ea typeface="微軟正黑體" pitchFamily="34" charset="-120"/>
            </a:rPr>
            <a:t>6 </a:t>
          </a:r>
          <a:r>
            <a:rPr lang="zh-TW" altLang="en-US" b="0" baseline="0" dirty="0" smtClean="0">
              <a:latin typeface="Comic Sans MS" pitchFamily="66" charset="0"/>
              <a:ea typeface="微軟正黑體" pitchFamily="34" charset="-120"/>
            </a:rPr>
            <a:t>月份的清心福全、</a:t>
          </a:r>
          <a:r>
            <a:rPr lang="en-US" altLang="en-US" b="0" baseline="0" dirty="0" smtClean="0">
              <a:latin typeface="Comic Sans MS" pitchFamily="66" charset="0"/>
              <a:ea typeface="微軟正黑體" pitchFamily="34" charset="-120"/>
            </a:rPr>
            <a:t>50 </a:t>
          </a:r>
          <a:r>
            <a:rPr lang="zh-TW" altLang="en-US" b="0" baseline="0" dirty="0" smtClean="0">
              <a:latin typeface="Comic Sans MS" pitchFamily="66" charset="0"/>
              <a:ea typeface="微軟正黑體" pitchFamily="34" charset="-120"/>
            </a:rPr>
            <a:t>嵐及日出茶太等，都調漲了飲料的價格，每杯手飲料的價格幾乎都漲</a:t>
          </a:r>
          <a:r>
            <a:rPr lang="en-US" altLang="en-US" b="0" baseline="0" dirty="0" smtClean="0">
              <a:latin typeface="Comic Sans MS" pitchFamily="66" charset="0"/>
              <a:ea typeface="微軟正黑體" pitchFamily="34" charset="-120"/>
            </a:rPr>
            <a:t>5</a:t>
          </a:r>
          <a:r>
            <a:rPr lang="zh-TW" altLang="en-US" b="0" baseline="0" dirty="0" smtClean="0">
              <a:latin typeface="Comic Sans MS" pitchFamily="66" charset="0"/>
              <a:ea typeface="微軟正黑體" pitchFamily="34" charset="-120"/>
            </a:rPr>
            <a:t>～</a:t>
          </a:r>
          <a:r>
            <a:rPr lang="en-US" altLang="en-US" b="0" baseline="0" dirty="0" smtClean="0">
              <a:latin typeface="Comic Sans MS" pitchFamily="66" charset="0"/>
              <a:ea typeface="微軟正黑體" pitchFamily="34" charset="-120"/>
            </a:rPr>
            <a:t>10 </a:t>
          </a:r>
          <a:r>
            <a:rPr lang="zh-TW" altLang="en-US" b="0" baseline="0" dirty="0" smtClean="0">
              <a:latin typeface="Comic Sans MS" pitchFamily="66" charset="0"/>
              <a:ea typeface="微軟正黑體" pitchFamily="34" charset="-120"/>
            </a:rPr>
            <a:t>元，到了每杯 </a:t>
          </a:r>
          <a:r>
            <a:rPr lang="en-US" altLang="en-US" b="0" baseline="0" dirty="0" smtClean="0">
              <a:latin typeface="Comic Sans MS" pitchFamily="66" charset="0"/>
              <a:ea typeface="微軟正黑體" pitchFamily="34" charset="-120"/>
            </a:rPr>
            <a:t>60 </a:t>
          </a:r>
          <a:r>
            <a:rPr lang="zh-TW" altLang="en-US" b="0" baseline="0" dirty="0" smtClean="0">
              <a:latin typeface="Comic Sans MS" pitchFamily="66" charset="0"/>
              <a:ea typeface="微軟正黑體" pitchFamily="34" charset="-120"/>
            </a:rPr>
            <a:t>元以上，幾乎跟一個便當一樣貴了！</a:t>
          </a:r>
          <a:endParaRPr lang="en-US" b="0" baseline="0" dirty="0">
            <a:latin typeface="Comic Sans MS" pitchFamily="66" charset="0"/>
            <a:ea typeface="微軟正黑體" pitchFamily="34" charset="-120"/>
          </a:endParaRPr>
        </a:p>
      </dgm:t>
    </dgm:pt>
    <dgm:pt modelId="{BA30A7B8-4E2B-45A5-B1EB-4DC33DED0D99}" type="parTrans" cxnId="{5B27D7A2-1074-4BED-BE8E-D974EF4FAECB}">
      <dgm:prSet/>
      <dgm:spPr/>
      <dgm:t>
        <a:bodyPr/>
        <a:lstStyle/>
        <a:p>
          <a:endParaRPr lang="zh-TW" altLang="en-US" baseline="0">
            <a:latin typeface="Comic Sans MS" pitchFamily="66" charset="0"/>
            <a:ea typeface="微軟正黑體" pitchFamily="34" charset="-120"/>
          </a:endParaRPr>
        </a:p>
      </dgm:t>
    </dgm:pt>
    <dgm:pt modelId="{ADE0A754-BAB1-4690-8A40-4C8BBC50D75F}" type="sibTrans" cxnId="{5B27D7A2-1074-4BED-BE8E-D974EF4FAECB}">
      <dgm:prSet/>
      <dgm:spPr/>
      <dgm:t>
        <a:bodyPr/>
        <a:lstStyle/>
        <a:p>
          <a:endParaRPr lang="zh-TW" altLang="en-US" baseline="0">
            <a:latin typeface="Comic Sans MS" pitchFamily="66" charset="0"/>
            <a:ea typeface="微軟正黑體" pitchFamily="34" charset="-120"/>
          </a:endParaRPr>
        </a:p>
      </dgm:t>
    </dgm:pt>
    <dgm:pt modelId="{0D3AF629-FF57-4930-BF47-BC2816A597E5}" type="pres">
      <dgm:prSet presAssocID="{3E145A6E-2594-431F-8F33-8AED9EC55C0E}" presName="linear" presStyleCnt="0">
        <dgm:presLayoutVars>
          <dgm:dir/>
          <dgm:animLvl val="lvl"/>
          <dgm:resizeHandles val="exact"/>
        </dgm:presLayoutVars>
      </dgm:prSet>
      <dgm:spPr/>
      <dgm:t>
        <a:bodyPr/>
        <a:lstStyle/>
        <a:p>
          <a:endParaRPr lang="zh-TW" altLang="en-US"/>
        </a:p>
      </dgm:t>
    </dgm:pt>
    <dgm:pt modelId="{03CA5539-8DC0-4792-99C3-ACE4004AA0B2}" type="pres">
      <dgm:prSet presAssocID="{9EF21F51-BC94-461D-BB72-1A71E8E513A2}" presName="parentLin" presStyleCnt="0"/>
      <dgm:spPr/>
    </dgm:pt>
    <dgm:pt modelId="{FBE7C707-2221-4E44-B04F-0A3333128DB6}" type="pres">
      <dgm:prSet presAssocID="{9EF21F51-BC94-461D-BB72-1A71E8E513A2}" presName="parentLeftMargin" presStyleLbl="node1" presStyleIdx="0" presStyleCnt="1"/>
      <dgm:spPr/>
      <dgm:t>
        <a:bodyPr/>
        <a:lstStyle/>
        <a:p>
          <a:endParaRPr lang="zh-TW" altLang="en-US"/>
        </a:p>
      </dgm:t>
    </dgm:pt>
    <dgm:pt modelId="{328E5190-757D-490D-A4D0-332052F466FC}" type="pres">
      <dgm:prSet presAssocID="{9EF21F51-BC94-461D-BB72-1A71E8E513A2}" presName="parentText" presStyleLbl="node1" presStyleIdx="0" presStyleCnt="1">
        <dgm:presLayoutVars>
          <dgm:chMax val="0"/>
          <dgm:bulletEnabled val="1"/>
        </dgm:presLayoutVars>
      </dgm:prSet>
      <dgm:spPr/>
      <dgm:t>
        <a:bodyPr/>
        <a:lstStyle/>
        <a:p>
          <a:endParaRPr lang="zh-TW" altLang="en-US"/>
        </a:p>
      </dgm:t>
    </dgm:pt>
    <dgm:pt modelId="{43C017A6-46F4-4524-8637-4D7C7F73C31A}" type="pres">
      <dgm:prSet presAssocID="{9EF21F51-BC94-461D-BB72-1A71E8E513A2}" presName="negativeSpace" presStyleCnt="0"/>
      <dgm:spPr/>
    </dgm:pt>
    <dgm:pt modelId="{1C813B8E-02AF-4AEC-88C9-5B86264FE8DB}" type="pres">
      <dgm:prSet presAssocID="{9EF21F51-BC94-461D-BB72-1A71E8E513A2}" presName="childText" presStyleLbl="conFgAcc1" presStyleIdx="0" presStyleCnt="1">
        <dgm:presLayoutVars>
          <dgm:bulletEnabled val="1"/>
        </dgm:presLayoutVars>
      </dgm:prSet>
      <dgm:spPr/>
      <dgm:t>
        <a:bodyPr/>
        <a:lstStyle/>
        <a:p>
          <a:endParaRPr lang="zh-TW" altLang="en-US"/>
        </a:p>
      </dgm:t>
    </dgm:pt>
  </dgm:ptLst>
  <dgm:cxnLst>
    <dgm:cxn modelId="{5B27D7A2-1074-4BED-BE8E-D974EF4FAECB}" srcId="{9EF21F51-BC94-461D-BB72-1A71E8E513A2}" destId="{2B488794-3C88-4663-9036-2288348BB2DD}" srcOrd="0" destOrd="0" parTransId="{BA30A7B8-4E2B-45A5-B1EB-4DC33DED0D99}" sibTransId="{ADE0A754-BAB1-4690-8A40-4C8BBC50D75F}"/>
    <dgm:cxn modelId="{AC194F8F-534E-4AB7-96C6-9CFEB87D0810}" srcId="{3E145A6E-2594-431F-8F33-8AED9EC55C0E}" destId="{9EF21F51-BC94-461D-BB72-1A71E8E513A2}" srcOrd="0" destOrd="0" parTransId="{27B0C2E7-D4AB-44DC-BB3F-7D2E13A97E59}" sibTransId="{A369621F-F9DC-4FCA-B4A3-9AD88768F0E6}"/>
    <dgm:cxn modelId="{30D40357-DC87-4BE9-9ECA-E128E4F0AAE7}" type="presOf" srcId="{9EF21F51-BC94-461D-BB72-1A71E8E513A2}" destId="{328E5190-757D-490D-A4D0-332052F466FC}" srcOrd="1" destOrd="0" presId="urn:microsoft.com/office/officeart/2005/8/layout/list1"/>
    <dgm:cxn modelId="{662440A9-57FB-4873-B96F-F72B349CEF51}" type="presOf" srcId="{2B488794-3C88-4663-9036-2288348BB2DD}" destId="{1C813B8E-02AF-4AEC-88C9-5B86264FE8DB}" srcOrd="0" destOrd="0" presId="urn:microsoft.com/office/officeart/2005/8/layout/list1"/>
    <dgm:cxn modelId="{2A8042F4-B5C9-47EF-AE45-79648A1676EC}" type="presOf" srcId="{9EF21F51-BC94-461D-BB72-1A71E8E513A2}" destId="{FBE7C707-2221-4E44-B04F-0A3333128DB6}" srcOrd="0" destOrd="0" presId="urn:microsoft.com/office/officeart/2005/8/layout/list1"/>
    <dgm:cxn modelId="{D3C4F849-5A02-451A-AA23-8730F1CC5109}" type="presOf" srcId="{3E145A6E-2594-431F-8F33-8AED9EC55C0E}" destId="{0D3AF629-FF57-4930-BF47-BC2816A597E5}" srcOrd="0" destOrd="0" presId="urn:microsoft.com/office/officeart/2005/8/layout/list1"/>
    <dgm:cxn modelId="{2583E15F-2CA6-4E7D-B90A-6F57E0BDEC31}" type="presParOf" srcId="{0D3AF629-FF57-4930-BF47-BC2816A597E5}" destId="{03CA5539-8DC0-4792-99C3-ACE4004AA0B2}" srcOrd="0" destOrd="0" presId="urn:microsoft.com/office/officeart/2005/8/layout/list1"/>
    <dgm:cxn modelId="{39FE5143-151C-44B5-927F-E63DADEE877D}" type="presParOf" srcId="{03CA5539-8DC0-4792-99C3-ACE4004AA0B2}" destId="{FBE7C707-2221-4E44-B04F-0A3333128DB6}" srcOrd="0" destOrd="0" presId="urn:microsoft.com/office/officeart/2005/8/layout/list1"/>
    <dgm:cxn modelId="{4C60F5B3-73E7-4A26-A219-7FFCB2447827}" type="presParOf" srcId="{03CA5539-8DC0-4792-99C3-ACE4004AA0B2}" destId="{328E5190-757D-490D-A4D0-332052F466FC}" srcOrd="1" destOrd="0" presId="urn:microsoft.com/office/officeart/2005/8/layout/list1"/>
    <dgm:cxn modelId="{5E2A8010-F2CD-47AF-98C4-9A3FD046118F}" type="presParOf" srcId="{0D3AF629-FF57-4930-BF47-BC2816A597E5}" destId="{43C017A6-46F4-4524-8637-4D7C7F73C31A}" srcOrd="1" destOrd="0" presId="urn:microsoft.com/office/officeart/2005/8/layout/list1"/>
    <dgm:cxn modelId="{17EBCF10-35E7-4946-9EA3-1F530DD45E47}" type="presParOf" srcId="{0D3AF629-FF57-4930-BF47-BC2816A597E5}" destId="{1C813B8E-02AF-4AEC-88C9-5B86264FE8DB}" srcOrd="2"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145A6E-2594-431F-8F33-8AED9EC55C0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TW" altLang="en-US"/>
        </a:p>
      </dgm:t>
    </dgm:pt>
    <dgm:pt modelId="{9EF21F51-BC94-461D-BB72-1A71E8E513A2}">
      <dgm:prSet/>
      <dgm:spPr/>
      <dgm:t>
        <a:bodyPr/>
        <a:lstStyle/>
        <a:p>
          <a:pPr rtl="0"/>
          <a:r>
            <a:rPr lang="zh-TW" b="1" baseline="0" dirty="0" smtClean="0">
              <a:latin typeface="Comic Sans MS" pitchFamily="66" charset="0"/>
              <a:ea typeface="微軟正黑體" pitchFamily="34" charset="-120"/>
            </a:rPr>
            <a:t>生活上的應用</a:t>
          </a:r>
          <a:r>
            <a:rPr lang="en-US" b="1" baseline="0" dirty="0" smtClean="0">
              <a:latin typeface="Comic Sans MS" pitchFamily="66" charset="0"/>
              <a:ea typeface="微軟正黑體" pitchFamily="34" charset="-120"/>
            </a:rPr>
            <a:t>——</a:t>
          </a:r>
          <a:r>
            <a:rPr lang="en-US" altLang="zh-TW" b="1" baseline="0" dirty="0" err="1" smtClean="0">
              <a:latin typeface="Comic Sans MS" pitchFamily="66" charset="0"/>
              <a:ea typeface="微軟正黑體" pitchFamily="34" charset="-120"/>
            </a:rPr>
            <a:t>amazon</a:t>
          </a:r>
          <a:r>
            <a:rPr lang="en-US" altLang="zh-TW" b="1" baseline="0" dirty="0" smtClean="0">
              <a:latin typeface="Comic Sans MS" pitchFamily="66" charset="0"/>
              <a:ea typeface="微軟正黑體" pitchFamily="34" charset="-120"/>
            </a:rPr>
            <a:t> Kindle</a:t>
          </a:r>
          <a:endParaRPr lang="en-US" b="1" baseline="0" dirty="0">
            <a:latin typeface="Comic Sans MS" pitchFamily="66" charset="0"/>
            <a:ea typeface="微軟正黑體" pitchFamily="34" charset="-120"/>
          </a:endParaRPr>
        </a:p>
      </dgm:t>
    </dgm:pt>
    <dgm:pt modelId="{27B0C2E7-D4AB-44DC-BB3F-7D2E13A97E59}" type="parTrans" cxnId="{AC194F8F-534E-4AB7-96C6-9CFEB87D0810}">
      <dgm:prSet/>
      <dgm:spPr/>
      <dgm:t>
        <a:bodyPr/>
        <a:lstStyle/>
        <a:p>
          <a:endParaRPr lang="zh-TW" altLang="en-US" baseline="0">
            <a:latin typeface="Comic Sans MS" pitchFamily="66" charset="0"/>
            <a:ea typeface="微軟正黑體" pitchFamily="34" charset="-120"/>
          </a:endParaRPr>
        </a:p>
      </dgm:t>
    </dgm:pt>
    <dgm:pt modelId="{A369621F-F9DC-4FCA-B4A3-9AD88768F0E6}" type="sibTrans" cxnId="{AC194F8F-534E-4AB7-96C6-9CFEB87D0810}">
      <dgm:prSet/>
      <dgm:spPr/>
      <dgm:t>
        <a:bodyPr/>
        <a:lstStyle/>
        <a:p>
          <a:endParaRPr lang="zh-TW" altLang="en-US" baseline="0">
            <a:latin typeface="Comic Sans MS" pitchFamily="66" charset="0"/>
            <a:ea typeface="微軟正黑體" pitchFamily="34" charset="-120"/>
          </a:endParaRPr>
        </a:p>
      </dgm:t>
    </dgm:pt>
    <dgm:pt modelId="{2B488794-3C88-4663-9036-2288348BB2DD}">
      <dgm:prSet/>
      <dgm:spPr/>
      <dgm:t>
        <a:bodyPr/>
        <a:lstStyle/>
        <a:p>
          <a:pPr rtl="0"/>
          <a:r>
            <a:rPr lang="en-US" altLang="en-US" b="0" baseline="0" dirty="0" smtClean="0">
              <a:latin typeface="Comic Sans MS" pitchFamily="66" charset="0"/>
              <a:ea typeface="微軟正黑體" pitchFamily="34" charset="-120"/>
            </a:rPr>
            <a:t>Kindle </a:t>
          </a:r>
          <a:r>
            <a:rPr lang="zh-TW" altLang="en-US" b="0" baseline="0" dirty="0" smtClean="0">
              <a:latin typeface="Comic Sans MS" pitchFamily="66" charset="0"/>
              <a:ea typeface="微軟正黑體" pitchFamily="34" charset="-120"/>
            </a:rPr>
            <a:t>是 </a:t>
          </a:r>
          <a:r>
            <a:rPr lang="en-US" altLang="en-US" b="0" baseline="0" dirty="0" smtClean="0">
              <a:latin typeface="Comic Sans MS" pitchFamily="66" charset="0"/>
              <a:ea typeface="微軟正黑體" pitchFamily="34" charset="-120"/>
            </a:rPr>
            <a:t>amazon.com </a:t>
          </a:r>
          <a:r>
            <a:rPr lang="zh-TW" altLang="en-US" b="0" baseline="0" dirty="0" smtClean="0">
              <a:latin typeface="Comic Sans MS" pitchFamily="66" charset="0"/>
              <a:ea typeface="微軟正黑體" pitchFamily="34" charset="-120"/>
            </a:rPr>
            <a:t>推出的電子書閱讀器，有別於其他電子書的定價，</a:t>
          </a:r>
          <a:r>
            <a:rPr lang="en-US" altLang="en-US" b="0" baseline="0" dirty="0" smtClean="0">
              <a:latin typeface="Comic Sans MS" pitchFamily="66" charset="0"/>
              <a:ea typeface="微軟正黑體" pitchFamily="34" charset="-120"/>
            </a:rPr>
            <a:t>amazon.com </a:t>
          </a:r>
          <a:r>
            <a:rPr lang="zh-TW" altLang="en-US" b="0" baseline="0" dirty="0" smtClean="0">
              <a:latin typeface="Comic Sans MS" pitchFamily="66" charset="0"/>
              <a:ea typeface="微軟正黑體" pitchFamily="34" charset="-120"/>
            </a:rPr>
            <a:t>採取低價的模式，甚至是賠錢的銷售方式，讓 </a:t>
          </a:r>
          <a:r>
            <a:rPr lang="en-US" altLang="en-US" b="0" baseline="0" dirty="0" smtClean="0">
              <a:latin typeface="Comic Sans MS" pitchFamily="66" charset="0"/>
              <a:ea typeface="微軟正黑體" pitchFamily="34" charset="-120"/>
            </a:rPr>
            <a:t>Kindle </a:t>
          </a:r>
          <a:r>
            <a:rPr lang="zh-TW" altLang="en-US" b="0" baseline="0" dirty="0" smtClean="0">
              <a:latin typeface="Comic Sans MS" pitchFamily="66" charset="0"/>
              <a:ea typeface="微軟正黑體" pitchFamily="34" charset="-120"/>
            </a:rPr>
            <a:t>上市之後就成為市場上熱銷的產品。當然，整體來說，</a:t>
          </a:r>
          <a:r>
            <a:rPr lang="en-US" altLang="en-US" b="0" baseline="0" dirty="0" smtClean="0">
              <a:latin typeface="Comic Sans MS" pitchFamily="66" charset="0"/>
              <a:ea typeface="微軟正黑體" pitchFamily="34" charset="-120"/>
            </a:rPr>
            <a:t>amaon.com </a:t>
          </a:r>
          <a:r>
            <a:rPr lang="zh-TW" altLang="en-US" b="0" baseline="0" dirty="0" smtClean="0">
              <a:latin typeface="Comic Sans MS" pitchFamily="66" charset="0"/>
              <a:ea typeface="微軟正黑體" pitchFamily="34" charset="-120"/>
            </a:rPr>
            <a:t>會從電子書的內容進行收費，藉此創造獲利。</a:t>
          </a:r>
          <a:endParaRPr lang="en-US" b="0" baseline="0" dirty="0">
            <a:latin typeface="Comic Sans MS" pitchFamily="66" charset="0"/>
            <a:ea typeface="微軟正黑體" pitchFamily="34" charset="-120"/>
          </a:endParaRPr>
        </a:p>
      </dgm:t>
    </dgm:pt>
    <dgm:pt modelId="{BA30A7B8-4E2B-45A5-B1EB-4DC33DED0D99}" type="parTrans" cxnId="{5B27D7A2-1074-4BED-BE8E-D974EF4FAECB}">
      <dgm:prSet/>
      <dgm:spPr/>
      <dgm:t>
        <a:bodyPr/>
        <a:lstStyle/>
        <a:p>
          <a:endParaRPr lang="zh-TW" altLang="en-US" baseline="0">
            <a:latin typeface="Comic Sans MS" pitchFamily="66" charset="0"/>
            <a:ea typeface="微軟正黑體" pitchFamily="34" charset="-120"/>
          </a:endParaRPr>
        </a:p>
      </dgm:t>
    </dgm:pt>
    <dgm:pt modelId="{ADE0A754-BAB1-4690-8A40-4C8BBC50D75F}" type="sibTrans" cxnId="{5B27D7A2-1074-4BED-BE8E-D974EF4FAECB}">
      <dgm:prSet/>
      <dgm:spPr/>
      <dgm:t>
        <a:bodyPr/>
        <a:lstStyle/>
        <a:p>
          <a:endParaRPr lang="zh-TW" altLang="en-US" baseline="0">
            <a:latin typeface="Comic Sans MS" pitchFamily="66" charset="0"/>
            <a:ea typeface="微軟正黑體" pitchFamily="34" charset="-120"/>
          </a:endParaRPr>
        </a:p>
      </dgm:t>
    </dgm:pt>
    <dgm:pt modelId="{0D3AF629-FF57-4930-BF47-BC2816A597E5}" type="pres">
      <dgm:prSet presAssocID="{3E145A6E-2594-431F-8F33-8AED9EC55C0E}" presName="linear" presStyleCnt="0">
        <dgm:presLayoutVars>
          <dgm:dir/>
          <dgm:animLvl val="lvl"/>
          <dgm:resizeHandles val="exact"/>
        </dgm:presLayoutVars>
      </dgm:prSet>
      <dgm:spPr/>
      <dgm:t>
        <a:bodyPr/>
        <a:lstStyle/>
        <a:p>
          <a:endParaRPr lang="zh-TW" altLang="en-US"/>
        </a:p>
      </dgm:t>
    </dgm:pt>
    <dgm:pt modelId="{03CA5539-8DC0-4792-99C3-ACE4004AA0B2}" type="pres">
      <dgm:prSet presAssocID="{9EF21F51-BC94-461D-BB72-1A71E8E513A2}" presName="parentLin" presStyleCnt="0"/>
      <dgm:spPr/>
    </dgm:pt>
    <dgm:pt modelId="{FBE7C707-2221-4E44-B04F-0A3333128DB6}" type="pres">
      <dgm:prSet presAssocID="{9EF21F51-BC94-461D-BB72-1A71E8E513A2}" presName="parentLeftMargin" presStyleLbl="node1" presStyleIdx="0" presStyleCnt="1"/>
      <dgm:spPr/>
      <dgm:t>
        <a:bodyPr/>
        <a:lstStyle/>
        <a:p>
          <a:endParaRPr lang="zh-TW" altLang="en-US"/>
        </a:p>
      </dgm:t>
    </dgm:pt>
    <dgm:pt modelId="{328E5190-757D-490D-A4D0-332052F466FC}" type="pres">
      <dgm:prSet presAssocID="{9EF21F51-BC94-461D-BB72-1A71E8E513A2}" presName="parentText" presStyleLbl="node1" presStyleIdx="0" presStyleCnt="1">
        <dgm:presLayoutVars>
          <dgm:chMax val="0"/>
          <dgm:bulletEnabled val="1"/>
        </dgm:presLayoutVars>
      </dgm:prSet>
      <dgm:spPr/>
      <dgm:t>
        <a:bodyPr/>
        <a:lstStyle/>
        <a:p>
          <a:endParaRPr lang="zh-TW" altLang="en-US"/>
        </a:p>
      </dgm:t>
    </dgm:pt>
    <dgm:pt modelId="{43C017A6-46F4-4524-8637-4D7C7F73C31A}" type="pres">
      <dgm:prSet presAssocID="{9EF21F51-BC94-461D-BB72-1A71E8E513A2}" presName="negativeSpace" presStyleCnt="0"/>
      <dgm:spPr/>
    </dgm:pt>
    <dgm:pt modelId="{1C813B8E-02AF-4AEC-88C9-5B86264FE8DB}" type="pres">
      <dgm:prSet presAssocID="{9EF21F51-BC94-461D-BB72-1A71E8E513A2}" presName="childText" presStyleLbl="conFgAcc1" presStyleIdx="0" presStyleCnt="1">
        <dgm:presLayoutVars>
          <dgm:bulletEnabled val="1"/>
        </dgm:presLayoutVars>
      </dgm:prSet>
      <dgm:spPr/>
      <dgm:t>
        <a:bodyPr/>
        <a:lstStyle/>
        <a:p>
          <a:endParaRPr lang="zh-TW" altLang="en-US"/>
        </a:p>
      </dgm:t>
    </dgm:pt>
  </dgm:ptLst>
  <dgm:cxnLst>
    <dgm:cxn modelId="{09BB9867-1583-4C1F-B1D3-802B2722AE07}" type="presOf" srcId="{3E145A6E-2594-431F-8F33-8AED9EC55C0E}" destId="{0D3AF629-FF57-4930-BF47-BC2816A597E5}" srcOrd="0" destOrd="0" presId="urn:microsoft.com/office/officeart/2005/8/layout/list1"/>
    <dgm:cxn modelId="{6A6A1915-48CE-43EB-BBD9-66E71617C845}" type="presOf" srcId="{9EF21F51-BC94-461D-BB72-1A71E8E513A2}" destId="{FBE7C707-2221-4E44-B04F-0A3333128DB6}" srcOrd="0" destOrd="0" presId="urn:microsoft.com/office/officeart/2005/8/layout/list1"/>
    <dgm:cxn modelId="{5B27D7A2-1074-4BED-BE8E-D974EF4FAECB}" srcId="{9EF21F51-BC94-461D-BB72-1A71E8E513A2}" destId="{2B488794-3C88-4663-9036-2288348BB2DD}" srcOrd="0" destOrd="0" parTransId="{BA30A7B8-4E2B-45A5-B1EB-4DC33DED0D99}" sibTransId="{ADE0A754-BAB1-4690-8A40-4C8BBC50D75F}"/>
    <dgm:cxn modelId="{AC194F8F-534E-4AB7-96C6-9CFEB87D0810}" srcId="{3E145A6E-2594-431F-8F33-8AED9EC55C0E}" destId="{9EF21F51-BC94-461D-BB72-1A71E8E513A2}" srcOrd="0" destOrd="0" parTransId="{27B0C2E7-D4AB-44DC-BB3F-7D2E13A97E59}" sibTransId="{A369621F-F9DC-4FCA-B4A3-9AD88768F0E6}"/>
    <dgm:cxn modelId="{E8AE0380-467F-4E23-8B30-435133AA7021}" type="presOf" srcId="{9EF21F51-BC94-461D-BB72-1A71E8E513A2}" destId="{328E5190-757D-490D-A4D0-332052F466FC}" srcOrd="1" destOrd="0" presId="urn:microsoft.com/office/officeart/2005/8/layout/list1"/>
    <dgm:cxn modelId="{C4D19812-144C-4BD9-B8C3-C2B0EB9F59A7}" type="presOf" srcId="{2B488794-3C88-4663-9036-2288348BB2DD}" destId="{1C813B8E-02AF-4AEC-88C9-5B86264FE8DB}" srcOrd="0" destOrd="0" presId="urn:microsoft.com/office/officeart/2005/8/layout/list1"/>
    <dgm:cxn modelId="{8D7168C7-913A-43A0-8B32-A43CA2FB7D64}" type="presParOf" srcId="{0D3AF629-FF57-4930-BF47-BC2816A597E5}" destId="{03CA5539-8DC0-4792-99C3-ACE4004AA0B2}" srcOrd="0" destOrd="0" presId="urn:microsoft.com/office/officeart/2005/8/layout/list1"/>
    <dgm:cxn modelId="{51DE1C34-861B-49A9-8D46-4E91D2CEAC68}" type="presParOf" srcId="{03CA5539-8DC0-4792-99C3-ACE4004AA0B2}" destId="{FBE7C707-2221-4E44-B04F-0A3333128DB6}" srcOrd="0" destOrd="0" presId="urn:microsoft.com/office/officeart/2005/8/layout/list1"/>
    <dgm:cxn modelId="{C3F8B129-9344-45D5-A4FD-9C2D5528C4CB}" type="presParOf" srcId="{03CA5539-8DC0-4792-99C3-ACE4004AA0B2}" destId="{328E5190-757D-490D-A4D0-332052F466FC}" srcOrd="1" destOrd="0" presId="urn:microsoft.com/office/officeart/2005/8/layout/list1"/>
    <dgm:cxn modelId="{C6C8D1E3-1239-435D-9A24-D7448D76C755}" type="presParOf" srcId="{0D3AF629-FF57-4930-BF47-BC2816A597E5}" destId="{43C017A6-46F4-4524-8637-4D7C7F73C31A}" srcOrd="1" destOrd="0" presId="urn:microsoft.com/office/officeart/2005/8/layout/list1"/>
    <dgm:cxn modelId="{7F3CCBBB-B6DD-4CE0-8FBC-5E2F82100AB9}" type="presParOf" srcId="{0D3AF629-FF57-4930-BF47-BC2816A597E5}" destId="{1C813B8E-02AF-4AEC-88C9-5B86264FE8DB}" srcOrd="2"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946BC1-2D85-4D21-AE7B-4D5F785ED40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TW" altLang="en-US"/>
        </a:p>
      </dgm:t>
    </dgm:pt>
    <dgm:pt modelId="{C9A04933-A376-4E22-B657-DAD320825077}">
      <dgm:prSet/>
      <dgm:spPr/>
      <dgm:t>
        <a:bodyPr/>
        <a:lstStyle/>
        <a:p>
          <a:pPr rtl="0"/>
          <a:r>
            <a:rPr lang="en-US" b="1" baseline="0" dirty="0" smtClean="0">
              <a:latin typeface="Comic Sans MS" pitchFamily="66" charset="0"/>
              <a:ea typeface="微軟正黑體" pitchFamily="34" charset="-120"/>
            </a:rPr>
            <a:t>1.</a:t>
          </a:r>
          <a:r>
            <a:rPr lang="zh-TW" b="1" baseline="0" dirty="0" smtClean="0">
              <a:latin typeface="Comic Sans MS" pitchFamily="66" charset="0"/>
              <a:ea typeface="微軟正黑體" pitchFamily="34" charset="-120"/>
            </a:rPr>
            <a:t>全球性 </a:t>
          </a:r>
          <a:r>
            <a:rPr lang="en-US" b="1" baseline="0" dirty="0" smtClean="0">
              <a:latin typeface="Comic Sans MS" pitchFamily="66" charset="0"/>
              <a:ea typeface="微軟正黑體" pitchFamily="34" charset="-120"/>
            </a:rPr>
            <a:t>(Globe)</a:t>
          </a:r>
          <a:endParaRPr lang="zh-TW" baseline="0" dirty="0">
            <a:latin typeface="Comic Sans MS" pitchFamily="66" charset="0"/>
            <a:ea typeface="微軟正黑體" pitchFamily="34" charset="-120"/>
          </a:endParaRPr>
        </a:p>
      </dgm:t>
    </dgm:pt>
    <dgm:pt modelId="{EB072E16-D594-4628-A367-0FC62EBF61A0}" type="parTrans" cxnId="{F645BDEA-662E-4B27-968F-615A23F30CA2}">
      <dgm:prSet/>
      <dgm:spPr/>
      <dgm:t>
        <a:bodyPr/>
        <a:lstStyle/>
        <a:p>
          <a:endParaRPr lang="zh-TW" altLang="en-US" baseline="0">
            <a:latin typeface="Comic Sans MS" pitchFamily="66" charset="0"/>
            <a:ea typeface="微軟正黑體" pitchFamily="34" charset="-120"/>
          </a:endParaRPr>
        </a:p>
      </dgm:t>
    </dgm:pt>
    <dgm:pt modelId="{DF56F212-B9B5-455C-916B-E5B628B97A8A}" type="sibTrans" cxnId="{F645BDEA-662E-4B27-968F-615A23F30CA2}">
      <dgm:prSet/>
      <dgm:spPr/>
      <dgm:t>
        <a:bodyPr/>
        <a:lstStyle/>
        <a:p>
          <a:endParaRPr lang="zh-TW" altLang="en-US" baseline="0">
            <a:latin typeface="Comic Sans MS" pitchFamily="66" charset="0"/>
            <a:ea typeface="微軟正黑體" pitchFamily="34" charset="-120"/>
          </a:endParaRPr>
        </a:p>
      </dgm:t>
    </dgm:pt>
    <dgm:pt modelId="{D563C906-5085-49F5-B4E4-BDA081E6A3B4}">
      <dgm:prSet/>
      <dgm:spPr/>
      <dgm:t>
        <a:bodyPr/>
        <a:lstStyle/>
        <a:p>
          <a:pPr rtl="0"/>
          <a:r>
            <a:rPr lang="zh-TW" b="0" baseline="0" dirty="0" smtClean="0">
              <a:latin typeface="Comic Sans MS" pitchFamily="66" charset="0"/>
              <a:ea typeface="微軟正黑體" pitchFamily="34" charset="-120"/>
            </a:rPr>
            <a:t>網路市場是個全球化的環境，只要透過網路就可以連結到全世界任何一個角落</a:t>
          </a:r>
          <a:endParaRPr lang="en-US" b="0" baseline="0" dirty="0">
            <a:latin typeface="Comic Sans MS" pitchFamily="66" charset="0"/>
            <a:ea typeface="微軟正黑體" pitchFamily="34" charset="-120"/>
          </a:endParaRPr>
        </a:p>
      </dgm:t>
    </dgm:pt>
    <dgm:pt modelId="{5C8FA145-36D1-458B-B61C-69408202480E}" type="parTrans" cxnId="{EB28EADE-3426-4E76-A622-1A823A3A0E56}">
      <dgm:prSet/>
      <dgm:spPr/>
      <dgm:t>
        <a:bodyPr/>
        <a:lstStyle/>
        <a:p>
          <a:endParaRPr lang="zh-TW" altLang="en-US" baseline="0">
            <a:latin typeface="Comic Sans MS" pitchFamily="66" charset="0"/>
            <a:ea typeface="微軟正黑體" pitchFamily="34" charset="-120"/>
          </a:endParaRPr>
        </a:p>
      </dgm:t>
    </dgm:pt>
    <dgm:pt modelId="{B43DDE8A-39F6-4663-BF5C-9FD0C236172F}" type="sibTrans" cxnId="{EB28EADE-3426-4E76-A622-1A823A3A0E56}">
      <dgm:prSet/>
      <dgm:spPr/>
      <dgm:t>
        <a:bodyPr/>
        <a:lstStyle/>
        <a:p>
          <a:endParaRPr lang="zh-TW" altLang="en-US" baseline="0">
            <a:latin typeface="Comic Sans MS" pitchFamily="66" charset="0"/>
            <a:ea typeface="微軟正黑體" pitchFamily="34" charset="-120"/>
          </a:endParaRPr>
        </a:p>
      </dgm:t>
    </dgm:pt>
    <dgm:pt modelId="{206B7A18-AB2A-47C3-835F-7E8F5C9A637B}">
      <dgm:prSet/>
      <dgm:spPr/>
      <dgm:t>
        <a:bodyPr/>
        <a:lstStyle/>
        <a:p>
          <a:pPr rtl="0"/>
          <a:r>
            <a:rPr lang="en-US" b="1" baseline="0" dirty="0" smtClean="0">
              <a:latin typeface="Comic Sans MS" pitchFamily="66" charset="0"/>
              <a:ea typeface="微軟正黑體" pitchFamily="34" charset="-120"/>
            </a:rPr>
            <a:t>2.</a:t>
          </a:r>
          <a:r>
            <a:rPr lang="zh-TW" b="1" baseline="0" dirty="0" smtClean="0">
              <a:latin typeface="Comic Sans MS" pitchFamily="66" charset="0"/>
              <a:ea typeface="微軟正黑體" pitchFamily="34" charset="-120"/>
            </a:rPr>
            <a:t>低價性 </a:t>
          </a:r>
          <a:r>
            <a:rPr lang="en-US" b="1" baseline="0" dirty="0" smtClean="0">
              <a:latin typeface="Comic Sans MS" pitchFamily="66" charset="0"/>
              <a:ea typeface="微軟正黑體" pitchFamily="34" charset="-120"/>
            </a:rPr>
            <a:t>(Low-pricing)</a:t>
          </a:r>
          <a:endParaRPr lang="zh-TW" baseline="0" dirty="0">
            <a:latin typeface="Comic Sans MS" pitchFamily="66" charset="0"/>
            <a:ea typeface="微軟正黑體" pitchFamily="34" charset="-120"/>
          </a:endParaRPr>
        </a:p>
      </dgm:t>
    </dgm:pt>
    <dgm:pt modelId="{C0D8893B-C38E-4ED2-AE31-90A46CE7EB5C}" type="parTrans" cxnId="{680CD45E-F1A1-4CCB-AB9B-6F8772253BE3}">
      <dgm:prSet/>
      <dgm:spPr/>
      <dgm:t>
        <a:bodyPr/>
        <a:lstStyle/>
        <a:p>
          <a:endParaRPr lang="zh-TW" altLang="en-US" baseline="0">
            <a:latin typeface="Comic Sans MS" pitchFamily="66" charset="0"/>
            <a:ea typeface="微軟正黑體" pitchFamily="34" charset="-120"/>
          </a:endParaRPr>
        </a:p>
      </dgm:t>
    </dgm:pt>
    <dgm:pt modelId="{048A209F-F401-4485-91C3-223B38CC41E3}" type="sibTrans" cxnId="{680CD45E-F1A1-4CCB-AB9B-6F8772253BE3}">
      <dgm:prSet/>
      <dgm:spPr/>
      <dgm:t>
        <a:bodyPr/>
        <a:lstStyle/>
        <a:p>
          <a:endParaRPr lang="zh-TW" altLang="en-US" baseline="0">
            <a:latin typeface="Comic Sans MS" pitchFamily="66" charset="0"/>
            <a:ea typeface="微軟正黑體" pitchFamily="34" charset="-120"/>
          </a:endParaRPr>
        </a:p>
      </dgm:t>
    </dgm:pt>
    <dgm:pt modelId="{B86CEC7B-D511-4FE7-92F4-B48D22CF0623}">
      <dgm:prSet/>
      <dgm:spPr/>
      <dgm:t>
        <a:bodyPr/>
        <a:lstStyle/>
        <a:p>
          <a:pPr rtl="0"/>
          <a:r>
            <a:rPr lang="zh-TW" b="0" baseline="0" dirty="0" smtClean="0">
              <a:latin typeface="Comic Sans MS" pitchFamily="66" charset="0"/>
              <a:ea typeface="微軟正黑體" pitchFamily="34" charset="-120"/>
            </a:rPr>
            <a:t>在台灣，網路的興起是起源於學校網路，許多使用者已經習慣免費、開放、主觀的使用模式</a:t>
          </a:r>
          <a:r>
            <a:rPr lang="zh-TW" altLang="en-US" b="0" baseline="0" dirty="0" smtClean="0">
              <a:latin typeface="Comic Sans MS" pitchFamily="66" charset="0"/>
              <a:ea typeface="微軟正黑體" pitchFamily="34" charset="-120"/>
            </a:rPr>
            <a:t>。</a:t>
          </a:r>
          <a:r>
            <a:rPr lang="en-US" altLang="zh-TW" b="0" baseline="0" dirty="0" smtClean="0">
              <a:latin typeface="Comic Sans MS" pitchFamily="66" charset="0"/>
              <a:ea typeface="微軟正黑體" pitchFamily="34" charset="-120"/>
            </a:rPr>
            <a:t>(</a:t>
          </a:r>
          <a:r>
            <a:rPr lang="zh-TW" altLang="en-US" b="0" baseline="0" dirty="0" smtClean="0">
              <a:latin typeface="Comic Sans MS" pitchFamily="66" charset="0"/>
              <a:ea typeface="微軟正黑體" pitchFamily="34" charset="-120"/>
            </a:rPr>
            <a:t>如圖</a:t>
          </a:r>
          <a:r>
            <a:rPr lang="en-US" altLang="zh-TW" b="0" baseline="0" dirty="0" smtClean="0">
              <a:latin typeface="Comic Sans MS" pitchFamily="66" charset="0"/>
              <a:ea typeface="微軟正黑體" pitchFamily="34" charset="-120"/>
            </a:rPr>
            <a:t>11-9)</a:t>
          </a:r>
          <a:endParaRPr lang="en-US" b="0" baseline="0" dirty="0">
            <a:latin typeface="Comic Sans MS" pitchFamily="66" charset="0"/>
            <a:ea typeface="微軟正黑體" pitchFamily="34" charset="-120"/>
          </a:endParaRPr>
        </a:p>
      </dgm:t>
    </dgm:pt>
    <dgm:pt modelId="{35FFEB3F-D1B4-4914-B9BA-2FAA8BC9B999}" type="parTrans" cxnId="{6DE45667-DBCA-4F74-BADB-9C4177CA2C8B}">
      <dgm:prSet/>
      <dgm:spPr/>
      <dgm:t>
        <a:bodyPr/>
        <a:lstStyle/>
        <a:p>
          <a:endParaRPr lang="zh-TW" altLang="en-US" baseline="0">
            <a:latin typeface="Comic Sans MS" pitchFamily="66" charset="0"/>
            <a:ea typeface="微軟正黑體" pitchFamily="34" charset="-120"/>
          </a:endParaRPr>
        </a:p>
      </dgm:t>
    </dgm:pt>
    <dgm:pt modelId="{340ABE07-9710-40DE-8BC6-A6EA1810C4A1}" type="sibTrans" cxnId="{6DE45667-DBCA-4F74-BADB-9C4177CA2C8B}">
      <dgm:prSet/>
      <dgm:spPr/>
      <dgm:t>
        <a:bodyPr/>
        <a:lstStyle/>
        <a:p>
          <a:endParaRPr lang="zh-TW" altLang="en-US" baseline="0">
            <a:latin typeface="Comic Sans MS" pitchFamily="66" charset="0"/>
            <a:ea typeface="微軟正黑體" pitchFamily="34" charset="-120"/>
          </a:endParaRPr>
        </a:p>
      </dgm:t>
    </dgm:pt>
    <dgm:pt modelId="{38A283A4-C26A-4DBD-BD47-25ED8368EB53}">
      <dgm:prSet/>
      <dgm:spPr/>
      <dgm:t>
        <a:bodyPr/>
        <a:lstStyle/>
        <a:p>
          <a:pPr rtl="0"/>
          <a:r>
            <a:rPr lang="en-US" b="1" baseline="0" dirty="0" smtClean="0">
              <a:latin typeface="Comic Sans MS" pitchFamily="66" charset="0"/>
              <a:ea typeface="微軟正黑體" pitchFamily="34" charset="-120"/>
            </a:rPr>
            <a:t>3.</a:t>
          </a:r>
          <a:r>
            <a:rPr lang="zh-TW" b="1" baseline="0" dirty="0" smtClean="0">
              <a:latin typeface="Comic Sans MS" pitchFamily="66" charset="0"/>
              <a:ea typeface="微軟正黑體" pitchFamily="34" charset="-120"/>
            </a:rPr>
            <a:t>消費者導向 </a:t>
          </a:r>
          <a:r>
            <a:rPr lang="en-US" b="1" baseline="0" dirty="0" smtClean="0">
              <a:latin typeface="Comic Sans MS" pitchFamily="66" charset="0"/>
              <a:ea typeface="微軟正黑體" pitchFamily="34" charset="-120"/>
            </a:rPr>
            <a:t>(Consumer-oriented)</a:t>
          </a:r>
          <a:endParaRPr lang="zh-TW" baseline="0" dirty="0">
            <a:latin typeface="Comic Sans MS" pitchFamily="66" charset="0"/>
            <a:ea typeface="微軟正黑體" pitchFamily="34" charset="-120"/>
          </a:endParaRPr>
        </a:p>
      </dgm:t>
    </dgm:pt>
    <dgm:pt modelId="{27D69E8F-9E9B-4346-8E0B-CE69841D7446}" type="parTrans" cxnId="{F31EFC68-6F3A-4EAC-953D-7701BEF27FF8}">
      <dgm:prSet/>
      <dgm:spPr/>
      <dgm:t>
        <a:bodyPr/>
        <a:lstStyle/>
        <a:p>
          <a:endParaRPr lang="zh-TW" altLang="en-US" baseline="0">
            <a:latin typeface="Comic Sans MS" pitchFamily="66" charset="0"/>
            <a:ea typeface="微軟正黑體" pitchFamily="34" charset="-120"/>
          </a:endParaRPr>
        </a:p>
      </dgm:t>
    </dgm:pt>
    <dgm:pt modelId="{429583A4-D7B5-4F0C-9D4B-DFFFC027615F}" type="sibTrans" cxnId="{F31EFC68-6F3A-4EAC-953D-7701BEF27FF8}">
      <dgm:prSet/>
      <dgm:spPr/>
      <dgm:t>
        <a:bodyPr/>
        <a:lstStyle/>
        <a:p>
          <a:endParaRPr lang="zh-TW" altLang="en-US" baseline="0">
            <a:latin typeface="Comic Sans MS" pitchFamily="66" charset="0"/>
            <a:ea typeface="微軟正黑體" pitchFamily="34" charset="-120"/>
          </a:endParaRPr>
        </a:p>
      </dgm:t>
    </dgm:pt>
    <dgm:pt modelId="{FB5584EB-8979-4FEE-826F-9C5A7F8FF2A2}">
      <dgm:prSet/>
      <dgm:spPr/>
      <dgm:t>
        <a:bodyPr/>
        <a:lstStyle/>
        <a:p>
          <a:pPr rtl="0"/>
          <a:r>
            <a:rPr lang="zh-TW" b="0" baseline="0" dirty="0" smtClean="0">
              <a:latin typeface="Comic Sans MS" pitchFamily="66" charset="0"/>
              <a:ea typeface="微軟正黑體" pitchFamily="34" charset="-120"/>
            </a:rPr>
            <a:t>企業制定的價格也須充分了解市場訊息與消費者需求。</a:t>
          </a:r>
          <a:r>
            <a:rPr lang="en-US" altLang="zh-TW" b="0" baseline="0" dirty="0" smtClean="0">
              <a:latin typeface="Comic Sans MS" pitchFamily="66" charset="0"/>
              <a:ea typeface="微軟正黑體" pitchFamily="34" charset="-120"/>
            </a:rPr>
            <a:t>(</a:t>
          </a:r>
          <a:r>
            <a:rPr lang="zh-TW" altLang="en-US" b="0" baseline="0" dirty="0" smtClean="0">
              <a:latin typeface="Comic Sans MS" pitchFamily="66" charset="0"/>
              <a:ea typeface="微軟正黑體" pitchFamily="34" charset="-120"/>
            </a:rPr>
            <a:t>如圖</a:t>
          </a:r>
          <a:r>
            <a:rPr lang="en-US" altLang="zh-TW" b="0" baseline="0" dirty="0" smtClean="0">
              <a:latin typeface="Comic Sans MS" pitchFamily="66" charset="0"/>
              <a:ea typeface="微軟正黑體" pitchFamily="34" charset="-120"/>
            </a:rPr>
            <a:t>11-10)</a:t>
          </a:r>
          <a:endParaRPr lang="zh-TW" b="0" baseline="0" dirty="0">
            <a:latin typeface="Comic Sans MS" pitchFamily="66" charset="0"/>
            <a:ea typeface="微軟正黑體" pitchFamily="34" charset="-120"/>
          </a:endParaRPr>
        </a:p>
      </dgm:t>
    </dgm:pt>
    <dgm:pt modelId="{ED233846-6749-4BBE-88E1-21B7447989E0}" type="parTrans" cxnId="{122716DD-9737-4842-8FDE-6C5713386B45}">
      <dgm:prSet/>
      <dgm:spPr/>
      <dgm:t>
        <a:bodyPr/>
        <a:lstStyle/>
        <a:p>
          <a:endParaRPr lang="zh-TW" altLang="en-US" baseline="0">
            <a:latin typeface="Comic Sans MS" pitchFamily="66" charset="0"/>
            <a:ea typeface="微軟正黑體" pitchFamily="34" charset="-120"/>
          </a:endParaRPr>
        </a:p>
      </dgm:t>
    </dgm:pt>
    <dgm:pt modelId="{4B9C81E0-4005-46AD-AEB4-D43443F66D99}" type="sibTrans" cxnId="{122716DD-9737-4842-8FDE-6C5713386B45}">
      <dgm:prSet/>
      <dgm:spPr/>
      <dgm:t>
        <a:bodyPr/>
        <a:lstStyle/>
        <a:p>
          <a:endParaRPr lang="zh-TW" altLang="en-US" baseline="0">
            <a:latin typeface="Comic Sans MS" pitchFamily="66" charset="0"/>
            <a:ea typeface="微軟正黑體" pitchFamily="34" charset="-120"/>
          </a:endParaRPr>
        </a:p>
      </dgm:t>
    </dgm:pt>
    <dgm:pt modelId="{6F6986A4-9CC9-4AB3-9C21-3A09F9FCE401}" type="pres">
      <dgm:prSet presAssocID="{BC946BC1-2D85-4D21-AE7B-4D5F785ED40C}" presName="linear" presStyleCnt="0">
        <dgm:presLayoutVars>
          <dgm:animLvl val="lvl"/>
          <dgm:resizeHandles val="exact"/>
        </dgm:presLayoutVars>
      </dgm:prSet>
      <dgm:spPr/>
      <dgm:t>
        <a:bodyPr/>
        <a:lstStyle/>
        <a:p>
          <a:endParaRPr lang="zh-TW" altLang="en-US"/>
        </a:p>
      </dgm:t>
    </dgm:pt>
    <dgm:pt modelId="{D9BBA7DF-53F1-4177-942F-535A96DD2AB5}" type="pres">
      <dgm:prSet presAssocID="{C9A04933-A376-4E22-B657-DAD320825077}" presName="parentText" presStyleLbl="node1" presStyleIdx="0" presStyleCnt="3">
        <dgm:presLayoutVars>
          <dgm:chMax val="0"/>
          <dgm:bulletEnabled val="1"/>
        </dgm:presLayoutVars>
      </dgm:prSet>
      <dgm:spPr/>
      <dgm:t>
        <a:bodyPr/>
        <a:lstStyle/>
        <a:p>
          <a:endParaRPr lang="zh-TW" altLang="en-US"/>
        </a:p>
      </dgm:t>
    </dgm:pt>
    <dgm:pt modelId="{0E60F841-A8C8-44AF-B1A7-C19E495A906F}" type="pres">
      <dgm:prSet presAssocID="{C9A04933-A376-4E22-B657-DAD320825077}" presName="childText" presStyleLbl="revTx" presStyleIdx="0" presStyleCnt="3">
        <dgm:presLayoutVars>
          <dgm:bulletEnabled val="1"/>
        </dgm:presLayoutVars>
      </dgm:prSet>
      <dgm:spPr/>
      <dgm:t>
        <a:bodyPr/>
        <a:lstStyle/>
        <a:p>
          <a:endParaRPr lang="zh-TW" altLang="en-US"/>
        </a:p>
      </dgm:t>
    </dgm:pt>
    <dgm:pt modelId="{A43A80BA-708E-4524-B19B-B6EEAA01883D}" type="pres">
      <dgm:prSet presAssocID="{206B7A18-AB2A-47C3-835F-7E8F5C9A637B}" presName="parentText" presStyleLbl="node1" presStyleIdx="1" presStyleCnt="3">
        <dgm:presLayoutVars>
          <dgm:chMax val="0"/>
          <dgm:bulletEnabled val="1"/>
        </dgm:presLayoutVars>
      </dgm:prSet>
      <dgm:spPr/>
      <dgm:t>
        <a:bodyPr/>
        <a:lstStyle/>
        <a:p>
          <a:endParaRPr lang="zh-TW" altLang="en-US"/>
        </a:p>
      </dgm:t>
    </dgm:pt>
    <dgm:pt modelId="{9D85E980-29FB-421E-A464-32CC4AA0747A}" type="pres">
      <dgm:prSet presAssocID="{206B7A18-AB2A-47C3-835F-7E8F5C9A637B}" presName="childText" presStyleLbl="revTx" presStyleIdx="1" presStyleCnt="3">
        <dgm:presLayoutVars>
          <dgm:bulletEnabled val="1"/>
        </dgm:presLayoutVars>
      </dgm:prSet>
      <dgm:spPr/>
      <dgm:t>
        <a:bodyPr/>
        <a:lstStyle/>
        <a:p>
          <a:endParaRPr lang="zh-TW" altLang="en-US"/>
        </a:p>
      </dgm:t>
    </dgm:pt>
    <dgm:pt modelId="{77C7DC7F-27F1-4879-B826-1DEE094E872E}" type="pres">
      <dgm:prSet presAssocID="{38A283A4-C26A-4DBD-BD47-25ED8368EB53}" presName="parentText" presStyleLbl="node1" presStyleIdx="2" presStyleCnt="3">
        <dgm:presLayoutVars>
          <dgm:chMax val="0"/>
          <dgm:bulletEnabled val="1"/>
        </dgm:presLayoutVars>
      </dgm:prSet>
      <dgm:spPr/>
      <dgm:t>
        <a:bodyPr/>
        <a:lstStyle/>
        <a:p>
          <a:endParaRPr lang="zh-TW" altLang="en-US"/>
        </a:p>
      </dgm:t>
    </dgm:pt>
    <dgm:pt modelId="{DFBCB3B4-054C-48AD-ADA5-29BA88F9D54B}" type="pres">
      <dgm:prSet presAssocID="{38A283A4-C26A-4DBD-BD47-25ED8368EB53}" presName="childText" presStyleLbl="revTx" presStyleIdx="2" presStyleCnt="3">
        <dgm:presLayoutVars>
          <dgm:bulletEnabled val="1"/>
        </dgm:presLayoutVars>
      </dgm:prSet>
      <dgm:spPr/>
      <dgm:t>
        <a:bodyPr/>
        <a:lstStyle/>
        <a:p>
          <a:endParaRPr lang="zh-TW" altLang="en-US"/>
        </a:p>
      </dgm:t>
    </dgm:pt>
  </dgm:ptLst>
  <dgm:cxnLst>
    <dgm:cxn modelId="{38AA4D58-5E86-48D3-8D89-644D70B7E8BD}" type="presOf" srcId="{B86CEC7B-D511-4FE7-92F4-B48D22CF0623}" destId="{9D85E980-29FB-421E-A464-32CC4AA0747A}" srcOrd="0" destOrd="0" presId="urn:microsoft.com/office/officeart/2005/8/layout/vList2"/>
    <dgm:cxn modelId="{9F8BEB95-F65C-4DB2-A696-0E48E4A1EAE6}" type="presOf" srcId="{C9A04933-A376-4E22-B657-DAD320825077}" destId="{D9BBA7DF-53F1-4177-942F-535A96DD2AB5}" srcOrd="0" destOrd="0" presId="urn:microsoft.com/office/officeart/2005/8/layout/vList2"/>
    <dgm:cxn modelId="{8D3EDE51-8273-486C-B43D-D314FF99155F}" type="presOf" srcId="{D563C906-5085-49F5-B4E4-BDA081E6A3B4}" destId="{0E60F841-A8C8-44AF-B1A7-C19E495A906F}" srcOrd="0" destOrd="0" presId="urn:microsoft.com/office/officeart/2005/8/layout/vList2"/>
    <dgm:cxn modelId="{10A3394D-603B-4C68-B940-6CD55E9F49B2}" type="presOf" srcId="{38A283A4-C26A-4DBD-BD47-25ED8368EB53}" destId="{77C7DC7F-27F1-4879-B826-1DEE094E872E}" srcOrd="0" destOrd="0" presId="urn:microsoft.com/office/officeart/2005/8/layout/vList2"/>
    <dgm:cxn modelId="{F31EFC68-6F3A-4EAC-953D-7701BEF27FF8}" srcId="{BC946BC1-2D85-4D21-AE7B-4D5F785ED40C}" destId="{38A283A4-C26A-4DBD-BD47-25ED8368EB53}" srcOrd="2" destOrd="0" parTransId="{27D69E8F-9E9B-4346-8E0B-CE69841D7446}" sibTransId="{429583A4-D7B5-4F0C-9D4B-DFFFC027615F}"/>
    <dgm:cxn modelId="{25055E12-9A91-4A26-A50B-C756065F404B}" type="presOf" srcId="{206B7A18-AB2A-47C3-835F-7E8F5C9A637B}" destId="{A43A80BA-708E-4524-B19B-B6EEAA01883D}" srcOrd="0" destOrd="0" presId="urn:microsoft.com/office/officeart/2005/8/layout/vList2"/>
    <dgm:cxn modelId="{680CD45E-F1A1-4CCB-AB9B-6F8772253BE3}" srcId="{BC946BC1-2D85-4D21-AE7B-4D5F785ED40C}" destId="{206B7A18-AB2A-47C3-835F-7E8F5C9A637B}" srcOrd="1" destOrd="0" parTransId="{C0D8893B-C38E-4ED2-AE31-90A46CE7EB5C}" sibTransId="{048A209F-F401-4485-91C3-223B38CC41E3}"/>
    <dgm:cxn modelId="{FE3E9A5D-C5F9-40BD-9D16-78EC6B6AB1C6}" type="presOf" srcId="{FB5584EB-8979-4FEE-826F-9C5A7F8FF2A2}" destId="{DFBCB3B4-054C-48AD-ADA5-29BA88F9D54B}" srcOrd="0" destOrd="0" presId="urn:microsoft.com/office/officeart/2005/8/layout/vList2"/>
    <dgm:cxn modelId="{F645BDEA-662E-4B27-968F-615A23F30CA2}" srcId="{BC946BC1-2D85-4D21-AE7B-4D5F785ED40C}" destId="{C9A04933-A376-4E22-B657-DAD320825077}" srcOrd="0" destOrd="0" parTransId="{EB072E16-D594-4628-A367-0FC62EBF61A0}" sibTransId="{DF56F212-B9B5-455C-916B-E5B628B97A8A}"/>
    <dgm:cxn modelId="{EB28EADE-3426-4E76-A622-1A823A3A0E56}" srcId="{C9A04933-A376-4E22-B657-DAD320825077}" destId="{D563C906-5085-49F5-B4E4-BDA081E6A3B4}" srcOrd="0" destOrd="0" parTransId="{5C8FA145-36D1-458B-B61C-69408202480E}" sibTransId="{B43DDE8A-39F6-4663-BF5C-9FD0C236172F}"/>
    <dgm:cxn modelId="{6DE45667-DBCA-4F74-BADB-9C4177CA2C8B}" srcId="{206B7A18-AB2A-47C3-835F-7E8F5C9A637B}" destId="{B86CEC7B-D511-4FE7-92F4-B48D22CF0623}" srcOrd="0" destOrd="0" parTransId="{35FFEB3F-D1B4-4914-B9BA-2FAA8BC9B999}" sibTransId="{340ABE07-9710-40DE-8BC6-A6EA1810C4A1}"/>
    <dgm:cxn modelId="{122716DD-9737-4842-8FDE-6C5713386B45}" srcId="{38A283A4-C26A-4DBD-BD47-25ED8368EB53}" destId="{FB5584EB-8979-4FEE-826F-9C5A7F8FF2A2}" srcOrd="0" destOrd="0" parTransId="{ED233846-6749-4BBE-88E1-21B7447989E0}" sibTransId="{4B9C81E0-4005-46AD-AEB4-D43443F66D99}"/>
    <dgm:cxn modelId="{E51C0B6D-2ED4-43C5-BFCF-A58B85052955}" type="presOf" srcId="{BC946BC1-2D85-4D21-AE7B-4D5F785ED40C}" destId="{6F6986A4-9CC9-4AB3-9C21-3A09F9FCE401}" srcOrd="0" destOrd="0" presId="urn:microsoft.com/office/officeart/2005/8/layout/vList2"/>
    <dgm:cxn modelId="{981EC654-F35E-4CE9-9710-8C81A3F31E2F}" type="presParOf" srcId="{6F6986A4-9CC9-4AB3-9C21-3A09F9FCE401}" destId="{D9BBA7DF-53F1-4177-942F-535A96DD2AB5}" srcOrd="0" destOrd="0" presId="urn:microsoft.com/office/officeart/2005/8/layout/vList2"/>
    <dgm:cxn modelId="{29F6AD95-4305-4D09-B93D-8EDF0ED5E600}" type="presParOf" srcId="{6F6986A4-9CC9-4AB3-9C21-3A09F9FCE401}" destId="{0E60F841-A8C8-44AF-B1A7-C19E495A906F}" srcOrd="1" destOrd="0" presId="urn:microsoft.com/office/officeart/2005/8/layout/vList2"/>
    <dgm:cxn modelId="{8F49B66C-4488-4636-AA9F-D7E5A80092B6}" type="presParOf" srcId="{6F6986A4-9CC9-4AB3-9C21-3A09F9FCE401}" destId="{A43A80BA-708E-4524-B19B-B6EEAA01883D}" srcOrd="2" destOrd="0" presId="urn:microsoft.com/office/officeart/2005/8/layout/vList2"/>
    <dgm:cxn modelId="{63B021D9-E478-492A-91D2-3F831B290A87}" type="presParOf" srcId="{6F6986A4-9CC9-4AB3-9C21-3A09F9FCE401}" destId="{9D85E980-29FB-421E-A464-32CC4AA0747A}" srcOrd="3" destOrd="0" presId="urn:microsoft.com/office/officeart/2005/8/layout/vList2"/>
    <dgm:cxn modelId="{12EA4D9B-7537-4C6C-803D-AC73DD2BE72B}" type="presParOf" srcId="{6F6986A4-9CC9-4AB3-9C21-3A09F9FCE401}" destId="{77C7DC7F-27F1-4879-B826-1DEE094E872E}" srcOrd="4" destOrd="0" presId="urn:microsoft.com/office/officeart/2005/8/layout/vList2"/>
    <dgm:cxn modelId="{2CDB0CEB-D6EC-46EA-98D2-75E5FE5637C6}" type="presParOf" srcId="{6F6986A4-9CC9-4AB3-9C21-3A09F9FCE401}" destId="{DFBCB3B4-054C-48AD-ADA5-29BA88F9D54B}" srcOrd="5"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6112026-057D-464E-83D6-0837025AF8C6}" type="doc">
      <dgm:prSet loTypeId="urn:microsoft.com/office/officeart/2005/8/layout/vList2" loCatId="list" qsTypeId="urn:microsoft.com/office/officeart/2005/8/quickstyle/3d1" qsCatId="3D" csTypeId="urn:microsoft.com/office/officeart/2005/8/colors/accent0_3" csCatId="mainScheme"/>
      <dgm:spPr/>
      <dgm:t>
        <a:bodyPr/>
        <a:lstStyle/>
        <a:p>
          <a:endParaRPr lang="zh-TW" altLang="en-US"/>
        </a:p>
      </dgm:t>
    </dgm:pt>
    <dgm:pt modelId="{FDF4F5A6-3B49-4E61-8FDC-B30BF1629912}">
      <dgm:prSet/>
      <dgm:spPr/>
      <dgm:t>
        <a:bodyPr/>
        <a:lstStyle/>
        <a:p>
          <a:pPr rtl="0"/>
          <a:r>
            <a:rPr lang="en-US" b="1" baseline="0" dirty="0" smtClean="0">
              <a:latin typeface="Comic Sans MS" pitchFamily="66" charset="0"/>
              <a:ea typeface="微軟正黑體" pitchFamily="34" charset="-120"/>
            </a:rPr>
            <a:t>1.</a:t>
          </a:r>
          <a:r>
            <a:rPr lang="zh-TW" b="1" baseline="0" dirty="0" smtClean="0">
              <a:latin typeface="Comic Sans MS" pitchFamily="66" charset="0"/>
              <a:ea typeface="微軟正黑體" pitchFamily="34" charset="-120"/>
            </a:rPr>
            <a:t>低價定價法 </a:t>
          </a:r>
          <a:r>
            <a:rPr lang="en-US" b="1" baseline="0" dirty="0" smtClean="0">
              <a:latin typeface="Comic Sans MS" pitchFamily="66" charset="0"/>
              <a:ea typeface="微軟正黑體" pitchFamily="34" charset="-120"/>
            </a:rPr>
            <a:t>(Low-Price Pricing)</a:t>
          </a:r>
          <a:endParaRPr lang="zh-TW" baseline="0" dirty="0">
            <a:latin typeface="Comic Sans MS" pitchFamily="66" charset="0"/>
            <a:ea typeface="微軟正黑體" pitchFamily="34" charset="-120"/>
          </a:endParaRPr>
        </a:p>
      </dgm:t>
    </dgm:pt>
    <dgm:pt modelId="{3FC0EA49-9C48-437C-A384-44F6C1AA9881}" type="parTrans" cxnId="{93CEF535-0AD6-4C29-A22E-1830B6E3E3E6}">
      <dgm:prSet/>
      <dgm:spPr/>
      <dgm:t>
        <a:bodyPr/>
        <a:lstStyle/>
        <a:p>
          <a:endParaRPr lang="zh-TW" altLang="en-US" baseline="0">
            <a:latin typeface="Comic Sans MS" pitchFamily="66" charset="0"/>
            <a:ea typeface="微軟正黑體" pitchFamily="34" charset="-120"/>
          </a:endParaRPr>
        </a:p>
      </dgm:t>
    </dgm:pt>
    <dgm:pt modelId="{3D1C983B-1684-4A78-8029-4A1EE696399F}" type="sibTrans" cxnId="{93CEF535-0AD6-4C29-A22E-1830B6E3E3E6}">
      <dgm:prSet/>
      <dgm:spPr/>
      <dgm:t>
        <a:bodyPr/>
        <a:lstStyle/>
        <a:p>
          <a:endParaRPr lang="zh-TW" altLang="en-US" baseline="0">
            <a:latin typeface="Comic Sans MS" pitchFamily="66" charset="0"/>
            <a:ea typeface="微軟正黑體" pitchFamily="34" charset="-120"/>
          </a:endParaRPr>
        </a:p>
      </dgm:t>
    </dgm:pt>
    <dgm:pt modelId="{9C511BC5-3EA5-4BC8-BDE1-6B562D588094}">
      <dgm:prSet/>
      <dgm:spPr/>
      <dgm:t>
        <a:bodyPr/>
        <a:lstStyle/>
        <a:p>
          <a:pPr rtl="0"/>
          <a:r>
            <a:rPr lang="zh-TW" b="0" baseline="0" dirty="0" smtClean="0">
              <a:latin typeface="Comic Sans MS" pitchFamily="66" charset="0"/>
              <a:ea typeface="微軟正黑體" pitchFamily="34" charset="-120"/>
            </a:rPr>
            <a:t>延續自網路定價特點的低價性，網路上的售價通常都要比實體通路的價格低 </a:t>
          </a:r>
          <a:r>
            <a:rPr lang="en-US" b="0" baseline="0" dirty="0" smtClean="0">
              <a:latin typeface="Comic Sans MS" pitchFamily="66" charset="0"/>
              <a:ea typeface="微軟正黑體" pitchFamily="34" charset="-120"/>
            </a:rPr>
            <a:t>(</a:t>
          </a:r>
          <a:r>
            <a:rPr lang="zh-TW" b="0" baseline="0" dirty="0" smtClean="0">
              <a:latin typeface="Comic Sans MS" pitchFamily="66" charset="0"/>
              <a:ea typeface="微軟正黑體" pitchFamily="34" charset="-120"/>
            </a:rPr>
            <a:t>如圖</a:t>
          </a:r>
          <a:r>
            <a:rPr lang="en-US" b="0" baseline="0" dirty="0" smtClean="0">
              <a:latin typeface="Comic Sans MS" pitchFamily="66" charset="0"/>
              <a:ea typeface="微軟正黑體" pitchFamily="34" charset="-120"/>
            </a:rPr>
            <a:t>11-11)</a:t>
          </a:r>
          <a:endParaRPr lang="zh-TW" baseline="0" dirty="0">
            <a:latin typeface="Comic Sans MS" pitchFamily="66" charset="0"/>
            <a:ea typeface="微軟正黑體" pitchFamily="34" charset="-120"/>
          </a:endParaRPr>
        </a:p>
      </dgm:t>
    </dgm:pt>
    <dgm:pt modelId="{490C0162-68FF-42E3-8AF6-3DA1A5B23DAC}" type="parTrans" cxnId="{38E5CCA5-AFD8-487F-B106-6B5E7E7D8060}">
      <dgm:prSet/>
      <dgm:spPr/>
      <dgm:t>
        <a:bodyPr/>
        <a:lstStyle/>
        <a:p>
          <a:endParaRPr lang="zh-TW" altLang="en-US" baseline="0">
            <a:latin typeface="Comic Sans MS" pitchFamily="66" charset="0"/>
            <a:ea typeface="微軟正黑體" pitchFamily="34" charset="-120"/>
          </a:endParaRPr>
        </a:p>
      </dgm:t>
    </dgm:pt>
    <dgm:pt modelId="{B7C167FF-0785-46E1-BBBB-261DEBBAB2E3}" type="sibTrans" cxnId="{38E5CCA5-AFD8-487F-B106-6B5E7E7D8060}">
      <dgm:prSet/>
      <dgm:spPr/>
      <dgm:t>
        <a:bodyPr/>
        <a:lstStyle/>
        <a:p>
          <a:endParaRPr lang="zh-TW" altLang="en-US" baseline="0">
            <a:latin typeface="Comic Sans MS" pitchFamily="66" charset="0"/>
            <a:ea typeface="微軟正黑體" pitchFamily="34" charset="-120"/>
          </a:endParaRPr>
        </a:p>
      </dgm:t>
    </dgm:pt>
    <dgm:pt modelId="{7E939BC9-321F-4D4C-B18A-E74F4119C7B8}">
      <dgm:prSet/>
      <dgm:spPr/>
      <dgm:t>
        <a:bodyPr/>
        <a:lstStyle/>
        <a:p>
          <a:pPr rtl="0"/>
          <a:r>
            <a:rPr lang="en-US" b="1" baseline="0" dirty="0" smtClean="0">
              <a:latin typeface="Comic Sans MS" pitchFamily="66" charset="0"/>
              <a:ea typeface="微軟正黑體" pitchFamily="34" charset="-120"/>
            </a:rPr>
            <a:t>2.</a:t>
          </a:r>
          <a:r>
            <a:rPr lang="zh-TW" b="1" baseline="0" dirty="0" smtClean="0">
              <a:latin typeface="Comic Sans MS" pitchFamily="66" charset="0"/>
              <a:ea typeface="微軟正黑體" pitchFamily="34" charset="-120"/>
            </a:rPr>
            <a:t>個人化定價法 </a:t>
          </a:r>
          <a:r>
            <a:rPr lang="en-US" b="1" baseline="0" dirty="0" smtClean="0">
              <a:latin typeface="Comic Sans MS" pitchFamily="66" charset="0"/>
              <a:ea typeface="微軟正黑體" pitchFamily="34" charset="-120"/>
            </a:rPr>
            <a:t>(Personal Pricing)</a:t>
          </a:r>
          <a:endParaRPr lang="zh-TW" baseline="0" dirty="0">
            <a:latin typeface="Comic Sans MS" pitchFamily="66" charset="0"/>
            <a:ea typeface="微軟正黑體" pitchFamily="34" charset="-120"/>
          </a:endParaRPr>
        </a:p>
      </dgm:t>
    </dgm:pt>
    <dgm:pt modelId="{C9121FEB-3BBF-4A0E-870D-94B9B76D0390}" type="parTrans" cxnId="{F586FAAB-14F1-4EA8-BEC6-F54AE3448C3F}">
      <dgm:prSet/>
      <dgm:spPr/>
      <dgm:t>
        <a:bodyPr/>
        <a:lstStyle/>
        <a:p>
          <a:endParaRPr lang="zh-TW" altLang="en-US" baseline="0">
            <a:latin typeface="Comic Sans MS" pitchFamily="66" charset="0"/>
            <a:ea typeface="微軟正黑體" pitchFamily="34" charset="-120"/>
          </a:endParaRPr>
        </a:p>
      </dgm:t>
    </dgm:pt>
    <dgm:pt modelId="{BF397332-1156-4344-BCA9-F3920B6CDDE2}" type="sibTrans" cxnId="{F586FAAB-14F1-4EA8-BEC6-F54AE3448C3F}">
      <dgm:prSet/>
      <dgm:spPr/>
      <dgm:t>
        <a:bodyPr/>
        <a:lstStyle/>
        <a:p>
          <a:endParaRPr lang="zh-TW" altLang="en-US" baseline="0">
            <a:latin typeface="Comic Sans MS" pitchFamily="66" charset="0"/>
            <a:ea typeface="微軟正黑體" pitchFamily="34" charset="-120"/>
          </a:endParaRPr>
        </a:p>
      </dgm:t>
    </dgm:pt>
    <dgm:pt modelId="{FB81CD43-2531-4626-9BC9-614AE15248A0}">
      <dgm:prSet/>
      <dgm:spPr/>
      <dgm:t>
        <a:bodyPr/>
        <a:lstStyle/>
        <a:p>
          <a:pPr rtl="0"/>
          <a:r>
            <a:rPr lang="zh-TW" b="0" baseline="0" dirty="0" smtClean="0">
              <a:latin typeface="Comic Sans MS" pitchFamily="66" charset="0"/>
              <a:ea typeface="微軟正黑體" pitchFamily="34" charset="-120"/>
            </a:rPr>
            <a:t>在消費者至上的網路世界裡，企業須按照消費者需求而發展出適合的服務形式，或讓消費者自行設計出滿足其需求的個人化產品 </a:t>
          </a:r>
          <a:r>
            <a:rPr lang="en-US" b="0" baseline="0" dirty="0" smtClean="0">
              <a:latin typeface="Comic Sans MS" pitchFamily="66" charset="0"/>
              <a:ea typeface="微軟正黑體" pitchFamily="34" charset="-120"/>
            </a:rPr>
            <a:t>(</a:t>
          </a:r>
          <a:r>
            <a:rPr lang="zh-TW" b="0" baseline="0" dirty="0" smtClean="0">
              <a:latin typeface="Comic Sans MS" pitchFamily="66" charset="0"/>
              <a:ea typeface="微軟正黑體" pitchFamily="34" charset="-120"/>
            </a:rPr>
            <a:t>如圖</a:t>
          </a:r>
          <a:r>
            <a:rPr lang="en-US" b="0" baseline="0" dirty="0" smtClean="0">
              <a:latin typeface="Comic Sans MS" pitchFamily="66" charset="0"/>
              <a:ea typeface="微軟正黑體" pitchFamily="34" charset="-120"/>
            </a:rPr>
            <a:t>11-12)</a:t>
          </a:r>
          <a:endParaRPr lang="zh-TW" baseline="0" dirty="0">
            <a:latin typeface="Comic Sans MS" pitchFamily="66" charset="0"/>
            <a:ea typeface="微軟正黑體" pitchFamily="34" charset="-120"/>
          </a:endParaRPr>
        </a:p>
      </dgm:t>
    </dgm:pt>
    <dgm:pt modelId="{07DE5354-F68F-41A9-9A7D-9E8F9FF3AE65}" type="parTrans" cxnId="{FD1054B0-4255-4223-9841-8F2266508E4E}">
      <dgm:prSet/>
      <dgm:spPr/>
      <dgm:t>
        <a:bodyPr/>
        <a:lstStyle/>
        <a:p>
          <a:endParaRPr lang="zh-TW" altLang="en-US" baseline="0">
            <a:latin typeface="Comic Sans MS" pitchFamily="66" charset="0"/>
            <a:ea typeface="微軟正黑體" pitchFamily="34" charset="-120"/>
          </a:endParaRPr>
        </a:p>
      </dgm:t>
    </dgm:pt>
    <dgm:pt modelId="{1C35317E-34BB-4683-A670-9F42D2A20C90}" type="sibTrans" cxnId="{FD1054B0-4255-4223-9841-8F2266508E4E}">
      <dgm:prSet/>
      <dgm:spPr/>
      <dgm:t>
        <a:bodyPr/>
        <a:lstStyle/>
        <a:p>
          <a:endParaRPr lang="zh-TW" altLang="en-US" baseline="0">
            <a:latin typeface="Comic Sans MS" pitchFamily="66" charset="0"/>
            <a:ea typeface="微軟正黑體" pitchFamily="34" charset="-120"/>
          </a:endParaRPr>
        </a:p>
      </dgm:t>
    </dgm:pt>
    <dgm:pt modelId="{2C8E1239-8233-4BE7-ABA5-4B228494507F}" type="pres">
      <dgm:prSet presAssocID="{B6112026-057D-464E-83D6-0837025AF8C6}" presName="linear" presStyleCnt="0">
        <dgm:presLayoutVars>
          <dgm:animLvl val="lvl"/>
          <dgm:resizeHandles val="exact"/>
        </dgm:presLayoutVars>
      </dgm:prSet>
      <dgm:spPr/>
      <dgm:t>
        <a:bodyPr/>
        <a:lstStyle/>
        <a:p>
          <a:endParaRPr lang="zh-TW" altLang="en-US"/>
        </a:p>
      </dgm:t>
    </dgm:pt>
    <dgm:pt modelId="{3529F383-CC28-45AC-8D59-F4C45E81C0C6}" type="pres">
      <dgm:prSet presAssocID="{FDF4F5A6-3B49-4E61-8FDC-B30BF1629912}" presName="parentText" presStyleLbl="node1" presStyleIdx="0" presStyleCnt="2">
        <dgm:presLayoutVars>
          <dgm:chMax val="0"/>
          <dgm:bulletEnabled val="1"/>
        </dgm:presLayoutVars>
      </dgm:prSet>
      <dgm:spPr/>
      <dgm:t>
        <a:bodyPr/>
        <a:lstStyle/>
        <a:p>
          <a:endParaRPr lang="zh-TW" altLang="en-US"/>
        </a:p>
      </dgm:t>
    </dgm:pt>
    <dgm:pt modelId="{0500E2DE-A9D4-4A7E-A5DE-287B51B3E28E}" type="pres">
      <dgm:prSet presAssocID="{FDF4F5A6-3B49-4E61-8FDC-B30BF1629912}" presName="childText" presStyleLbl="revTx" presStyleIdx="0" presStyleCnt="2">
        <dgm:presLayoutVars>
          <dgm:bulletEnabled val="1"/>
        </dgm:presLayoutVars>
      </dgm:prSet>
      <dgm:spPr/>
      <dgm:t>
        <a:bodyPr/>
        <a:lstStyle/>
        <a:p>
          <a:endParaRPr lang="zh-TW" altLang="en-US"/>
        </a:p>
      </dgm:t>
    </dgm:pt>
    <dgm:pt modelId="{83D56A40-52E6-4638-B745-B75740495D38}" type="pres">
      <dgm:prSet presAssocID="{7E939BC9-321F-4D4C-B18A-E74F4119C7B8}" presName="parentText" presStyleLbl="node1" presStyleIdx="1" presStyleCnt="2">
        <dgm:presLayoutVars>
          <dgm:chMax val="0"/>
          <dgm:bulletEnabled val="1"/>
        </dgm:presLayoutVars>
      </dgm:prSet>
      <dgm:spPr/>
      <dgm:t>
        <a:bodyPr/>
        <a:lstStyle/>
        <a:p>
          <a:endParaRPr lang="zh-TW" altLang="en-US"/>
        </a:p>
      </dgm:t>
    </dgm:pt>
    <dgm:pt modelId="{8C0FCF26-F9F0-4B4E-B5C6-5023C6D17E30}" type="pres">
      <dgm:prSet presAssocID="{7E939BC9-321F-4D4C-B18A-E74F4119C7B8}" presName="childText" presStyleLbl="revTx" presStyleIdx="1" presStyleCnt="2">
        <dgm:presLayoutVars>
          <dgm:bulletEnabled val="1"/>
        </dgm:presLayoutVars>
      </dgm:prSet>
      <dgm:spPr/>
      <dgm:t>
        <a:bodyPr/>
        <a:lstStyle/>
        <a:p>
          <a:endParaRPr lang="zh-TW" altLang="en-US"/>
        </a:p>
      </dgm:t>
    </dgm:pt>
  </dgm:ptLst>
  <dgm:cxnLst>
    <dgm:cxn modelId="{17E718C3-61CB-432F-B344-18108BB1B630}" type="presOf" srcId="{FDF4F5A6-3B49-4E61-8FDC-B30BF1629912}" destId="{3529F383-CC28-45AC-8D59-F4C45E81C0C6}" srcOrd="0" destOrd="0" presId="urn:microsoft.com/office/officeart/2005/8/layout/vList2"/>
    <dgm:cxn modelId="{F586FAAB-14F1-4EA8-BEC6-F54AE3448C3F}" srcId="{B6112026-057D-464E-83D6-0837025AF8C6}" destId="{7E939BC9-321F-4D4C-B18A-E74F4119C7B8}" srcOrd="1" destOrd="0" parTransId="{C9121FEB-3BBF-4A0E-870D-94B9B76D0390}" sibTransId="{BF397332-1156-4344-BCA9-F3920B6CDDE2}"/>
    <dgm:cxn modelId="{38E5CCA5-AFD8-487F-B106-6B5E7E7D8060}" srcId="{FDF4F5A6-3B49-4E61-8FDC-B30BF1629912}" destId="{9C511BC5-3EA5-4BC8-BDE1-6B562D588094}" srcOrd="0" destOrd="0" parTransId="{490C0162-68FF-42E3-8AF6-3DA1A5B23DAC}" sibTransId="{B7C167FF-0785-46E1-BBBB-261DEBBAB2E3}"/>
    <dgm:cxn modelId="{0C50AB68-42F6-4050-AAE5-82860B4AAEA1}" type="presOf" srcId="{7E939BC9-321F-4D4C-B18A-E74F4119C7B8}" destId="{83D56A40-52E6-4638-B745-B75740495D38}" srcOrd="0" destOrd="0" presId="urn:microsoft.com/office/officeart/2005/8/layout/vList2"/>
    <dgm:cxn modelId="{C670A5F4-EF1B-474A-A064-09F51D3960CD}" type="presOf" srcId="{9C511BC5-3EA5-4BC8-BDE1-6B562D588094}" destId="{0500E2DE-A9D4-4A7E-A5DE-287B51B3E28E}" srcOrd="0" destOrd="0" presId="urn:microsoft.com/office/officeart/2005/8/layout/vList2"/>
    <dgm:cxn modelId="{93CEF535-0AD6-4C29-A22E-1830B6E3E3E6}" srcId="{B6112026-057D-464E-83D6-0837025AF8C6}" destId="{FDF4F5A6-3B49-4E61-8FDC-B30BF1629912}" srcOrd="0" destOrd="0" parTransId="{3FC0EA49-9C48-437C-A384-44F6C1AA9881}" sibTransId="{3D1C983B-1684-4A78-8029-4A1EE696399F}"/>
    <dgm:cxn modelId="{E799C4CF-0846-4CB9-B1DF-D4F9D2D9D119}" type="presOf" srcId="{B6112026-057D-464E-83D6-0837025AF8C6}" destId="{2C8E1239-8233-4BE7-ABA5-4B228494507F}" srcOrd="0" destOrd="0" presId="urn:microsoft.com/office/officeart/2005/8/layout/vList2"/>
    <dgm:cxn modelId="{84D907CD-DA28-4735-A5B1-E6F3AA7DABCB}" type="presOf" srcId="{FB81CD43-2531-4626-9BC9-614AE15248A0}" destId="{8C0FCF26-F9F0-4B4E-B5C6-5023C6D17E30}" srcOrd="0" destOrd="0" presId="urn:microsoft.com/office/officeart/2005/8/layout/vList2"/>
    <dgm:cxn modelId="{FD1054B0-4255-4223-9841-8F2266508E4E}" srcId="{7E939BC9-321F-4D4C-B18A-E74F4119C7B8}" destId="{FB81CD43-2531-4626-9BC9-614AE15248A0}" srcOrd="0" destOrd="0" parTransId="{07DE5354-F68F-41A9-9A7D-9E8F9FF3AE65}" sibTransId="{1C35317E-34BB-4683-A670-9F42D2A20C90}"/>
    <dgm:cxn modelId="{C947BF42-A2A3-4928-AD41-F1180F896CE8}" type="presParOf" srcId="{2C8E1239-8233-4BE7-ABA5-4B228494507F}" destId="{3529F383-CC28-45AC-8D59-F4C45E81C0C6}" srcOrd="0" destOrd="0" presId="urn:microsoft.com/office/officeart/2005/8/layout/vList2"/>
    <dgm:cxn modelId="{9174A6F6-4DD6-4DD9-A889-B0A8F000C938}" type="presParOf" srcId="{2C8E1239-8233-4BE7-ABA5-4B228494507F}" destId="{0500E2DE-A9D4-4A7E-A5DE-287B51B3E28E}" srcOrd="1" destOrd="0" presId="urn:microsoft.com/office/officeart/2005/8/layout/vList2"/>
    <dgm:cxn modelId="{F2156796-AEC8-4116-818A-7C95F97F60B5}" type="presParOf" srcId="{2C8E1239-8233-4BE7-ABA5-4B228494507F}" destId="{83D56A40-52E6-4638-B745-B75740495D38}" srcOrd="2" destOrd="0" presId="urn:microsoft.com/office/officeart/2005/8/layout/vList2"/>
    <dgm:cxn modelId="{DE5DA43B-17B6-4AC6-A7F9-3490E860810C}" type="presParOf" srcId="{2C8E1239-8233-4BE7-ABA5-4B228494507F}" destId="{8C0FCF26-F9F0-4B4E-B5C6-5023C6D17E30}" srcOrd="3"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112026-057D-464E-83D6-0837025AF8C6}"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zh-TW" altLang="en-US"/>
        </a:p>
      </dgm:t>
    </dgm:pt>
    <dgm:pt modelId="{4406D1AC-7C49-4AF1-B69E-4E46BB4F9884}">
      <dgm:prSet/>
      <dgm:spPr/>
      <dgm:t>
        <a:bodyPr/>
        <a:lstStyle/>
        <a:p>
          <a:pPr rtl="0"/>
          <a:r>
            <a:rPr lang="en-US" b="1" baseline="0" dirty="0" smtClean="0">
              <a:latin typeface="Comic Sans MS" pitchFamily="66" charset="0"/>
              <a:ea typeface="微軟正黑體" pitchFamily="34" charset="-120"/>
            </a:rPr>
            <a:t>3.</a:t>
          </a:r>
          <a:r>
            <a:rPr lang="zh-TW" b="1" baseline="0" dirty="0" smtClean="0">
              <a:latin typeface="Comic Sans MS" pitchFamily="66" charset="0"/>
              <a:ea typeface="微軟正黑體" pitchFamily="34" charset="-120"/>
            </a:rPr>
            <a:t>使用額度定價法 </a:t>
          </a:r>
          <a:r>
            <a:rPr lang="en-US" b="1" baseline="0" dirty="0" smtClean="0">
              <a:latin typeface="Comic Sans MS" pitchFamily="66" charset="0"/>
              <a:ea typeface="微軟正黑體" pitchFamily="34" charset="-120"/>
            </a:rPr>
            <a:t>(The Amount of Using Pricing)</a:t>
          </a:r>
          <a:endParaRPr lang="zh-TW" baseline="0" dirty="0">
            <a:latin typeface="Comic Sans MS" pitchFamily="66" charset="0"/>
            <a:ea typeface="微軟正黑體" pitchFamily="34" charset="-120"/>
          </a:endParaRPr>
        </a:p>
      </dgm:t>
    </dgm:pt>
    <dgm:pt modelId="{866408DE-324E-4466-A949-DC72401F62C5}" type="parTrans" cxnId="{861977A8-FDC0-47C1-8BFF-88447CBE3D4F}">
      <dgm:prSet/>
      <dgm:spPr/>
      <dgm:t>
        <a:bodyPr/>
        <a:lstStyle/>
        <a:p>
          <a:endParaRPr lang="zh-TW" altLang="en-US" baseline="0">
            <a:latin typeface="Comic Sans MS" pitchFamily="66" charset="0"/>
            <a:ea typeface="微軟正黑體" pitchFamily="34" charset="-120"/>
          </a:endParaRPr>
        </a:p>
      </dgm:t>
    </dgm:pt>
    <dgm:pt modelId="{9B43F120-DE61-4302-B393-880D7D082076}" type="sibTrans" cxnId="{861977A8-FDC0-47C1-8BFF-88447CBE3D4F}">
      <dgm:prSet/>
      <dgm:spPr/>
      <dgm:t>
        <a:bodyPr/>
        <a:lstStyle/>
        <a:p>
          <a:endParaRPr lang="zh-TW" altLang="en-US" baseline="0">
            <a:latin typeface="Comic Sans MS" pitchFamily="66" charset="0"/>
            <a:ea typeface="微軟正黑體" pitchFamily="34" charset="-120"/>
          </a:endParaRPr>
        </a:p>
      </dgm:t>
    </dgm:pt>
    <dgm:pt modelId="{EFF3B47F-35B1-4D08-B650-08F1100C7C4C}">
      <dgm:prSet/>
      <dgm:spPr/>
      <dgm:t>
        <a:bodyPr/>
        <a:lstStyle/>
        <a:p>
          <a:pPr rtl="0"/>
          <a:r>
            <a:rPr lang="zh-TW" b="0" baseline="0" dirty="0" smtClean="0">
              <a:latin typeface="Comic Sans MS" pitchFamily="66" charset="0"/>
              <a:ea typeface="微軟正黑體" pitchFamily="34" charset="-120"/>
            </a:rPr>
            <a:t>網路上出現租賃的模式，按照實際的使用次數與額度來定價。</a:t>
          </a:r>
          <a:endParaRPr lang="zh-TW" b="0" baseline="0" dirty="0">
            <a:latin typeface="Comic Sans MS" pitchFamily="66" charset="0"/>
            <a:ea typeface="微軟正黑體" pitchFamily="34" charset="-120"/>
          </a:endParaRPr>
        </a:p>
      </dgm:t>
    </dgm:pt>
    <dgm:pt modelId="{2542BF8F-2857-4929-A895-198A41736D9C}" type="parTrans" cxnId="{37905BCD-3FB9-418D-BF92-DEE3C642B558}">
      <dgm:prSet/>
      <dgm:spPr/>
      <dgm:t>
        <a:bodyPr/>
        <a:lstStyle/>
        <a:p>
          <a:endParaRPr lang="zh-TW" altLang="en-US" baseline="0">
            <a:latin typeface="Comic Sans MS" pitchFamily="66" charset="0"/>
            <a:ea typeface="微軟正黑體" pitchFamily="34" charset="-120"/>
          </a:endParaRPr>
        </a:p>
      </dgm:t>
    </dgm:pt>
    <dgm:pt modelId="{9AE87159-8CA4-466D-BAC8-C3E70BD36289}" type="sibTrans" cxnId="{37905BCD-3FB9-418D-BF92-DEE3C642B558}">
      <dgm:prSet/>
      <dgm:spPr/>
      <dgm:t>
        <a:bodyPr/>
        <a:lstStyle/>
        <a:p>
          <a:endParaRPr lang="zh-TW" altLang="en-US" baseline="0">
            <a:latin typeface="Comic Sans MS" pitchFamily="66" charset="0"/>
            <a:ea typeface="微軟正黑體" pitchFamily="34" charset="-120"/>
          </a:endParaRPr>
        </a:p>
      </dgm:t>
    </dgm:pt>
    <dgm:pt modelId="{A4DDB683-7240-44FA-9DAF-DC42943E20F8}">
      <dgm:prSet/>
      <dgm:spPr/>
      <dgm:t>
        <a:bodyPr/>
        <a:lstStyle/>
        <a:p>
          <a:pPr rtl="0"/>
          <a:r>
            <a:rPr lang="en-US" altLang="zh-TW" b="0" baseline="0" dirty="0" smtClean="0">
              <a:latin typeface="Comic Sans MS" pitchFamily="66" charset="0"/>
              <a:ea typeface="微軟正黑體" pitchFamily="34" charset="-120"/>
            </a:rPr>
            <a:t>4. </a:t>
          </a:r>
          <a:r>
            <a:rPr lang="zh-TW" altLang="en-US" b="0" baseline="0" dirty="0" smtClean="0">
              <a:latin typeface="Comic Sans MS" pitchFamily="66" charset="0"/>
              <a:ea typeface="微軟正黑體" pitchFamily="34" charset="-120"/>
            </a:rPr>
            <a:t>拍賣定價法 </a:t>
          </a:r>
          <a:r>
            <a:rPr lang="en-US" altLang="zh-TW" b="0" baseline="0" dirty="0" smtClean="0">
              <a:latin typeface="Comic Sans MS" pitchFamily="66" charset="0"/>
              <a:ea typeface="微軟正黑體" pitchFamily="34" charset="-120"/>
            </a:rPr>
            <a:t>(Auction Pricing)</a:t>
          </a:r>
          <a:endParaRPr lang="zh-TW" b="0" baseline="0" dirty="0">
            <a:latin typeface="Comic Sans MS" pitchFamily="66" charset="0"/>
            <a:ea typeface="微軟正黑體" pitchFamily="34" charset="-120"/>
          </a:endParaRPr>
        </a:p>
      </dgm:t>
    </dgm:pt>
    <dgm:pt modelId="{DD28CDE2-39D6-4F6C-B6A0-0B64AC21CDBA}" type="parTrans" cxnId="{2550B06C-3361-4563-B05C-20CB3FCA2B5A}">
      <dgm:prSet/>
      <dgm:spPr/>
      <dgm:t>
        <a:bodyPr/>
        <a:lstStyle/>
        <a:p>
          <a:endParaRPr lang="zh-TW" altLang="en-US"/>
        </a:p>
      </dgm:t>
    </dgm:pt>
    <dgm:pt modelId="{0AF434AF-3604-41E3-9470-ADFE7D9C5BB0}" type="sibTrans" cxnId="{2550B06C-3361-4563-B05C-20CB3FCA2B5A}">
      <dgm:prSet/>
      <dgm:spPr/>
      <dgm:t>
        <a:bodyPr/>
        <a:lstStyle/>
        <a:p>
          <a:endParaRPr lang="zh-TW" altLang="en-US"/>
        </a:p>
      </dgm:t>
    </dgm:pt>
    <dgm:pt modelId="{58CC659B-802C-4040-8379-CC92C3051FA8}">
      <dgm:prSet/>
      <dgm:spPr/>
      <dgm:t>
        <a:bodyPr/>
        <a:lstStyle/>
        <a:p>
          <a:r>
            <a:rPr lang="zh-TW" altLang="en-US" b="0" baseline="0" dirty="0" smtClean="0">
              <a:latin typeface="Comic Sans MS" pitchFamily="66" charset="0"/>
              <a:ea typeface="微軟正黑體" pitchFamily="34" charset="-120"/>
            </a:rPr>
            <a:t>讓買方自行決定要購買的價格，常見的是一對一拍賣模式 </a:t>
          </a:r>
          <a:r>
            <a:rPr lang="en-US" altLang="zh-TW" b="0" baseline="0" dirty="0" smtClean="0">
              <a:latin typeface="Comic Sans MS" pitchFamily="66" charset="0"/>
              <a:ea typeface="微軟正黑體" pitchFamily="34" charset="-120"/>
            </a:rPr>
            <a:t>(</a:t>
          </a:r>
          <a:r>
            <a:rPr lang="zh-TW" altLang="en-US" b="0" baseline="0" dirty="0" smtClean="0">
              <a:latin typeface="Comic Sans MS" pitchFamily="66" charset="0"/>
              <a:ea typeface="微軟正黑體" pitchFamily="34" charset="-120"/>
            </a:rPr>
            <a:t>買賣雙方均為一人</a:t>
          </a:r>
          <a:r>
            <a:rPr lang="en-US" altLang="zh-TW" b="0" baseline="0" dirty="0" smtClean="0">
              <a:latin typeface="Comic Sans MS" pitchFamily="66" charset="0"/>
              <a:ea typeface="微軟正黑體" pitchFamily="34" charset="-120"/>
            </a:rPr>
            <a:t>)</a:t>
          </a:r>
          <a:r>
            <a:rPr lang="zh-TW" altLang="en-US" b="0" baseline="0" dirty="0" smtClean="0">
              <a:latin typeface="Comic Sans MS" pitchFamily="66" charset="0"/>
              <a:ea typeface="微軟正黑體" pitchFamily="34" charset="-120"/>
            </a:rPr>
            <a:t>、一對多拍賣模式 </a:t>
          </a:r>
          <a:r>
            <a:rPr lang="en-US" altLang="zh-TW" b="0" baseline="0" dirty="0" smtClean="0">
              <a:latin typeface="Comic Sans MS" pitchFamily="66" charset="0"/>
              <a:ea typeface="微軟正黑體" pitchFamily="34" charset="-120"/>
            </a:rPr>
            <a:t>(</a:t>
          </a:r>
          <a:r>
            <a:rPr lang="zh-TW" altLang="en-US" b="0" baseline="0" dirty="0" smtClean="0">
              <a:latin typeface="Comic Sans MS" pitchFamily="66" charset="0"/>
              <a:ea typeface="微軟正黑體" pitchFamily="34" charset="-120"/>
            </a:rPr>
            <a:t>一個賣方對多個買方</a:t>
          </a:r>
          <a:r>
            <a:rPr lang="en-US" altLang="zh-TW" b="0" baseline="0" dirty="0" smtClean="0">
              <a:latin typeface="Comic Sans MS" pitchFamily="66" charset="0"/>
              <a:ea typeface="微軟正黑體" pitchFamily="34" charset="-120"/>
            </a:rPr>
            <a:t>)</a:t>
          </a:r>
          <a:r>
            <a:rPr lang="zh-TW" altLang="en-US" b="0" baseline="0" dirty="0" smtClean="0">
              <a:latin typeface="Comic Sans MS" pitchFamily="66" charset="0"/>
              <a:ea typeface="微軟正黑體" pitchFamily="34" charset="-120"/>
            </a:rPr>
            <a:t>、多對一拍賣模式 </a:t>
          </a:r>
          <a:r>
            <a:rPr lang="en-US" altLang="zh-TW" b="0" baseline="0" dirty="0" smtClean="0">
              <a:latin typeface="Comic Sans MS" pitchFamily="66" charset="0"/>
              <a:ea typeface="微軟正黑體" pitchFamily="34" charset="-120"/>
            </a:rPr>
            <a:t>(</a:t>
          </a:r>
          <a:r>
            <a:rPr lang="zh-TW" altLang="en-US" b="0" baseline="0" dirty="0" smtClean="0">
              <a:latin typeface="Comic Sans MS" pitchFamily="66" charset="0"/>
              <a:ea typeface="微軟正黑體" pitchFamily="34" charset="-120"/>
            </a:rPr>
            <a:t>多個賣方對一個買方</a:t>
          </a:r>
          <a:r>
            <a:rPr lang="en-US" altLang="zh-TW" b="0" baseline="0" dirty="0" smtClean="0">
              <a:latin typeface="Comic Sans MS" pitchFamily="66" charset="0"/>
              <a:ea typeface="微軟正黑體" pitchFamily="34" charset="-120"/>
            </a:rPr>
            <a:t>) </a:t>
          </a:r>
          <a:r>
            <a:rPr lang="zh-TW" altLang="en-US" b="0" baseline="0" dirty="0" smtClean="0">
              <a:latin typeface="Comic Sans MS" pitchFamily="66" charset="0"/>
              <a:ea typeface="微軟正黑體" pitchFamily="34" charset="-120"/>
            </a:rPr>
            <a:t>與多對多拍賣模式 </a:t>
          </a:r>
          <a:r>
            <a:rPr lang="en-US" altLang="zh-TW" b="0" baseline="0" dirty="0" smtClean="0">
              <a:latin typeface="Comic Sans MS" pitchFamily="66" charset="0"/>
              <a:ea typeface="微軟正黑體" pitchFamily="34" charset="-120"/>
            </a:rPr>
            <a:t>(</a:t>
          </a:r>
          <a:r>
            <a:rPr lang="zh-TW" altLang="en-US" b="0" baseline="0" dirty="0" smtClean="0">
              <a:latin typeface="Comic Sans MS" pitchFamily="66" charset="0"/>
              <a:ea typeface="微軟正黑體" pitchFamily="34" charset="-120"/>
            </a:rPr>
            <a:t>買賣雙方為多人的組合</a:t>
          </a:r>
          <a:r>
            <a:rPr lang="en-US" altLang="zh-TW" b="0" baseline="0" dirty="0" smtClean="0">
              <a:latin typeface="Comic Sans MS" pitchFamily="66" charset="0"/>
              <a:ea typeface="微軟正黑體" pitchFamily="34" charset="-120"/>
            </a:rPr>
            <a:t>) </a:t>
          </a:r>
          <a:r>
            <a:rPr lang="zh-TW" altLang="en-US" b="0" baseline="0" dirty="0" smtClean="0">
              <a:latin typeface="Comic Sans MS" pitchFamily="66" charset="0"/>
              <a:ea typeface="微軟正黑體" pitchFamily="34" charset="-120"/>
            </a:rPr>
            <a:t>等</a:t>
          </a:r>
          <a:endParaRPr lang="zh-TW" altLang="en-US" b="0" baseline="0" dirty="0">
            <a:latin typeface="Comic Sans MS" pitchFamily="66" charset="0"/>
            <a:ea typeface="微軟正黑體" pitchFamily="34" charset="-120"/>
          </a:endParaRPr>
        </a:p>
      </dgm:t>
    </dgm:pt>
    <dgm:pt modelId="{0F81F512-FC49-45BF-AFD5-D4155C4CC648}" type="parTrans" cxnId="{2D1F1E91-9629-42CF-906B-333824D0BF54}">
      <dgm:prSet/>
      <dgm:spPr/>
      <dgm:t>
        <a:bodyPr/>
        <a:lstStyle/>
        <a:p>
          <a:endParaRPr lang="zh-TW" altLang="en-US"/>
        </a:p>
      </dgm:t>
    </dgm:pt>
    <dgm:pt modelId="{32C104D4-DD3E-4341-AE41-C6DC2435AEE3}" type="sibTrans" cxnId="{2D1F1E91-9629-42CF-906B-333824D0BF54}">
      <dgm:prSet/>
      <dgm:spPr/>
      <dgm:t>
        <a:bodyPr/>
        <a:lstStyle/>
        <a:p>
          <a:endParaRPr lang="zh-TW" altLang="en-US"/>
        </a:p>
      </dgm:t>
    </dgm:pt>
    <dgm:pt modelId="{2C8E1239-8233-4BE7-ABA5-4B228494507F}" type="pres">
      <dgm:prSet presAssocID="{B6112026-057D-464E-83D6-0837025AF8C6}" presName="linear" presStyleCnt="0">
        <dgm:presLayoutVars>
          <dgm:animLvl val="lvl"/>
          <dgm:resizeHandles val="exact"/>
        </dgm:presLayoutVars>
      </dgm:prSet>
      <dgm:spPr/>
      <dgm:t>
        <a:bodyPr/>
        <a:lstStyle/>
        <a:p>
          <a:endParaRPr lang="zh-TW" altLang="en-US"/>
        </a:p>
      </dgm:t>
    </dgm:pt>
    <dgm:pt modelId="{AAFB4A37-8295-4570-874B-79DFA6BBC6D1}" type="pres">
      <dgm:prSet presAssocID="{4406D1AC-7C49-4AF1-B69E-4E46BB4F9884}" presName="parentText" presStyleLbl="node1" presStyleIdx="0" presStyleCnt="2">
        <dgm:presLayoutVars>
          <dgm:chMax val="0"/>
          <dgm:bulletEnabled val="1"/>
        </dgm:presLayoutVars>
      </dgm:prSet>
      <dgm:spPr/>
      <dgm:t>
        <a:bodyPr/>
        <a:lstStyle/>
        <a:p>
          <a:endParaRPr lang="zh-TW" altLang="en-US"/>
        </a:p>
      </dgm:t>
    </dgm:pt>
    <dgm:pt modelId="{69D52221-5A61-42A5-80A1-4171CE75E32D}" type="pres">
      <dgm:prSet presAssocID="{4406D1AC-7C49-4AF1-B69E-4E46BB4F9884}" presName="childText" presStyleLbl="revTx" presStyleIdx="0" presStyleCnt="2">
        <dgm:presLayoutVars>
          <dgm:bulletEnabled val="1"/>
        </dgm:presLayoutVars>
      </dgm:prSet>
      <dgm:spPr/>
      <dgm:t>
        <a:bodyPr/>
        <a:lstStyle/>
        <a:p>
          <a:endParaRPr lang="zh-TW" altLang="en-US"/>
        </a:p>
      </dgm:t>
    </dgm:pt>
    <dgm:pt modelId="{AD6CDD28-EC01-451C-B1E9-189E7D126CD1}" type="pres">
      <dgm:prSet presAssocID="{A4DDB683-7240-44FA-9DAF-DC42943E20F8}" presName="parentText" presStyleLbl="node1" presStyleIdx="1" presStyleCnt="2">
        <dgm:presLayoutVars>
          <dgm:chMax val="0"/>
          <dgm:bulletEnabled val="1"/>
        </dgm:presLayoutVars>
      </dgm:prSet>
      <dgm:spPr/>
      <dgm:t>
        <a:bodyPr/>
        <a:lstStyle/>
        <a:p>
          <a:endParaRPr lang="zh-TW" altLang="en-US"/>
        </a:p>
      </dgm:t>
    </dgm:pt>
    <dgm:pt modelId="{D7565501-9C78-4539-BF15-ACD9DA2E6240}" type="pres">
      <dgm:prSet presAssocID="{A4DDB683-7240-44FA-9DAF-DC42943E20F8}" presName="childText" presStyleLbl="revTx" presStyleIdx="1" presStyleCnt="2">
        <dgm:presLayoutVars>
          <dgm:bulletEnabled val="1"/>
        </dgm:presLayoutVars>
      </dgm:prSet>
      <dgm:spPr/>
      <dgm:t>
        <a:bodyPr/>
        <a:lstStyle/>
        <a:p>
          <a:endParaRPr lang="zh-TW" altLang="en-US"/>
        </a:p>
      </dgm:t>
    </dgm:pt>
  </dgm:ptLst>
  <dgm:cxnLst>
    <dgm:cxn modelId="{2D1F1E91-9629-42CF-906B-333824D0BF54}" srcId="{A4DDB683-7240-44FA-9DAF-DC42943E20F8}" destId="{58CC659B-802C-4040-8379-CC92C3051FA8}" srcOrd="0" destOrd="0" parTransId="{0F81F512-FC49-45BF-AFD5-D4155C4CC648}" sibTransId="{32C104D4-DD3E-4341-AE41-C6DC2435AEE3}"/>
    <dgm:cxn modelId="{D7ECF595-FD55-44F6-A52F-B4CAF59F2330}" type="presOf" srcId="{EFF3B47F-35B1-4D08-B650-08F1100C7C4C}" destId="{69D52221-5A61-42A5-80A1-4171CE75E32D}" srcOrd="0" destOrd="0" presId="urn:microsoft.com/office/officeart/2005/8/layout/vList2"/>
    <dgm:cxn modelId="{2550B06C-3361-4563-B05C-20CB3FCA2B5A}" srcId="{B6112026-057D-464E-83D6-0837025AF8C6}" destId="{A4DDB683-7240-44FA-9DAF-DC42943E20F8}" srcOrd="1" destOrd="0" parTransId="{DD28CDE2-39D6-4F6C-B6A0-0B64AC21CDBA}" sibTransId="{0AF434AF-3604-41E3-9470-ADFE7D9C5BB0}"/>
    <dgm:cxn modelId="{DE442187-66E3-4980-BCBE-49796A3089F4}" type="presOf" srcId="{B6112026-057D-464E-83D6-0837025AF8C6}" destId="{2C8E1239-8233-4BE7-ABA5-4B228494507F}" srcOrd="0" destOrd="0" presId="urn:microsoft.com/office/officeart/2005/8/layout/vList2"/>
    <dgm:cxn modelId="{5A1BFD4A-9C84-407F-8729-E8F28E1C93A2}" type="presOf" srcId="{A4DDB683-7240-44FA-9DAF-DC42943E20F8}" destId="{AD6CDD28-EC01-451C-B1E9-189E7D126CD1}" srcOrd="0" destOrd="0" presId="urn:microsoft.com/office/officeart/2005/8/layout/vList2"/>
    <dgm:cxn modelId="{FEF0A055-D0F4-41D7-8974-95ECFD785DAC}" type="presOf" srcId="{4406D1AC-7C49-4AF1-B69E-4E46BB4F9884}" destId="{AAFB4A37-8295-4570-874B-79DFA6BBC6D1}" srcOrd="0" destOrd="0" presId="urn:microsoft.com/office/officeart/2005/8/layout/vList2"/>
    <dgm:cxn modelId="{37905BCD-3FB9-418D-BF92-DEE3C642B558}" srcId="{4406D1AC-7C49-4AF1-B69E-4E46BB4F9884}" destId="{EFF3B47F-35B1-4D08-B650-08F1100C7C4C}" srcOrd="0" destOrd="0" parTransId="{2542BF8F-2857-4929-A895-198A41736D9C}" sibTransId="{9AE87159-8CA4-466D-BAC8-C3E70BD36289}"/>
    <dgm:cxn modelId="{3D415EC1-ECB1-433A-8DF3-82D8733D5BD2}" type="presOf" srcId="{58CC659B-802C-4040-8379-CC92C3051FA8}" destId="{D7565501-9C78-4539-BF15-ACD9DA2E6240}" srcOrd="0" destOrd="0" presId="urn:microsoft.com/office/officeart/2005/8/layout/vList2"/>
    <dgm:cxn modelId="{861977A8-FDC0-47C1-8BFF-88447CBE3D4F}" srcId="{B6112026-057D-464E-83D6-0837025AF8C6}" destId="{4406D1AC-7C49-4AF1-B69E-4E46BB4F9884}" srcOrd="0" destOrd="0" parTransId="{866408DE-324E-4466-A949-DC72401F62C5}" sibTransId="{9B43F120-DE61-4302-B393-880D7D082076}"/>
    <dgm:cxn modelId="{90A0BA73-3C83-482E-8426-65C0B247845B}" type="presParOf" srcId="{2C8E1239-8233-4BE7-ABA5-4B228494507F}" destId="{AAFB4A37-8295-4570-874B-79DFA6BBC6D1}" srcOrd="0" destOrd="0" presId="urn:microsoft.com/office/officeart/2005/8/layout/vList2"/>
    <dgm:cxn modelId="{DF1CDBB3-13C4-436D-A486-F37C0BB9244D}" type="presParOf" srcId="{2C8E1239-8233-4BE7-ABA5-4B228494507F}" destId="{69D52221-5A61-42A5-80A1-4171CE75E32D}" srcOrd="1" destOrd="0" presId="urn:microsoft.com/office/officeart/2005/8/layout/vList2"/>
    <dgm:cxn modelId="{FF83E82B-23F5-4BE8-A240-45C73AAB01CE}" type="presParOf" srcId="{2C8E1239-8233-4BE7-ABA5-4B228494507F}" destId="{AD6CDD28-EC01-451C-B1E9-189E7D126CD1}" srcOrd="2" destOrd="0" presId="urn:microsoft.com/office/officeart/2005/8/layout/vList2"/>
    <dgm:cxn modelId="{E6237E0A-4B4D-4254-9C8F-A029F14714DE}" type="presParOf" srcId="{2C8E1239-8233-4BE7-ABA5-4B228494507F}" destId="{D7565501-9C78-4539-BF15-ACD9DA2E6240}" srcOrd="3"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F2A1CEA-EDA7-469D-97B0-E1106174A4F1}">
      <dsp:nvSpPr>
        <dsp:cNvPr id="0" name=""/>
        <dsp:cNvSpPr/>
      </dsp:nvSpPr>
      <dsp:spPr>
        <a:xfrm>
          <a:off x="39" y="8575"/>
          <a:ext cx="3806995" cy="74880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4912" tIns="105664" rIns="184912" bIns="105664" numCol="1" spcCol="1270" anchor="ctr" anchorCtr="0">
          <a:noAutofit/>
        </a:bodyPr>
        <a:lstStyle/>
        <a:p>
          <a:pPr lvl="0" algn="ctr" defTabSz="1155700">
            <a:lnSpc>
              <a:spcPct val="90000"/>
            </a:lnSpc>
            <a:spcBef>
              <a:spcPct val="0"/>
            </a:spcBef>
            <a:spcAft>
              <a:spcPct val="35000"/>
            </a:spcAft>
          </a:pPr>
          <a:r>
            <a:rPr lang="zh-TW" altLang="en-US" sz="2600" kern="1200" dirty="0" smtClean="0">
              <a:latin typeface="Comic Sans MS" pitchFamily="66" charset="0"/>
              <a:ea typeface="微軟正黑體" pitchFamily="34" charset="-120"/>
            </a:rPr>
            <a:t>本章架構</a:t>
          </a:r>
          <a:endParaRPr lang="zh-TW" altLang="en-US" sz="2600" kern="1200" dirty="0">
            <a:latin typeface="Comic Sans MS" pitchFamily="66" charset="0"/>
            <a:ea typeface="微軟正黑體" pitchFamily="34" charset="-120"/>
          </a:endParaRPr>
        </a:p>
      </dsp:txBody>
      <dsp:txXfrm>
        <a:off x="39" y="8575"/>
        <a:ext cx="3806995" cy="748800"/>
      </dsp:txXfrm>
    </dsp:sp>
    <dsp:sp modelId="{CB7CA0C3-5174-4BF6-A50E-12806AD19BFE}">
      <dsp:nvSpPr>
        <dsp:cNvPr id="0" name=""/>
        <dsp:cNvSpPr/>
      </dsp:nvSpPr>
      <dsp:spPr>
        <a:xfrm>
          <a:off x="39" y="757375"/>
          <a:ext cx="3806995" cy="4491849"/>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zh-TW" altLang="en-US" sz="2600" kern="1200" dirty="0" smtClean="0">
              <a:latin typeface="Comic Sans MS" pitchFamily="66" charset="0"/>
              <a:ea typeface="微軟正黑體" pitchFamily="34" charset="-120"/>
            </a:rPr>
            <a:t>價格的意義</a:t>
          </a:r>
          <a:endParaRPr lang="zh-TW" altLang="en-US" sz="2600" kern="1200" dirty="0">
            <a:latin typeface="Comic Sans MS" pitchFamily="66" charset="0"/>
            <a:ea typeface="微軟正黑體" pitchFamily="34" charset="-120"/>
          </a:endParaRPr>
        </a:p>
        <a:p>
          <a:pPr marL="228600" lvl="1" indent="-228600" algn="l" defTabSz="1155700">
            <a:lnSpc>
              <a:spcPct val="90000"/>
            </a:lnSpc>
            <a:spcBef>
              <a:spcPct val="0"/>
            </a:spcBef>
            <a:spcAft>
              <a:spcPct val="15000"/>
            </a:spcAft>
            <a:buChar char="••"/>
          </a:pPr>
          <a:r>
            <a:rPr lang="zh-TW" altLang="en-US" sz="2600" kern="1200" dirty="0" smtClean="0">
              <a:latin typeface="Comic Sans MS" pitchFamily="66" charset="0"/>
              <a:ea typeface="微軟正黑體" pitchFamily="34" charset="-120"/>
            </a:rPr>
            <a:t>網路定價的概念</a:t>
          </a:r>
        </a:p>
        <a:p>
          <a:pPr marL="228600" lvl="1" indent="-228600" algn="l" defTabSz="1155700">
            <a:lnSpc>
              <a:spcPct val="90000"/>
            </a:lnSpc>
            <a:spcBef>
              <a:spcPct val="0"/>
            </a:spcBef>
            <a:spcAft>
              <a:spcPct val="15000"/>
            </a:spcAft>
            <a:buChar char="••"/>
          </a:pPr>
          <a:r>
            <a:rPr lang="zh-TW" altLang="en-US" sz="2600" kern="1200" dirty="0" smtClean="0">
              <a:latin typeface="Comic Sans MS" pitchFamily="66" charset="0"/>
              <a:ea typeface="微軟正黑體" pitchFamily="34" charset="-120"/>
            </a:rPr>
            <a:t>社群定價的發展</a:t>
          </a:r>
        </a:p>
        <a:p>
          <a:pPr marL="228600" lvl="1" indent="-228600" algn="l" defTabSz="1155700">
            <a:lnSpc>
              <a:spcPct val="90000"/>
            </a:lnSpc>
            <a:spcBef>
              <a:spcPct val="0"/>
            </a:spcBef>
            <a:spcAft>
              <a:spcPct val="15000"/>
            </a:spcAft>
            <a:buChar char="••"/>
          </a:pPr>
          <a:r>
            <a:rPr lang="zh-TW" altLang="en-US" sz="2600" kern="1200" dirty="0" smtClean="0">
              <a:latin typeface="Comic Sans MS" pitchFamily="66" charset="0"/>
              <a:ea typeface="微軟正黑體" pitchFamily="34" charset="-120"/>
            </a:rPr>
            <a:t>結論</a:t>
          </a:r>
        </a:p>
      </dsp:txBody>
      <dsp:txXfrm>
        <a:off x="39" y="757375"/>
        <a:ext cx="3806995" cy="4491849"/>
      </dsp:txXfrm>
    </dsp:sp>
    <dsp:sp modelId="{250695A9-FC4C-4B3A-BBB1-01E6A70DD9B1}">
      <dsp:nvSpPr>
        <dsp:cNvPr id="0" name=""/>
        <dsp:cNvSpPr/>
      </dsp:nvSpPr>
      <dsp:spPr>
        <a:xfrm>
          <a:off x="4340014" y="8575"/>
          <a:ext cx="3806995" cy="74880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4912" tIns="105664" rIns="184912" bIns="105664" numCol="1" spcCol="1270" anchor="ctr" anchorCtr="0">
          <a:noAutofit/>
        </a:bodyPr>
        <a:lstStyle/>
        <a:p>
          <a:pPr lvl="0" algn="ctr" defTabSz="1155700">
            <a:lnSpc>
              <a:spcPct val="90000"/>
            </a:lnSpc>
            <a:spcBef>
              <a:spcPct val="0"/>
            </a:spcBef>
            <a:spcAft>
              <a:spcPct val="35000"/>
            </a:spcAft>
          </a:pPr>
          <a:r>
            <a:rPr lang="zh-TW" altLang="en-US" sz="2600" kern="1200" dirty="0" smtClean="0">
              <a:latin typeface="Comic Sans MS" pitchFamily="66" charset="0"/>
              <a:ea typeface="微軟正黑體" pitchFamily="34" charset="-120"/>
            </a:rPr>
            <a:t>學習重點</a:t>
          </a:r>
          <a:endParaRPr lang="zh-TW" altLang="en-US" sz="2600" kern="1200" dirty="0">
            <a:latin typeface="Comic Sans MS" pitchFamily="66" charset="0"/>
            <a:ea typeface="微軟正黑體" pitchFamily="34" charset="-120"/>
          </a:endParaRPr>
        </a:p>
      </dsp:txBody>
      <dsp:txXfrm>
        <a:off x="4340014" y="8575"/>
        <a:ext cx="3806995" cy="748800"/>
      </dsp:txXfrm>
    </dsp:sp>
    <dsp:sp modelId="{A228CC51-C6BE-43B9-84F1-6FE1982F2811}">
      <dsp:nvSpPr>
        <dsp:cNvPr id="0" name=""/>
        <dsp:cNvSpPr/>
      </dsp:nvSpPr>
      <dsp:spPr>
        <a:xfrm>
          <a:off x="4340014" y="757375"/>
          <a:ext cx="3806995" cy="4491849"/>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zh-TW" altLang="en-US" sz="2600" kern="1200" dirty="0" smtClean="0">
              <a:latin typeface="Comic Sans MS" pitchFamily="66" charset="0"/>
              <a:ea typeface="微軟正黑體" pitchFamily="34" charset="-120"/>
            </a:rPr>
            <a:t>價格</a:t>
          </a:r>
          <a:endParaRPr lang="zh-TW" altLang="en-US" sz="2600" kern="1200" dirty="0">
            <a:latin typeface="Comic Sans MS" pitchFamily="66" charset="0"/>
            <a:ea typeface="微軟正黑體" pitchFamily="34" charset="-120"/>
          </a:endParaRPr>
        </a:p>
        <a:p>
          <a:pPr marL="228600" lvl="1" indent="-228600" algn="l" defTabSz="1155700">
            <a:lnSpc>
              <a:spcPct val="90000"/>
            </a:lnSpc>
            <a:spcBef>
              <a:spcPct val="0"/>
            </a:spcBef>
            <a:spcAft>
              <a:spcPct val="15000"/>
            </a:spcAft>
            <a:buChar char="••"/>
          </a:pPr>
          <a:r>
            <a:rPr lang="zh-TW" altLang="en-US" sz="2600" kern="1200" dirty="0" smtClean="0">
              <a:latin typeface="Comic Sans MS" pitchFamily="66" charset="0"/>
              <a:ea typeface="微軟正黑體" pitchFamily="34" charset="-120"/>
            </a:rPr>
            <a:t>折扣</a:t>
          </a:r>
        </a:p>
        <a:p>
          <a:pPr marL="228600" lvl="1" indent="-228600" algn="l" defTabSz="1155700">
            <a:lnSpc>
              <a:spcPct val="90000"/>
            </a:lnSpc>
            <a:spcBef>
              <a:spcPct val="0"/>
            </a:spcBef>
            <a:spcAft>
              <a:spcPct val="15000"/>
            </a:spcAft>
            <a:buChar char="••"/>
          </a:pPr>
          <a:r>
            <a:rPr lang="zh-TW" altLang="en-US" sz="2600" kern="1200" dirty="0" smtClean="0">
              <a:latin typeface="Comic Sans MS" pitchFamily="66" charset="0"/>
              <a:ea typeface="微軟正黑體" pitchFamily="34" charset="-120"/>
            </a:rPr>
            <a:t>折讓</a:t>
          </a:r>
        </a:p>
        <a:p>
          <a:pPr marL="228600" lvl="1" indent="-228600" algn="l" defTabSz="1155700">
            <a:lnSpc>
              <a:spcPct val="90000"/>
            </a:lnSpc>
            <a:spcBef>
              <a:spcPct val="0"/>
            </a:spcBef>
            <a:spcAft>
              <a:spcPct val="15000"/>
            </a:spcAft>
            <a:buChar char="••"/>
          </a:pPr>
          <a:r>
            <a:rPr lang="zh-TW" altLang="en-US" sz="2600" kern="1200" dirty="0" smtClean="0">
              <a:latin typeface="Comic Sans MS" pitchFamily="66" charset="0"/>
              <a:ea typeface="微軟正黑體" pitchFamily="34" charset="-120"/>
            </a:rPr>
            <a:t>現金還本</a:t>
          </a:r>
        </a:p>
        <a:p>
          <a:pPr marL="228600" lvl="1" indent="-228600" algn="l" defTabSz="1155700">
            <a:lnSpc>
              <a:spcPct val="90000"/>
            </a:lnSpc>
            <a:spcBef>
              <a:spcPct val="0"/>
            </a:spcBef>
            <a:spcAft>
              <a:spcPct val="15000"/>
            </a:spcAft>
            <a:buChar char="••"/>
          </a:pPr>
          <a:r>
            <a:rPr lang="zh-TW" altLang="en-US" sz="2600" kern="1200" dirty="0" smtClean="0">
              <a:latin typeface="Comic Sans MS" pitchFamily="66" charset="0"/>
              <a:ea typeface="微軟正黑體" pitchFamily="34" charset="-120"/>
            </a:rPr>
            <a:t>定價</a:t>
          </a:r>
        </a:p>
        <a:p>
          <a:pPr marL="228600" lvl="1" indent="-228600" algn="l" defTabSz="1155700">
            <a:lnSpc>
              <a:spcPct val="90000"/>
            </a:lnSpc>
            <a:spcBef>
              <a:spcPct val="0"/>
            </a:spcBef>
            <a:spcAft>
              <a:spcPct val="15000"/>
            </a:spcAft>
            <a:buChar char="••"/>
          </a:pPr>
          <a:r>
            <a:rPr lang="zh-TW" altLang="en-US" sz="2600" kern="1200" dirty="0" smtClean="0">
              <a:latin typeface="Comic Sans MS" pitchFamily="66" charset="0"/>
              <a:ea typeface="微軟正黑體" pitchFamily="34" charset="-120"/>
            </a:rPr>
            <a:t>網路定價</a:t>
          </a:r>
        </a:p>
        <a:p>
          <a:pPr marL="228600" lvl="1" indent="-228600" algn="l" defTabSz="1155700">
            <a:lnSpc>
              <a:spcPct val="90000"/>
            </a:lnSpc>
            <a:spcBef>
              <a:spcPct val="0"/>
            </a:spcBef>
            <a:spcAft>
              <a:spcPct val="15000"/>
            </a:spcAft>
            <a:buChar char="••"/>
          </a:pPr>
          <a:r>
            <a:rPr lang="zh-TW" altLang="en-US" sz="2600" kern="1200" dirty="0" smtClean="0">
              <a:latin typeface="Comic Sans MS" pitchFamily="66" charset="0"/>
              <a:ea typeface="微軟正黑體" pitchFamily="34" charset="-120"/>
            </a:rPr>
            <a:t>網絡集購</a:t>
          </a:r>
        </a:p>
      </dsp:txBody>
      <dsp:txXfrm>
        <a:off x="4340014" y="757375"/>
        <a:ext cx="3806995" cy="449184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C813B8E-02AF-4AEC-88C9-5B86264FE8DB}">
      <dsp:nvSpPr>
        <dsp:cNvPr id="0" name=""/>
        <dsp:cNvSpPr/>
      </dsp:nvSpPr>
      <dsp:spPr>
        <a:xfrm>
          <a:off x="0" y="342246"/>
          <a:ext cx="8147248" cy="24633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317" tIns="479044" rIns="632317" bIns="163576" numCol="1" spcCol="1270" anchor="t" anchorCtr="0">
          <a:noAutofit/>
        </a:bodyPr>
        <a:lstStyle/>
        <a:p>
          <a:pPr marL="228600" lvl="1" indent="-228600" algn="l" defTabSz="1022350" rtl="0">
            <a:lnSpc>
              <a:spcPct val="90000"/>
            </a:lnSpc>
            <a:spcBef>
              <a:spcPct val="0"/>
            </a:spcBef>
            <a:spcAft>
              <a:spcPct val="15000"/>
            </a:spcAft>
            <a:buChar char="••"/>
          </a:pPr>
          <a:r>
            <a:rPr lang="zh-TW" altLang="en-US" sz="2300" b="0" kern="1200" baseline="0" dirty="0" smtClean="0">
              <a:latin typeface="Comic Sans MS" pitchFamily="66" charset="0"/>
              <a:ea typeface="微軟正黑體" pitchFamily="34" charset="-120"/>
            </a:rPr>
            <a:t>通常電腦零件的價格會隨著上市的時間而遞減，但是現在若要找舊電腦的零件，特別是已經停產的系列，讀者會發現其售價高過現在的主流產品，甚至還會有因量少而增加售價的情況。</a:t>
          </a:r>
          <a:endParaRPr lang="en-US" sz="2300" b="0" kern="1200" baseline="0" dirty="0">
            <a:latin typeface="Comic Sans MS" pitchFamily="66" charset="0"/>
            <a:ea typeface="微軟正黑體" pitchFamily="34" charset="-120"/>
          </a:endParaRPr>
        </a:p>
      </dsp:txBody>
      <dsp:txXfrm>
        <a:off x="0" y="342246"/>
        <a:ext cx="8147248" cy="2463300"/>
      </dsp:txXfrm>
    </dsp:sp>
    <dsp:sp modelId="{328E5190-757D-490D-A4D0-332052F466FC}">
      <dsp:nvSpPr>
        <dsp:cNvPr id="0" name=""/>
        <dsp:cNvSpPr/>
      </dsp:nvSpPr>
      <dsp:spPr>
        <a:xfrm>
          <a:off x="407362" y="2765"/>
          <a:ext cx="5703073"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563" tIns="0" rIns="215563" bIns="0" numCol="1" spcCol="1270" anchor="ctr" anchorCtr="0">
          <a:noAutofit/>
        </a:bodyPr>
        <a:lstStyle/>
        <a:p>
          <a:pPr lvl="0" algn="l" defTabSz="1022350" rtl="0">
            <a:lnSpc>
              <a:spcPct val="90000"/>
            </a:lnSpc>
            <a:spcBef>
              <a:spcPct val="0"/>
            </a:spcBef>
            <a:spcAft>
              <a:spcPct val="35000"/>
            </a:spcAft>
          </a:pPr>
          <a:r>
            <a:rPr lang="zh-TW" sz="2300" b="1" kern="1200" baseline="0" dirty="0" smtClean="0">
              <a:latin typeface="Comic Sans MS" pitchFamily="66" charset="0"/>
              <a:ea typeface="微軟正黑體" pitchFamily="34" charset="-120"/>
            </a:rPr>
            <a:t>生活上的應用</a:t>
          </a:r>
          <a:r>
            <a:rPr lang="en-US" sz="2300" b="1" kern="1200" baseline="0" dirty="0" smtClean="0">
              <a:latin typeface="Comic Sans MS" pitchFamily="66" charset="0"/>
              <a:ea typeface="微軟正黑體" pitchFamily="34" charset="-120"/>
            </a:rPr>
            <a:t>——</a:t>
          </a:r>
          <a:r>
            <a:rPr lang="zh-TW" altLang="en-US" sz="2300" b="1" kern="1200" baseline="0" dirty="0" smtClean="0">
              <a:latin typeface="Comic Sans MS" pitchFamily="66" charset="0"/>
              <a:ea typeface="微軟正黑體" pitchFamily="34" charset="-120"/>
            </a:rPr>
            <a:t>電腦的零件</a:t>
          </a:r>
          <a:endParaRPr lang="en-US" sz="2300" b="1" kern="1200" baseline="0" dirty="0">
            <a:latin typeface="Comic Sans MS" pitchFamily="66" charset="0"/>
            <a:ea typeface="微軟正黑體" pitchFamily="34" charset="-120"/>
          </a:endParaRPr>
        </a:p>
      </dsp:txBody>
      <dsp:txXfrm>
        <a:off x="407362" y="2765"/>
        <a:ext cx="5703073" cy="67896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C813B8E-02AF-4AEC-88C9-5B86264FE8DB}">
      <dsp:nvSpPr>
        <dsp:cNvPr id="0" name=""/>
        <dsp:cNvSpPr/>
      </dsp:nvSpPr>
      <dsp:spPr>
        <a:xfrm>
          <a:off x="0" y="361890"/>
          <a:ext cx="8147248" cy="28413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317" tIns="458216" rIns="632317" bIns="156464" numCol="1" spcCol="1270" anchor="t" anchorCtr="0">
          <a:noAutofit/>
        </a:bodyPr>
        <a:lstStyle/>
        <a:p>
          <a:pPr marL="228600" lvl="1" indent="-228600" algn="l" defTabSz="977900" rtl="0">
            <a:lnSpc>
              <a:spcPct val="90000"/>
            </a:lnSpc>
            <a:spcBef>
              <a:spcPct val="0"/>
            </a:spcBef>
            <a:spcAft>
              <a:spcPct val="15000"/>
            </a:spcAft>
            <a:buChar char="••"/>
          </a:pPr>
          <a:r>
            <a:rPr lang="en-US" altLang="en-US" sz="2200" b="0" kern="1200" baseline="0" dirty="0" smtClean="0">
              <a:latin typeface="Comic Sans MS" pitchFamily="66" charset="0"/>
              <a:ea typeface="微軟正黑體" pitchFamily="34" charset="-120"/>
            </a:rPr>
            <a:t>2014 </a:t>
          </a:r>
          <a:r>
            <a:rPr lang="zh-TW" altLang="en-US" sz="2200" b="0" kern="1200" baseline="0" dirty="0" smtClean="0">
              <a:latin typeface="Comic Sans MS" pitchFamily="66" charset="0"/>
              <a:ea typeface="微軟正黑體" pitchFamily="34" charset="-120"/>
            </a:rPr>
            <a:t>年，手搖飲料因原料成本上漲的關係而調整飲料的售價，從 </a:t>
          </a:r>
          <a:r>
            <a:rPr lang="en-US" altLang="en-US" sz="2200" b="0" kern="1200" baseline="0" dirty="0" smtClean="0">
              <a:latin typeface="Comic Sans MS" pitchFamily="66" charset="0"/>
              <a:ea typeface="微軟正黑體" pitchFamily="34" charset="-120"/>
            </a:rPr>
            <a:t>4 </a:t>
          </a:r>
          <a:r>
            <a:rPr lang="zh-TW" altLang="en-US" sz="2200" b="0" kern="1200" baseline="0" dirty="0" smtClean="0">
              <a:latin typeface="Comic Sans MS" pitchFamily="66" charset="0"/>
              <a:ea typeface="微軟正黑體" pitchFamily="34" charset="-120"/>
            </a:rPr>
            <a:t>月份開始的茶湯會、</a:t>
          </a:r>
          <a:r>
            <a:rPr lang="en-US" altLang="en-US" sz="2200" b="0" kern="1200" baseline="0" dirty="0" err="1" smtClean="0">
              <a:latin typeface="Comic Sans MS" pitchFamily="66" charset="0"/>
              <a:ea typeface="微軟正黑體" pitchFamily="34" charset="-120"/>
            </a:rPr>
            <a:t>CoCo</a:t>
          </a:r>
          <a:r>
            <a:rPr lang="en-US" altLang="en-US" sz="2200" b="0" kern="1200" baseline="0" dirty="0" smtClean="0">
              <a:latin typeface="Comic Sans MS" pitchFamily="66" charset="0"/>
              <a:ea typeface="微軟正黑體" pitchFamily="34" charset="-120"/>
            </a:rPr>
            <a:t> </a:t>
          </a:r>
          <a:r>
            <a:rPr lang="zh-TW" altLang="en-US" sz="2200" b="0" kern="1200" baseline="0" dirty="0" smtClean="0">
              <a:latin typeface="Comic Sans MS" pitchFamily="66" charset="0"/>
              <a:ea typeface="微軟正黑體" pitchFamily="34" charset="-120"/>
            </a:rPr>
            <a:t>都可，到 </a:t>
          </a:r>
          <a:r>
            <a:rPr lang="en-US" altLang="en-US" sz="2200" b="0" kern="1200" baseline="0" dirty="0" smtClean="0">
              <a:latin typeface="Comic Sans MS" pitchFamily="66" charset="0"/>
              <a:ea typeface="微軟正黑體" pitchFamily="34" charset="-120"/>
            </a:rPr>
            <a:t>6 </a:t>
          </a:r>
          <a:r>
            <a:rPr lang="zh-TW" altLang="en-US" sz="2200" b="0" kern="1200" baseline="0" dirty="0" smtClean="0">
              <a:latin typeface="Comic Sans MS" pitchFamily="66" charset="0"/>
              <a:ea typeface="微軟正黑體" pitchFamily="34" charset="-120"/>
            </a:rPr>
            <a:t>月份的清心福全、</a:t>
          </a:r>
          <a:r>
            <a:rPr lang="en-US" altLang="en-US" sz="2200" b="0" kern="1200" baseline="0" dirty="0" smtClean="0">
              <a:latin typeface="Comic Sans MS" pitchFamily="66" charset="0"/>
              <a:ea typeface="微軟正黑體" pitchFamily="34" charset="-120"/>
            </a:rPr>
            <a:t>50 </a:t>
          </a:r>
          <a:r>
            <a:rPr lang="zh-TW" altLang="en-US" sz="2200" b="0" kern="1200" baseline="0" dirty="0" smtClean="0">
              <a:latin typeface="Comic Sans MS" pitchFamily="66" charset="0"/>
              <a:ea typeface="微軟正黑體" pitchFamily="34" charset="-120"/>
            </a:rPr>
            <a:t>嵐及日出茶太等，都調漲了飲料的價格，每杯手飲料的價格幾乎都漲</a:t>
          </a:r>
          <a:r>
            <a:rPr lang="en-US" altLang="en-US" sz="2200" b="0" kern="1200" baseline="0" dirty="0" smtClean="0">
              <a:latin typeface="Comic Sans MS" pitchFamily="66" charset="0"/>
              <a:ea typeface="微軟正黑體" pitchFamily="34" charset="-120"/>
            </a:rPr>
            <a:t>5</a:t>
          </a:r>
          <a:r>
            <a:rPr lang="zh-TW" altLang="en-US" sz="2200" b="0" kern="1200" baseline="0" dirty="0" smtClean="0">
              <a:latin typeface="Comic Sans MS" pitchFamily="66" charset="0"/>
              <a:ea typeface="微軟正黑體" pitchFamily="34" charset="-120"/>
            </a:rPr>
            <a:t>～</a:t>
          </a:r>
          <a:r>
            <a:rPr lang="en-US" altLang="en-US" sz="2200" b="0" kern="1200" baseline="0" dirty="0" smtClean="0">
              <a:latin typeface="Comic Sans MS" pitchFamily="66" charset="0"/>
              <a:ea typeface="微軟正黑體" pitchFamily="34" charset="-120"/>
            </a:rPr>
            <a:t>10 </a:t>
          </a:r>
          <a:r>
            <a:rPr lang="zh-TW" altLang="en-US" sz="2200" b="0" kern="1200" baseline="0" dirty="0" smtClean="0">
              <a:latin typeface="Comic Sans MS" pitchFamily="66" charset="0"/>
              <a:ea typeface="微軟正黑體" pitchFamily="34" charset="-120"/>
            </a:rPr>
            <a:t>元，到了每杯 </a:t>
          </a:r>
          <a:r>
            <a:rPr lang="en-US" altLang="en-US" sz="2200" b="0" kern="1200" baseline="0" dirty="0" smtClean="0">
              <a:latin typeface="Comic Sans MS" pitchFamily="66" charset="0"/>
              <a:ea typeface="微軟正黑體" pitchFamily="34" charset="-120"/>
            </a:rPr>
            <a:t>60 </a:t>
          </a:r>
          <a:r>
            <a:rPr lang="zh-TW" altLang="en-US" sz="2200" b="0" kern="1200" baseline="0" dirty="0" smtClean="0">
              <a:latin typeface="Comic Sans MS" pitchFamily="66" charset="0"/>
              <a:ea typeface="微軟正黑體" pitchFamily="34" charset="-120"/>
            </a:rPr>
            <a:t>元以上，幾乎跟一個便當一樣貴了！</a:t>
          </a:r>
          <a:endParaRPr lang="en-US" sz="2200" b="0" kern="1200" baseline="0" dirty="0">
            <a:latin typeface="Comic Sans MS" pitchFamily="66" charset="0"/>
            <a:ea typeface="微軟正黑體" pitchFamily="34" charset="-120"/>
          </a:endParaRPr>
        </a:p>
      </dsp:txBody>
      <dsp:txXfrm>
        <a:off x="0" y="361890"/>
        <a:ext cx="8147248" cy="2841300"/>
      </dsp:txXfrm>
    </dsp:sp>
    <dsp:sp modelId="{328E5190-757D-490D-A4D0-332052F466FC}">
      <dsp:nvSpPr>
        <dsp:cNvPr id="0" name=""/>
        <dsp:cNvSpPr/>
      </dsp:nvSpPr>
      <dsp:spPr>
        <a:xfrm>
          <a:off x="407362" y="37169"/>
          <a:ext cx="5703073"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563" tIns="0" rIns="215563" bIns="0" numCol="1" spcCol="1270" anchor="ctr" anchorCtr="0">
          <a:noAutofit/>
        </a:bodyPr>
        <a:lstStyle/>
        <a:p>
          <a:pPr lvl="0" algn="l" defTabSz="977900" rtl="0">
            <a:lnSpc>
              <a:spcPct val="90000"/>
            </a:lnSpc>
            <a:spcBef>
              <a:spcPct val="0"/>
            </a:spcBef>
            <a:spcAft>
              <a:spcPct val="35000"/>
            </a:spcAft>
          </a:pPr>
          <a:r>
            <a:rPr lang="zh-TW" sz="2200" b="1" kern="1200" baseline="0" dirty="0" smtClean="0">
              <a:latin typeface="Comic Sans MS" pitchFamily="66" charset="0"/>
              <a:ea typeface="微軟正黑體" pitchFamily="34" charset="-120"/>
            </a:rPr>
            <a:t>生活上的應用</a:t>
          </a:r>
          <a:r>
            <a:rPr lang="en-US" sz="2200" b="1" kern="1200" baseline="0" dirty="0" smtClean="0">
              <a:latin typeface="Comic Sans MS" pitchFamily="66" charset="0"/>
              <a:ea typeface="微軟正黑體" pitchFamily="34" charset="-120"/>
            </a:rPr>
            <a:t>——</a:t>
          </a:r>
          <a:r>
            <a:rPr lang="zh-TW" altLang="en-US" sz="2200" b="1" kern="1200" baseline="0" dirty="0" smtClean="0">
              <a:latin typeface="Comic Sans MS" pitchFamily="66" charset="0"/>
              <a:ea typeface="微軟正黑體" pitchFamily="34" charset="-120"/>
            </a:rPr>
            <a:t>茶飲料的價格</a:t>
          </a:r>
          <a:endParaRPr lang="en-US" sz="2200" b="1" kern="1200" baseline="0" dirty="0">
            <a:latin typeface="Comic Sans MS" pitchFamily="66" charset="0"/>
            <a:ea typeface="微軟正黑體" pitchFamily="34" charset="-120"/>
          </a:endParaRPr>
        </a:p>
      </dsp:txBody>
      <dsp:txXfrm>
        <a:off x="407362" y="37169"/>
        <a:ext cx="5703073" cy="64944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C813B8E-02AF-4AEC-88C9-5B86264FE8DB}">
      <dsp:nvSpPr>
        <dsp:cNvPr id="0" name=""/>
        <dsp:cNvSpPr/>
      </dsp:nvSpPr>
      <dsp:spPr>
        <a:xfrm>
          <a:off x="0" y="325885"/>
          <a:ext cx="8147248" cy="28413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317" tIns="458216" rIns="632317" bIns="156464" numCol="1" spcCol="1270" anchor="t" anchorCtr="0">
          <a:noAutofit/>
        </a:bodyPr>
        <a:lstStyle/>
        <a:p>
          <a:pPr marL="228600" lvl="1" indent="-228600" algn="l" defTabSz="977900" rtl="0">
            <a:lnSpc>
              <a:spcPct val="90000"/>
            </a:lnSpc>
            <a:spcBef>
              <a:spcPct val="0"/>
            </a:spcBef>
            <a:spcAft>
              <a:spcPct val="15000"/>
            </a:spcAft>
            <a:buChar char="••"/>
          </a:pPr>
          <a:r>
            <a:rPr lang="en-US" altLang="en-US" sz="2200" b="0" kern="1200" baseline="0" dirty="0" smtClean="0">
              <a:latin typeface="Comic Sans MS" pitchFamily="66" charset="0"/>
              <a:ea typeface="微軟正黑體" pitchFamily="34" charset="-120"/>
            </a:rPr>
            <a:t>Kindle </a:t>
          </a:r>
          <a:r>
            <a:rPr lang="zh-TW" altLang="en-US" sz="2200" b="0" kern="1200" baseline="0" dirty="0" smtClean="0">
              <a:latin typeface="Comic Sans MS" pitchFamily="66" charset="0"/>
              <a:ea typeface="微軟正黑體" pitchFamily="34" charset="-120"/>
            </a:rPr>
            <a:t>是 </a:t>
          </a:r>
          <a:r>
            <a:rPr lang="en-US" altLang="en-US" sz="2200" b="0" kern="1200" baseline="0" dirty="0" smtClean="0">
              <a:latin typeface="Comic Sans MS" pitchFamily="66" charset="0"/>
              <a:ea typeface="微軟正黑體" pitchFamily="34" charset="-120"/>
            </a:rPr>
            <a:t>amazon.com </a:t>
          </a:r>
          <a:r>
            <a:rPr lang="zh-TW" altLang="en-US" sz="2200" b="0" kern="1200" baseline="0" dirty="0" smtClean="0">
              <a:latin typeface="Comic Sans MS" pitchFamily="66" charset="0"/>
              <a:ea typeface="微軟正黑體" pitchFamily="34" charset="-120"/>
            </a:rPr>
            <a:t>推出的電子書閱讀器，有別於其他電子書的定價，</a:t>
          </a:r>
          <a:r>
            <a:rPr lang="en-US" altLang="en-US" sz="2200" b="0" kern="1200" baseline="0" dirty="0" smtClean="0">
              <a:latin typeface="Comic Sans MS" pitchFamily="66" charset="0"/>
              <a:ea typeface="微軟正黑體" pitchFamily="34" charset="-120"/>
            </a:rPr>
            <a:t>amazon.com </a:t>
          </a:r>
          <a:r>
            <a:rPr lang="zh-TW" altLang="en-US" sz="2200" b="0" kern="1200" baseline="0" dirty="0" smtClean="0">
              <a:latin typeface="Comic Sans MS" pitchFamily="66" charset="0"/>
              <a:ea typeface="微軟正黑體" pitchFamily="34" charset="-120"/>
            </a:rPr>
            <a:t>採取低價的模式，甚至是賠錢的銷售方式，讓 </a:t>
          </a:r>
          <a:r>
            <a:rPr lang="en-US" altLang="en-US" sz="2200" b="0" kern="1200" baseline="0" dirty="0" smtClean="0">
              <a:latin typeface="Comic Sans MS" pitchFamily="66" charset="0"/>
              <a:ea typeface="微軟正黑體" pitchFamily="34" charset="-120"/>
            </a:rPr>
            <a:t>Kindle </a:t>
          </a:r>
          <a:r>
            <a:rPr lang="zh-TW" altLang="en-US" sz="2200" b="0" kern="1200" baseline="0" dirty="0" smtClean="0">
              <a:latin typeface="Comic Sans MS" pitchFamily="66" charset="0"/>
              <a:ea typeface="微軟正黑體" pitchFamily="34" charset="-120"/>
            </a:rPr>
            <a:t>上市之後就成為市場上熱銷的產品。當然，整體來說，</a:t>
          </a:r>
          <a:r>
            <a:rPr lang="en-US" altLang="en-US" sz="2200" b="0" kern="1200" baseline="0" dirty="0" smtClean="0">
              <a:latin typeface="Comic Sans MS" pitchFamily="66" charset="0"/>
              <a:ea typeface="微軟正黑體" pitchFamily="34" charset="-120"/>
            </a:rPr>
            <a:t>amaon.com </a:t>
          </a:r>
          <a:r>
            <a:rPr lang="zh-TW" altLang="en-US" sz="2200" b="0" kern="1200" baseline="0" dirty="0" smtClean="0">
              <a:latin typeface="Comic Sans MS" pitchFamily="66" charset="0"/>
              <a:ea typeface="微軟正黑體" pitchFamily="34" charset="-120"/>
            </a:rPr>
            <a:t>會從電子書的內容進行收費，藉此創造獲利。</a:t>
          </a:r>
          <a:endParaRPr lang="en-US" sz="2200" b="0" kern="1200" baseline="0" dirty="0">
            <a:latin typeface="Comic Sans MS" pitchFamily="66" charset="0"/>
            <a:ea typeface="微軟正黑體" pitchFamily="34" charset="-120"/>
          </a:endParaRPr>
        </a:p>
      </dsp:txBody>
      <dsp:txXfrm>
        <a:off x="0" y="325885"/>
        <a:ext cx="8147248" cy="2841300"/>
      </dsp:txXfrm>
    </dsp:sp>
    <dsp:sp modelId="{328E5190-757D-490D-A4D0-332052F466FC}">
      <dsp:nvSpPr>
        <dsp:cNvPr id="0" name=""/>
        <dsp:cNvSpPr/>
      </dsp:nvSpPr>
      <dsp:spPr>
        <a:xfrm>
          <a:off x="407362" y="1165"/>
          <a:ext cx="5703073"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563" tIns="0" rIns="215563" bIns="0" numCol="1" spcCol="1270" anchor="ctr" anchorCtr="0">
          <a:noAutofit/>
        </a:bodyPr>
        <a:lstStyle/>
        <a:p>
          <a:pPr lvl="0" algn="l" defTabSz="977900" rtl="0">
            <a:lnSpc>
              <a:spcPct val="90000"/>
            </a:lnSpc>
            <a:spcBef>
              <a:spcPct val="0"/>
            </a:spcBef>
            <a:spcAft>
              <a:spcPct val="35000"/>
            </a:spcAft>
          </a:pPr>
          <a:r>
            <a:rPr lang="zh-TW" sz="2200" b="1" kern="1200" baseline="0" dirty="0" smtClean="0">
              <a:latin typeface="Comic Sans MS" pitchFamily="66" charset="0"/>
              <a:ea typeface="微軟正黑體" pitchFamily="34" charset="-120"/>
            </a:rPr>
            <a:t>生活上的應用</a:t>
          </a:r>
          <a:r>
            <a:rPr lang="en-US" sz="2200" b="1" kern="1200" baseline="0" dirty="0" smtClean="0">
              <a:latin typeface="Comic Sans MS" pitchFamily="66" charset="0"/>
              <a:ea typeface="微軟正黑體" pitchFamily="34" charset="-120"/>
            </a:rPr>
            <a:t>——</a:t>
          </a:r>
          <a:r>
            <a:rPr lang="en-US" altLang="zh-TW" sz="2200" b="1" kern="1200" baseline="0" dirty="0" err="1" smtClean="0">
              <a:latin typeface="Comic Sans MS" pitchFamily="66" charset="0"/>
              <a:ea typeface="微軟正黑體" pitchFamily="34" charset="-120"/>
            </a:rPr>
            <a:t>amazon</a:t>
          </a:r>
          <a:r>
            <a:rPr lang="en-US" altLang="zh-TW" sz="2200" b="1" kern="1200" baseline="0" dirty="0" smtClean="0">
              <a:latin typeface="Comic Sans MS" pitchFamily="66" charset="0"/>
              <a:ea typeface="微軟正黑體" pitchFamily="34" charset="-120"/>
            </a:rPr>
            <a:t> Kindle</a:t>
          </a:r>
          <a:endParaRPr lang="en-US" sz="2200" b="1" kern="1200" baseline="0" dirty="0">
            <a:latin typeface="Comic Sans MS" pitchFamily="66" charset="0"/>
            <a:ea typeface="微軟正黑體" pitchFamily="34" charset="-120"/>
          </a:endParaRPr>
        </a:p>
      </dsp:txBody>
      <dsp:txXfrm>
        <a:off x="407362" y="1165"/>
        <a:ext cx="5703073" cy="64944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9BBA7DF-53F1-4177-942F-535A96DD2AB5}">
      <dsp:nvSpPr>
        <dsp:cNvPr id="0" name=""/>
        <dsp:cNvSpPr/>
      </dsp:nvSpPr>
      <dsp:spPr>
        <a:xfrm>
          <a:off x="0" y="24015"/>
          <a:ext cx="8147050" cy="84700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b="1" kern="1200" baseline="0" dirty="0" smtClean="0">
              <a:latin typeface="Comic Sans MS" pitchFamily="66" charset="0"/>
              <a:ea typeface="微軟正黑體" pitchFamily="34" charset="-120"/>
            </a:rPr>
            <a:t>1.</a:t>
          </a:r>
          <a:r>
            <a:rPr lang="zh-TW" sz="2700" b="1" kern="1200" baseline="0" dirty="0" smtClean="0">
              <a:latin typeface="Comic Sans MS" pitchFamily="66" charset="0"/>
              <a:ea typeface="微軟正黑體" pitchFamily="34" charset="-120"/>
            </a:rPr>
            <a:t>全球性 </a:t>
          </a:r>
          <a:r>
            <a:rPr lang="en-US" sz="2700" b="1" kern="1200" baseline="0" dirty="0" smtClean="0">
              <a:latin typeface="Comic Sans MS" pitchFamily="66" charset="0"/>
              <a:ea typeface="微軟正黑體" pitchFamily="34" charset="-120"/>
            </a:rPr>
            <a:t>(Globe)</a:t>
          </a:r>
          <a:endParaRPr lang="zh-TW" sz="2700" kern="1200" baseline="0" dirty="0">
            <a:latin typeface="Comic Sans MS" pitchFamily="66" charset="0"/>
            <a:ea typeface="微軟正黑體" pitchFamily="34" charset="-120"/>
          </a:endParaRPr>
        </a:p>
      </dsp:txBody>
      <dsp:txXfrm>
        <a:off x="0" y="24015"/>
        <a:ext cx="8147050" cy="847006"/>
      </dsp:txXfrm>
    </dsp:sp>
    <dsp:sp modelId="{0E60F841-A8C8-44AF-B1A7-C19E495A906F}">
      <dsp:nvSpPr>
        <dsp:cNvPr id="0" name=""/>
        <dsp:cNvSpPr/>
      </dsp:nvSpPr>
      <dsp:spPr>
        <a:xfrm>
          <a:off x="0" y="871022"/>
          <a:ext cx="8147050" cy="922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669" tIns="34290" rIns="192024" bIns="34290" numCol="1" spcCol="1270" anchor="t" anchorCtr="0">
          <a:noAutofit/>
        </a:bodyPr>
        <a:lstStyle/>
        <a:p>
          <a:pPr marL="228600" lvl="1" indent="-228600" algn="l" defTabSz="933450" rtl="0">
            <a:lnSpc>
              <a:spcPct val="90000"/>
            </a:lnSpc>
            <a:spcBef>
              <a:spcPct val="0"/>
            </a:spcBef>
            <a:spcAft>
              <a:spcPct val="20000"/>
            </a:spcAft>
            <a:buChar char="••"/>
          </a:pPr>
          <a:r>
            <a:rPr lang="zh-TW" sz="2100" b="0" kern="1200" baseline="0" dirty="0" smtClean="0">
              <a:latin typeface="Comic Sans MS" pitchFamily="66" charset="0"/>
              <a:ea typeface="微軟正黑體" pitchFamily="34" charset="-120"/>
            </a:rPr>
            <a:t>網路市場是個全球化的環境，只要透過網路就可以連結到全世界任何一個角落</a:t>
          </a:r>
          <a:endParaRPr lang="en-US" sz="2100" b="0" kern="1200" baseline="0" dirty="0">
            <a:latin typeface="Comic Sans MS" pitchFamily="66" charset="0"/>
            <a:ea typeface="微軟正黑體" pitchFamily="34" charset="-120"/>
          </a:endParaRPr>
        </a:p>
      </dsp:txBody>
      <dsp:txXfrm>
        <a:off x="0" y="871022"/>
        <a:ext cx="8147050" cy="922184"/>
      </dsp:txXfrm>
    </dsp:sp>
    <dsp:sp modelId="{A43A80BA-708E-4524-B19B-B6EEAA01883D}">
      <dsp:nvSpPr>
        <dsp:cNvPr id="0" name=""/>
        <dsp:cNvSpPr/>
      </dsp:nvSpPr>
      <dsp:spPr>
        <a:xfrm>
          <a:off x="0" y="1793207"/>
          <a:ext cx="8147050" cy="84700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b="1" kern="1200" baseline="0" dirty="0" smtClean="0">
              <a:latin typeface="Comic Sans MS" pitchFamily="66" charset="0"/>
              <a:ea typeface="微軟正黑體" pitchFamily="34" charset="-120"/>
            </a:rPr>
            <a:t>2.</a:t>
          </a:r>
          <a:r>
            <a:rPr lang="zh-TW" sz="2700" b="1" kern="1200" baseline="0" dirty="0" smtClean="0">
              <a:latin typeface="Comic Sans MS" pitchFamily="66" charset="0"/>
              <a:ea typeface="微軟正黑體" pitchFamily="34" charset="-120"/>
            </a:rPr>
            <a:t>低價性 </a:t>
          </a:r>
          <a:r>
            <a:rPr lang="en-US" sz="2700" b="1" kern="1200" baseline="0" dirty="0" smtClean="0">
              <a:latin typeface="Comic Sans MS" pitchFamily="66" charset="0"/>
              <a:ea typeface="微軟正黑體" pitchFamily="34" charset="-120"/>
            </a:rPr>
            <a:t>(Low-pricing)</a:t>
          </a:r>
          <a:endParaRPr lang="zh-TW" sz="2700" kern="1200" baseline="0" dirty="0">
            <a:latin typeface="Comic Sans MS" pitchFamily="66" charset="0"/>
            <a:ea typeface="微軟正黑體" pitchFamily="34" charset="-120"/>
          </a:endParaRPr>
        </a:p>
      </dsp:txBody>
      <dsp:txXfrm>
        <a:off x="0" y="1793207"/>
        <a:ext cx="8147050" cy="847006"/>
      </dsp:txXfrm>
    </dsp:sp>
    <dsp:sp modelId="{9D85E980-29FB-421E-A464-32CC4AA0747A}">
      <dsp:nvSpPr>
        <dsp:cNvPr id="0" name=""/>
        <dsp:cNvSpPr/>
      </dsp:nvSpPr>
      <dsp:spPr>
        <a:xfrm>
          <a:off x="0" y="2640214"/>
          <a:ext cx="8147050" cy="922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669" tIns="34290" rIns="192024" bIns="34290" numCol="1" spcCol="1270" anchor="t" anchorCtr="0">
          <a:noAutofit/>
        </a:bodyPr>
        <a:lstStyle/>
        <a:p>
          <a:pPr marL="228600" lvl="1" indent="-228600" algn="l" defTabSz="933450" rtl="0">
            <a:lnSpc>
              <a:spcPct val="90000"/>
            </a:lnSpc>
            <a:spcBef>
              <a:spcPct val="0"/>
            </a:spcBef>
            <a:spcAft>
              <a:spcPct val="20000"/>
            </a:spcAft>
            <a:buChar char="••"/>
          </a:pPr>
          <a:r>
            <a:rPr lang="zh-TW" sz="2100" b="0" kern="1200" baseline="0" dirty="0" smtClean="0">
              <a:latin typeface="Comic Sans MS" pitchFamily="66" charset="0"/>
              <a:ea typeface="微軟正黑體" pitchFamily="34" charset="-120"/>
            </a:rPr>
            <a:t>在台灣，網路的興起是起源於學校網路，許多使用者已經習慣免費、開放、主觀的使用模式</a:t>
          </a:r>
          <a:r>
            <a:rPr lang="zh-TW" altLang="en-US" sz="2100" b="0" kern="1200" baseline="0" dirty="0" smtClean="0">
              <a:latin typeface="Comic Sans MS" pitchFamily="66" charset="0"/>
              <a:ea typeface="微軟正黑體" pitchFamily="34" charset="-120"/>
            </a:rPr>
            <a:t>。</a:t>
          </a:r>
          <a:r>
            <a:rPr lang="en-US" altLang="zh-TW" sz="2100" b="0" kern="1200" baseline="0" dirty="0" smtClean="0">
              <a:latin typeface="Comic Sans MS" pitchFamily="66" charset="0"/>
              <a:ea typeface="微軟正黑體" pitchFamily="34" charset="-120"/>
            </a:rPr>
            <a:t>(</a:t>
          </a:r>
          <a:r>
            <a:rPr lang="zh-TW" altLang="en-US" sz="2100" b="0" kern="1200" baseline="0" dirty="0" smtClean="0">
              <a:latin typeface="Comic Sans MS" pitchFamily="66" charset="0"/>
              <a:ea typeface="微軟正黑體" pitchFamily="34" charset="-120"/>
            </a:rPr>
            <a:t>如圖</a:t>
          </a:r>
          <a:r>
            <a:rPr lang="en-US" altLang="zh-TW" sz="2100" b="0" kern="1200" baseline="0" dirty="0" smtClean="0">
              <a:latin typeface="Comic Sans MS" pitchFamily="66" charset="0"/>
              <a:ea typeface="微軟正黑體" pitchFamily="34" charset="-120"/>
            </a:rPr>
            <a:t>11-9)</a:t>
          </a:r>
          <a:endParaRPr lang="en-US" sz="2100" b="0" kern="1200" baseline="0" dirty="0">
            <a:latin typeface="Comic Sans MS" pitchFamily="66" charset="0"/>
            <a:ea typeface="微軟正黑體" pitchFamily="34" charset="-120"/>
          </a:endParaRPr>
        </a:p>
      </dsp:txBody>
      <dsp:txXfrm>
        <a:off x="0" y="2640214"/>
        <a:ext cx="8147050" cy="922184"/>
      </dsp:txXfrm>
    </dsp:sp>
    <dsp:sp modelId="{77C7DC7F-27F1-4879-B826-1DEE094E872E}">
      <dsp:nvSpPr>
        <dsp:cNvPr id="0" name=""/>
        <dsp:cNvSpPr/>
      </dsp:nvSpPr>
      <dsp:spPr>
        <a:xfrm>
          <a:off x="0" y="3562399"/>
          <a:ext cx="8147050" cy="84700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b="1" kern="1200" baseline="0" dirty="0" smtClean="0">
              <a:latin typeface="Comic Sans MS" pitchFamily="66" charset="0"/>
              <a:ea typeface="微軟正黑體" pitchFamily="34" charset="-120"/>
            </a:rPr>
            <a:t>3.</a:t>
          </a:r>
          <a:r>
            <a:rPr lang="zh-TW" sz="2700" b="1" kern="1200" baseline="0" dirty="0" smtClean="0">
              <a:latin typeface="Comic Sans MS" pitchFamily="66" charset="0"/>
              <a:ea typeface="微軟正黑體" pitchFamily="34" charset="-120"/>
            </a:rPr>
            <a:t>消費者導向 </a:t>
          </a:r>
          <a:r>
            <a:rPr lang="en-US" sz="2700" b="1" kern="1200" baseline="0" dirty="0" smtClean="0">
              <a:latin typeface="Comic Sans MS" pitchFamily="66" charset="0"/>
              <a:ea typeface="微軟正黑體" pitchFamily="34" charset="-120"/>
            </a:rPr>
            <a:t>(Consumer-oriented)</a:t>
          </a:r>
          <a:endParaRPr lang="zh-TW" sz="2700" kern="1200" baseline="0" dirty="0">
            <a:latin typeface="Comic Sans MS" pitchFamily="66" charset="0"/>
            <a:ea typeface="微軟正黑體" pitchFamily="34" charset="-120"/>
          </a:endParaRPr>
        </a:p>
      </dsp:txBody>
      <dsp:txXfrm>
        <a:off x="0" y="3562399"/>
        <a:ext cx="8147050" cy="847006"/>
      </dsp:txXfrm>
    </dsp:sp>
    <dsp:sp modelId="{DFBCB3B4-054C-48AD-ADA5-29BA88F9D54B}">
      <dsp:nvSpPr>
        <dsp:cNvPr id="0" name=""/>
        <dsp:cNvSpPr/>
      </dsp:nvSpPr>
      <dsp:spPr>
        <a:xfrm>
          <a:off x="0" y="4409406"/>
          <a:ext cx="8147050" cy="824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669" tIns="34290" rIns="192024" bIns="34290" numCol="1" spcCol="1270" anchor="t" anchorCtr="0">
          <a:noAutofit/>
        </a:bodyPr>
        <a:lstStyle/>
        <a:p>
          <a:pPr marL="228600" lvl="1" indent="-228600" algn="l" defTabSz="933450" rtl="0">
            <a:lnSpc>
              <a:spcPct val="90000"/>
            </a:lnSpc>
            <a:spcBef>
              <a:spcPct val="0"/>
            </a:spcBef>
            <a:spcAft>
              <a:spcPct val="20000"/>
            </a:spcAft>
            <a:buChar char="••"/>
          </a:pPr>
          <a:r>
            <a:rPr lang="zh-TW" sz="2100" b="0" kern="1200" baseline="0" dirty="0" smtClean="0">
              <a:latin typeface="Comic Sans MS" pitchFamily="66" charset="0"/>
              <a:ea typeface="微軟正黑體" pitchFamily="34" charset="-120"/>
            </a:rPr>
            <a:t>企業制定的價格也須充分了解市場訊息與消費者需求。</a:t>
          </a:r>
          <a:r>
            <a:rPr lang="en-US" altLang="zh-TW" sz="2100" b="0" kern="1200" baseline="0" dirty="0" smtClean="0">
              <a:latin typeface="Comic Sans MS" pitchFamily="66" charset="0"/>
              <a:ea typeface="微軟正黑體" pitchFamily="34" charset="-120"/>
            </a:rPr>
            <a:t>(</a:t>
          </a:r>
          <a:r>
            <a:rPr lang="zh-TW" altLang="en-US" sz="2100" b="0" kern="1200" baseline="0" dirty="0" smtClean="0">
              <a:latin typeface="Comic Sans MS" pitchFamily="66" charset="0"/>
              <a:ea typeface="微軟正黑體" pitchFamily="34" charset="-120"/>
            </a:rPr>
            <a:t>如圖</a:t>
          </a:r>
          <a:r>
            <a:rPr lang="en-US" altLang="zh-TW" sz="2100" b="0" kern="1200" baseline="0" dirty="0" smtClean="0">
              <a:latin typeface="Comic Sans MS" pitchFamily="66" charset="0"/>
              <a:ea typeface="微軟正黑體" pitchFamily="34" charset="-120"/>
            </a:rPr>
            <a:t>11-10)</a:t>
          </a:r>
          <a:endParaRPr lang="zh-TW" sz="2100" b="0" kern="1200" baseline="0" dirty="0">
            <a:latin typeface="Comic Sans MS" pitchFamily="66" charset="0"/>
            <a:ea typeface="微軟正黑體" pitchFamily="34" charset="-120"/>
          </a:endParaRPr>
        </a:p>
      </dsp:txBody>
      <dsp:txXfrm>
        <a:off x="0" y="4409406"/>
        <a:ext cx="8147050" cy="824377"/>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529F383-CC28-45AC-8D59-F4C45E81C0C6}">
      <dsp:nvSpPr>
        <dsp:cNvPr id="0" name=""/>
        <dsp:cNvSpPr/>
      </dsp:nvSpPr>
      <dsp:spPr>
        <a:xfrm>
          <a:off x="0" y="100040"/>
          <a:ext cx="8147050" cy="1097971"/>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n-US" sz="3500" b="1" kern="1200" baseline="0" dirty="0" smtClean="0">
              <a:latin typeface="Comic Sans MS" pitchFamily="66" charset="0"/>
              <a:ea typeface="微軟正黑體" pitchFamily="34" charset="-120"/>
            </a:rPr>
            <a:t>1.</a:t>
          </a:r>
          <a:r>
            <a:rPr lang="zh-TW" sz="3500" b="1" kern="1200" baseline="0" dirty="0" smtClean="0">
              <a:latin typeface="Comic Sans MS" pitchFamily="66" charset="0"/>
              <a:ea typeface="微軟正黑體" pitchFamily="34" charset="-120"/>
            </a:rPr>
            <a:t>低價定價法 </a:t>
          </a:r>
          <a:r>
            <a:rPr lang="en-US" sz="3500" b="1" kern="1200" baseline="0" dirty="0" smtClean="0">
              <a:latin typeface="Comic Sans MS" pitchFamily="66" charset="0"/>
              <a:ea typeface="微軟正黑體" pitchFamily="34" charset="-120"/>
            </a:rPr>
            <a:t>(Low-Price Pricing)</a:t>
          </a:r>
          <a:endParaRPr lang="zh-TW" sz="3500" kern="1200" baseline="0" dirty="0">
            <a:latin typeface="Comic Sans MS" pitchFamily="66" charset="0"/>
            <a:ea typeface="微軟正黑體" pitchFamily="34" charset="-120"/>
          </a:endParaRPr>
        </a:p>
      </dsp:txBody>
      <dsp:txXfrm>
        <a:off x="0" y="100040"/>
        <a:ext cx="8147050" cy="1097971"/>
      </dsp:txXfrm>
    </dsp:sp>
    <dsp:sp modelId="{0500E2DE-A9D4-4A7E-A5DE-287B51B3E28E}">
      <dsp:nvSpPr>
        <dsp:cNvPr id="0" name=""/>
        <dsp:cNvSpPr/>
      </dsp:nvSpPr>
      <dsp:spPr>
        <a:xfrm>
          <a:off x="0" y="1198012"/>
          <a:ext cx="8147050" cy="11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669" tIns="44450" rIns="248920" bIns="44450" numCol="1" spcCol="1270" anchor="t" anchorCtr="0">
          <a:noAutofit/>
        </a:bodyPr>
        <a:lstStyle/>
        <a:p>
          <a:pPr marL="228600" lvl="1" indent="-228600" algn="l" defTabSz="1200150" rtl="0">
            <a:lnSpc>
              <a:spcPct val="90000"/>
            </a:lnSpc>
            <a:spcBef>
              <a:spcPct val="0"/>
            </a:spcBef>
            <a:spcAft>
              <a:spcPct val="20000"/>
            </a:spcAft>
            <a:buChar char="••"/>
          </a:pPr>
          <a:r>
            <a:rPr lang="zh-TW" sz="2700" b="0" kern="1200" baseline="0" dirty="0" smtClean="0">
              <a:latin typeface="Comic Sans MS" pitchFamily="66" charset="0"/>
              <a:ea typeface="微軟正黑體" pitchFamily="34" charset="-120"/>
            </a:rPr>
            <a:t>延續自網路定價特點的低價性，網路上的售價通常都要比實體通路的價格低 </a:t>
          </a:r>
          <a:r>
            <a:rPr lang="en-US" sz="2700" b="0" kern="1200" baseline="0" dirty="0" smtClean="0">
              <a:latin typeface="Comic Sans MS" pitchFamily="66" charset="0"/>
              <a:ea typeface="微軟正黑體" pitchFamily="34" charset="-120"/>
            </a:rPr>
            <a:t>(</a:t>
          </a:r>
          <a:r>
            <a:rPr lang="zh-TW" sz="2700" b="0" kern="1200" baseline="0" dirty="0" smtClean="0">
              <a:latin typeface="Comic Sans MS" pitchFamily="66" charset="0"/>
              <a:ea typeface="微軟正黑體" pitchFamily="34" charset="-120"/>
            </a:rPr>
            <a:t>如圖</a:t>
          </a:r>
          <a:r>
            <a:rPr lang="en-US" sz="2700" b="0" kern="1200" baseline="0" dirty="0" smtClean="0">
              <a:latin typeface="Comic Sans MS" pitchFamily="66" charset="0"/>
              <a:ea typeface="微軟正黑體" pitchFamily="34" charset="-120"/>
            </a:rPr>
            <a:t>11-11)</a:t>
          </a:r>
          <a:endParaRPr lang="zh-TW" sz="2700" kern="1200" baseline="0" dirty="0">
            <a:latin typeface="Comic Sans MS" pitchFamily="66" charset="0"/>
            <a:ea typeface="微軟正黑體" pitchFamily="34" charset="-120"/>
          </a:endParaRPr>
        </a:p>
      </dsp:txBody>
      <dsp:txXfrm>
        <a:off x="0" y="1198012"/>
        <a:ext cx="8147050" cy="1159200"/>
      </dsp:txXfrm>
    </dsp:sp>
    <dsp:sp modelId="{83D56A40-52E6-4638-B745-B75740495D38}">
      <dsp:nvSpPr>
        <dsp:cNvPr id="0" name=""/>
        <dsp:cNvSpPr/>
      </dsp:nvSpPr>
      <dsp:spPr>
        <a:xfrm>
          <a:off x="0" y="2357212"/>
          <a:ext cx="8147050" cy="1097971"/>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n-US" sz="3500" b="1" kern="1200" baseline="0" dirty="0" smtClean="0">
              <a:latin typeface="Comic Sans MS" pitchFamily="66" charset="0"/>
              <a:ea typeface="微軟正黑體" pitchFamily="34" charset="-120"/>
            </a:rPr>
            <a:t>2.</a:t>
          </a:r>
          <a:r>
            <a:rPr lang="zh-TW" sz="3500" b="1" kern="1200" baseline="0" dirty="0" smtClean="0">
              <a:latin typeface="Comic Sans MS" pitchFamily="66" charset="0"/>
              <a:ea typeface="微軟正黑體" pitchFamily="34" charset="-120"/>
            </a:rPr>
            <a:t>個人化定價法 </a:t>
          </a:r>
          <a:r>
            <a:rPr lang="en-US" sz="3500" b="1" kern="1200" baseline="0" dirty="0" smtClean="0">
              <a:latin typeface="Comic Sans MS" pitchFamily="66" charset="0"/>
              <a:ea typeface="微軟正黑體" pitchFamily="34" charset="-120"/>
            </a:rPr>
            <a:t>(Personal Pricing)</a:t>
          </a:r>
          <a:endParaRPr lang="zh-TW" sz="3500" kern="1200" baseline="0" dirty="0">
            <a:latin typeface="Comic Sans MS" pitchFamily="66" charset="0"/>
            <a:ea typeface="微軟正黑體" pitchFamily="34" charset="-120"/>
          </a:endParaRPr>
        </a:p>
      </dsp:txBody>
      <dsp:txXfrm>
        <a:off x="0" y="2357212"/>
        <a:ext cx="8147050" cy="1097971"/>
      </dsp:txXfrm>
    </dsp:sp>
    <dsp:sp modelId="{8C0FCF26-F9F0-4B4E-B5C6-5023C6D17E30}">
      <dsp:nvSpPr>
        <dsp:cNvPr id="0" name=""/>
        <dsp:cNvSpPr/>
      </dsp:nvSpPr>
      <dsp:spPr>
        <a:xfrm>
          <a:off x="0" y="3455184"/>
          <a:ext cx="8147050" cy="170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669" tIns="44450" rIns="248920" bIns="44450" numCol="1" spcCol="1270" anchor="t" anchorCtr="0">
          <a:noAutofit/>
        </a:bodyPr>
        <a:lstStyle/>
        <a:p>
          <a:pPr marL="228600" lvl="1" indent="-228600" algn="l" defTabSz="1200150" rtl="0">
            <a:lnSpc>
              <a:spcPct val="90000"/>
            </a:lnSpc>
            <a:spcBef>
              <a:spcPct val="0"/>
            </a:spcBef>
            <a:spcAft>
              <a:spcPct val="20000"/>
            </a:spcAft>
            <a:buChar char="••"/>
          </a:pPr>
          <a:r>
            <a:rPr lang="zh-TW" sz="2700" b="0" kern="1200" baseline="0" dirty="0" smtClean="0">
              <a:latin typeface="Comic Sans MS" pitchFamily="66" charset="0"/>
              <a:ea typeface="微軟正黑體" pitchFamily="34" charset="-120"/>
            </a:rPr>
            <a:t>在消費者至上的網路世界裡，企業須按照消費者需求而發展出適合的服務形式，或讓消費者自行設計出滿足其需求的個人化產品 </a:t>
          </a:r>
          <a:r>
            <a:rPr lang="en-US" sz="2700" b="0" kern="1200" baseline="0" dirty="0" smtClean="0">
              <a:latin typeface="Comic Sans MS" pitchFamily="66" charset="0"/>
              <a:ea typeface="微軟正黑體" pitchFamily="34" charset="-120"/>
            </a:rPr>
            <a:t>(</a:t>
          </a:r>
          <a:r>
            <a:rPr lang="zh-TW" sz="2700" b="0" kern="1200" baseline="0" dirty="0" smtClean="0">
              <a:latin typeface="Comic Sans MS" pitchFamily="66" charset="0"/>
              <a:ea typeface="微軟正黑體" pitchFamily="34" charset="-120"/>
            </a:rPr>
            <a:t>如圖</a:t>
          </a:r>
          <a:r>
            <a:rPr lang="en-US" sz="2700" b="0" kern="1200" baseline="0" dirty="0" smtClean="0">
              <a:latin typeface="Comic Sans MS" pitchFamily="66" charset="0"/>
              <a:ea typeface="微軟正黑體" pitchFamily="34" charset="-120"/>
            </a:rPr>
            <a:t>11-12)</a:t>
          </a:r>
          <a:endParaRPr lang="zh-TW" sz="2700" kern="1200" baseline="0" dirty="0">
            <a:latin typeface="Comic Sans MS" pitchFamily="66" charset="0"/>
            <a:ea typeface="微軟正黑體" pitchFamily="34" charset="-120"/>
          </a:endParaRPr>
        </a:p>
      </dsp:txBody>
      <dsp:txXfrm>
        <a:off x="0" y="3455184"/>
        <a:ext cx="8147050" cy="1702575"/>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AFB4A37-8295-4570-874B-79DFA6BBC6D1}">
      <dsp:nvSpPr>
        <dsp:cNvPr id="0" name=""/>
        <dsp:cNvSpPr/>
      </dsp:nvSpPr>
      <dsp:spPr>
        <a:xfrm>
          <a:off x="0" y="86535"/>
          <a:ext cx="8147050" cy="1375920"/>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baseline="0" dirty="0" smtClean="0">
              <a:latin typeface="Comic Sans MS" pitchFamily="66" charset="0"/>
              <a:ea typeface="微軟正黑體" pitchFamily="34" charset="-120"/>
            </a:rPr>
            <a:t>3.</a:t>
          </a:r>
          <a:r>
            <a:rPr lang="zh-TW" sz="2800" b="1" kern="1200" baseline="0" dirty="0" smtClean="0">
              <a:latin typeface="Comic Sans MS" pitchFamily="66" charset="0"/>
              <a:ea typeface="微軟正黑體" pitchFamily="34" charset="-120"/>
            </a:rPr>
            <a:t>使用額度定價法 </a:t>
          </a:r>
          <a:r>
            <a:rPr lang="en-US" sz="2800" b="1" kern="1200" baseline="0" dirty="0" smtClean="0">
              <a:latin typeface="Comic Sans MS" pitchFamily="66" charset="0"/>
              <a:ea typeface="微軟正黑體" pitchFamily="34" charset="-120"/>
            </a:rPr>
            <a:t>(The Amount of Using Pricing)</a:t>
          </a:r>
          <a:endParaRPr lang="zh-TW" sz="2800" kern="1200" baseline="0" dirty="0">
            <a:latin typeface="Comic Sans MS" pitchFamily="66" charset="0"/>
            <a:ea typeface="微軟正黑體" pitchFamily="34" charset="-120"/>
          </a:endParaRPr>
        </a:p>
      </dsp:txBody>
      <dsp:txXfrm>
        <a:off x="0" y="86535"/>
        <a:ext cx="8147050" cy="1375920"/>
      </dsp:txXfrm>
    </dsp:sp>
    <dsp:sp modelId="{69D52221-5A61-42A5-80A1-4171CE75E32D}">
      <dsp:nvSpPr>
        <dsp:cNvPr id="0" name=""/>
        <dsp:cNvSpPr/>
      </dsp:nvSpPr>
      <dsp:spPr>
        <a:xfrm>
          <a:off x="0" y="1462455"/>
          <a:ext cx="8147050" cy="507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669" tIns="35560" rIns="199136" bIns="35560" numCol="1" spcCol="1270" anchor="t" anchorCtr="0">
          <a:noAutofit/>
        </a:bodyPr>
        <a:lstStyle/>
        <a:p>
          <a:pPr marL="228600" lvl="1" indent="-228600" algn="l" defTabSz="977900" rtl="0">
            <a:lnSpc>
              <a:spcPct val="90000"/>
            </a:lnSpc>
            <a:spcBef>
              <a:spcPct val="0"/>
            </a:spcBef>
            <a:spcAft>
              <a:spcPct val="20000"/>
            </a:spcAft>
            <a:buChar char="••"/>
          </a:pPr>
          <a:r>
            <a:rPr lang="zh-TW" sz="2200" b="0" kern="1200" baseline="0" dirty="0" smtClean="0">
              <a:latin typeface="Comic Sans MS" pitchFamily="66" charset="0"/>
              <a:ea typeface="微軟正黑體" pitchFamily="34" charset="-120"/>
            </a:rPr>
            <a:t>網路上出現租賃的模式，按照實際的使用次數與額度來定價。</a:t>
          </a:r>
          <a:endParaRPr lang="zh-TW" sz="2200" b="0" kern="1200" baseline="0" dirty="0">
            <a:latin typeface="Comic Sans MS" pitchFamily="66" charset="0"/>
            <a:ea typeface="微軟正黑體" pitchFamily="34" charset="-120"/>
          </a:endParaRPr>
        </a:p>
      </dsp:txBody>
      <dsp:txXfrm>
        <a:off x="0" y="1462455"/>
        <a:ext cx="8147050" cy="507150"/>
      </dsp:txXfrm>
    </dsp:sp>
    <dsp:sp modelId="{AD6CDD28-EC01-451C-B1E9-189E7D126CD1}">
      <dsp:nvSpPr>
        <dsp:cNvPr id="0" name=""/>
        <dsp:cNvSpPr/>
      </dsp:nvSpPr>
      <dsp:spPr>
        <a:xfrm>
          <a:off x="0" y="1969605"/>
          <a:ext cx="8147050" cy="1375920"/>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altLang="zh-TW" sz="2800" b="0" kern="1200" baseline="0" dirty="0" smtClean="0">
              <a:latin typeface="Comic Sans MS" pitchFamily="66" charset="0"/>
              <a:ea typeface="微軟正黑體" pitchFamily="34" charset="-120"/>
            </a:rPr>
            <a:t>4. </a:t>
          </a:r>
          <a:r>
            <a:rPr lang="zh-TW" altLang="en-US" sz="2800" b="0" kern="1200" baseline="0" dirty="0" smtClean="0">
              <a:latin typeface="Comic Sans MS" pitchFamily="66" charset="0"/>
              <a:ea typeface="微軟正黑體" pitchFamily="34" charset="-120"/>
            </a:rPr>
            <a:t>拍賣定價法 </a:t>
          </a:r>
          <a:r>
            <a:rPr lang="en-US" altLang="zh-TW" sz="2800" b="0" kern="1200" baseline="0" dirty="0" smtClean="0">
              <a:latin typeface="Comic Sans MS" pitchFamily="66" charset="0"/>
              <a:ea typeface="微軟正黑體" pitchFamily="34" charset="-120"/>
            </a:rPr>
            <a:t>(Auction Pricing)</a:t>
          </a:r>
          <a:endParaRPr lang="zh-TW" sz="2800" b="0" kern="1200" baseline="0" dirty="0">
            <a:latin typeface="Comic Sans MS" pitchFamily="66" charset="0"/>
            <a:ea typeface="微軟正黑體" pitchFamily="34" charset="-120"/>
          </a:endParaRPr>
        </a:p>
      </dsp:txBody>
      <dsp:txXfrm>
        <a:off x="0" y="1969605"/>
        <a:ext cx="8147050" cy="1375920"/>
      </dsp:txXfrm>
    </dsp:sp>
    <dsp:sp modelId="{D7565501-9C78-4539-BF15-ACD9DA2E6240}">
      <dsp:nvSpPr>
        <dsp:cNvPr id="0" name=""/>
        <dsp:cNvSpPr/>
      </dsp:nvSpPr>
      <dsp:spPr>
        <a:xfrm>
          <a:off x="0" y="3345525"/>
          <a:ext cx="8147050" cy="1825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669"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zh-TW" altLang="en-US" sz="2200" b="0" kern="1200" baseline="0" dirty="0" smtClean="0">
              <a:latin typeface="Comic Sans MS" pitchFamily="66" charset="0"/>
              <a:ea typeface="微軟正黑體" pitchFamily="34" charset="-120"/>
            </a:rPr>
            <a:t>讓買方自行決定要購買的價格，常見的是一對一拍賣模式 </a:t>
          </a:r>
          <a:r>
            <a:rPr lang="en-US" altLang="zh-TW" sz="2200" b="0" kern="1200" baseline="0" dirty="0" smtClean="0">
              <a:latin typeface="Comic Sans MS" pitchFamily="66" charset="0"/>
              <a:ea typeface="微軟正黑體" pitchFamily="34" charset="-120"/>
            </a:rPr>
            <a:t>(</a:t>
          </a:r>
          <a:r>
            <a:rPr lang="zh-TW" altLang="en-US" sz="2200" b="0" kern="1200" baseline="0" dirty="0" smtClean="0">
              <a:latin typeface="Comic Sans MS" pitchFamily="66" charset="0"/>
              <a:ea typeface="微軟正黑體" pitchFamily="34" charset="-120"/>
            </a:rPr>
            <a:t>買賣雙方均為一人</a:t>
          </a:r>
          <a:r>
            <a:rPr lang="en-US" altLang="zh-TW" sz="2200" b="0" kern="1200" baseline="0" dirty="0" smtClean="0">
              <a:latin typeface="Comic Sans MS" pitchFamily="66" charset="0"/>
              <a:ea typeface="微軟正黑體" pitchFamily="34" charset="-120"/>
            </a:rPr>
            <a:t>)</a:t>
          </a:r>
          <a:r>
            <a:rPr lang="zh-TW" altLang="en-US" sz="2200" b="0" kern="1200" baseline="0" dirty="0" smtClean="0">
              <a:latin typeface="Comic Sans MS" pitchFamily="66" charset="0"/>
              <a:ea typeface="微軟正黑體" pitchFamily="34" charset="-120"/>
            </a:rPr>
            <a:t>、一對多拍賣模式 </a:t>
          </a:r>
          <a:r>
            <a:rPr lang="en-US" altLang="zh-TW" sz="2200" b="0" kern="1200" baseline="0" dirty="0" smtClean="0">
              <a:latin typeface="Comic Sans MS" pitchFamily="66" charset="0"/>
              <a:ea typeface="微軟正黑體" pitchFamily="34" charset="-120"/>
            </a:rPr>
            <a:t>(</a:t>
          </a:r>
          <a:r>
            <a:rPr lang="zh-TW" altLang="en-US" sz="2200" b="0" kern="1200" baseline="0" dirty="0" smtClean="0">
              <a:latin typeface="Comic Sans MS" pitchFamily="66" charset="0"/>
              <a:ea typeface="微軟正黑體" pitchFamily="34" charset="-120"/>
            </a:rPr>
            <a:t>一個賣方對多個買方</a:t>
          </a:r>
          <a:r>
            <a:rPr lang="en-US" altLang="zh-TW" sz="2200" b="0" kern="1200" baseline="0" dirty="0" smtClean="0">
              <a:latin typeface="Comic Sans MS" pitchFamily="66" charset="0"/>
              <a:ea typeface="微軟正黑體" pitchFamily="34" charset="-120"/>
            </a:rPr>
            <a:t>)</a:t>
          </a:r>
          <a:r>
            <a:rPr lang="zh-TW" altLang="en-US" sz="2200" b="0" kern="1200" baseline="0" dirty="0" smtClean="0">
              <a:latin typeface="Comic Sans MS" pitchFamily="66" charset="0"/>
              <a:ea typeface="微軟正黑體" pitchFamily="34" charset="-120"/>
            </a:rPr>
            <a:t>、多對一拍賣模式 </a:t>
          </a:r>
          <a:r>
            <a:rPr lang="en-US" altLang="zh-TW" sz="2200" b="0" kern="1200" baseline="0" dirty="0" smtClean="0">
              <a:latin typeface="Comic Sans MS" pitchFamily="66" charset="0"/>
              <a:ea typeface="微軟正黑體" pitchFamily="34" charset="-120"/>
            </a:rPr>
            <a:t>(</a:t>
          </a:r>
          <a:r>
            <a:rPr lang="zh-TW" altLang="en-US" sz="2200" b="0" kern="1200" baseline="0" dirty="0" smtClean="0">
              <a:latin typeface="Comic Sans MS" pitchFamily="66" charset="0"/>
              <a:ea typeface="微軟正黑體" pitchFamily="34" charset="-120"/>
            </a:rPr>
            <a:t>多個賣方對一個買方</a:t>
          </a:r>
          <a:r>
            <a:rPr lang="en-US" altLang="zh-TW" sz="2200" b="0" kern="1200" baseline="0" dirty="0" smtClean="0">
              <a:latin typeface="Comic Sans MS" pitchFamily="66" charset="0"/>
              <a:ea typeface="微軟正黑體" pitchFamily="34" charset="-120"/>
            </a:rPr>
            <a:t>) </a:t>
          </a:r>
          <a:r>
            <a:rPr lang="zh-TW" altLang="en-US" sz="2200" b="0" kern="1200" baseline="0" dirty="0" smtClean="0">
              <a:latin typeface="Comic Sans MS" pitchFamily="66" charset="0"/>
              <a:ea typeface="微軟正黑體" pitchFamily="34" charset="-120"/>
            </a:rPr>
            <a:t>與多對多拍賣模式 </a:t>
          </a:r>
          <a:r>
            <a:rPr lang="en-US" altLang="zh-TW" sz="2200" b="0" kern="1200" baseline="0" dirty="0" smtClean="0">
              <a:latin typeface="Comic Sans MS" pitchFamily="66" charset="0"/>
              <a:ea typeface="微軟正黑體" pitchFamily="34" charset="-120"/>
            </a:rPr>
            <a:t>(</a:t>
          </a:r>
          <a:r>
            <a:rPr lang="zh-TW" altLang="en-US" sz="2200" b="0" kern="1200" baseline="0" dirty="0" smtClean="0">
              <a:latin typeface="Comic Sans MS" pitchFamily="66" charset="0"/>
              <a:ea typeface="微軟正黑體" pitchFamily="34" charset="-120"/>
            </a:rPr>
            <a:t>買賣雙方為多人的組合</a:t>
          </a:r>
          <a:r>
            <a:rPr lang="en-US" altLang="zh-TW" sz="2200" b="0" kern="1200" baseline="0" dirty="0" smtClean="0">
              <a:latin typeface="Comic Sans MS" pitchFamily="66" charset="0"/>
              <a:ea typeface="微軟正黑體" pitchFamily="34" charset="-120"/>
            </a:rPr>
            <a:t>) </a:t>
          </a:r>
          <a:r>
            <a:rPr lang="zh-TW" altLang="en-US" sz="2200" b="0" kern="1200" baseline="0" dirty="0" smtClean="0">
              <a:latin typeface="Comic Sans MS" pitchFamily="66" charset="0"/>
              <a:ea typeface="微軟正黑體" pitchFamily="34" charset="-120"/>
            </a:rPr>
            <a:t>等</a:t>
          </a:r>
          <a:endParaRPr lang="zh-TW" altLang="en-US" sz="2200" b="0" kern="1200" baseline="0" dirty="0">
            <a:latin typeface="Comic Sans MS" pitchFamily="66" charset="0"/>
            <a:ea typeface="微軟正黑體" pitchFamily="34" charset="-120"/>
          </a:endParaRPr>
        </a:p>
      </dsp:txBody>
      <dsp:txXfrm>
        <a:off x="0" y="3345525"/>
        <a:ext cx="8147050" cy="182574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C01C8E-1B55-4A42-BBAB-DD36E01F151E}" type="datetimeFigureOut">
              <a:rPr lang="zh-TW" altLang="en-US" smtClean="0"/>
              <a:pPr/>
              <a:t>2015/4/27</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8DD22F-5C51-4EE9-B183-E01CCDD29B92}"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bwMode="ltGray">
      <p:bgPr>
        <a:blipFill dpi="0" rotWithShape="0">
          <a:blip r:embed="rId2" cstate="print">
            <a:alphaModFix amt="80000"/>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bwMode="auto">
          <a:xfrm>
            <a:off x="0" y="1052736"/>
            <a:ext cx="9144000" cy="2232248"/>
          </a:xfrm>
          <a:gradFill>
            <a:gsLst>
              <a:gs pos="100000">
                <a:schemeClr val="accent1">
                  <a:gamma/>
                  <a:shade val="46275"/>
                  <a:invGamma/>
                  <a:alpha val="0"/>
                </a:schemeClr>
              </a:gs>
              <a:gs pos="50000">
                <a:schemeClr val="accent1"/>
              </a:gs>
              <a:gs pos="100000">
                <a:schemeClr val="accent1">
                  <a:gamma/>
                  <a:shade val="46275"/>
                  <a:invGamma/>
                </a:schemeClr>
              </a:gs>
            </a:gsLst>
            <a:path path="shape">
              <a:fillToRect l="50000" t="50000" r="50000" b="50000"/>
            </a:path>
          </a:gradFill>
          <a:ln>
            <a:noFill/>
          </a:ln>
        </p:spPr>
        <p:style>
          <a:lnRef idx="2">
            <a:schemeClr val="accent4">
              <a:shade val="50000"/>
            </a:schemeClr>
          </a:lnRef>
          <a:fillRef idx="1">
            <a:schemeClr val="accent4"/>
          </a:fillRef>
          <a:effectRef idx="0">
            <a:schemeClr val="accent4"/>
          </a:effectRef>
          <a:fontRef idx="none"/>
        </p:style>
        <p:txBody>
          <a:bodyPr>
            <a:scene3d>
              <a:camera prst="orthographicFront"/>
              <a:lightRig rig="glow" dir="tl">
                <a:rot lat="0" lon="0" rev="5400000"/>
              </a:lightRig>
            </a:scene3d>
            <a:sp3d contourW="12700">
              <a:bevelT w="25400" h="25400"/>
              <a:contourClr>
                <a:schemeClr val="accent6">
                  <a:shade val="73000"/>
                </a:schemeClr>
              </a:contourClr>
            </a:sp3d>
          </a:bodyPr>
          <a:lstStyle>
            <a:lvl1pPr algn="ctr">
              <a:defRPr sz="5400" b="1" cap="none" spc="0">
                <a:ln w="11430"/>
                <a:solidFill>
                  <a:schemeClr val="accent5"/>
                </a:solidFill>
                <a:effectLst>
                  <a:outerShdw blurRad="80000" dist="40000" dir="5040000" algn="tl">
                    <a:srgbClr val="000000">
                      <a:alpha val="30000"/>
                    </a:srgbClr>
                  </a:outerShdw>
                </a:effectLst>
              </a:defRPr>
            </a:lvl1pPr>
          </a:lstStyle>
          <a:p>
            <a:r>
              <a:rPr lang="zh-TW" altLang="en-US" smtClean="0"/>
              <a:t>按一下以編輯母片標題樣式</a:t>
            </a:r>
            <a:endParaRPr lang="en-US" altLang="zh-TW" dirty="0"/>
          </a:p>
        </p:txBody>
      </p:sp>
      <p:sp>
        <p:nvSpPr>
          <p:cNvPr id="3075" name="Rectangle 3"/>
          <p:cNvSpPr>
            <a:spLocks noGrp="1" noChangeArrowheads="1"/>
          </p:cNvSpPr>
          <p:nvPr>
            <p:ph type="subTitle" idx="1"/>
          </p:nvPr>
        </p:nvSpPr>
        <p:spPr bwMode="gray">
          <a:xfrm>
            <a:off x="0" y="3933056"/>
            <a:ext cx="9144000" cy="1012627"/>
          </a:xfrm>
          <a:noFill/>
        </p:spPr>
        <p:txBody>
          <a:bodyPr anchor="ctr" anchorCtr="0"/>
          <a:lstStyle>
            <a:lvl1pPr marL="0" indent="0" algn="ctr">
              <a:buFont typeface="Wingdings" pitchFamily="2" charset="2"/>
              <a:buNone/>
              <a:defRPr sz="3600" b="1">
                <a:solidFill>
                  <a:schemeClr val="bg1"/>
                </a:solidFill>
              </a:defRPr>
            </a:lvl1pPr>
          </a:lstStyle>
          <a:p>
            <a:r>
              <a:rPr lang="zh-TW" altLang="en-US" smtClean="0"/>
              <a:t>按一下以編輯母片副標題樣式</a:t>
            </a:r>
            <a:endParaRPr lang="en-US" altLang="zh-TW" dirty="0"/>
          </a:p>
        </p:txBody>
      </p:sp>
      <p:pic>
        <p:nvPicPr>
          <p:cNvPr id="5" name="圖片 4" descr="網路行銷CEO二版封面.jpg"/>
          <p:cNvPicPr>
            <a:picLocks noChangeAspect="1"/>
          </p:cNvPicPr>
          <p:nvPr/>
        </p:nvPicPr>
        <p:blipFill>
          <a:blip r:embed="rId3" cstate="print"/>
          <a:stretch>
            <a:fillRect/>
          </a:stretch>
        </p:blipFill>
        <p:spPr>
          <a:xfrm>
            <a:off x="3419872" y="5445224"/>
            <a:ext cx="3630857" cy="1080000"/>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pic>
        <p:nvPicPr>
          <p:cNvPr id="7" name="圖片 6" descr="logo-彩色.jpg"/>
          <p:cNvPicPr>
            <a:picLocks noChangeAspect="1"/>
          </p:cNvPicPr>
          <p:nvPr/>
        </p:nvPicPr>
        <p:blipFill>
          <a:blip r:embed="rId4" cstate="print">
            <a:clrChange>
              <a:clrFrom>
                <a:srgbClr val="FFFFFF"/>
              </a:clrFrom>
              <a:clrTo>
                <a:srgbClr val="FFFFFF">
                  <a:alpha val="0"/>
                </a:srgbClr>
              </a:clrTo>
            </a:clrChange>
          </a:blip>
          <a:stretch>
            <a:fillRect/>
          </a:stretch>
        </p:blipFill>
        <p:spPr>
          <a:xfrm>
            <a:off x="611560" y="5949280"/>
            <a:ext cx="1664208" cy="649224"/>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頁尾版面配置區 3"/>
          <p:cNvSpPr>
            <a:spLocks noGrp="1"/>
          </p:cNvSpPr>
          <p:nvPr>
            <p:ph type="ftr" sz="quarter" idx="10"/>
          </p:nvPr>
        </p:nvSpPr>
        <p:spPr/>
        <p:txBody>
          <a:bodyPr/>
          <a:lstStyle>
            <a:lvl1pPr>
              <a:defRPr/>
            </a:lvl1pPr>
          </a:lstStyle>
          <a:p>
            <a:r>
              <a:rPr lang="zh-TW" altLang="en-US" smtClean="0"/>
              <a:t>第</a:t>
            </a:r>
            <a:r>
              <a:rPr lang="en-US" altLang="zh-TW" smtClean="0"/>
              <a:t>11</a:t>
            </a:r>
            <a:r>
              <a:rPr lang="zh-TW" altLang="en-US" smtClean="0"/>
              <a:t>章 網路行銷與價格</a:t>
            </a:r>
            <a:endParaRPr lang="en-US" altLang="zh-TW"/>
          </a:p>
        </p:txBody>
      </p:sp>
      <p:sp>
        <p:nvSpPr>
          <p:cNvPr id="5" name="投影片編號版面配置區 4"/>
          <p:cNvSpPr>
            <a:spLocks noGrp="1"/>
          </p:cNvSpPr>
          <p:nvPr>
            <p:ph type="sldNum" sz="quarter" idx="11"/>
          </p:nvPr>
        </p:nvSpPr>
        <p:spPr/>
        <p:txBody>
          <a:bodyPr/>
          <a:lstStyle>
            <a:lvl1pPr>
              <a:defRPr/>
            </a:lvl1pPr>
          </a:lstStyle>
          <a:p>
            <a:fld id="{7EC8E5C6-22C7-4AC6-BD58-CF6DC3CE9F19}" type="slidenum">
              <a:rPr lang="en-US" altLang="zh-TW" smtClean="0"/>
              <a:pPr/>
              <a:t>‹#›</a:t>
            </a:fld>
            <a:endParaRPr lang="en-US" altLang="zh-TW"/>
          </a:p>
        </p:txBody>
      </p:sp>
      <p:sp>
        <p:nvSpPr>
          <p:cNvPr id="6" name="日期版面配置區 5"/>
          <p:cNvSpPr>
            <a:spLocks noGrp="1"/>
          </p:cNvSpPr>
          <p:nvPr>
            <p:ph type="dt" sz="half" idx="12"/>
          </p:nvPr>
        </p:nvSpPr>
        <p:spPr/>
        <p:txBody>
          <a:bodyPr/>
          <a:lstStyle>
            <a:lvl1pPr>
              <a:defRPr/>
            </a:lvl1pPr>
          </a:lstStyle>
          <a:p>
            <a:r>
              <a:rPr lang="en-US" altLang="zh-TW" smtClean="0"/>
              <a:t>Copyright © </a:t>
            </a:r>
            <a:r>
              <a:rPr lang="zh-TW" altLang="en-US" smtClean="0"/>
              <a:t>滄海圖書</a:t>
            </a:r>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28600"/>
            <a:ext cx="2057400" cy="61722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28600"/>
            <a:ext cx="6019800" cy="61722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頁尾版面配置區 3"/>
          <p:cNvSpPr>
            <a:spLocks noGrp="1"/>
          </p:cNvSpPr>
          <p:nvPr>
            <p:ph type="ftr" sz="quarter" idx="10"/>
          </p:nvPr>
        </p:nvSpPr>
        <p:spPr/>
        <p:txBody>
          <a:bodyPr/>
          <a:lstStyle>
            <a:lvl1pPr>
              <a:defRPr/>
            </a:lvl1pPr>
          </a:lstStyle>
          <a:p>
            <a:r>
              <a:rPr lang="zh-TW" altLang="en-US" smtClean="0"/>
              <a:t>第</a:t>
            </a:r>
            <a:r>
              <a:rPr lang="en-US" altLang="zh-TW" smtClean="0"/>
              <a:t>11</a:t>
            </a:r>
            <a:r>
              <a:rPr lang="zh-TW" altLang="en-US" smtClean="0"/>
              <a:t>章 網路行銷與價格</a:t>
            </a:r>
            <a:endParaRPr lang="en-US" altLang="zh-TW"/>
          </a:p>
        </p:txBody>
      </p:sp>
      <p:sp>
        <p:nvSpPr>
          <p:cNvPr id="5" name="投影片編號版面配置區 4"/>
          <p:cNvSpPr>
            <a:spLocks noGrp="1"/>
          </p:cNvSpPr>
          <p:nvPr>
            <p:ph type="sldNum" sz="quarter" idx="11"/>
          </p:nvPr>
        </p:nvSpPr>
        <p:spPr/>
        <p:txBody>
          <a:bodyPr/>
          <a:lstStyle>
            <a:lvl1pPr>
              <a:defRPr/>
            </a:lvl1pPr>
          </a:lstStyle>
          <a:p>
            <a:fld id="{B7468D8A-8F83-44D1-8620-0188EA9C0FEC}" type="slidenum">
              <a:rPr lang="en-US" altLang="zh-TW" smtClean="0"/>
              <a:pPr/>
              <a:t>‹#›</a:t>
            </a:fld>
            <a:endParaRPr lang="en-US" altLang="zh-TW"/>
          </a:p>
        </p:txBody>
      </p:sp>
      <p:sp>
        <p:nvSpPr>
          <p:cNvPr id="6" name="日期版面配置區 5"/>
          <p:cNvSpPr>
            <a:spLocks noGrp="1"/>
          </p:cNvSpPr>
          <p:nvPr>
            <p:ph type="dt" sz="half" idx="12"/>
          </p:nvPr>
        </p:nvSpPr>
        <p:spPr/>
        <p:txBody>
          <a:bodyPr/>
          <a:lstStyle>
            <a:lvl1pPr>
              <a:defRPr/>
            </a:lvl1pPr>
          </a:lstStyle>
          <a:p>
            <a:r>
              <a:rPr lang="en-US" altLang="zh-TW" smtClean="0"/>
              <a:t>Copyright © </a:t>
            </a:r>
            <a:r>
              <a:rPr lang="zh-TW" altLang="en-US" smtClean="0"/>
              <a:t>滄海圖書</a:t>
            </a:r>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67544" y="0"/>
            <a:ext cx="6695256" cy="980728"/>
          </a:xfrm>
        </p:spPr>
        <p:txBody>
          <a:bodyPr/>
          <a:lstStyle/>
          <a:p>
            <a:r>
              <a:rPr lang="zh-TW" altLang="en-US" smtClean="0"/>
              <a:t>按一下以編輯母片標題樣式</a:t>
            </a:r>
            <a:endParaRPr lang="zh-TW" altLang="en-US" dirty="0"/>
          </a:p>
        </p:txBody>
      </p:sp>
      <p:sp>
        <p:nvSpPr>
          <p:cNvPr id="3" name="表格版面配置區 2"/>
          <p:cNvSpPr>
            <a:spLocks noGrp="1"/>
          </p:cNvSpPr>
          <p:nvPr>
            <p:ph type="tbl" idx="1"/>
          </p:nvPr>
        </p:nvSpPr>
        <p:spPr>
          <a:xfrm>
            <a:off x="457200" y="1143000"/>
            <a:ext cx="8229600" cy="5257800"/>
          </a:xfrm>
        </p:spPr>
        <p:txBody>
          <a:bodyPr/>
          <a:lstStyle/>
          <a:p>
            <a:r>
              <a:rPr lang="zh-TW" altLang="en-US" smtClean="0"/>
              <a:t>按一下圖示以新增表格</a:t>
            </a:r>
            <a:endParaRPr lang="zh-TW" altLang="en-US"/>
          </a:p>
        </p:txBody>
      </p:sp>
      <p:sp>
        <p:nvSpPr>
          <p:cNvPr id="4" name="頁尾版面配置區 3"/>
          <p:cNvSpPr>
            <a:spLocks noGrp="1"/>
          </p:cNvSpPr>
          <p:nvPr>
            <p:ph type="ftr" sz="quarter" idx="10"/>
          </p:nvPr>
        </p:nvSpPr>
        <p:spPr>
          <a:xfrm>
            <a:off x="6172200" y="6521450"/>
            <a:ext cx="2743200" cy="260350"/>
          </a:xfrm>
        </p:spPr>
        <p:txBody>
          <a:bodyPr/>
          <a:lstStyle>
            <a:lvl1pPr>
              <a:defRPr/>
            </a:lvl1pPr>
          </a:lstStyle>
          <a:p>
            <a:r>
              <a:rPr lang="zh-TW" altLang="en-US" smtClean="0"/>
              <a:t>第</a:t>
            </a:r>
            <a:r>
              <a:rPr lang="en-US" altLang="zh-TW" smtClean="0"/>
              <a:t>11</a:t>
            </a:r>
            <a:r>
              <a:rPr lang="zh-TW" altLang="en-US" smtClean="0"/>
              <a:t>章 網路行銷與價格</a:t>
            </a:r>
            <a:endParaRPr lang="en-US" altLang="zh-TW"/>
          </a:p>
        </p:txBody>
      </p:sp>
      <p:sp>
        <p:nvSpPr>
          <p:cNvPr id="5" name="投影片編號版面配置區 4"/>
          <p:cNvSpPr>
            <a:spLocks noGrp="1"/>
          </p:cNvSpPr>
          <p:nvPr>
            <p:ph type="sldNum" sz="quarter" idx="11"/>
          </p:nvPr>
        </p:nvSpPr>
        <p:spPr>
          <a:xfrm>
            <a:off x="3429000" y="6521450"/>
            <a:ext cx="2133600" cy="263525"/>
          </a:xfrm>
        </p:spPr>
        <p:txBody>
          <a:bodyPr/>
          <a:lstStyle>
            <a:lvl1pPr>
              <a:defRPr/>
            </a:lvl1pPr>
          </a:lstStyle>
          <a:p>
            <a:fld id="{E234BF0B-541C-4B24-BC8F-18B3522073AF}" type="slidenum">
              <a:rPr lang="en-US" altLang="zh-TW" smtClean="0"/>
              <a:pPr/>
              <a:t>‹#›</a:t>
            </a:fld>
            <a:endParaRPr lang="en-US" altLang="zh-TW"/>
          </a:p>
        </p:txBody>
      </p:sp>
      <p:sp>
        <p:nvSpPr>
          <p:cNvPr id="6" name="日期版面配置區 5"/>
          <p:cNvSpPr>
            <a:spLocks noGrp="1"/>
          </p:cNvSpPr>
          <p:nvPr>
            <p:ph type="dt" sz="half" idx="12"/>
          </p:nvPr>
        </p:nvSpPr>
        <p:spPr>
          <a:xfrm>
            <a:off x="304800" y="6521450"/>
            <a:ext cx="2743200" cy="288925"/>
          </a:xfrm>
        </p:spPr>
        <p:txBody>
          <a:bodyPr/>
          <a:lstStyle>
            <a:lvl1pPr>
              <a:defRPr/>
            </a:lvl1pPr>
          </a:lstStyle>
          <a:p>
            <a:r>
              <a:rPr lang="en-US" altLang="zh-TW" smtClean="0"/>
              <a:t>Copyright © </a:t>
            </a:r>
            <a:r>
              <a:rPr lang="zh-TW" altLang="en-US" smtClean="0"/>
              <a:t>滄海圖書</a:t>
            </a:r>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39552" y="1143000"/>
            <a:ext cx="8147248" cy="5257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4" name="頁尾版面配置區 3"/>
          <p:cNvSpPr>
            <a:spLocks noGrp="1"/>
          </p:cNvSpPr>
          <p:nvPr>
            <p:ph type="ftr" sz="quarter" idx="10"/>
          </p:nvPr>
        </p:nvSpPr>
        <p:spPr/>
        <p:txBody>
          <a:bodyPr/>
          <a:lstStyle>
            <a:lvl1pPr>
              <a:defRPr/>
            </a:lvl1pPr>
          </a:lstStyle>
          <a:p>
            <a:r>
              <a:rPr lang="zh-TW" altLang="en-US" smtClean="0"/>
              <a:t>第</a:t>
            </a:r>
            <a:r>
              <a:rPr lang="en-US" altLang="zh-TW" smtClean="0"/>
              <a:t>11</a:t>
            </a:r>
            <a:r>
              <a:rPr lang="zh-TW" altLang="en-US" smtClean="0"/>
              <a:t>章 網路行銷與價格</a:t>
            </a:r>
            <a:endParaRPr lang="en-US" altLang="zh-TW"/>
          </a:p>
        </p:txBody>
      </p:sp>
      <p:sp>
        <p:nvSpPr>
          <p:cNvPr id="5" name="投影片編號版面配置區 4"/>
          <p:cNvSpPr>
            <a:spLocks noGrp="1"/>
          </p:cNvSpPr>
          <p:nvPr>
            <p:ph type="sldNum" sz="quarter" idx="11"/>
          </p:nvPr>
        </p:nvSpPr>
        <p:spPr/>
        <p:txBody>
          <a:bodyPr/>
          <a:lstStyle>
            <a:lvl1pPr>
              <a:defRPr/>
            </a:lvl1pPr>
          </a:lstStyle>
          <a:p>
            <a:fld id="{A3DEC8BA-62D7-46A7-9980-A77EEE976E4E}" type="slidenum">
              <a:rPr lang="en-US" altLang="zh-TW" smtClean="0"/>
              <a:pPr/>
              <a:t>‹#›</a:t>
            </a:fld>
            <a:r>
              <a:rPr lang="en-US" altLang="zh-TW" smtClean="0"/>
              <a:t> / 44</a:t>
            </a:r>
            <a:endParaRPr lang="en-US" altLang="zh-TW" dirty="0"/>
          </a:p>
        </p:txBody>
      </p:sp>
      <p:sp>
        <p:nvSpPr>
          <p:cNvPr id="6" name="日期版面配置區 5"/>
          <p:cNvSpPr>
            <a:spLocks noGrp="1"/>
          </p:cNvSpPr>
          <p:nvPr>
            <p:ph type="dt" sz="half" idx="12"/>
          </p:nvPr>
        </p:nvSpPr>
        <p:spPr/>
        <p:txBody>
          <a:bodyPr/>
          <a:lstStyle>
            <a:lvl1pPr>
              <a:defRPr/>
            </a:lvl1pPr>
          </a:lstStyle>
          <a:p>
            <a:r>
              <a:rPr lang="en-US" altLang="zh-TW" smtClean="0"/>
              <a:t>Copyright © </a:t>
            </a:r>
            <a:r>
              <a:rPr lang="zh-TW" altLang="en-US" smtClean="0"/>
              <a:t>滄海圖書</a:t>
            </a:r>
            <a:endParaRPr lang="en-US" altLang="zh-TW"/>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zh-TW" altLang="en-US" smtClean="0"/>
              <a:t>按一下以編輯母片標題樣式</a:t>
            </a:r>
            <a:endParaRPr lang="zh-TW" altLang="en-US" dirty="0"/>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頁尾版面配置區 3"/>
          <p:cNvSpPr>
            <a:spLocks noGrp="1"/>
          </p:cNvSpPr>
          <p:nvPr>
            <p:ph type="ftr" sz="quarter" idx="10"/>
          </p:nvPr>
        </p:nvSpPr>
        <p:spPr/>
        <p:txBody>
          <a:bodyPr/>
          <a:lstStyle>
            <a:lvl1pPr>
              <a:defRPr/>
            </a:lvl1pPr>
          </a:lstStyle>
          <a:p>
            <a:r>
              <a:rPr lang="zh-TW" altLang="en-US" smtClean="0"/>
              <a:t>第</a:t>
            </a:r>
            <a:r>
              <a:rPr lang="en-US" altLang="zh-TW" smtClean="0"/>
              <a:t>11</a:t>
            </a:r>
            <a:r>
              <a:rPr lang="zh-TW" altLang="en-US" smtClean="0"/>
              <a:t>章 網路行銷與價格</a:t>
            </a:r>
            <a:endParaRPr lang="en-US" altLang="zh-TW"/>
          </a:p>
        </p:txBody>
      </p:sp>
      <p:sp>
        <p:nvSpPr>
          <p:cNvPr id="5" name="投影片編號版面配置區 4"/>
          <p:cNvSpPr>
            <a:spLocks noGrp="1"/>
          </p:cNvSpPr>
          <p:nvPr>
            <p:ph type="sldNum" sz="quarter" idx="11"/>
          </p:nvPr>
        </p:nvSpPr>
        <p:spPr/>
        <p:txBody>
          <a:bodyPr/>
          <a:lstStyle>
            <a:lvl1pPr>
              <a:defRPr/>
            </a:lvl1pPr>
          </a:lstStyle>
          <a:p>
            <a:fld id="{68BA3E7A-87E7-4C97-AD20-DE42A8C59E85}" type="slidenum">
              <a:rPr lang="en-US" altLang="zh-TW" smtClean="0"/>
              <a:pPr/>
              <a:t>‹#›</a:t>
            </a:fld>
            <a:endParaRPr lang="en-US" altLang="zh-TW"/>
          </a:p>
        </p:txBody>
      </p:sp>
      <p:sp>
        <p:nvSpPr>
          <p:cNvPr id="6" name="日期版面配置區 5"/>
          <p:cNvSpPr>
            <a:spLocks noGrp="1"/>
          </p:cNvSpPr>
          <p:nvPr>
            <p:ph type="dt" sz="half" idx="12"/>
          </p:nvPr>
        </p:nvSpPr>
        <p:spPr/>
        <p:txBody>
          <a:bodyPr/>
          <a:lstStyle>
            <a:lvl1pPr>
              <a:defRPr/>
            </a:lvl1pPr>
          </a:lstStyle>
          <a:p>
            <a:r>
              <a:rPr lang="en-US" altLang="zh-TW" smtClean="0"/>
              <a:t>Copyright © </a:t>
            </a:r>
            <a:r>
              <a:rPr lang="zh-TW" altLang="en-US" smtClean="0"/>
              <a:t>滄海圖書</a:t>
            </a:r>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1430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1430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頁尾版面配置區 4"/>
          <p:cNvSpPr>
            <a:spLocks noGrp="1"/>
          </p:cNvSpPr>
          <p:nvPr>
            <p:ph type="ftr" sz="quarter" idx="10"/>
          </p:nvPr>
        </p:nvSpPr>
        <p:spPr/>
        <p:txBody>
          <a:bodyPr/>
          <a:lstStyle>
            <a:lvl1pPr>
              <a:defRPr/>
            </a:lvl1pPr>
          </a:lstStyle>
          <a:p>
            <a:r>
              <a:rPr lang="zh-TW" altLang="en-US" smtClean="0"/>
              <a:t>第</a:t>
            </a:r>
            <a:r>
              <a:rPr lang="en-US" altLang="zh-TW" smtClean="0"/>
              <a:t>11</a:t>
            </a:r>
            <a:r>
              <a:rPr lang="zh-TW" altLang="en-US" smtClean="0"/>
              <a:t>章 網路行銷與價格</a:t>
            </a:r>
            <a:endParaRPr lang="en-US" altLang="zh-TW"/>
          </a:p>
        </p:txBody>
      </p:sp>
      <p:sp>
        <p:nvSpPr>
          <p:cNvPr id="6" name="投影片編號版面配置區 5"/>
          <p:cNvSpPr>
            <a:spLocks noGrp="1"/>
          </p:cNvSpPr>
          <p:nvPr>
            <p:ph type="sldNum" sz="quarter" idx="11"/>
          </p:nvPr>
        </p:nvSpPr>
        <p:spPr/>
        <p:txBody>
          <a:bodyPr/>
          <a:lstStyle>
            <a:lvl1pPr>
              <a:defRPr/>
            </a:lvl1pPr>
          </a:lstStyle>
          <a:p>
            <a:fld id="{20D8824F-3647-4D17-AED6-3EF5BC0FAA96}" type="slidenum">
              <a:rPr lang="en-US" altLang="zh-TW" smtClean="0"/>
              <a:pPr/>
              <a:t>‹#›</a:t>
            </a:fld>
            <a:endParaRPr lang="en-US" altLang="zh-TW"/>
          </a:p>
        </p:txBody>
      </p:sp>
      <p:sp>
        <p:nvSpPr>
          <p:cNvPr id="7" name="日期版面配置區 6"/>
          <p:cNvSpPr>
            <a:spLocks noGrp="1"/>
          </p:cNvSpPr>
          <p:nvPr>
            <p:ph type="dt" sz="half" idx="12"/>
          </p:nvPr>
        </p:nvSpPr>
        <p:spPr/>
        <p:txBody>
          <a:bodyPr/>
          <a:lstStyle>
            <a:lvl1pPr>
              <a:defRPr/>
            </a:lvl1pPr>
          </a:lstStyle>
          <a:p>
            <a:r>
              <a:rPr lang="en-US" altLang="zh-TW" smtClean="0"/>
              <a:t>Copyright © </a:t>
            </a:r>
            <a:r>
              <a:rPr lang="zh-TW" altLang="en-US" smtClean="0"/>
              <a:t>滄海圖書</a:t>
            </a:r>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8229600" cy="980728"/>
          </a:xfrm>
        </p:spPr>
        <p:txBody>
          <a:bodyPr/>
          <a:lstStyle>
            <a:lvl1pPr>
              <a:defRPr/>
            </a:lvl1pPr>
          </a:lstStyle>
          <a:p>
            <a:r>
              <a:rPr lang="zh-TW" altLang="en-US" smtClean="0"/>
              <a:t>按一下以編輯母片標題樣式</a:t>
            </a:r>
            <a:endParaRPr lang="zh-TW" altLang="en-US" dirty="0"/>
          </a:p>
        </p:txBody>
      </p:sp>
      <p:sp>
        <p:nvSpPr>
          <p:cNvPr id="3" name="文字版面配置區 2"/>
          <p:cNvSpPr>
            <a:spLocks noGrp="1"/>
          </p:cNvSpPr>
          <p:nvPr>
            <p:ph type="body" idx="1"/>
          </p:nvPr>
        </p:nvSpPr>
        <p:spPr>
          <a:xfrm>
            <a:off x="457200" y="1124744"/>
            <a:ext cx="4040188" cy="639762"/>
          </a:xfrm>
        </p:spPr>
        <p:txBody>
          <a:bodyPr anchor="b"/>
          <a:lstStyle>
            <a:lvl1pPr marL="0" indent="0">
              <a:buNone/>
              <a:defRPr sz="2800" b="1">
                <a:solidFill>
                  <a:srgbClr val="C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1836514"/>
            <a:ext cx="4040188" cy="454481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5" name="文字版面配置區 4"/>
          <p:cNvSpPr>
            <a:spLocks noGrp="1"/>
          </p:cNvSpPr>
          <p:nvPr>
            <p:ph type="body" sz="quarter" idx="3"/>
          </p:nvPr>
        </p:nvSpPr>
        <p:spPr>
          <a:xfrm>
            <a:off x="4645025" y="1124744"/>
            <a:ext cx="4041775" cy="639762"/>
          </a:xfrm>
        </p:spPr>
        <p:txBody>
          <a:bodyPr anchor="b"/>
          <a:lstStyle>
            <a:lvl1pPr marL="0" indent="0">
              <a:buNone/>
              <a:defRPr sz="2800" b="1">
                <a:solidFill>
                  <a:srgbClr val="C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1836514"/>
            <a:ext cx="4041775" cy="454481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頁尾版面配置區 6"/>
          <p:cNvSpPr>
            <a:spLocks noGrp="1"/>
          </p:cNvSpPr>
          <p:nvPr>
            <p:ph type="ftr" sz="quarter" idx="10"/>
          </p:nvPr>
        </p:nvSpPr>
        <p:spPr/>
        <p:txBody>
          <a:bodyPr/>
          <a:lstStyle>
            <a:lvl1pPr>
              <a:defRPr/>
            </a:lvl1pPr>
          </a:lstStyle>
          <a:p>
            <a:r>
              <a:rPr lang="zh-TW" altLang="en-US" smtClean="0"/>
              <a:t>第</a:t>
            </a:r>
            <a:r>
              <a:rPr lang="en-US" altLang="zh-TW" smtClean="0"/>
              <a:t>11</a:t>
            </a:r>
            <a:r>
              <a:rPr lang="zh-TW" altLang="en-US" smtClean="0"/>
              <a:t>章 網路行銷與價格</a:t>
            </a:r>
            <a:endParaRPr lang="en-US" altLang="zh-TW"/>
          </a:p>
        </p:txBody>
      </p:sp>
      <p:sp>
        <p:nvSpPr>
          <p:cNvPr id="8" name="投影片編號版面配置區 7"/>
          <p:cNvSpPr>
            <a:spLocks noGrp="1"/>
          </p:cNvSpPr>
          <p:nvPr>
            <p:ph type="sldNum" sz="quarter" idx="11"/>
          </p:nvPr>
        </p:nvSpPr>
        <p:spPr/>
        <p:txBody>
          <a:bodyPr/>
          <a:lstStyle>
            <a:lvl1pPr>
              <a:defRPr/>
            </a:lvl1pPr>
          </a:lstStyle>
          <a:p>
            <a:fld id="{A14C9131-9FE9-4630-85FD-BB8C07B7F0CE}" type="slidenum">
              <a:rPr lang="en-US" altLang="zh-TW" smtClean="0"/>
              <a:pPr/>
              <a:t>‹#›</a:t>
            </a:fld>
            <a:endParaRPr lang="en-US" altLang="zh-TW"/>
          </a:p>
        </p:txBody>
      </p:sp>
      <p:sp>
        <p:nvSpPr>
          <p:cNvPr id="9" name="日期版面配置區 8"/>
          <p:cNvSpPr>
            <a:spLocks noGrp="1"/>
          </p:cNvSpPr>
          <p:nvPr>
            <p:ph type="dt" sz="half" idx="12"/>
          </p:nvPr>
        </p:nvSpPr>
        <p:spPr/>
        <p:txBody>
          <a:bodyPr/>
          <a:lstStyle>
            <a:lvl1pPr>
              <a:defRPr/>
            </a:lvl1pPr>
          </a:lstStyle>
          <a:p>
            <a:r>
              <a:rPr lang="en-US" altLang="zh-TW" smtClean="0"/>
              <a:t>Copyright © </a:t>
            </a:r>
            <a:r>
              <a:rPr lang="zh-TW" altLang="en-US" smtClean="0"/>
              <a:t>滄海圖書</a:t>
            </a:r>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頁尾版面配置區 2"/>
          <p:cNvSpPr>
            <a:spLocks noGrp="1"/>
          </p:cNvSpPr>
          <p:nvPr>
            <p:ph type="ftr" sz="quarter" idx="10"/>
          </p:nvPr>
        </p:nvSpPr>
        <p:spPr/>
        <p:txBody>
          <a:bodyPr/>
          <a:lstStyle>
            <a:lvl1pPr>
              <a:defRPr/>
            </a:lvl1pPr>
          </a:lstStyle>
          <a:p>
            <a:r>
              <a:rPr lang="zh-TW" altLang="en-US" smtClean="0"/>
              <a:t>第</a:t>
            </a:r>
            <a:r>
              <a:rPr lang="en-US" altLang="zh-TW" smtClean="0"/>
              <a:t>11</a:t>
            </a:r>
            <a:r>
              <a:rPr lang="zh-TW" altLang="en-US" smtClean="0"/>
              <a:t>章 網路行銷與價格</a:t>
            </a:r>
            <a:endParaRPr lang="en-US" altLang="zh-TW"/>
          </a:p>
        </p:txBody>
      </p:sp>
      <p:sp>
        <p:nvSpPr>
          <p:cNvPr id="4" name="投影片編號版面配置區 3"/>
          <p:cNvSpPr>
            <a:spLocks noGrp="1"/>
          </p:cNvSpPr>
          <p:nvPr>
            <p:ph type="sldNum" sz="quarter" idx="11"/>
          </p:nvPr>
        </p:nvSpPr>
        <p:spPr/>
        <p:txBody>
          <a:bodyPr/>
          <a:lstStyle>
            <a:lvl1pPr>
              <a:defRPr/>
            </a:lvl1pPr>
          </a:lstStyle>
          <a:p>
            <a:fld id="{EB02C2A6-B111-49CD-ABB5-5118BF4D06E8}" type="slidenum">
              <a:rPr lang="en-US" altLang="zh-TW" smtClean="0"/>
              <a:pPr/>
              <a:t>‹#›</a:t>
            </a:fld>
            <a:endParaRPr lang="en-US" altLang="zh-TW"/>
          </a:p>
        </p:txBody>
      </p:sp>
      <p:sp>
        <p:nvSpPr>
          <p:cNvPr id="5" name="日期版面配置區 4"/>
          <p:cNvSpPr>
            <a:spLocks noGrp="1"/>
          </p:cNvSpPr>
          <p:nvPr>
            <p:ph type="dt" sz="half" idx="12"/>
          </p:nvPr>
        </p:nvSpPr>
        <p:spPr/>
        <p:txBody>
          <a:bodyPr/>
          <a:lstStyle>
            <a:lvl1pPr>
              <a:defRPr/>
            </a:lvl1pPr>
          </a:lstStyle>
          <a:p>
            <a:r>
              <a:rPr lang="en-US" altLang="zh-TW" smtClean="0"/>
              <a:t>Copyright © </a:t>
            </a:r>
            <a:r>
              <a:rPr lang="zh-TW" altLang="en-US" smtClean="0"/>
              <a:t>滄海圖書</a:t>
            </a:r>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lvl1pPr>
              <a:defRPr/>
            </a:lvl1pPr>
          </a:lstStyle>
          <a:p>
            <a:r>
              <a:rPr lang="zh-TW" altLang="en-US" smtClean="0"/>
              <a:t>第</a:t>
            </a:r>
            <a:r>
              <a:rPr lang="en-US" altLang="zh-TW" smtClean="0"/>
              <a:t>11</a:t>
            </a:r>
            <a:r>
              <a:rPr lang="zh-TW" altLang="en-US" smtClean="0"/>
              <a:t>章 網路行銷與價格</a:t>
            </a:r>
            <a:endParaRPr lang="en-US" altLang="zh-TW"/>
          </a:p>
        </p:txBody>
      </p:sp>
      <p:sp>
        <p:nvSpPr>
          <p:cNvPr id="3" name="投影片編號版面配置區 2"/>
          <p:cNvSpPr>
            <a:spLocks noGrp="1"/>
          </p:cNvSpPr>
          <p:nvPr>
            <p:ph type="sldNum" sz="quarter" idx="11"/>
          </p:nvPr>
        </p:nvSpPr>
        <p:spPr/>
        <p:txBody>
          <a:bodyPr/>
          <a:lstStyle>
            <a:lvl1pPr>
              <a:defRPr/>
            </a:lvl1pPr>
          </a:lstStyle>
          <a:p>
            <a:fld id="{C6197641-FBCB-450C-BDA2-E4C0C71CFE5C}" type="slidenum">
              <a:rPr lang="en-US" altLang="zh-TW" smtClean="0"/>
              <a:pPr/>
              <a:t>‹#›</a:t>
            </a:fld>
            <a:endParaRPr lang="en-US" altLang="zh-TW"/>
          </a:p>
        </p:txBody>
      </p:sp>
      <p:sp>
        <p:nvSpPr>
          <p:cNvPr id="4" name="日期版面配置區 3"/>
          <p:cNvSpPr>
            <a:spLocks noGrp="1"/>
          </p:cNvSpPr>
          <p:nvPr>
            <p:ph type="dt" sz="half" idx="12"/>
          </p:nvPr>
        </p:nvSpPr>
        <p:spPr/>
        <p:txBody>
          <a:bodyPr/>
          <a:lstStyle>
            <a:lvl1pPr>
              <a:defRPr/>
            </a:lvl1pPr>
          </a:lstStyle>
          <a:p>
            <a:r>
              <a:rPr lang="en-US" altLang="zh-TW" smtClean="0"/>
              <a:t>Copyright © </a:t>
            </a:r>
            <a:r>
              <a:rPr lang="zh-TW" altLang="en-US" smtClean="0"/>
              <a:t>滄海圖書</a:t>
            </a:r>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頁尾版面配置區 4"/>
          <p:cNvSpPr>
            <a:spLocks noGrp="1"/>
          </p:cNvSpPr>
          <p:nvPr>
            <p:ph type="ftr" sz="quarter" idx="10"/>
          </p:nvPr>
        </p:nvSpPr>
        <p:spPr/>
        <p:txBody>
          <a:bodyPr/>
          <a:lstStyle>
            <a:lvl1pPr>
              <a:defRPr/>
            </a:lvl1pPr>
          </a:lstStyle>
          <a:p>
            <a:r>
              <a:rPr lang="zh-TW" altLang="en-US" smtClean="0"/>
              <a:t>第</a:t>
            </a:r>
            <a:r>
              <a:rPr lang="en-US" altLang="zh-TW" smtClean="0"/>
              <a:t>11</a:t>
            </a:r>
            <a:r>
              <a:rPr lang="zh-TW" altLang="en-US" smtClean="0"/>
              <a:t>章 網路行銷與價格</a:t>
            </a:r>
            <a:endParaRPr lang="en-US" altLang="zh-TW"/>
          </a:p>
        </p:txBody>
      </p:sp>
      <p:sp>
        <p:nvSpPr>
          <p:cNvPr id="6" name="投影片編號版面配置區 5"/>
          <p:cNvSpPr>
            <a:spLocks noGrp="1"/>
          </p:cNvSpPr>
          <p:nvPr>
            <p:ph type="sldNum" sz="quarter" idx="11"/>
          </p:nvPr>
        </p:nvSpPr>
        <p:spPr/>
        <p:txBody>
          <a:bodyPr/>
          <a:lstStyle>
            <a:lvl1pPr>
              <a:defRPr/>
            </a:lvl1pPr>
          </a:lstStyle>
          <a:p>
            <a:fld id="{690A593C-E8AD-4503-9E99-7811709683BC}" type="slidenum">
              <a:rPr lang="en-US" altLang="zh-TW" smtClean="0"/>
              <a:pPr/>
              <a:t>‹#›</a:t>
            </a:fld>
            <a:endParaRPr lang="en-US" altLang="zh-TW"/>
          </a:p>
        </p:txBody>
      </p:sp>
      <p:sp>
        <p:nvSpPr>
          <p:cNvPr id="7" name="日期版面配置區 6"/>
          <p:cNvSpPr>
            <a:spLocks noGrp="1"/>
          </p:cNvSpPr>
          <p:nvPr>
            <p:ph type="dt" sz="half" idx="12"/>
          </p:nvPr>
        </p:nvSpPr>
        <p:spPr/>
        <p:txBody>
          <a:bodyPr/>
          <a:lstStyle>
            <a:lvl1pPr>
              <a:defRPr/>
            </a:lvl1pPr>
          </a:lstStyle>
          <a:p>
            <a:r>
              <a:rPr lang="en-US" altLang="zh-TW" smtClean="0"/>
              <a:t>Copyright © </a:t>
            </a:r>
            <a:r>
              <a:rPr lang="zh-TW" altLang="en-US" smtClean="0"/>
              <a:t>滄海圖書</a:t>
            </a:r>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5153744"/>
            <a:ext cx="5486400" cy="566738"/>
          </a:xfrm>
        </p:spPr>
        <p:txBody>
          <a:bodyPr anchor="b"/>
          <a:lstStyle>
            <a:lvl1pPr algn="l">
              <a:defRPr sz="2000" b="1"/>
            </a:lvl1pPr>
          </a:lstStyle>
          <a:p>
            <a:r>
              <a:rPr lang="zh-TW" altLang="en-US" smtClean="0"/>
              <a:t>按一下以編輯母片標題樣式</a:t>
            </a:r>
            <a:endParaRPr lang="zh-TW" altLang="en-US" dirty="0"/>
          </a:p>
        </p:txBody>
      </p:sp>
      <p:sp>
        <p:nvSpPr>
          <p:cNvPr id="3" name="圖片版面配置區 2"/>
          <p:cNvSpPr>
            <a:spLocks noGrp="1"/>
          </p:cNvSpPr>
          <p:nvPr>
            <p:ph type="pic" idx="1"/>
          </p:nvPr>
        </p:nvSpPr>
        <p:spPr>
          <a:xfrm>
            <a:off x="1792288" y="965919"/>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zh-TW" altLang="en-US"/>
          </a:p>
        </p:txBody>
      </p:sp>
      <p:sp>
        <p:nvSpPr>
          <p:cNvPr id="4" name="文字版面配置區 3"/>
          <p:cNvSpPr>
            <a:spLocks noGrp="1"/>
          </p:cNvSpPr>
          <p:nvPr>
            <p:ph type="body" sz="half" idx="2"/>
          </p:nvPr>
        </p:nvSpPr>
        <p:spPr>
          <a:xfrm>
            <a:off x="1792288" y="5720482"/>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頁尾版面配置區 4"/>
          <p:cNvSpPr>
            <a:spLocks noGrp="1"/>
          </p:cNvSpPr>
          <p:nvPr>
            <p:ph type="ftr" sz="quarter" idx="10"/>
          </p:nvPr>
        </p:nvSpPr>
        <p:spPr/>
        <p:txBody>
          <a:bodyPr/>
          <a:lstStyle>
            <a:lvl1pPr>
              <a:defRPr/>
            </a:lvl1pPr>
          </a:lstStyle>
          <a:p>
            <a:r>
              <a:rPr lang="zh-TW" altLang="en-US" smtClean="0"/>
              <a:t>第</a:t>
            </a:r>
            <a:r>
              <a:rPr lang="en-US" altLang="zh-TW" smtClean="0"/>
              <a:t>11</a:t>
            </a:r>
            <a:r>
              <a:rPr lang="zh-TW" altLang="en-US" smtClean="0"/>
              <a:t>章 網路行銷與價格</a:t>
            </a:r>
            <a:endParaRPr lang="en-US" altLang="zh-TW"/>
          </a:p>
        </p:txBody>
      </p:sp>
      <p:sp>
        <p:nvSpPr>
          <p:cNvPr id="6" name="投影片編號版面配置區 5"/>
          <p:cNvSpPr>
            <a:spLocks noGrp="1"/>
          </p:cNvSpPr>
          <p:nvPr>
            <p:ph type="sldNum" sz="quarter" idx="11"/>
          </p:nvPr>
        </p:nvSpPr>
        <p:spPr/>
        <p:txBody>
          <a:bodyPr/>
          <a:lstStyle>
            <a:lvl1pPr>
              <a:defRPr/>
            </a:lvl1pPr>
          </a:lstStyle>
          <a:p>
            <a:fld id="{4C915312-8402-4E4D-BCA3-1AA4471A3E67}" type="slidenum">
              <a:rPr lang="en-US" altLang="zh-TW" smtClean="0"/>
              <a:pPr/>
              <a:t>‹#›</a:t>
            </a:fld>
            <a:endParaRPr lang="en-US" altLang="zh-TW"/>
          </a:p>
        </p:txBody>
      </p:sp>
      <p:sp>
        <p:nvSpPr>
          <p:cNvPr id="7" name="日期版面配置區 6"/>
          <p:cNvSpPr>
            <a:spLocks noGrp="1"/>
          </p:cNvSpPr>
          <p:nvPr>
            <p:ph type="dt" sz="half" idx="12"/>
          </p:nvPr>
        </p:nvSpPr>
        <p:spPr/>
        <p:txBody>
          <a:bodyPr/>
          <a:lstStyle>
            <a:lvl1pPr>
              <a:defRPr/>
            </a:lvl1pPr>
          </a:lstStyle>
          <a:p>
            <a:r>
              <a:rPr lang="en-US" altLang="zh-TW" smtClean="0"/>
              <a:t>Copyright © </a:t>
            </a:r>
            <a:r>
              <a:rPr lang="zh-TW" altLang="en-US" smtClean="0"/>
              <a:t>滄海圖書</a:t>
            </a:r>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image" Target="../media/image5.g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05" name="Picture 81"/>
          <p:cNvPicPr>
            <a:picLocks noChangeAspect="1" noChangeArrowheads="1"/>
          </p:cNvPicPr>
          <p:nvPr/>
        </p:nvPicPr>
        <p:blipFill>
          <a:blip r:embed="rId15" cstate="print">
            <a:duotone>
              <a:schemeClr val="accent5">
                <a:shade val="45000"/>
                <a:satMod val="135000"/>
              </a:schemeClr>
              <a:prstClr val="white"/>
            </a:duotone>
          </a:blip>
          <a:srcRect/>
          <a:stretch>
            <a:fillRect/>
          </a:stretch>
        </p:blipFill>
        <p:spPr bwMode="auto">
          <a:xfrm>
            <a:off x="0" y="-1"/>
            <a:ext cx="9144000" cy="6858001"/>
          </a:xfrm>
          <a:prstGeom prst="rect">
            <a:avLst/>
          </a:prstGeom>
          <a:noFill/>
        </p:spPr>
      </p:pic>
      <p:graphicFrame>
        <p:nvGraphicFramePr>
          <p:cNvPr id="1101" name="Object 77"/>
          <p:cNvGraphicFramePr>
            <a:graphicFrameLocks noChangeAspect="1"/>
          </p:cNvGraphicFramePr>
          <p:nvPr/>
        </p:nvGraphicFramePr>
        <p:xfrm>
          <a:off x="0" y="6553200"/>
          <a:ext cx="9144000" cy="304800"/>
        </p:xfrm>
        <a:graphic>
          <a:graphicData uri="http://schemas.openxmlformats.org/presentationml/2006/ole">
            <p:oleObj spid="_x0000_s2050" name="Image" r:id="rId16" imgW="6273016" imgH="304547" progId="">
              <p:embed/>
            </p:oleObj>
          </a:graphicData>
        </a:graphic>
      </p:graphicFrame>
      <p:sp>
        <p:nvSpPr>
          <p:cNvPr id="1102" name="Rectangle 78"/>
          <p:cNvSpPr>
            <a:spLocks noChangeArrowheads="1"/>
          </p:cNvSpPr>
          <p:nvPr/>
        </p:nvSpPr>
        <p:spPr bwMode="ltGray">
          <a:xfrm>
            <a:off x="0" y="0"/>
            <a:ext cx="9144000" cy="981075"/>
          </a:xfrm>
          <a:prstGeom prst="rect">
            <a:avLst/>
          </a:prstGeom>
          <a:gradFill rotWithShape="1">
            <a:gsLst>
              <a:gs pos="0">
                <a:schemeClr val="accent1">
                  <a:gamma/>
                  <a:shade val="46275"/>
                  <a:invGamma/>
                </a:schemeClr>
              </a:gs>
              <a:gs pos="100000">
                <a:schemeClr val="accent1"/>
              </a:gs>
            </a:gsLst>
            <a:lin ang="0" scaled="1"/>
          </a:gradFill>
          <a:ln w="9525">
            <a:noFill/>
            <a:miter lim="800000"/>
            <a:headEnd/>
            <a:tailEnd/>
          </a:ln>
          <a:effectLst/>
        </p:spPr>
        <p:txBody>
          <a:bodyPr wrap="none" anchor="ctr"/>
          <a:lstStyle/>
          <a:p>
            <a:endParaRPr lang="zh-TW" altLang="en-US"/>
          </a:p>
        </p:txBody>
      </p:sp>
      <p:sp>
        <p:nvSpPr>
          <p:cNvPr id="1029" name="Rectangle 5"/>
          <p:cNvSpPr>
            <a:spLocks noGrp="1" noChangeArrowheads="1"/>
          </p:cNvSpPr>
          <p:nvPr>
            <p:ph type="ftr" sz="quarter" idx="3"/>
          </p:nvPr>
        </p:nvSpPr>
        <p:spPr bwMode="white">
          <a:xfrm>
            <a:off x="6172200" y="6525344"/>
            <a:ext cx="27432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chemeClr val="bg1"/>
                </a:solidFill>
                <a:latin typeface="+mn-lt"/>
                <a:ea typeface="新細明體" charset="-120"/>
              </a:defRPr>
            </a:lvl1pPr>
          </a:lstStyle>
          <a:p>
            <a:r>
              <a:rPr lang="zh-TW" altLang="en-US" smtClean="0"/>
              <a:t>第</a:t>
            </a:r>
            <a:r>
              <a:rPr lang="en-US" altLang="zh-TW" smtClean="0"/>
              <a:t>11</a:t>
            </a:r>
            <a:r>
              <a:rPr lang="zh-TW" altLang="en-US" smtClean="0"/>
              <a:t>章 網路行銷與價格</a:t>
            </a:r>
            <a:endParaRPr lang="en-US" altLang="zh-TW"/>
          </a:p>
        </p:txBody>
      </p:sp>
      <p:sp>
        <p:nvSpPr>
          <p:cNvPr id="1030" name="Rectangle 6"/>
          <p:cNvSpPr>
            <a:spLocks noGrp="1" noChangeArrowheads="1"/>
          </p:cNvSpPr>
          <p:nvPr>
            <p:ph type="sldNum" sz="quarter" idx="4"/>
          </p:nvPr>
        </p:nvSpPr>
        <p:spPr bwMode="white">
          <a:xfrm>
            <a:off x="3429000" y="6525344"/>
            <a:ext cx="2133600"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bg1"/>
                </a:solidFill>
                <a:ea typeface="新細明體" charset="-120"/>
              </a:defRPr>
            </a:lvl1pPr>
          </a:lstStyle>
          <a:p>
            <a:fld id="{105256C5-925F-4E24-AE16-9C99A431B1DF}" type="slidenum">
              <a:rPr lang="en-US" altLang="zh-TW" smtClean="0"/>
              <a:pPr/>
              <a:t>‹#›</a:t>
            </a:fld>
            <a:endParaRPr lang="en-US" altLang="zh-TW"/>
          </a:p>
        </p:txBody>
      </p:sp>
      <p:sp>
        <p:nvSpPr>
          <p:cNvPr id="1026" name="Rectangle 2"/>
          <p:cNvSpPr>
            <a:spLocks noGrp="1" noChangeArrowheads="1"/>
          </p:cNvSpPr>
          <p:nvPr>
            <p:ph type="title"/>
          </p:nvPr>
        </p:nvSpPr>
        <p:spPr bwMode="white">
          <a:xfrm>
            <a:off x="467544" y="0"/>
            <a:ext cx="6695256" cy="9807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TW" altLang="en-US" dirty="0" smtClean="0"/>
              <a:t>按一下以編輯母片標題樣式</a:t>
            </a:r>
            <a:endParaRPr lang="en-US" altLang="zh-TW" dirty="0" smtClean="0"/>
          </a:p>
        </p:txBody>
      </p:sp>
      <p:sp>
        <p:nvSpPr>
          <p:cNvPr id="1028" name="Rectangle 4"/>
          <p:cNvSpPr>
            <a:spLocks noGrp="1" noChangeArrowheads="1"/>
          </p:cNvSpPr>
          <p:nvPr>
            <p:ph type="dt" sz="half" idx="2"/>
          </p:nvPr>
        </p:nvSpPr>
        <p:spPr bwMode="white">
          <a:xfrm>
            <a:off x="304800" y="6525344"/>
            <a:ext cx="2743200" cy="288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a:solidFill>
                  <a:schemeClr val="bg1"/>
                </a:solidFill>
                <a:latin typeface="+mn-lt"/>
                <a:ea typeface="新細明體" charset="-120"/>
              </a:defRPr>
            </a:lvl1pPr>
          </a:lstStyle>
          <a:p>
            <a:r>
              <a:rPr lang="en-US" altLang="zh-TW" smtClean="0"/>
              <a:t>Copyright © </a:t>
            </a:r>
            <a:r>
              <a:rPr lang="zh-TW" altLang="en-US" smtClean="0"/>
              <a:t>滄海圖書</a:t>
            </a:r>
            <a:endParaRPr lang="en-US" altLang="zh-TW" dirty="0"/>
          </a:p>
        </p:txBody>
      </p:sp>
      <p:pic>
        <p:nvPicPr>
          <p:cNvPr id="11" name="圖片 10" descr="書名2.jpg"/>
          <p:cNvPicPr>
            <a:picLocks noChangeAspect="1"/>
          </p:cNvPicPr>
          <p:nvPr/>
        </p:nvPicPr>
        <p:blipFill>
          <a:blip r:embed="rId17" cstate="screen">
            <a:clrChange>
              <a:clrFrom>
                <a:srgbClr val="FAE6C3"/>
              </a:clrFrom>
              <a:clrTo>
                <a:srgbClr val="FAE6C3">
                  <a:alpha val="0"/>
                </a:srgbClr>
              </a:clrTo>
            </a:clrChange>
          </a:blip>
          <a:srcRect/>
          <a:stretch>
            <a:fillRect/>
          </a:stretch>
        </p:blipFill>
        <p:spPr>
          <a:xfrm>
            <a:off x="6745506" y="0"/>
            <a:ext cx="2398494" cy="997089"/>
          </a:xfrm>
          <a:prstGeom prst="rect">
            <a:avLst/>
          </a:prstGeom>
        </p:spPr>
      </p:pic>
      <p:sp>
        <p:nvSpPr>
          <p:cNvPr id="1027" name="Rectangle 3"/>
          <p:cNvSpPr>
            <a:spLocks noGrp="1" noChangeArrowheads="1"/>
          </p:cNvSpPr>
          <p:nvPr>
            <p:ph type="body" idx="1"/>
          </p:nvPr>
        </p:nvSpPr>
        <p:spPr bwMode="auto">
          <a:xfrm>
            <a:off x="457200" y="1143000"/>
            <a:ext cx="82296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altLang="zh-TW" dirty="0" smtClean="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iming>
    <p:tnLst>
      <p:par>
        <p:cTn id="1" dur="indefinite" restart="never" nodeType="tmRoot"/>
      </p:par>
    </p:tnLst>
  </p:timing>
  <p:hf hdr="0"/>
  <p:txStyles>
    <p:titleStyle>
      <a:lvl1pPr algn="l" rtl="0" eaLnBrk="1" fontAlgn="base" hangingPunct="1">
        <a:spcBef>
          <a:spcPct val="0"/>
        </a:spcBef>
        <a:spcAft>
          <a:spcPct val="0"/>
        </a:spcAft>
        <a:defRPr sz="3600" b="1" baseline="0">
          <a:solidFill>
            <a:schemeClr val="bg1"/>
          </a:solidFill>
          <a:effectLst>
            <a:outerShdw blurRad="38100" dist="38100" dir="2700000" algn="tl">
              <a:srgbClr val="000000">
                <a:alpha val="43137"/>
              </a:srgbClr>
            </a:outerShdw>
          </a:effectLst>
          <a:latin typeface="Comic Sans MS" pitchFamily="66" charset="0"/>
          <a:ea typeface="微軟正黑體" pitchFamily="34" charset="-120"/>
          <a:cs typeface="+mj-cs"/>
        </a:defRPr>
      </a:lvl1pPr>
      <a:lvl2pPr algn="l" rtl="0" eaLnBrk="1" fontAlgn="base" hangingPunct="1">
        <a:spcBef>
          <a:spcPct val="0"/>
        </a:spcBef>
        <a:spcAft>
          <a:spcPct val="0"/>
        </a:spcAft>
        <a:defRPr sz="3200" b="1">
          <a:solidFill>
            <a:schemeClr val="bg1"/>
          </a:solidFill>
          <a:latin typeface="Verdana" pitchFamily="34" charset="0"/>
        </a:defRPr>
      </a:lvl2pPr>
      <a:lvl3pPr algn="l" rtl="0" eaLnBrk="1" fontAlgn="base" hangingPunct="1">
        <a:spcBef>
          <a:spcPct val="0"/>
        </a:spcBef>
        <a:spcAft>
          <a:spcPct val="0"/>
        </a:spcAft>
        <a:defRPr sz="3200" b="1">
          <a:solidFill>
            <a:schemeClr val="bg1"/>
          </a:solidFill>
          <a:latin typeface="Verdana" pitchFamily="34" charset="0"/>
        </a:defRPr>
      </a:lvl3pPr>
      <a:lvl4pPr algn="l" rtl="0" eaLnBrk="1" fontAlgn="base" hangingPunct="1">
        <a:spcBef>
          <a:spcPct val="0"/>
        </a:spcBef>
        <a:spcAft>
          <a:spcPct val="0"/>
        </a:spcAft>
        <a:defRPr sz="3200" b="1">
          <a:solidFill>
            <a:schemeClr val="bg1"/>
          </a:solidFill>
          <a:latin typeface="Verdana" pitchFamily="34" charset="0"/>
        </a:defRPr>
      </a:lvl4pPr>
      <a:lvl5pPr algn="l" rtl="0" eaLnBrk="1" fontAlgn="base" hangingPunct="1">
        <a:spcBef>
          <a:spcPct val="0"/>
        </a:spcBef>
        <a:spcAft>
          <a:spcPct val="0"/>
        </a:spcAft>
        <a:defRPr sz="3200" b="1">
          <a:solidFill>
            <a:schemeClr val="bg1"/>
          </a:solidFill>
          <a:latin typeface="Verdana" pitchFamily="34" charset="0"/>
        </a:defRPr>
      </a:lvl5pPr>
      <a:lvl6pPr marL="457200" algn="l" rtl="0" eaLnBrk="1" fontAlgn="base" hangingPunct="1">
        <a:spcBef>
          <a:spcPct val="0"/>
        </a:spcBef>
        <a:spcAft>
          <a:spcPct val="0"/>
        </a:spcAft>
        <a:defRPr sz="3200" b="1">
          <a:solidFill>
            <a:schemeClr val="bg1"/>
          </a:solidFill>
          <a:latin typeface="Verdana" pitchFamily="34" charset="0"/>
        </a:defRPr>
      </a:lvl6pPr>
      <a:lvl7pPr marL="914400" algn="l" rtl="0" eaLnBrk="1" fontAlgn="base" hangingPunct="1">
        <a:spcBef>
          <a:spcPct val="0"/>
        </a:spcBef>
        <a:spcAft>
          <a:spcPct val="0"/>
        </a:spcAft>
        <a:defRPr sz="3200" b="1">
          <a:solidFill>
            <a:schemeClr val="bg1"/>
          </a:solidFill>
          <a:latin typeface="Verdana" pitchFamily="34" charset="0"/>
        </a:defRPr>
      </a:lvl7pPr>
      <a:lvl8pPr marL="1371600" algn="l" rtl="0" eaLnBrk="1" fontAlgn="base" hangingPunct="1">
        <a:spcBef>
          <a:spcPct val="0"/>
        </a:spcBef>
        <a:spcAft>
          <a:spcPct val="0"/>
        </a:spcAft>
        <a:defRPr sz="3200" b="1">
          <a:solidFill>
            <a:schemeClr val="bg1"/>
          </a:solidFill>
          <a:latin typeface="Verdana" pitchFamily="34" charset="0"/>
        </a:defRPr>
      </a:lvl8pPr>
      <a:lvl9pPr marL="1828800" algn="l" rtl="0" eaLnBrk="1" fontAlgn="base" hangingPunct="1">
        <a:spcBef>
          <a:spcPct val="0"/>
        </a:spcBef>
        <a:spcAft>
          <a:spcPct val="0"/>
        </a:spcAft>
        <a:defRPr sz="3200" b="1">
          <a:solidFill>
            <a:schemeClr val="bg1"/>
          </a:solidFill>
          <a:latin typeface="Verdana" pitchFamily="34" charset="0"/>
        </a:defRPr>
      </a:lvl9pPr>
    </p:titleStyle>
    <p:bodyStyle>
      <a:lvl1pPr marL="342900" indent="-342900" algn="l" rtl="0" eaLnBrk="1" fontAlgn="base" hangingPunct="1">
        <a:spcBef>
          <a:spcPts val="1000"/>
        </a:spcBef>
        <a:spcAft>
          <a:spcPct val="0"/>
        </a:spcAft>
        <a:buClr>
          <a:schemeClr val="hlink"/>
        </a:buClr>
        <a:buFontTx/>
        <a:buBlip>
          <a:blip r:embed="rId18"/>
        </a:buBlip>
        <a:defRPr sz="2800" b="0" baseline="0">
          <a:solidFill>
            <a:schemeClr val="accent4"/>
          </a:solidFill>
          <a:latin typeface="Comic Sans MS" pitchFamily="66" charset="0"/>
          <a:ea typeface="微軟正黑體" pitchFamily="34" charset="-120"/>
          <a:cs typeface="+mn-cs"/>
        </a:defRPr>
      </a:lvl1pPr>
      <a:lvl2pPr marL="742950" indent="-285750" algn="l" rtl="0" eaLnBrk="1" fontAlgn="base" hangingPunct="1">
        <a:spcBef>
          <a:spcPts val="1000"/>
        </a:spcBef>
        <a:spcAft>
          <a:spcPct val="0"/>
        </a:spcAft>
        <a:buClr>
          <a:schemeClr val="accent1"/>
        </a:buClr>
        <a:buFontTx/>
        <a:buBlip>
          <a:blip r:embed="rId19"/>
        </a:buBlip>
        <a:defRPr sz="2400" b="0" baseline="0">
          <a:solidFill>
            <a:schemeClr val="tx1"/>
          </a:solidFill>
          <a:latin typeface="Comic Sans MS" pitchFamily="66" charset="0"/>
          <a:ea typeface="微軟正黑體" pitchFamily="34" charset="-120"/>
        </a:defRPr>
      </a:lvl2pPr>
      <a:lvl3pPr marL="1143000" indent="-228600" algn="l" rtl="0" eaLnBrk="1" fontAlgn="base" hangingPunct="1">
        <a:spcBef>
          <a:spcPts val="1000"/>
        </a:spcBef>
        <a:spcAft>
          <a:spcPct val="0"/>
        </a:spcAft>
        <a:buClr>
          <a:schemeClr val="tx1"/>
        </a:buClr>
        <a:buFont typeface="Wingdings" pitchFamily="2" charset="2"/>
        <a:buChar char="n"/>
        <a:defRPr sz="2200" b="0" baseline="0">
          <a:solidFill>
            <a:schemeClr val="tx1"/>
          </a:solidFill>
          <a:latin typeface="Comic Sans MS" pitchFamily="66" charset="0"/>
          <a:ea typeface="微軟正黑體" pitchFamily="34" charset="-120"/>
        </a:defRPr>
      </a:lvl3pPr>
      <a:lvl4pPr marL="1600200" indent="-228600" algn="l" rtl="0" eaLnBrk="1" fontAlgn="base" hangingPunct="1">
        <a:spcBef>
          <a:spcPts val="1000"/>
        </a:spcBef>
        <a:spcAft>
          <a:spcPct val="0"/>
        </a:spcAft>
        <a:buChar char="–"/>
        <a:defRPr sz="2000" b="0" baseline="0">
          <a:solidFill>
            <a:schemeClr val="tx1"/>
          </a:solidFill>
          <a:latin typeface="Comic Sans MS" pitchFamily="66" charset="0"/>
          <a:ea typeface="微軟正黑體" pitchFamily="34" charset="-120"/>
        </a:defRPr>
      </a:lvl4pPr>
      <a:lvl5pPr marL="2057400" indent="-228600" algn="l" rtl="0" eaLnBrk="1" fontAlgn="base" hangingPunct="1">
        <a:spcBef>
          <a:spcPts val="1000"/>
        </a:spcBef>
        <a:spcAft>
          <a:spcPct val="0"/>
        </a:spcAft>
        <a:buChar char="»"/>
        <a:defRPr sz="2000" b="0" baseline="0">
          <a:solidFill>
            <a:schemeClr val="tx1"/>
          </a:solidFill>
          <a:latin typeface="Comic Sans MS" pitchFamily="66" charset="0"/>
          <a:ea typeface="微軟正黑體" pitchFamily="34" charset="-12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jco.tw/"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kindgarden.org.tw/"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ruten.com.tw/"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taiwan-hitachi.com.tw/2014sp/"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hyperlink" Target="http://www.7-11.com.tw/product/e-shop/"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hyperlink" Target="http://www.eprice.com.tw/"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rakuten.com.tw/ec/"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3" Type="http://schemas.openxmlformats.org/officeDocument/2006/relationships/hyperlink" Target="http://ppt.cc/9bhS"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uniqdj.com/"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vair.com.tw/"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facebook.com/NOVA3C?fref=ts"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priceline.com/"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groupon.com.tw/act/newapp/"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www.vair.com.tw/"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ctrTitle"/>
          </p:nvPr>
        </p:nvSpPr>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zh-TW" altLang="en-US" dirty="0" smtClean="0"/>
              <a:t>第</a:t>
            </a:r>
            <a:r>
              <a:rPr lang="en-US" altLang="zh-TW" dirty="0" smtClean="0"/>
              <a:t>11</a:t>
            </a:r>
            <a:r>
              <a:rPr lang="zh-TW" altLang="en-US" dirty="0" smtClean="0"/>
              <a:t>章 網路行銷與價格</a:t>
            </a:r>
            <a:endParaRPr lang="zh-TW" altLang="en-US" dirty="0"/>
          </a:p>
        </p:txBody>
      </p:sp>
      <p:sp>
        <p:nvSpPr>
          <p:cNvPr id="7" name="副標題 6"/>
          <p:cNvSpPr>
            <a:spLocks noGrp="1"/>
          </p:cNvSpPr>
          <p:nvPr>
            <p:ph type="subTitle" idx="1"/>
          </p:nvPr>
        </p:nvSpPr>
        <p:spPr/>
        <p:txBody>
          <a:bodyPr/>
          <a:lstStyle/>
          <a:p>
            <a:endParaRPr lang="zh-TW"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lvl="0"/>
            <a:r>
              <a:rPr lang="zh-TW" altLang="zh-TW" dirty="0" smtClean="0">
                <a:solidFill>
                  <a:schemeClr val="accent1"/>
                </a:solidFill>
              </a:rPr>
              <a:t>生活上的應用</a:t>
            </a:r>
            <a:endParaRPr lang="zh-TW" altLang="en-US" dirty="0">
              <a:solidFill>
                <a:schemeClr val="accent1"/>
              </a:solidFill>
            </a:endParaRPr>
          </a:p>
        </p:txBody>
      </p:sp>
      <p:sp>
        <p:nvSpPr>
          <p:cNvPr id="13" name="內容版面配置區 12"/>
          <p:cNvSpPr>
            <a:spLocks noGrp="1"/>
          </p:cNvSpPr>
          <p:nvPr>
            <p:ph idx="1"/>
          </p:nvPr>
        </p:nvSpPr>
        <p:spPr/>
        <p:txBody>
          <a:bodyPr/>
          <a:lstStyle/>
          <a:p>
            <a:pPr lvl="0"/>
            <a:r>
              <a:rPr lang="zh-TW" altLang="zh-TW" b="1" dirty="0" smtClean="0"/>
              <a:t>上課的成本</a:t>
            </a:r>
            <a:endParaRPr lang="en-US" altLang="zh-TW" b="1" dirty="0" smtClean="0"/>
          </a:p>
          <a:p>
            <a:pPr lvl="1"/>
            <a:r>
              <a:rPr lang="zh-TW" altLang="zh-TW" dirty="0" smtClean="0"/>
              <a:t>幾乎每個大學生都曾翹課、請假，不知道讀者是否知道上課的成本有多少？上課的成本主要在於學費，若以私立大學來計算，一學期學費為新台幣 </a:t>
            </a:r>
            <a:r>
              <a:rPr lang="en-US" altLang="zh-TW" dirty="0" smtClean="0"/>
              <a:t>50,000</a:t>
            </a:r>
            <a:r>
              <a:rPr lang="zh-TW" altLang="zh-TW" dirty="0" smtClean="0"/>
              <a:t>元，一學期共有 </a:t>
            </a:r>
            <a:r>
              <a:rPr lang="en-US" altLang="zh-TW" dirty="0" smtClean="0"/>
              <a:t>18 </a:t>
            </a:r>
            <a:r>
              <a:rPr lang="zh-TW" altLang="zh-TW" dirty="0" smtClean="0"/>
              <a:t>週、上 </a:t>
            </a:r>
            <a:r>
              <a:rPr lang="en-US" altLang="zh-TW" dirty="0" smtClean="0"/>
              <a:t>20 </a:t>
            </a:r>
            <a:r>
              <a:rPr lang="zh-TW" altLang="zh-TW" dirty="0" smtClean="0"/>
              <a:t>學分的課程，因此，每學分約為 </a:t>
            </a:r>
            <a:r>
              <a:rPr lang="en-US" altLang="zh-TW" dirty="0" smtClean="0"/>
              <a:t>139 </a:t>
            </a:r>
            <a:r>
              <a:rPr lang="zh-TW" altLang="zh-TW" dirty="0" smtClean="0"/>
              <a:t>元。</a:t>
            </a:r>
            <a:endParaRPr lang="en-US" altLang="zh-TW" dirty="0" smtClean="0"/>
          </a:p>
          <a:p>
            <a:pPr lvl="1"/>
            <a:r>
              <a:rPr lang="zh-TW" altLang="zh-TW" dirty="0" smtClean="0">
                <a:solidFill>
                  <a:srgbClr val="C00000"/>
                </a:solidFill>
              </a:rPr>
              <a:t>想一想：</a:t>
            </a:r>
            <a:r>
              <a:rPr lang="zh-TW" altLang="zh-TW" dirty="0" smtClean="0"/>
              <a:t>當你因為睡過頭、要打工或是要跟朋友出去玩而翹課，你的 </a:t>
            </a:r>
            <a:r>
              <a:rPr lang="en-US" altLang="zh-TW" dirty="0" smtClean="0"/>
              <a:t>139 </a:t>
            </a:r>
            <a:r>
              <a:rPr lang="zh-TW" altLang="zh-TW" dirty="0" smtClean="0"/>
              <a:t>元 </a:t>
            </a:r>
            <a:r>
              <a:rPr lang="en-US" altLang="zh-TW" dirty="0" smtClean="0"/>
              <a:t>(</a:t>
            </a:r>
            <a:r>
              <a:rPr lang="zh-TW" altLang="zh-TW" dirty="0" smtClean="0"/>
              <a:t>乘以翹課時數</a:t>
            </a:r>
            <a:r>
              <a:rPr lang="en-US" altLang="zh-TW" dirty="0" smtClean="0"/>
              <a:t>) </a:t>
            </a:r>
            <a:r>
              <a:rPr lang="zh-TW" altLang="zh-TW" dirty="0" smtClean="0"/>
              <a:t>正快速流失中，各位認為值得嗎？</a:t>
            </a:r>
          </a:p>
          <a:p>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1" name="投影片編號版面配置區 10"/>
          <p:cNvSpPr>
            <a:spLocks noGrp="1"/>
          </p:cNvSpPr>
          <p:nvPr>
            <p:ph type="sldNum" sz="quarter" idx="11"/>
          </p:nvPr>
        </p:nvSpPr>
        <p:spPr/>
        <p:txBody>
          <a:bodyPr/>
          <a:lstStyle/>
          <a:p>
            <a:fld id="{A3DEC8BA-62D7-46A7-9980-A77EEE976E4E}" type="slidenum">
              <a:rPr lang="en-US" altLang="zh-TW" smtClean="0"/>
              <a:pPr/>
              <a:t>10</a:t>
            </a:fld>
            <a:r>
              <a:rPr lang="en-US" altLang="zh-TW" smtClean="0"/>
              <a:t> / 44</a:t>
            </a:r>
            <a:endParaRPr lang="en-US" altLang="zh-TW" dirty="0"/>
          </a:p>
        </p:txBody>
      </p:sp>
      <p:sp>
        <p:nvSpPr>
          <p:cNvPr id="5" name="日期版面配置區 4"/>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10"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ea typeface="標楷體" pitchFamily="65" charset="-120"/>
              </a:rPr>
              <a:t>價格的意義</a:t>
            </a:r>
            <a:endParaRPr lang="ja-JP" altLang="en-US" sz="2400" dirty="0">
              <a:ea typeface="標楷體" pitchFamily="65" charset="-12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標題 15"/>
          <p:cNvSpPr>
            <a:spLocks noGrp="1"/>
          </p:cNvSpPr>
          <p:nvPr>
            <p:ph type="title"/>
          </p:nvPr>
        </p:nvSpPr>
        <p:spPr/>
        <p:txBody>
          <a:bodyPr/>
          <a:lstStyle/>
          <a:p>
            <a:r>
              <a:rPr lang="zh-TW" altLang="en-US" dirty="0" smtClean="0"/>
              <a:t>價格的影響因素</a:t>
            </a:r>
            <a:endParaRPr lang="zh-TW" altLang="en-US" dirty="0"/>
          </a:p>
        </p:txBody>
      </p:sp>
      <p:sp>
        <p:nvSpPr>
          <p:cNvPr id="18" name="內容版面配置區 17"/>
          <p:cNvSpPr>
            <a:spLocks noGrp="1"/>
          </p:cNvSpPr>
          <p:nvPr>
            <p:ph idx="1"/>
          </p:nvPr>
        </p:nvSpPr>
        <p:spPr/>
        <p:txBody>
          <a:bodyPr/>
          <a:lstStyle/>
          <a:p>
            <a:pPr>
              <a:buNone/>
            </a:pPr>
            <a:r>
              <a:rPr lang="en-US" altLang="zh-TW" b="1" dirty="0" smtClean="0">
                <a:solidFill>
                  <a:srgbClr val="C00000"/>
                </a:solidFill>
              </a:rPr>
              <a:t>3.</a:t>
            </a:r>
            <a:r>
              <a:rPr lang="zh-TW" altLang="en-US" b="1" dirty="0" smtClean="0">
                <a:solidFill>
                  <a:srgbClr val="C00000"/>
                </a:solidFill>
              </a:rPr>
              <a:t>產品生命週期 </a:t>
            </a:r>
            <a:r>
              <a:rPr lang="en-US" altLang="zh-TW" b="1" dirty="0" smtClean="0">
                <a:solidFill>
                  <a:srgbClr val="C00000"/>
                </a:solidFill>
              </a:rPr>
              <a:t>(Product Life Cycle)</a:t>
            </a:r>
          </a:p>
          <a:p>
            <a:pPr lvl="1"/>
            <a:r>
              <a:rPr lang="zh-TW" altLang="en-US" dirty="0" smtClean="0"/>
              <a:t>當產品在不同階段，定價的方式也有所不同。</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11</a:t>
            </a:fld>
            <a:r>
              <a:rPr lang="en-US" altLang="zh-TW" smtClean="0"/>
              <a:t> / 44</a:t>
            </a:r>
            <a:endParaRPr lang="en-US" altLang="zh-TW" dirty="0"/>
          </a:p>
        </p:txBody>
      </p:sp>
      <p:sp>
        <p:nvSpPr>
          <p:cNvPr id="5" name="日期版面配置區 4"/>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10"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ea typeface="標楷體" pitchFamily="65" charset="-120"/>
              </a:rPr>
              <a:t>價格的意義</a:t>
            </a:r>
            <a:endParaRPr lang="ja-JP" altLang="en-US" sz="2400" dirty="0">
              <a:ea typeface="標楷體" pitchFamily="65" charset="-120"/>
            </a:endParaRPr>
          </a:p>
        </p:txBody>
      </p:sp>
      <p:graphicFrame>
        <p:nvGraphicFramePr>
          <p:cNvPr id="19" name="內容版面配置區 16"/>
          <p:cNvGraphicFramePr>
            <a:graphicFrameLocks/>
          </p:cNvGraphicFramePr>
          <p:nvPr/>
        </p:nvGraphicFramePr>
        <p:xfrm>
          <a:off x="539552" y="2708920"/>
          <a:ext cx="8147248" cy="2808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文字方塊 10"/>
          <p:cNvSpPr txBox="1"/>
          <p:nvPr/>
        </p:nvSpPr>
        <p:spPr>
          <a:xfrm>
            <a:off x="4128869" y="467380"/>
            <a:ext cx="659155" cy="369332"/>
          </a:xfrm>
          <a:prstGeom prst="rect">
            <a:avLst/>
          </a:prstGeom>
          <a:noFill/>
        </p:spPr>
        <p:txBody>
          <a:bodyPr wrap="none" rtlCol="0">
            <a:spAutoFit/>
          </a:bodyPr>
          <a:lstStyle/>
          <a:p>
            <a:r>
              <a:rPr lang="en-US" altLang="zh-TW" dirty="0" smtClean="0">
                <a:solidFill>
                  <a:schemeClr val="accent2"/>
                </a:solidFill>
              </a:rPr>
              <a:t>(3/5)</a:t>
            </a:r>
            <a:endParaRPr lang="zh-TW" altLang="en-US"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標題 15"/>
          <p:cNvSpPr>
            <a:spLocks noGrp="1"/>
          </p:cNvSpPr>
          <p:nvPr>
            <p:ph type="title"/>
          </p:nvPr>
        </p:nvSpPr>
        <p:spPr/>
        <p:txBody>
          <a:bodyPr/>
          <a:lstStyle/>
          <a:p>
            <a:r>
              <a:rPr lang="zh-TW" altLang="en-US" dirty="0" smtClean="0"/>
              <a:t>價格的影響因素</a:t>
            </a:r>
            <a:endParaRPr lang="zh-TW" altLang="en-US" dirty="0"/>
          </a:p>
        </p:txBody>
      </p:sp>
      <p:sp>
        <p:nvSpPr>
          <p:cNvPr id="18" name="內容版面配置區 17"/>
          <p:cNvSpPr>
            <a:spLocks noGrp="1"/>
          </p:cNvSpPr>
          <p:nvPr>
            <p:ph idx="1"/>
          </p:nvPr>
        </p:nvSpPr>
        <p:spPr/>
        <p:txBody>
          <a:bodyPr/>
          <a:lstStyle/>
          <a:p>
            <a:pPr>
              <a:buNone/>
            </a:pPr>
            <a:r>
              <a:rPr lang="en-US" altLang="zh-TW" b="1" dirty="0" smtClean="0">
                <a:solidFill>
                  <a:srgbClr val="C00000"/>
                </a:solidFill>
              </a:rPr>
              <a:t>4.</a:t>
            </a:r>
            <a:r>
              <a:rPr lang="zh-TW" altLang="en-US" b="1" dirty="0" smtClean="0">
                <a:solidFill>
                  <a:srgbClr val="C00000"/>
                </a:solidFill>
              </a:rPr>
              <a:t>競爭的強度 </a:t>
            </a:r>
            <a:r>
              <a:rPr lang="en-US" altLang="zh-TW" b="1" dirty="0" smtClean="0">
                <a:solidFill>
                  <a:srgbClr val="C00000"/>
                </a:solidFill>
              </a:rPr>
              <a:t>(Competitor)</a:t>
            </a:r>
          </a:p>
          <a:p>
            <a:pPr lvl="1"/>
            <a:r>
              <a:rPr lang="zh-TW" altLang="en-US" dirty="0" smtClean="0"/>
              <a:t>通常面對一個競爭激烈的市場，企業往往會採用價格戰來做為競爭的手段。</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12</a:t>
            </a:fld>
            <a:r>
              <a:rPr lang="en-US" altLang="zh-TW" smtClean="0"/>
              <a:t> / 44</a:t>
            </a:r>
            <a:endParaRPr lang="en-US" altLang="zh-TW" dirty="0"/>
          </a:p>
        </p:txBody>
      </p:sp>
      <p:sp>
        <p:nvSpPr>
          <p:cNvPr id="5" name="日期版面配置區 4"/>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10"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ea typeface="標楷體" pitchFamily="65" charset="-120"/>
              </a:rPr>
              <a:t>價格的意義</a:t>
            </a:r>
            <a:endParaRPr lang="ja-JP" altLang="en-US" sz="2400" dirty="0">
              <a:ea typeface="標楷體" pitchFamily="65" charset="-120"/>
            </a:endParaRPr>
          </a:p>
        </p:txBody>
      </p:sp>
      <p:graphicFrame>
        <p:nvGraphicFramePr>
          <p:cNvPr id="19" name="內容版面配置區 16"/>
          <p:cNvGraphicFramePr>
            <a:graphicFrameLocks/>
          </p:cNvGraphicFramePr>
          <p:nvPr/>
        </p:nvGraphicFramePr>
        <p:xfrm>
          <a:off x="539552" y="2852936"/>
          <a:ext cx="8147248" cy="3240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文字方塊 10"/>
          <p:cNvSpPr txBox="1"/>
          <p:nvPr/>
        </p:nvSpPr>
        <p:spPr>
          <a:xfrm>
            <a:off x="4128869" y="467380"/>
            <a:ext cx="659155" cy="369332"/>
          </a:xfrm>
          <a:prstGeom prst="rect">
            <a:avLst/>
          </a:prstGeom>
          <a:noFill/>
        </p:spPr>
        <p:txBody>
          <a:bodyPr wrap="none" rtlCol="0">
            <a:spAutoFit/>
          </a:bodyPr>
          <a:lstStyle/>
          <a:p>
            <a:r>
              <a:rPr lang="en-US" altLang="zh-TW" dirty="0" smtClean="0">
                <a:solidFill>
                  <a:schemeClr val="accent2"/>
                </a:solidFill>
              </a:rPr>
              <a:t>(4/5)</a:t>
            </a:r>
            <a:endParaRPr lang="zh-TW" altLang="en-US"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標題 15"/>
          <p:cNvSpPr>
            <a:spLocks noGrp="1"/>
          </p:cNvSpPr>
          <p:nvPr>
            <p:ph type="title"/>
          </p:nvPr>
        </p:nvSpPr>
        <p:spPr/>
        <p:txBody>
          <a:bodyPr/>
          <a:lstStyle/>
          <a:p>
            <a:r>
              <a:rPr lang="zh-TW" altLang="en-US" dirty="0" smtClean="0"/>
              <a:t>價格的影響因素</a:t>
            </a:r>
            <a:endParaRPr lang="zh-TW" altLang="en-US" dirty="0"/>
          </a:p>
        </p:txBody>
      </p:sp>
      <p:sp>
        <p:nvSpPr>
          <p:cNvPr id="18" name="內容版面配置區 17"/>
          <p:cNvSpPr>
            <a:spLocks noGrp="1"/>
          </p:cNvSpPr>
          <p:nvPr>
            <p:ph idx="1"/>
          </p:nvPr>
        </p:nvSpPr>
        <p:spPr/>
        <p:txBody>
          <a:bodyPr/>
          <a:lstStyle/>
          <a:p>
            <a:pPr>
              <a:buNone/>
            </a:pPr>
            <a:r>
              <a:rPr lang="en-US" altLang="zh-TW" b="1" dirty="0" smtClean="0">
                <a:solidFill>
                  <a:srgbClr val="C00000"/>
                </a:solidFill>
              </a:rPr>
              <a:t>5.</a:t>
            </a:r>
            <a:r>
              <a:rPr lang="zh-TW" altLang="en-US" b="1" dirty="0" smtClean="0">
                <a:solidFill>
                  <a:srgbClr val="C00000"/>
                </a:solidFill>
              </a:rPr>
              <a:t>企業的目標 </a:t>
            </a:r>
            <a:r>
              <a:rPr lang="en-US" altLang="zh-TW" b="1" dirty="0" smtClean="0">
                <a:solidFill>
                  <a:srgbClr val="C00000"/>
                </a:solidFill>
              </a:rPr>
              <a:t>(Objective)</a:t>
            </a:r>
          </a:p>
          <a:p>
            <a:pPr lvl="1"/>
            <a:r>
              <a:rPr lang="zh-TW" altLang="en-US" dirty="0" smtClean="0"/>
              <a:t>產品的價格需要符合企業原先制定的策略目標，像是要拓展市場佔有率就要設立較低的價格，而要維持品牌的價值則價格不能降得太快</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13</a:t>
            </a:fld>
            <a:r>
              <a:rPr lang="en-US" altLang="zh-TW" smtClean="0"/>
              <a:t> / 44</a:t>
            </a:r>
            <a:endParaRPr lang="en-US" altLang="zh-TW" dirty="0"/>
          </a:p>
        </p:txBody>
      </p:sp>
      <p:sp>
        <p:nvSpPr>
          <p:cNvPr id="5" name="日期版面配置區 4"/>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10"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ea typeface="標楷體" pitchFamily="65" charset="-120"/>
              </a:rPr>
              <a:t>價格的意義</a:t>
            </a:r>
            <a:endParaRPr lang="ja-JP" altLang="en-US" sz="2400" dirty="0">
              <a:ea typeface="標楷體" pitchFamily="65" charset="-120"/>
            </a:endParaRPr>
          </a:p>
        </p:txBody>
      </p:sp>
      <p:graphicFrame>
        <p:nvGraphicFramePr>
          <p:cNvPr id="19" name="內容版面配置區 16"/>
          <p:cNvGraphicFramePr>
            <a:graphicFrameLocks/>
          </p:cNvGraphicFramePr>
          <p:nvPr/>
        </p:nvGraphicFramePr>
        <p:xfrm>
          <a:off x="539552" y="3140968"/>
          <a:ext cx="8147248" cy="316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文字方塊 10"/>
          <p:cNvSpPr txBox="1"/>
          <p:nvPr/>
        </p:nvSpPr>
        <p:spPr>
          <a:xfrm>
            <a:off x="4128869" y="467380"/>
            <a:ext cx="659155" cy="369332"/>
          </a:xfrm>
          <a:prstGeom prst="rect">
            <a:avLst/>
          </a:prstGeom>
          <a:noFill/>
        </p:spPr>
        <p:txBody>
          <a:bodyPr wrap="none" rtlCol="0">
            <a:spAutoFit/>
          </a:bodyPr>
          <a:lstStyle/>
          <a:p>
            <a:r>
              <a:rPr lang="en-US" altLang="zh-TW" dirty="0" smtClean="0">
                <a:solidFill>
                  <a:schemeClr val="accent2"/>
                </a:solidFill>
              </a:rPr>
              <a:t>(5/5)</a:t>
            </a:r>
            <a:endParaRPr lang="zh-TW" altLang="en-US"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標題 15"/>
          <p:cNvSpPr>
            <a:spLocks noGrp="1"/>
          </p:cNvSpPr>
          <p:nvPr>
            <p:ph type="title"/>
          </p:nvPr>
        </p:nvSpPr>
        <p:spPr/>
        <p:txBody>
          <a:bodyPr/>
          <a:lstStyle/>
          <a:p>
            <a:r>
              <a:rPr lang="zh-TW" altLang="en-US" dirty="0" smtClean="0"/>
              <a:t>企業常用的折扣方式</a:t>
            </a:r>
            <a:endParaRPr lang="zh-TW" altLang="en-US" dirty="0"/>
          </a:p>
        </p:txBody>
      </p:sp>
      <p:pic>
        <p:nvPicPr>
          <p:cNvPr id="141314" name="Picture 2"/>
          <p:cNvPicPr>
            <a:picLocks noGrp="1" noChangeAspect="1" noChangeArrowheads="1"/>
          </p:cNvPicPr>
          <p:nvPr>
            <p:ph idx="1"/>
          </p:nvPr>
        </p:nvPicPr>
        <p:blipFill>
          <a:blip r:embed="rId2" cstate="print">
            <a:clrChange>
              <a:clrFrom>
                <a:srgbClr val="FFFFFF"/>
              </a:clrFrom>
              <a:clrTo>
                <a:srgbClr val="FFFFFF">
                  <a:alpha val="0"/>
                </a:srgbClr>
              </a:clrTo>
            </a:clrChange>
          </a:blip>
          <a:srcRect/>
          <a:stretch>
            <a:fillRect/>
          </a:stretch>
        </p:blipFill>
        <p:spPr bwMode="auto">
          <a:xfrm>
            <a:off x="539750" y="1196752"/>
            <a:ext cx="8147050" cy="4550605"/>
          </a:xfrm>
          <a:prstGeom prst="rect">
            <a:avLst/>
          </a:prstGeom>
          <a:noFill/>
          <a:ln w="9525">
            <a:noFill/>
            <a:miter lim="800000"/>
            <a:headEnd/>
            <a:tailEnd/>
          </a:ln>
        </p:spPr>
      </p:pic>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1" name="投影片編號版面配置區 10"/>
          <p:cNvSpPr>
            <a:spLocks noGrp="1"/>
          </p:cNvSpPr>
          <p:nvPr>
            <p:ph type="sldNum" sz="quarter" idx="11"/>
          </p:nvPr>
        </p:nvSpPr>
        <p:spPr/>
        <p:txBody>
          <a:bodyPr/>
          <a:lstStyle/>
          <a:p>
            <a:fld id="{A3DEC8BA-62D7-46A7-9980-A77EEE976E4E}" type="slidenum">
              <a:rPr lang="en-US" altLang="zh-TW" smtClean="0"/>
              <a:pPr/>
              <a:t>14</a:t>
            </a:fld>
            <a:r>
              <a:rPr lang="en-US" altLang="zh-TW" smtClean="0"/>
              <a:t> / 44</a:t>
            </a:r>
            <a:endParaRPr lang="en-US" altLang="zh-TW" dirty="0"/>
          </a:p>
        </p:txBody>
      </p:sp>
      <p:sp>
        <p:nvSpPr>
          <p:cNvPr id="5" name="日期版面配置區 4"/>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10"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ea typeface="標楷體" pitchFamily="65" charset="-120"/>
              </a:rPr>
              <a:t>價格的意義</a:t>
            </a:r>
            <a:endParaRPr lang="ja-JP" altLang="en-US" sz="2400" dirty="0">
              <a:ea typeface="標楷體" pitchFamily="65" charset="-12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標題 15"/>
          <p:cNvSpPr>
            <a:spLocks noGrp="1"/>
          </p:cNvSpPr>
          <p:nvPr>
            <p:ph type="title"/>
          </p:nvPr>
        </p:nvSpPr>
        <p:spPr/>
        <p:txBody>
          <a:bodyPr/>
          <a:lstStyle/>
          <a:p>
            <a:r>
              <a:rPr lang="zh-TW" altLang="en-US" dirty="0" smtClean="0">
                <a:solidFill>
                  <a:schemeClr val="accent1"/>
                </a:solidFill>
              </a:rPr>
              <a:t>生活上的應用</a:t>
            </a:r>
            <a:endParaRPr lang="zh-TW" altLang="en-US" dirty="0">
              <a:solidFill>
                <a:schemeClr val="accent1"/>
              </a:solidFill>
            </a:endParaRPr>
          </a:p>
        </p:txBody>
      </p:sp>
      <p:sp>
        <p:nvSpPr>
          <p:cNvPr id="11" name="內容版面配置區 10"/>
          <p:cNvSpPr>
            <a:spLocks noGrp="1"/>
          </p:cNvSpPr>
          <p:nvPr>
            <p:ph idx="1"/>
          </p:nvPr>
        </p:nvSpPr>
        <p:spPr/>
        <p:txBody>
          <a:bodyPr/>
          <a:lstStyle/>
          <a:p>
            <a:r>
              <a:rPr lang="zh-TW" altLang="en-US" b="1" dirty="0" smtClean="0"/>
              <a:t>折扣訊息</a:t>
            </a:r>
            <a:endParaRPr lang="en-US" altLang="zh-TW" b="1" dirty="0" smtClean="0"/>
          </a:p>
          <a:p>
            <a:pPr lvl="1"/>
            <a:r>
              <a:rPr lang="zh-TW" altLang="en-US" dirty="0" smtClean="0"/>
              <a:t>折扣是消費者最關心與最喜歡看到的消息，網路上也有專門替消費者整理最新折扣、特賣會消息的網站，像是 </a:t>
            </a:r>
            <a:r>
              <a:rPr lang="en-US" altLang="zh-TW" dirty="0" err="1" smtClean="0"/>
              <a:t>jco</a:t>
            </a:r>
            <a:r>
              <a:rPr lang="en-US" altLang="zh-TW" dirty="0" smtClean="0"/>
              <a:t> </a:t>
            </a:r>
            <a:r>
              <a:rPr lang="zh-TW" altLang="en-US" dirty="0" smtClean="0"/>
              <a:t>折扣網 </a:t>
            </a:r>
            <a:r>
              <a:rPr lang="en-US" altLang="zh-TW" dirty="0" smtClean="0"/>
              <a:t>(</a:t>
            </a:r>
            <a:r>
              <a:rPr lang="zh-TW" altLang="en-US" dirty="0" smtClean="0"/>
              <a:t>如圖 </a:t>
            </a:r>
            <a:r>
              <a:rPr lang="en-US" altLang="zh-TW" dirty="0" smtClean="0"/>
              <a:t>11-3) </a:t>
            </a:r>
            <a:br>
              <a:rPr lang="en-US" altLang="zh-TW" dirty="0" smtClean="0"/>
            </a:br>
            <a:r>
              <a:rPr lang="zh-TW" altLang="en-US" dirty="0" smtClean="0"/>
              <a:t>就提供飲食、玩樂、衣飾、</a:t>
            </a:r>
            <a:r>
              <a:rPr lang="en-US" altLang="zh-TW" dirty="0" smtClean="0"/>
              <a:t/>
            </a:r>
            <a:br>
              <a:rPr lang="en-US" altLang="zh-TW" dirty="0" smtClean="0"/>
            </a:br>
            <a:r>
              <a:rPr lang="zh-TW" altLang="en-US" dirty="0" smtClean="0"/>
              <a:t>美妝等優惠訊息。</a:t>
            </a:r>
            <a:endParaRPr lang="en-US" altLang="zh-TW" dirty="0" smtClean="0"/>
          </a:p>
          <a:p>
            <a:pPr lvl="1"/>
            <a:r>
              <a:rPr lang="zh-TW" altLang="en-US" dirty="0" smtClean="0">
                <a:solidFill>
                  <a:srgbClr val="C00000"/>
                </a:solidFill>
              </a:rPr>
              <a:t>想一想：</a:t>
            </a:r>
            <a:r>
              <a:rPr lang="zh-TW" altLang="en-US" dirty="0" smtClean="0"/>
              <a:t>你都是從哪裡得到</a:t>
            </a:r>
            <a:r>
              <a:rPr lang="en-US" altLang="zh-TW" dirty="0" smtClean="0"/>
              <a:t/>
            </a:r>
            <a:br>
              <a:rPr lang="en-US" altLang="zh-TW" dirty="0" smtClean="0"/>
            </a:br>
            <a:r>
              <a:rPr lang="zh-TW" altLang="en-US" dirty="0" smtClean="0"/>
              <a:t>折扣或特價的消息？</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4" name="投影片編號版面配置區 13"/>
          <p:cNvSpPr>
            <a:spLocks noGrp="1"/>
          </p:cNvSpPr>
          <p:nvPr>
            <p:ph type="sldNum" sz="quarter" idx="11"/>
          </p:nvPr>
        </p:nvSpPr>
        <p:spPr/>
        <p:txBody>
          <a:bodyPr/>
          <a:lstStyle/>
          <a:p>
            <a:fld id="{A3DEC8BA-62D7-46A7-9980-A77EEE976E4E}" type="slidenum">
              <a:rPr lang="en-US" altLang="zh-TW" smtClean="0"/>
              <a:pPr/>
              <a:t>15</a:t>
            </a:fld>
            <a:r>
              <a:rPr lang="en-US" altLang="zh-TW" smtClean="0"/>
              <a:t> / 44</a:t>
            </a:r>
            <a:endParaRPr lang="en-US" altLang="zh-TW" dirty="0"/>
          </a:p>
        </p:txBody>
      </p:sp>
      <p:sp>
        <p:nvSpPr>
          <p:cNvPr id="5" name="日期版面配置區 4"/>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10"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ea typeface="標楷體" pitchFamily="65" charset="-120"/>
              </a:rPr>
              <a:t>價格的意義</a:t>
            </a:r>
            <a:endParaRPr lang="ja-JP" altLang="en-US" sz="2400" dirty="0">
              <a:ea typeface="標楷體" pitchFamily="65" charset="-120"/>
            </a:endParaRPr>
          </a:p>
        </p:txBody>
      </p:sp>
      <p:pic>
        <p:nvPicPr>
          <p:cNvPr id="12" name="圖片 11"/>
          <p:cNvPicPr/>
          <p:nvPr/>
        </p:nvPicPr>
        <p:blipFill rotWithShape="1">
          <a:blip r:embed="rId2" cstate="print"/>
          <a:srcRect l="25825" t="9631" r="27040" b="6250"/>
          <a:stretch/>
        </p:blipFill>
        <p:spPr bwMode="auto">
          <a:xfrm>
            <a:off x="5292080" y="2564904"/>
            <a:ext cx="3448020" cy="3461329"/>
          </a:xfrm>
          <a:prstGeom prst="rect">
            <a:avLst/>
          </a:prstGeom>
          <a:ln>
            <a:solidFill>
              <a:schemeClr val="accent1"/>
            </a:solid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
        <p:nvSpPr>
          <p:cNvPr id="13" name="矩形 12"/>
          <p:cNvSpPr/>
          <p:nvPr/>
        </p:nvSpPr>
        <p:spPr>
          <a:xfrm>
            <a:off x="5796136" y="6021288"/>
            <a:ext cx="2206566" cy="646331"/>
          </a:xfrm>
          <a:prstGeom prst="rect">
            <a:avLst/>
          </a:prstGeom>
        </p:spPr>
        <p:txBody>
          <a:bodyPr wrap="none">
            <a:spAutoFit/>
          </a:bodyPr>
          <a:lstStyle/>
          <a:p>
            <a:r>
              <a:rPr lang="zh-TW" altLang="en-US" dirty="0" smtClean="0"/>
              <a:t>圖 </a:t>
            </a:r>
            <a:r>
              <a:rPr lang="en-US" altLang="zh-TW" dirty="0" smtClean="0"/>
              <a:t>11-3</a:t>
            </a:r>
            <a:r>
              <a:rPr lang="zh-TW" altLang="en-US" dirty="0" smtClean="0"/>
              <a:t>　</a:t>
            </a:r>
            <a:r>
              <a:rPr lang="en-US" altLang="zh-TW" dirty="0" err="1" smtClean="0"/>
              <a:t>jco</a:t>
            </a:r>
            <a:r>
              <a:rPr lang="en-US" altLang="zh-TW" dirty="0" smtClean="0"/>
              <a:t> </a:t>
            </a:r>
            <a:r>
              <a:rPr lang="zh-TW" altLang="en-US" dirty="0" smtClean="0"/>
              <a:t>折扣網</a:t>
            </a:r>
            <a:endParaRPr lang="en-US" altLang="zh-TW" dirty="0" smtClean="0"/>
          </a:p>
          <a:p>
            <a:r>
              <a:rPr lang="en-US" altLang="zh-TW" dirty="0" smtClean="0"/>
              <a:t>(</a:t>
            </a:r>
            <a:r>
              <a:rPr lang="en-US" altLang="zh-TW" dirty="0" smtClean="0">
                <a:hlinkClick r:id="rId3"/>
              </a:rPr>
              <a:t>http://www.jco.tw/</a:t>
            </a:r>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標題 15"/>
          <p:cNvSpPr>
            <a:spLocks noGrp="1"/>
          </p:cNvSpPr>
          <p:nvPr>
            <p:ph type="title"/>
          </p:nvPr>
        </p:nvSpPr>
        <p:spPr/>
        <p:txBody>
          <a:bodyPr/>
          <a:lstStyle/>
          <a:p>
            <a:r>
              <a:rPr lang="zh-TW" altLang="en-US" dirty="0" smtClean="0"/>
              <a:t>定價的概念</a:t>
            </a:r>
            <a:endParaRPr lang="zh-TW" altLang="en-US" dirty="0"/>
          </a:p>
        </p:txBody>
      </p:sp>
      <p:sp>
        <p:nvSpPr>
          <p:cNvPr id="11" name="內容版面配置區 10"/>
          <p:cNvSpPr>
            <a:spLocks noGrp="1"/>
          </p:cNvSpPr>
          <p:nvPr>
            <p:ph idx="1"/>
          </p:nvPr>
        </p:nvSpPr>
        <p:spPr/>
        <p:txBody>
          <a:bodyPr/>
          <a:lstStyle/>
          <a:p>
            <a:pPr>
              <a:buNone/>
            </a:pPr>
            <a:r>
              <a:rPr lang="en-US" altLang="zh-TW" b="1" dirty="0" smtClean="0">
                <a:solidFill>
                  <a:srgbClr val="C00000"/>
                </a:solidFill>
              </a:rPr>
              <a:t>1.</a:t>
            </a:r>
            <a:r>
              <a:rPr lang="zh-TW" altLang="en-US" b="1" dirty="0" smtClean="0">
                <a:solidFill>
                  <a:srgbClr val="C00000"/>
                </a:solidFill>
              </a:rPr>
              <a:t>成本導向定價法 </a:t>
            </a:r>
            <a:r>
              <a:rPr lang="en-US" altLang="zh-TW" b="1" dirty="0" smtClean="0">
                <a:solidFill>
                  <a:srgbClr val="C00000"/>
                </a:solidFill>
              </a:rPr>
              <a:t>(Cost-oriented Pricing)</a:t>
            </a:r>
          </a:p>
          <a:p>
            <a:pPr lvl="1"/>
            <a:r>
              <a:rPr lang="zh-TW" altLang="en-US" b="1" dirty="0" smtClean="0"/>
              <a:t>加成定價法 </a:t>
            </a:r>
            <a:r>
              <a:rPr lang="en-US" altLang="zh-TW" b="1" dirty="0" smtClean="0"/>
              <a:t>(Cost-plus Pricing)</a:t>
            </a:r>
            <a:r>
              <a:rPr lang="zh-TW" altLang="en-US" b="1" dirty="0" smtClean="0"/>
              <a:t>：</a:t>
            </a:r>
            <a:r>
              <a:rPr lang="zh-TW" altLang="en-US" dirty="0" smtClean="0"/>
              <a:t>即直接在成本上加入一定的利潤做為產品售價。</a:t>
            </a:r>
            <a:endParaRPr lang="en-US" altLang="zh-TW" dirty="0" smtClean="0"/>
          </a:p>
          <a:p>
            <a:pPr lvl="1"/>
            <a:endParaRPr lang="en-US" altLang="zh-TW" dirty="0" smtClean="0"/>
          </a:p>
          <a:p>
            <a:pPr lvl="1"/>
            <a:r>
              <a:rPr lang="zh-TW" altLang="en-US" b="1" dirty="0" smtClean="0"/>
              <a:t>損益兩平定價法 </a:t>
            </a:r>
            <a:r>
              <a:rPr lang="en-US" altLang="zh-TW" b="1" dirty="0" smtClean="0"/>
              <a:t>(Break-even Pricing)</a:t>
            </a:r>
            <a:r>
              <a:rPr lang="zh-TW" altLang="en-US" b="1" dirty="0" smtClean="0"/>
              <a:t>：</a:t>
            </a:r>
            <a:r>
              <a:rPr lang="zh-TW" altLang="en-US" dirty="0" smtClean="0"/>
              <a:t>是以成本價來進行銷售，通常用在該產品並非主力產品，而是希望能藉此吸引消費者的目光。</a:t>
            </a:r>
            <a:r>
              <a:rPr lang="en-US" altLang="zh-TW" dirty="0" smtClean="0"/>
              <a:t>(</a:t>
            </a:r>
            <a:r>
              <a:rPr lang="zh-TW" altLang="en-US" dirty="0" smtClean="0"/>
              <a:t>如圖</a:t>
            </a:r>
            <a:r>
              <a:rPr lang="en-US" altLang="zh-TW" dirty="0" smtClean="0"/>
              <a:t>11-4)</a:t>
            </a:r>
          </a:p>
          <a:p>
            <a:pPr lvl="1"/>
            <a:endParaRPr lang="en-US" altLang="zh-TW" dirty="0" smtClean="0"/>
          </a:p>
          <a:p>
            <a:pPr lvl="1"/>
            <a:r>
              <a:rPr lang="zh-TW" altLang="en-US" b="1" dirty="0" smtClean="0"/>
              <a:t>利潤極大化定價法 </a:t>
            </a:r>
            <a:r>
              <a:rPr lang="en-US" altLang="zh-TW" b="1" dirty="0" smtClean="0"/>
              <a:t>(Profit Maximization Pricing)</a:t>
            </a:r>
            <a:r>
              <a:rPr lang="zh-TW" altLang="en-US" b="1" dirty="0" smtClean="0"/>
              <a:t>：</a:t>
            </a:r>
            <a:r>
              <a:rPr lang="zh-TW" altLang="en-US" dirty="0" smtClean="0"/>
              <a:t>是希望能創造出產品最大的營收</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3" name="投影片編號版面配置區 12"/>
          <p:cNvSpPr>
            <a:spLocks noGrp="1"/>
          </p:cNvSpPr>
          <p:nvPr>
            <p:ph type="sldNum" sz="quarter" idx="11"/>
          </p:nvPr>
        </p:nvSpPr>
        <p:spPr/>
        <p:txBody>
          <a:bodyPr/>
          <a:lstStyle/>
          <a:p>
            <a:fld id="{A3DEC8BA-62D7-46A7-9980-A77EEE976E4E}" type="slidenum">
              <a:rPr lang="en-US" altLang="zh-TW" smtClean="0"/>
              <a:pPr/>
              <a:t>16</a:t>
            </a:fld>
            <a:r>
              <a:rPr lang="en-US" altLang="zh-TW" smtClean="0"/>
              <a:t> / 44</a:t>
            </a:r>
            <a:endParaRPr lang="en-US" altLang="zh-TW" dirty="0"/>
          </a:p>
        </p:txBody>
      </p:sp>
      <p:sp>
        <p:nvSpPr>
          <p:cNvPr id="5" name="日期版面配置區 4"/>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10"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ea typeface="標楷體" pitchFamily="65" charset="-120"/>
              </a:rPr>
              <a:t>價格的意義</a:t>
            </a:r>
            <a:endParaRPr lang="ja-JP" altLang="en-US" sz="2400" dirty="0">
              <a:ea typeface="標楷體" pitchFamily="65" charset="-120"/>
            </a:endParaRPr>
          </a:p>
        </p:txBody>
      </p:sp>
      <p:sp>
        <p:nvSpPr>
          <p:cNvPr id="12" name="文字方塊 11"/>
          <p:cNvSpPr txBox="1"/>
          <p:nvPr/>
        </p:nvSpPr>
        <p:spPr>
          <a:xfrm>
            <a:off x="3203848" y="467380"/>
            <a:ext cx="659155" cy="369332"/>
          </a:xfrm>
          <a:prstGeom prst="rect">
            <a:avLst/>
          </a:prstGeom>
          <a:noFill/>
        </p:spPr>
        <p:txBody>
          <a:bodyPr wrap="none" rtlCol="0">
            <a:spAutoFit/>
          </a:bodyPr>
          <a:lstStyle/>
          <a:p>
            <a:r>
              <a:rPr lang="en-US" altLang="zh-TW" dirty="0" smtClean="0">
                <a:solidFill>
                  <a:schemeClr val="accent2"/>
                </a:solidFill>
              </a:rPr>
              <a:t>(1/7)</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損益兩平定價法</a:t>
            </a:r>
            <a:r>
              <a:rPr lang="en-US" altLang="zh-TW" dirty="0" smtClean="0"/>
              <a:t>-</a:t>
            </a:r>
            <a:r>
              <a:rPr lang="zh-TW" altLang="en-US" dirty="0" smtClean="0"/>
              <a:t>範例</a:t>
            </a:r>
            <a:endParaRPr lang="zh-TW" altLang="en-US" dirty="0"/>
          </a:p>
        </p:txBody>
      </p:sp>
      <p:pic>
        <p:nvPicPr>
          <p:cNvPr id="7" name="內容版面配置區 6"/>
          <p:cNvPicPr>
            <a:picLocks noGrp="1"/>
          </p:cNvPicPr>
          <p:nvPr>
            <p:ph idx="1"/>
          </p:nvPr>
        </p:nvPicPr>
        <p:blipFill rotWithShape="1">
          <a:blip r:embed="rId2" cstate="print"/>
          <a:srcRect l="25102" t="9952" r="26318" b="5287"/>
          <a:stretch/>
        </p:blipFill>
        <p:spPr bwMode="auto">
          <a:xfrm>
            <a:off x="2061893" y="1143000"/>
            <a:ext cx="4886371" cy="4795650"/>
          </a:xfrm>
          <a:prstGeom prst="rect">
            <a:avLst/>
          </a:prstGeom>
          <a:ln>
            <a:solidFill>
              <a:schemeClr val="accent1"/>
            </a:solid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0" name="投影片編號版面配置區 9"/>
          <p:cNvSpPr>
            <a:spLocks noGrp="1"/>
          </p:cNvSpPr>
          <p:nvPr>
            <p:ph type="sldNum" sz="quarter" idx="11"/>
          </p:nvPr>
        </p:nvSpPr>
        <p:spPr/>
        <p:txBody>
          <a:bodyPr/>
          <a:lstStyle/>
          <a:p>
            <a:fld id="{A3DEC8BA-62D7-46A7-9980-A77EEE976E4E}" type="slidenum">
              <a:rPr lang="en-US" altLang="zh-TW" smtClean="0"/>
              <a:pPr/>
              <a:t>17</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矩形 7"/>
          <p:cNvSpPr/>
          <p:nvPr/>
        </p:nvSpPr>
        <p:spPr>
          <a:xfrm>
            <a:off x="2051720" y="5949280"/>
            <a:ext cx="5233036" cy="369332"/>
          </a:xfrm>
          <a:prstGeom prst="rect">
            <a:avLst/>
          </a:prstGeom>
        </p:spPr>
        <p:txBody>
          <a:bodyPr wrap="none">
            <a:spAutoFit/>
          </a:bodyPr>
          <a:lstStyle/>
          <a:p>
            <a:r>
              <a:rPr lang="zh-TW" altLang="en-US" dirty="0" smtClean="0"/>
              <a:t>圖 </a:t>
            </a:r>
            <a:r>
              <a:rPr lang="en-US" altLang="zh-TW" dirty="0" smtClean="0"/>
              <a:t>11-4</a:t>
            </a:r>
            <a:r>
              <a:rPr lang="zh-TW" altLang="en-US" dirty="0" smtClean="0"/>
              <a:t>　愛心家園首頁 </a:t>
            </a:r>
            <a:r>
              <a:rPr lang="en-US" altLang="zh-TW" dirty="0" smtClean="0"/>
              <a:t>(</a:t>
            </a:r>
            <a:r>
              <a:rPr lang="en-US" altLang="zh-TW" dirty="0" smtClean="0">
                <a:hlinkClick r:id="rId3"/>
              </a:rPr>
              <a:t>http://kindgarden.org.tw/</a:t>
            </a:r>
            <a:r>
              <a:rPr lang="en-US" altLang="zh-TW" dirty="0" smtClean="0"/>
              <a:t>)</a:t>
            </a:r>
            <a:endParaRPr lang="zh-TW" altLang="en-US" dirty="0"/>
          </a:p>
        </p:txBody>
      </p:sp>
      <p:sp>
        <p:nvSpPr>
          <p:cNvPr id="11"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12"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13"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ea typeface="標楷體" pitchFamily="65" charset="-120"/>
              </a:rPr>
              <a:t>價格的意義</a:t>
            </a:r>
            <a:endParaRPr lang="ja-JP" altLang="en-US" sz="2400" dirty="0">
              <a:ea typeface="標楷體" pitchFamily="65" charset="-12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標題 16"/>
          <p:cNvSpPr>
            <a:spLocks noGrp="1"/>
          </p:cNvSpPr>
          <p:nvPr>
            <p:ph type="title"/>
          </p:nvPr>
        </p:nvSpPr>
        <p:spPr/>
        <p:txBody>
          <a:bodyPr/>
          <a:lstStyle/>
          <a:p>
            <a:r>
              <a:rPr lang="zh-TW" altLang="en-US" dirty="0" smtClean="0"/>
              <a:t>定價的概念</a:t>
            </a:r>
            <a:endParaRPr lang="zh-TW" altLang="en-US" dirty="0"/>
          </a:p>
        </p:txBody>
      </p:sp>
      <p:sp>
        <p:nvSpPr>
          <p:cNvPr id="11" name="內容版面配置區 10"/>
          <p:cNvSpPr>
            <a:spLocks noGrp="1"/>
          </p:cNvSpPr>
          <p:nvPr>
            <p:ph idx="1"/>
          </p:nvPr>
        </p:nvSpPr>
        <p:spPr/>
        <p:txBody>
          <a:bodyPr/>
          <a:lstStyle/>
          <a:p>
            <a:pPr>
              <a:buNone/>
            </a:pPr>
            <a:r>
              <a:rPr lang="en-US" altLang="zh-TW" b="1" dirty="0" smtClean="0">
                <a:solidFill>
                  <a:srgbClr val="C00000"/>
                </a:solidFill>
              </a:rPr>
              <a:t>2.</a:t>
            </a:r>
            <a:r>
              <a:rPr lang="zh-TW" altLang="en-US" b="1" dirty="0" smtClean="0">
                <a:solidFill>
                  <a:srgbClr val="C00000"/>
                </a:solidFill>
              </a:rPr>
              <a:t>銷售額導向定價法 </a:t>
            </a:r>
            <a:r>
              <a:rPr lang="en-US" altLang="zh-TW" b="1" dirty="0" smtClean="0">
                <a:solidFill>
                  <a:srgbClr val="C00000"/>
                </a:solidFill>
              </a:rPr>
              <a:t>(Sales-oriented Pricing)</a:t>
            </a:r>
          </a:p>
          <a:p>
            <a:pPr lvl="1"/>
            <a:r>
              <a:rPr lang="zh-TW" altLang="en-US" b="1" dirty="0" smtClean="0"/>
              <a:t>刮脂定價 </a:t>
            </a:r>
            <a:r>
              <a:rPr lang="en-US" altLang="zh-TW" b="1" dirty="0" smtClean="0"/>
              <a:t>(Skimming Pricing)</a:t>
            </a:r>
            <a:r>
              <a:rPr lang="zh-TW" altLang="en-US" b="1" dirty="0" smtClean="0"/>
              <a:t>：</a:t>
            </a:r>
            <a:r>
              <a:rPr lang="zh-TW" altLang="en-US" dirty="0" smtClean="0"/>
              <a:t>先訂立一個消費者願意接受的最高價格，然後隨著產品上市後，逐步往下調整售價，以提高銷售額與市場佔有率</a:t>
            </a:r>
            <a:endParaRPr lang="en-US" altLang="zh-TW" dirty="0" smtClean="0"/>
          </a:p>
          <a:p>
            <a:pPr lvl="1"/>
            <a:endParaRPr lang="en-US" altLang="zh-TW" dirty="0" smtClean="0"/>
          </a:p>
          <a:p>
            <a:pPr lvl="1"/>
            <a:r>
              <a:rPr lang="zh-TW" altLang="en-US" b="1" dirty="0" smtClean="0"/>
              <a:t>滲透定價 </a:t>
            </a:r>
            <a:r>
              <a:rPr lang="en-US" altLang="zh-TW" b="1" dirty="0" smtClean="0"/>
              <a:t>(Penetration Pricing)</a:t>
            </a:r>
            <a:r>
              <a:rPr lang="zh-TW" altLang="en-US" b="1" dirty="0" smtClean="0"/>
              <a:t>：</a:t>
            </a:r>
            <a:r>
              <a:rPr lang="zh-TW" altLang="en-US" dirty="0" smtClean="0"/>
              <a:t>以低價來吸引消費者的目光，以期能在最短時間內提高產品銷售額與市佔率，像是 </a:t>
            </a:r>
            <a:r>
              <a:rPr lang="en-US" altLang="zh-TW" dirty="0" smtClean="0"/>
              <a:t>amazon.com </a:t>
            </a:r>
            <a:r>
              <a:rPr lang="zh-TW" altLang="en-US" dirty="0" smtClean="0"/>
              <a:t>的 </a:t>
            </a:r>
            <a:r>
              <a:rPr lang="en-US" altLang="zh-TW" dirty="0" smtClean="0"/>
              <a:t>Kindle</a:t>
            </a:r>
            <a:r>
              <a:rPr lang="zh-TW" altLang="en-US" dirty="0" smtClean="0"/>
              <a:t>。</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3" name="投影片編號版面配置區 12"/>
          <p:cNvSpPr>
            <a:spLocks noGrp="1"/>
          </p:cNvSpPr>
          <p:nvPr>
            <p:ph type="sldNum" sz="quarter" idx="11"/>
          </p:nvPr>
        </p:nvSpPr>
        <p:spPr/>
        <p:txBody>
          <a:bodyPr/>
          <a:lstStyle/>
          <a:p>
            <a:fld id="{A3DEC8BA-62D7-46A7-9980-A77EEE976E4E}" type="slidenum">
              <a:rPr lang="en-US" altLang="zh-TW" smtClean="0"/>
              <a:pPr/>
              <a:t>18</a:t>
            </a:fld>
            <a:r>
              <a:rPr lang="en-US" altLang="zh-TW" smtClean="0"/>
              <a:t> / 44</a:t>
            </a:r>
            <a:endParaRPr lang="en-US" altLang="zh-TW" dirty="0"/>
          </a:p>
        </p:txBody>
      </p:sp>
      <p:sp>
        <p:nvSpPr>
          <p:cNvPr id="5" name="日期版面配置區 4"/>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10"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ea typeface="標楷體" pitchFamily="65" charset="-120"/>
              </a:rPr>
              <a:t>價格的意義</a:t>
            </a:r>
            <a:endParaRPr lang="ja-JP" altLang="en-US" sz="2400" dirty="0">
              <a:ea typeface="標楷體" pitchFamily="65" charset="-120"/>
            </a:endParaRPr>
          </a:p>
        </p:txBody>
      </p:sp>
      <p:sp>
        <p:nvSpPr>
          <p:cNvPr id="12" name="文字方塊 11"/>
          <p:cNvSpPr txBox="1"/>
          <p:nvPr/>
        </p:nvSpPr>
        <p:spPr>
          <a:xfrm>
            <a:off x="3203848" y="467380"/>
            <a:ext cx="659155" cy="369332"/>
          </a:xfrm>
          <a:prstGeom prst="rect">
            <a:avLst/>
          </a:prstGeom>
          <a:noFill/>
        </p:spPr>
        <p:txBody>
          <a:bodyPr wrap="none" rtlCol="0">
            <a:spAutoFit/>
          </a:bodyPr>
          <a:lstStyle/>
          <a:p>
            <a:r>
              <a:rPr lang="en-US" altLang="zh-TW" dirty="0" smtClean="0">
                <a:solidFill>
                  <a:schemeClr val="accent2"/>
                </a:solidFill>
              </a:rPr>
              <a:t>(2/7)</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標題 16"/>
          <p:cNvSpPr>
            <a:spLocks noGrp="1"/>
          </p:cNvSpPr>
          <p:nvPr>
            <p:ph type="title"/>
          </p:nvPr>
        </p:nvSpPr>
        <p:spPr/>
        <p:txBody>
          <a:bodyPr/>
          <a:lstStyle/>
          <a:p>
            <a:r>
              <a:rPr lang="zh-TW" altLang="en-US" dirty="0" smtClean="0"/>
              <a:t>定價的概念</a:t>
            </a:r>
            <a:endParaRPr lang="zh-TW" altLang="en-US" dirty="0"/>
          </a:p>
        </p:txBody>
      </p:sp>
      <p:sp>
        <p:nvSpPr>
          <p:cNvPr id="11" name="內容版面配置區 10"/>
          <p:cNvSpPr>
            <a:spLocks noGrp="1"/>
          </p:cNvSpPr>
          <p:nvPr>
            <p:ph idx="1"/>
          </p:nvPr>
        </p:nvSpPr>
        <p:spPr/>
        <p:txBody>
          <a:bodyPr/>
          <a:lstStyle/>
          <a:p>
            <a:pPr>
              <a:buNone/>
            </a:pPr>
            <a:r>
              <a:rPr lang="en-US" altLang="zh-TW" b="1" dirty="0" smtClean="0">
                <a:solidFill>
                  <a:srgbClr val="C00000"/>
                </a:solidFill>
              </a:rPr>
              <a:t>3.</a:t>
            </a:r>
            <a:r>
              <a:rPr lang="zh-TW" altLang="en-US" b="1" dirty="0" smtClean="0">
                <a:solidFill>
                  <a:srgbClr val="C00000"/>
                </a:solidFill>
              </a:rPr>
              <a:t>競爭導向定價法 </a:t>
            </a:r>
            <a:r>
              <a:rPr lang="en-US" altLang="zh-TW" b="1" dirty="0" smtClean="0">
                <a:solidFill>
                  <a:srgbClr val="C00000"/>
                </a:solidFill>
              </a:rPr>
              <a:t>(Competition-oriented Pricing)</a:t>
            </a:r>
          </a:p>
          <a:p>
            <a:pPr lvl="1"/>
            <a:r>
              <a:rPr lang="zh-TW" altLang="en-US" b="1" dirty="0" smtClean="0"/>
              <a:t>流行定價法 </a:t>
            </a:r>
            <a:r>
              <a:rPr lang="en-US" altLang="zh-TW" b="1" dirty="0" smtClean="0"/>
              <a:t>(Going-rate Pricing)</a:t>
            </a:r>
            <a:r>
              <a:rPr lang="zh-TW" altLang="en-US" b="1" dirty="0" smtClean="0"/>
              <a:t>：</a:t>
            </a:r>
            <a:r>
              <a:rPr lang="zh-TW" altLang="en-US" dirty="0" smtClean="0"/>
              <a:t>這是參考同業的價格，來決定自己產品價格的定價方式，藉此制定相同或維持一定價差拍賣定價法 </a:t>
            </a:r>
            <a:r>
              <a:rPr lang="en-US" altLang="zh-TW" dirty="0" smtClean="0"/>
              <a:t>(Auction Pricing)</a:t>
            </a:r>
            <a:r>
              <a:rPr lang="zh-TW" altLang="en-US" dirty="0" smtClean="0"/>
              <a:t>：</a:t>
            </a:r>
            <a:endParaRPr lang="en-US" altLang="zh-TW" dirty="0" smtClean="0"/>
          </a:p>
          <a:p>
            <a:pPr marL="1346200" lvl="2" indent="-431800">
              <a:buNone/>
            </a:pPr>
            <a:r>
              <a:rPr lang="en-US" altLang="zh-TW" b="1" dirty="0" smtClean="0"/>
              <a:t>(1) </a:t>
            </a:r>
            <a:r>
              <a:rPr lang="zh-TW" altLang="en-US" b="1" dirty="0" smtClean="0"/>
              <a:t>英式拍賣 </a:t>
            </a:r>
            <a:r>
              <a:rPr lang="en-US" altLang="zh-TW" b="1" dirty="0" smtClean="0"/>
              <a:t>(English Auctions) </a:t>
            </a:r>
            <a:r>
              <a:rPr lang="en-US" altLang="zh-TW" dirty="0" smtClean="0"/>
              <a:t>——</a:t>
            </a:r>
            <a:r>
              <a:rPr lang="zh-TW" altLang="en-US" dirty="0" smtClean="0"/>
              <a:t>最高價者得到該產品</a:t>
            </a:r>
            <a:r>
              <a:rPr lang="en-US" altLang="zh-TW" dirty="0" smtClean="0"/>
              <a:t> (</a:t>
            </a:r>
            <a:r>
              <a:rPr lang="zh-TW" altLang="en-US" dirty="0" smtClean="0"/>
              <a:t>如圖</a:t>
            </a:r>
            <a:r>
              <a:rPr lang="en-US" altLang="zh-TW" dirty="0" smtClean="0"/>
              <a:t>11-5)</a:t>
            </a:r>
          </a:p>
          <a:p>
            <a:pPr marL="1346200" lvl="2" indent="-431800">
              <a:buNone/>
            </a:pPr>
            <a:r>
              <a:rPr lang="en-US" altLang="zh-TW" b="1" dirty="0" smtClean="0"/>
              <a:t>(2) </a:t>
            </a:r>
            <a:r>
              <a:rPr lang="zh-TW" altLang="en-US" b="1" dirty="0" smtClean="0"/>
              <a:t>荷式拍賣 </a:t>
            </a:r>
            <a:r>
              <a:rPr lang="en-US" altLang="zh-TW" b="1" dirty="0" smtClean="0"/>
              <a:t>(Dutch Auctions) </a:t>
            </a:r>
            <a:r>
              <a:rPr lang="en-US" altLang="zh-TW" dirty="0" smtClean="0"/>
              <a:t>——</a:t>
            </a:r>
            <a:r>
              <a:rPr lang="zh-TW" altLang="en-US" dirty="0" smtClean="0"/>
              <a:t>賣方先提出產品的價格，然後逐步調價直到買方可接受的價格為止</a:t>
            </a:r>
            <a:endParaRPr lang="en-US" altLang="zh-TW" dirty="0" smtClean="0"/>
          </a:p>
          <a:p>
            <a:pPr lvl="1"/>
            <a:r>
              <a:rPr lang="zh-TW" altLang="en-US" b="1" dirty="0" smtClean="0"/>
              <a:t>談判定價法 </a:t>
            </a:r>
            <a:r>
              <a:rPr lang="en-US" altLang="zh-TW" b="1" dirty="0" smtClean="0"/>
              <a:t>(Negotiated Pricing)</a:t>
            </a:r>
            <a:r>
              <a:rPr lang="zh-TW" altLang="en-US" b="1" dirty="0" smtClean="0"/>
              <a:t>：</a:t>
            </a:r>
            <a:r>
              <a:rPr lang="zh-TW" altLang="en-US" dirty="0" smtClean="0"/>
              <a:t>是透過買賣雙方的議價來決定價格的方式，通常用在政府的標案上。</a:t>
            </a:r>
            <a:endParaRPr lang="en-US" altLang="zh-TW" dirty="0" smtClean="0"/>
          </a:p>
          <a:p>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3" name="投影片編號版面配置區 12"/>
          <p:cNvSpPr>
            <a:spLocks noGrp="1"/>
          </p:cNvSpPr>
          <p:nvPr>
            <p:ph type="sldNum" sz="quarter" idx="11"/>
          </p:nvPr>
        </p:nvSpPr>
        <p:spPr/>
        <p:txBody>
          <a:bodyPr/>
          <a:lstStyle/>
          <a:p>
            <a:fld id="{A3DEC8BA-62D7-46A7-9980-A77EEE976E4E}" type="slidenum">
              <a:rPr lang="en-US" altLang="zh-TW" smtClean="0"/>
              <a:pPr/>
              <a:t>19</a:t>
            </a:fld>
            <a:r>
              <a:rPr lang="en-US" altLang="zh-TW" smtClean="0"/>
              <a:t> / 44</a:t>
            </a:r>
            <a:endParaRPr lang="en-US" altLang="zh-TW" dirty="0"/>
          </a:p>
        </p:txBody>
      </p:sp>
      <p:sp>
        <p:nvSpPr>
          <p:cNvPr id="5" name="日期版面配置區 4"/>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10"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ea typeface="標楷體" pitchFamily="65" charset="-120"/>
              </a:rPr>
              <a:t>價格的意義</a:t>
            </a:r>
            <a:endParaRPr lang="ja-JP" altLang="en-US" sz="2400" dirty="0">
              <a:ea typeface="標楷體" pitchFamily="65" charset="-120"/>
            </a:endParaRPr>
          </a:p>
        </p:txBody>
      </p:sp>
      <p:sp>
        <p:nvSpPr>
          <p:cNvPr id="12" name="文字方塊 11"/>
          <p:cNvSpPr txBox="1"/>
          <p:nvPr/>
        </p:nvSpPr>
        <p:spPr>
          <a:xfrm>
            <a:off x="3203848" y="467380"/>
            <a:ext cx="659155" cy="369332"/>
          </a:xfrm>
          <a:prstGeom prst="rect">
            <a:avLst/>
          </a:prstGeom>
          <a:noFill/>
        </p:spPr>
        <p:txBody>
          <a:bodyPr wrap="none" rtlCol="0">
            <a:spAutoFit/>
          </a:bodyPr>
          <a:lstStyle/>
          <a:p>
            <a:r>
              <a:rPr lang="en-US" altLang="zh-TW" dirty="0" smtClean="0">
                <a:solidFill>
                  <a:schemeClr val="accent2"/>
                </a:solidFill>
              </a:rPr>
              <a:t>(3/7)</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學習目標</a:t>
            </a:r>
          </a:p>
        </p:txBody>
      </p:sp>
      <p:sp>
        <p:nvSpPr>
          <p:cNvPr id="3" name="內容版面配置區 2"/>
          <p:cNvSpPr>
            <a:spLocks noGrp="1"/>
          </p:cNvSpPr>
          <p:nvPr>
            <p:ph idx="1"/>
          </p:nvPr>
        </p:nvSpPr>
        <p:spPr/>
        <p:txBody>
          <a:bodyPr/>
          <a:lstStyle/>
          <a:p>
            <a:r>
              <a:rPr lang="zh-TW" altLang="en-US" dirty="0" smtClean="0"/>
              <a:t>價格決定企業的獲利，過低會壓低利潤，過高則無法吸引消費者而降低競爭力，因此，訂定一個好的價格便成為企業經營的重要課題。</a:t>
            </a:r>
            <a:endParaRPr lang="en-US" altLang="zh-TW" dirty="0" smtClean="0"/>
          </a:p>
          <a:p>
            <a:r>
              <a:rPr lang="zh-TW" altLang="en-US" dirty="0" smtClean="0"/>
              <a:t>本章將為各位介紹價格的概念，包括價格的意義、網路定價的概念與社群定價的發展等，希望透過本章的介紹，能讓讀者對價格有更進一步的認識。</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7" name="投影片編號版面配置區 6"/>
          <p:cNvSpPr>
            <a:spLocks noGrp="1"/>
          </p:cNvSpPr>
          <p:nvPr>
            <p:ph type="sldNum" sz="quarter" idx="11"/>
          </p:nvPr>
        </p:nvSpPr>
        <p:spPr/>
        <p:txBody>
          <a:bodyPr/>
          <a:lstStyle/>
          <a:p>
            <a:fld id="{A3DEC8BA-62D7-46A7-9980-A77EEE976E4E}" type="slidenum">
              <a:rPr lang="en-US" altLang="zh-TW" smtClean="0"/>
              <a:pPr/>
              <a:t>2</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英式拍賣</a:t>
            </a:r>
            <a:r>
              <a:rPr lang="en-US" altLang="zh-TW" dirty="0" smtClean="0"/>
              <a:t>-</a:t>
            </a:r>
            <a:r>
              <a:rPr lang="zh-TW" altLang="en-US" dirty="0" smtClean="0"/>
              <a:t>範例</a:t>
            </a:r>
            <a:endParaRPr lang="zh-TW" altLang="en-US" dirty="0"/>
          </a:p>
        </p:txBody>
      </p:sp>
      <p:pic>
        <p:nvPicPr>
          <p:cNvPr id="7" name="內容版面配置區 6"/>
          <p:cNvPicPr>
            <a:picLocks noGrp="1"/>
          </p:cNvPicPr>
          <p:nvPr>
            <p:ph idx="1"/>
          </p:nvPr>
        </p:nvPicPr>
        <p:blipFill rotWithShape="1">
          <a:blip r:embed="rId2" cstate="print"/>
          <a:srcRect l="17337" t="8669" r="17831" b="3361"/>
          <a:stretch/>
        </p:blipFill>
        <p:spPr bwMode="auto">
          <a:xfrm>
            <a:off x="1691680" y="1196752"/>
            <a:ext cx="6283932" cy="4796221"/>
          </a:xfrm>
          <a:prstGeom prst="rect">
            <a:avLst/>
          </a:prstGeom>
          <a:ln>
            <a:solidFill>
              <a:schemeClr val="accent1"/>
            </a:solid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0" name="投影片編號版面配置區 9"/>
          <p:cNvSpPr>
            <a:spLocks noGrp="1"/>
          </p:cNvSpPr>
          <p:nvPr>
            <p:ph type="sldNum" sz="quarter" idx="11"/>
          </p:nvPr>
        </p:nvSpPr>
        <p:spPr/>
        <p:txBody>
          <a:bodyPr/>
          <a:lstStyle/>
          <a:p>
            <a:fld id="{A3DEC8BA-62D7-46A7-9980-A77EEE976E4E}" type="slidenum">
              <a:rPr lang="en-US" altLang="zh-TW" smtClean="0"/>
              <a:pPr/>
              <a:t>20</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矩形 7"/>
          <p:cNvSpPr/>
          <p:nvPr/>
        </p:nvSpPr>
        <p:spPr>
          <a:xfrm>
            <a:off x="2411760" y="6021288"/>
            <a:ext cx="4809906" cy="369332"/>
          </a:xfrm>
          <a:prstGeom prst="rect">
            <a:avLst/>
          </a:prstGeom>
        </p:spPr>
        <p:txBody>
          <a:bodyPr wrap="none">
            <a:spAutoFit/>
          </a:bodyPr>
          <a:lstStyle/>
          <a:p>
            <a:r>
              <a:rPr lang="zh-TW" altLang="en-US" dirty="0" smtClean="0"/>
              <a:t>圖 </a:t>
            </a:r>
            <a:r>
              <a:rPr lang="en-US" altLang="zh-TW" dirty="0" smtClean="0"/>
              <a:t>11-5</a:t>
            </a:r>
            <a:r>
              <a:rPr lang="zh-TW" altLang="en-US" dirty="0" smtClean="0"/>
              <a:t>　露天拍賣 </a:t>
            </a:r>
            <a:r>
              <a:rPr lang="en-US" altLang="zh-TW" dirty="0" smtClean="0"/>
              <a:t>(</a:t>
            </a:r>
            <a:r>
              <a:rPr lang="en-US" altLang="zh-TW" dirty="0" smtClean="0">
                <a:hlinkClick r:id="rId3"/>
              </a:rPr>
              <a:t>http://www.ruten.com.tw/</a:t>
            </a:r>
            <a:r>
              <a:rPr lang="en-US" altLang="zh-TW" dirty="0" smtClean="0"/>
              <a:t>)</a:t>
            </a:r>
            <a:endParaRPr lang="zh-TW" altLang="en-US" dirty="0"/>
          </a:p>
        </p:txBody>
      </p:sp>
      <p:sp>
        <p:nvSpPr>
          <p:cNvPr id="11"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12"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13"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ea typeface="標楷體" pitchFamily="65" charset="-120"/>
              </a:rPr>
              <a:t>價格的意義</a:t>
            </a:r>
            <a:endParaRPr lang="ja-JP" altLang="en-US" sz="2400" dirty="0">
              <a:ea typeface="標楷體" pitchFamily="65" charset="-12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標題 16"/>
          <p:cNvSpPr>
            <a:spLocks noGrp="1"/>
          </p:cNvSpPr>
          <p:nvPr>
            <p:ph type="title"/>
          </p:nvPr>
        </p:nvSpPr>
        <p:spPr/>
        <p:txBody>
          <a:bodyPr/>
          <a:lstStyle/>
          <a:p>
            <a:r>
              <a:rPr lang="zh-TW" altLang="en-US" dirty="0" smtClean="0"/>
              <a:t>定價的概念</a:t>
            </a:r>
            <a:endParaRPr lang="zh-TW" altLang="en-US" dirty="0"/>
          </a:p>
        </p:txBody>
      </p:sp>
      <p:sp>
        <p:nvSpPr>
          <p:cNvPr id="11" name="內容版面配置區 10"/>
          <p:cNvSpPr>
            <a:spLocks noGrp="1"/>
          </p:cNvSpPr>
          <p:nvPr>
            <p:ph idx="1"/>
          </p:nvPr>
        </p:nvSpPr>
        <p:spPr/>
        <p:txBody>
          <a:bodyPr/>
          <a:lstStyle/>
          <a:p>
            <a:pPr>
              <a:buNone/>
            </a:pPr>
            <a:r>
              <a:rPr lang="en-US" altLang="zh-TW" b="1" dirty="0" smtClean="0">
                <a:solidFill>
                  <a:srgbClr val="C00000"/>
                </a:solidFill>
              </a:rPr>
              <a:t>4.</a:t>
            </a:r>
            <a:r>
              <a:rPr lang="zh-TW" altLang="en-US" b="1" dirty="0" smtClean="0">
                <a:solidFill>
                  <a:srgbClr val="C00000"/>
                </a:solidFill>
              </a:rPr>
              <a:t>引誘導向定價法 </a:t>
            </a:r>
            <a:r>
              <a:rPr lang="en-US" altLang="zh-TW" b="1" dirty="0" smtClean="0">
                <a:solidFill>
                  <a:srgbClr val="C00000"/>
                </a:solidFill>
              </a:rPr>
              <a:t>(Bait-and-Switch Pricing)</a:t>
            </a:r>
          </a:p>
          <a:p>
            <a:pPr lvl="1"/>
            <a:r>
              <a:rPr lang="zh-TW" altLang="en-US" b="1" dirty="0" smtClean="0"/>
              <a:t>名望定價法 </a:t>
            </a:r>
            <a:r>
              <a:rPr lang="en-US" altLang="zh-TW" b="1" dirty="0" smtClean="0"/>
              <a:t>(Prestige Pricing)</a:t>
            </a:r>
            <a:r>
              <a:rPr lang="zh-TW" altLang="en-US" b="1" dirty="0" smtClean="0"/>
              <a:t>：</a:t>
            </a:r>
            <a:r>
              <a:rPr lang="zh-TW" altLang="en-US" dirty="0" smtClean="0"/>
              <a:t>這是將產品價格制定在相對其他產品而言是較為高價的模式，通常用在奢侈品、名牌品或是象徵身分地位的產品上</a:t>
            </a:r>
            <a:endParaRPr lang="en-US" altLang="zh-TW" dirty="0" smtClean="0"/>
          </a:p>
          <a:p>
            <a:pPr lvl="1"/>
            <a:endParaRPr lang="en-US" altLang="zh-TW" b="1" dirty="0" smtClean="0"/>
          </a:p>
          <a:p>
            <a:pPr lvl="1"/>
            <a:r>
              <a:rPr lang="zh-TW" altLang="en-US" b="1" dirty="0" smtClean="0"/>
              <a:t>畸零定價法 </a:t>
            </a:r>
            <a:r>
              <a:rPr lang="en-US" altLang="zh-TW" b="1" dirty="0" smtClean="0"/>
              <a:t>(Odd-even Pricing)</a:t>
            </a:r>
            <a:r>
              <a:rPr lang="zh-TW" altLang="en-US" b="1" dirty="0" smtClean="0"/>
              <a:t>：</a:t>
            </a:r>
            <a:r>
              <a:rPr lang="zh-TW" altLang="en-US" dirty="0" smtClean="0"/>
              <a:t>這是將價格的數字尾數定在 </a:t>
            </a:r>
            <a:r>
              <a:rPr lang="en-US" altLang="zh-TW" dirty="0" smtClean="0"/>
              <a:t>5 </a:t>
            </a:r>
            <a:r>
              <a:rPr lang="zh-TW" altLang="en-US" dirty="0" smtClean="0"/>
              <a:t>或 </a:t>
            </a:r>
            <a:r>
              <a:rPr lang="en-US" altLang="zh-TW" dirty="0" smtClean="0"/>
              <a:t>9 </a:t>
            </a:r>
            <a:r>
              <a:rPr lang="zh-TW" altLang="en-US" dirty="0" smtClean="0"/>
              <a:t>尾</a:t>
            </a:r>
            <a:endParaRPr lang="en-US" altLang="zh-TW" dirty="0" smtClean="0"/>
          </a:p>
          <a:p>
            <a:pPr lvl="1"/>
            <a:endParaRPr lang="en-US" altLang="zh-TW" b="1" dirty="0" smtClean="0"/>
          </a:p>
          <a:p>
            <a:pPr lvl="1"/>
            <a:r>
              <a:rPr lang="zh-TW" altLang="en-US" b="1" dirty="0" smtClean="0"/>
              <a:t>帶路貨 </a:t>
            </a:r>
            <a:r>
              <a:rPr lang="en-US" altLang="zh-TW" b="1" dirty="0" smtClean="0"/>
              <a:t>(Price Leaders Pricing)</a:t>
            </a:r>
            <a:r>
              <a:rPr lang="zh-TW" altLang="en-US" b="1" dirty="0" smtClean="0"/>
              <a:t>：</a:t>
            </a:r>
            <a:r>
              <a:rPr lang="zh-TW" altLang="en-US" dirty="0" smtClean="0"/>
              <a:t>是將一些產品以接近成本的價位來提供給消費者以吸引消費者到賣場</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3" name="投影片編號版面配置區 12"/>
          <p:cNvSpPr>
            <a:spLocks noGrp="1"/>
          </p:cNvSpPr>
          <p:nvPr>
            <p:ph type="sldNum" sz="quarter" idx="11"/>
          </p:nvPr>
        </p:nvSpPr>
        <p:spPr/>
        <p:txBody>
          <a:bodyPr/>
          <a:lstStyle/>
          <a:p>
            <a:fld id="{A3DEC8BA-62D7-46A7-9980-A77EEE976E4E}" type="slidenum">
              <a:rPr lang="en-US" altLang="zh-TW" smtClean="0"/>
              <a:pPr/>
              <a:t>21</a:t>
            </a:fld>
            <a:r>
              <a:rPr lang="en-US" altLang="zh-TW" smtClean="0"/>
              <a:t> / 44</a:t>
            </a:r>
            <a:endParaRPr lang="en-US" altLang="zh-TW" dirty="0"/>
          </a:p>
        </p:txBody>
      </p:sp>
      <p:sp>
        <p:nvSpPr>
          <p:cNvPr id="5" name="日期版面配置區 4"/>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10"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ea typeface="標楷體" pitchFamily="65" charset="-120"/>
              </a:rPr>
              <a:t>價格的意義</a:t>
            </a:r>
            <a:endParaRPr lang="ja-JP" altLang="en-US" sz="2400" dirty="0">
              <a:ea typeface="標楷體" pitchFamily="65" charset="-120"/>
            </a:endParaRPr>
          </a:p>
        </p:txBody>
      </p:sp>
      <p:sp>
        <p:nvSpPr>
          <p:cNvPr id="12" name="文字方塊 11"/>
          <p:cNvSpPr txBox="1"/>
          <p:nvPr/>
        </p:nvSpPr>
        <p:spPr>
          <a:xfrm>
            <a:off x="3203848" y="467380"/>
            <a:ext cx="659155" cy="369332"/>
          </a:xfrm>
          <a:prstGeom prst="rect">
            <a:avLst/>
          </a:prstGeom>
          <a:noFill/>
        </p:spPr>
        <p:txBody>
          <a:bodyPr wrap="none" rtlCol="0">
            <a:spAutoFit/>
          </a:bodyPr>
          <a:lstStyle/>
          <a:p>
            <a:r>
              <a:rPr lang="en-US" altLang="zh-TW" dirty="0" smtClean="0">
                <a:solidFill>
                  <a:schemeClr val="accent2"/>
                </a:solidFill>
              </a:rPr>
              <a:t>(4/7)</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標題 16"/>
          <p:cNvSpPr>
            <a:spLocks noGrp="1"/>
          </p:cNvSpPr>
          <p:nvPr>
            <p:ph type="title"/>
          </p:nvPr>
        </p:nvSpPr>
        <p:spPr/>
        <p:txBody>
          <a:bodyPr/>
          <a:lstStyle/>
          <a:p>
            <a:r>
              <a:rPr lang="zh-TW" altLang="en-US" dirty="0" smtClean="0"/>
              <a:t>定價的概念</a:t>
            </a:r>
            <a:endParaRPr lang="zh-TW" altLang="en-US" dirty="0"/>
          </a:p>
        </p:txBody>
      </p:sp>
      <p:sp>
        <p:nvSpPr>
          <p:cNvPr id="11" name="內容版面配置區 10"/>
          <p:cNvSpPr>
            <a:spLocks noGrp="1"/>
          </p:cNvSpPr>
          <p:nvPr>
            <p:ph idx="1"/>
          </p:nvPr>
        </p:nvSpPr>
        <p:spPr/>
        <p:txBody>
          <a:bodyPr/>
          <a:lstStyle/>
          <a:p>
            <a:pPr>
              <a:buNone/>
            </a:pPr>
            <a:r>
              <a:rPr lang="en-US" altLang="zh-TW" b="1" dirty="0" smtClean="0">
                <a:solidFill>
                  <a:srgbClr val="C00000"/>
                </a:solidFill>
              </a:rPr>
              <a:t>5.</a:t>
            </a:r>
            <a:r>
              <a:rPr lang="zh-TW" altLang="en-US" b="1" dirty="0" smtClean="0">
                <a:solidFill>
                  <a:srgbClr val="C00000"/>
                </a:solidFill>
              </a:rPr>
              <a:t>消費者導向定價法 </a:t>
            </a:r>
            <a:r>
              <a:rPr lang="en-US" altLang="zh-TW" b="1" dirty="0" smtClean="0">
                <a:solidFill>
                  <a:srgbClr val="C00000"/>
                </a:solidFill>
              </a:rPr>
              <a:t>(Consumer-oriented Pricing)</a:t>
            </a:r>
          </a:p>
          <a:p>
            <a:pPr lvl="1"/>
            <a:r>
              <a:rPr lang="zh-TW" altLang="en-US" b="1" dirty="0" smtClean="0"/>
              <a:t>認知價值定價法 </a:t>
            </a:r>
            <a:r>
              <a:rPr lang="en-US" altLang="zh-TW" b="1" dirty="0" smtClean="0"/>
              <a:t>(Perceived-value Pricing)</a:t>
            </a:r>
            <a:r>
              <a:rPr lang="zh-TW" altLang="en-US" b="1" dirty="0" smtClean="0"/>
              <a:t>：</a:t>
            </a:r>
            <a:r>
              <a:rPr lang="zh-TW" altLang="en-US" dirty="0" smtClean="0"/>
              <a:t>這是根據消費者對於產品的認知價值來制定價格，當塑造一個較高的產品價值，就可制定出較高的價格。</a:t>
            </a:r>
            <a:r>
              <a:rPr lang="en-US" altLang="zh-TW" dirty="0" smtClean="0"/>
              <a:t>(</a:t>
            </a:r>
            <a:r>
              <a:rPr lang="zh-TW" altLang="en-US" dirty="0" smtClean="0"/>
              <a:t>如圖</a:t>
            </a:r>
            <a:r>
              <a:rPr lang="en-US" altLang="zh-TW" dirty="0" smtClean="0"/>
              <a:t>11-6)</a:t>
            </a:r>
          </a:p>
          <a:p>
            <a:pPr lvl="1"/>
            <a:endParaRPr lang="en-US" altLang="zh-TW" dirty="0" smtClean="0"/>
          </a:p>
          <a:p>
            <a:pPr lvl="1"/>
            <a:r>
              <a:rPr lang="zh-TW" altLang="en-US" b="1" dirty="0" smtClean="0"/>
              <a:t>習慣定價法 </a:t>
            </a:r>
            <a:r>
              <a:rPr lang="en-US" altLang="zh-TW" b="1" dirty="0" smtClean="0"/>
              <a:t>(Customary Pricing)</a:t>
            </a:r>
            <a:r>
              <a:rPr lang="zh-TW" altLang="en-US" b="1" dirty="0" smtClean="0"/>
              <a:t>：</a:t>
            </a:r>
            <a:r>
              <a:rPr lang="zh-TW" altLang="en-US" dirty="0" smtClean="0"/>
              <a:t>這是依據消費者對產品既有的印象來定價</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3" name="投影片編號版面配置區 12"/>
          <p:cNvSpPr>
            <a:spLocks noGrp="1"/>
          </p:cNvSpPr>
          <p:nvPr>
            <p:ph type="sldNum" sz="quarter" idx="11"/>
          </p:nvPr>
        </p:nvSpPr>
        <p:spPr/>
        <p:txBody>
          <a:bodyPr/>
          <a:lstStyle/>
          <a:p>
            <a:fld id="{A3DEC8BA-62D7-46A7-9980-A77EEE976E4E}" type="slidenum">
              <a:rPr lang="en-US" altLang="zh-TW" smtClean="0"/>
              <a:pPr/>
              <a:t>22</a:t>
            </a:fld>
            <a:r>
              <a:rPr lang="en-US" altLang="zh-TW" smtClean="0"/>
              <a:t> / 44</a:t>
            </a:r>
            <a:endParaRPr lang="en-US" altLang="zh-TW" dirty="0"/>
          </a:p>
        </p:txBody>
      </p:sp>
      <p:sp>
        <p:nvSpPr>
          <p:cNvPr id="5" name="日期版面配置區 4"/>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10"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ea typeface="標楷體" pitchFamily="65" charset="-120"/>
              </a:rPr>
              <a:t>價格的意義</a:t>
            </a:r>
            <a:endParaRPr lang="ja-JP" altLang="en-US" sz="2400" dirty="0">
              <a:ea typeface="標楷體" pitchFamily="65" charset="-120"/>
            </a:endParaRPr>
          </a:p>
        </p:txBody>
      </p:sp>
      <p:sp>
        <p:nvSpPr>
          <p:cNvPr id="12" name="文字方塊 11"/>
          <p:cNvSpPr txBox="1"/>
          <p:nvPr/>
        </p:nvSpPr>
        <p:spPr>
          <a:xfrm>
            <a:off x="3203848" y="467380"/>
            <a:ext cx="659155" cy="369332"/>
          </a:xfrm>
          <a:prstGeom prst="rect">
            <a:avLst/>
          </a:prstGeom>
          <a:noFill/>
        </p:spPr>
        <p:txBody>
          <a:bodyPr wrap="none" rtlCol="0">
            <a:spAutoFit/>
          </a:bodyPr>
          <a:lstStyle/>
          <a:p>
            <a:r>
              <a:rPr lang="en-US" altLang="zh-TW" dirty="0" smtClean="0">
                <a:solidFill>
                  <a:schemeClr val="accent2"/>
                </a:solidFill>
              </a:rPr>
              <a:t>(5/7)</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標題 15"/>
          <p:cNvSpPr>
            <a:spLocks noGrp="1"/>
          </p:cNvSpPr>
          <p:nvPr>
            <p:ph type="title"/>
          </p:nvPr>
        </p:nvSpPr>
        <p:spPr/>
        <p:txBody>
          <a:bodyPr/>
          <a:lstStyle/>
          <a:p>
            <a:r>
              <a:rPr lang="zh-TW" altLang="en-US" dirty="0" smtClean="0"/>
              <a:t>認知價值定價法</a:t>
            </a:r>
            <a:r>
              <a:rPr lang="en-US" altLang="zh-TW" dirty="0" smtClean="0"/>
              <a:t>-</a:t>
            </a:r>
            <a:r>
              <a:rPr lang="zh-TW" altLang="en-US" dirty="0" smtClean="0"/>
              <a:t>範例</a:t>
            </a:r>
            <a:endParaRPr lang="zh-TW" altLang="en-US" dirty="0"/>
          </a:p>
        </p:txBody>
      </p:sp>
      <p:pic>
        <p:nvPicPr>
          <p:cNvPr id="14" name="內容版面配置區 13"/>
          <p:cNvPicPr>
            <a:picLocks noGrp="1"/>
          </p:cNvPicPr>
          <p:nvPr>
            <p:ph idx="1"/>
          </p:nvPr>
        </p:nvPicPr>
        <p:blipFill rotWithShape="1">
          <a:blip r:embed="rId2" cstate="print"/>
          <a:srcRect l="21852" t="7705" r="21442" b="27119"/>
          <a:stretch/>
        </p:blipFill>
        <p:spPr bwMode="auto">
          <a:xfrm>
            <a:off x="1129149" y="1143001"/>
            <a:ext cx="7259275" cy="4693259"/>
          </a:xfrm>
          <a:prstGeom prst="rect">
            <a:avLst/>
          </a:prstGeom>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23</a:t>
            </a:fld>
            <a:r>
              <a:rPr lang="en-US" altLang="zh-TW" smtClean="0"/>
              <a:t> / 44</a:t>
            </a:r>
            <a:endParaRPr lang="en-US" altLang="zh-TW" dirty="0"/>
          </a:p>
        </p:txBody>
      </p:sp>
      <p:sp>
        <p:nvSpPr>
          <p:cNvPr id="5" name="日期版面配置區 4"/>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10"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ea typeface="標楷體" pitchFamily="65" charset="-120"/>
              </a:rPr>
              <a:t>價格的意義</a:t>
            </a:r>
            <a:endParaRPr lang="ja-JP" altLang="en-US" sz="2400" dirty="0">
              <a:ea typeface="標楷體" pitchFamily="65" charset="-120"/>
            </a:endParaRPr>
          </a:p>
        </p:txBody>
      </p:sp>
      <p:sp>
        <p:nvSpPr>
          <p:cNvPr id="15" name="矩形 14"/>
          <p:cNvSpPr/>
          <p:nvPr/>
        </p:nvSpPr>
        <p:spPr>
          <a:xfrm>
            <a:off x="2195736" y="5805264"/>
            <a:ext cx="5022304" cy="646331"/>
          </a:xfrm>
          <a:prstGeom prst="rect">
            <a:avLst/>
          </a:prstGeom>
        </p:spPr>
        <p:txBody>
          <a:bodyPr wrap="square">
            <a:spAutoFit/>
          </a:bodyPr>
          <a:lstStyle/>
          <a:p>
            <a:r>
              <a:rPr lang="zh-TW" altLang="en-US" dirty="0" smtClean="0"/>
              <a:t>圖 </a:t>
            </a:r>
            <a:r>
              <a:rPr lang="en-US" altLang="zh-TW" dirty="0" smtClean="0"/>
              <a:t>11-6</a:t>
            </a:r>
            <a:r>
              <a:rPr lang="zh-TW" altLang="en-US" dirty="0" smtClean="0"/>
              <a:t>　日立冷氣在 </a:t>
            </a:r>
            <a:r>
              <a:rPr lang="en-US" altLang="zh-TW" dirty="0" smtClean="0"/>
              <a:t>2014 </a:t>
            </a:r>
            <a:r>
              <a:rPr lang="zh-TW" altLang="en-US" dirty="0" smtClean="0"/>
              <a:t>年 </a:t>
            </a:r>
            <a:r>
              <a:rPr lang="en-US" altLang="zh-TW" dirty="0" smtClean="0"/>
              <a:t>2</a:t>
            </a:r>
            <a:r>
              <a:rPr lang="zh-TW" altLang="en-US" dirty="0" smtClean="0"/>
              <a:t>～ </a:t>
            </a:r>
            <a:r>
              <a:rPr lang="en-US" altLang="zh-TW" dirty="0" smtClean="0"/>
              <a:t>4 </a:t>
            </a:r>
            <a:r>
              <a:rPr lang="zh-TW" altLang="en-US" dirty="0" smtClean="0"/>
              <a:t>月的活動</a:t>
            </a:r>
            <a:endParaRPr lang="en-US" altLang="zh-TW" dirty="0" smtClean="0"/>
          </a:p>
          <a:p>
            <a:r>
              <a:rPr lang="en-US" altLang="zh-TW" dirty="0" smtClean="0"/>
              <a:t>(</a:t>
            </a:r>
            <a:r>
              <a:rPr lang="en-US" altLang="zh-TW" dirty="0" smtClean="0">
                <a:hlinkClick r:id="rId3"/>
              </a:rPr>
              <a:t>http://www.taiwan-hitachi.com.tw/2014sp/</a:t>
            </a:r>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標題 16"/>
          <p:cNvSpPr>
            <a:spLocks noGrp="1"/>
          </p:cNvSpPr>
          <p:nvPr>
            <p:ph type="title"/>
          </p:nvPr>
        </p:nvSpPr>
        <p:spPr/>
        <p:txBody>
          <a:bodyPr/>
          <a:lstStyle/>
          <a:p>
            <a:r>
              <a:rPr lang="zh-TW" altLang="en-US" dirty="0" smtClean="0"/>
              <a:t>定價的概念</a:t>
            </a:r>
            <a:endParaRPr lang="zh-TW" altLang="en-US" dirty="0"/>
          </a:p>
        </p:txBody>
      </p:sp>
      <p:sp>
        <p:nvSpPr>
          <p:cNvPr id="11" name="內容版面配置區 10"/>
          <p:cNvSpPr>
            <a:spLocks noGrp="1"/>
          </p:cNvSpPr>
          <p:nvPr>
            <p:ph idx="1"/>
          </p:nvPr>
        </p:nvSpPr>
        <p:spPr/>
        <p:txBody>
          <a:bodyPr/>
          <a:lstStyle/>
          <a:p>
            <a:pPr>
              <a:buNone/>
            </a:pPr>
            <a:r>
              <a:rPr lang="en-US" altLang="zh-TW" b="1" dirty="0" smtClean="0">
                <a:solidFill>
                  <a:srgbClr val="C00000"/>
                </a:solidFill>
              </a:rPr>
              <a:t>6.</a:t>
            </a:r>
            <a:r>
              <a:rPr lang="zh-TW" altLang="en-US" b="1" dirty="0" smtClean="0">
                <a:solidFill>
                  <a:srgbClr val="C00000"/>
                </a:solidFill>
              </a:rPr>
              <a:t>其他定價模式</a:t>
            </a:r>
            <a:endParaRPr lang="en-US" altLang="zh-TW" b="1" dirty="0" smtClean="0">
              <a:solidFill>
                <a:srgbClr val="C00000"/>
              </a:solidFill>
            </a:endParaRPr>
          </a:p>
          <a:p>
            <a:pPr lvl="1"/>
            <a:r>
              <a:rPr lang="zh-TW" altLang="en-US" b="1" dirty="0" smtClean="0"/>
              <a:t>水平定價法 </a:t>
            </a:r>
            <a:r>
              <a:rPr lang="en-US" altLang="zh-TW" b="1" dirty="0" smtClean="0"/>
              <a:t>(Horizontal Pricing)</a:t>
            </a:r>
            <a:r>
              <a:rPr lang="zh-TW" altLang="en-US" b="1" dirty="0" smtClean="0"/>
              <a:t>：</a:t>
            </a:r>
            <a:r>
              <a:rPr lang="zh-TW" altLang="en-US" dirty="0" smtClean="0"/>
              <a:t>是指銷售相同商品的廠商，在某種默契下，制定相同的產品價格。</a:t>
            </a:r>
            <a:endParaRPr lang="en-US" altLang="zh-TW" dirty="0" smtClean="0"/>
          </a:p>
          <a:p>
            <a:pPr lvl="1"/>
            <a:endParaRPr lang="en-US" altLang="zh-TW" dirty="0" smtClean="0"/>
          </a:p>
          <a:p>
            <a:pPr lvl="1"/>
            <a:r>
              <a:rPr lang="zh-TW" altLang="en-US" b="1" dirty="0" smtClean="0"/>
              <a:t>垂直定價法 </a:t>
            </a:r>
            <a:r>
              <a:rPr lang="en-US" altLang="zh-TW" b="1" dirty="0" smtClean="0"/>
              <a:t>(Vertical Pricing)</a:t>
            </a:r>
            <a:r>
              <a:rPr lang="zh-TW" altLang="en-US" b="1" dirty="0" smtClean="0"/>
              <a:t>：</a:t>
            </a:r>
            <a:r>
              <a:rPr lang="zh-TW" altLang="en-US" dirty="0" smtClean="0"/>
              <a:t>是指企業或供應商，聯合要求零售商須以特定價格來販售。</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3" name="投影片編號版面配置區 12"/>
          <p:cNvSpPr>
            <a:spLocks noGrp="1"/>
          </p:cNvSpPr>
          <p:nvPr>
            <p:ph type="sldNum" sz="quarter" idx="11"/>
          </p:nvPr>
        </p:nvSpPr>
        <p:spPr/>
        <p:txBody>
          <a:bodyPr/>
          <a:lstStyle/>
          <a:p>
            <a:fld id="{A3DEC8BA-62D7-46A7-9980-A77EEE976E4E}" type="slidenum">
              <a:rPr lang="en-US" altLang="zh-TW" smtClean="0"/>
              <a:pPr/>
              <a:t>24</a:t>
            </a:fld>
            <a:r>
              <a:rPr lang="en-US" altLang="zh-TW" smtClean="0"/>
              <a:t> / 44</a:t>
            </a:r>
            <a:endParaRPr lang="en-US" altLang="zh-TW" dirty="0"/>
          </a:p>
        </p:txBody>
      </p:sp>
      <p:sp>
        <p:nvSpPr>
          <p:cNvPr id="5" name="日期版面配置區 4"/>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10"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ea typeface="標楷體" pitchFamily="65" charset="-120"/>
              </a:rPr>
              <a:t>價格的意義</a:t>
            </a:r>
            <a:endParaRPr lang="ja-JP" altLang="en-US" sz="2400" dirty="0">
              <a:ea typeface="標楷體" pitchFamily="65" charset="-120"/>
            </a:endParaRPr>
          </a:p>
        </p:txBody>
      </p:sp>
      <p:sp>
        <p:nvSpPr>
          <p:cNvPr id="12" name="文字方塊 11"/>
          <p:cNvSpPr txBox="1"/>
          <p:nvPr/>
        </p:nvSpPr>
        <p:spPr>
          <a:xfrm>
            <a:off x="3203848" y="467380"/>
            <a:ext cx="659155" cy="369332"/>
          </a:xfrm>
          <a:prstGeom prst="rect">
            <a:avLst/>
          </a:prstGeom>
          <a:noFill/>
        </p:spPr>
        <p:txBody>
          <a:bodyPr wrap="none" rtlCol="0">
            <a:spAutoFit/>
          </a:bodyPr>
          <a:lstStyle/>
          <a:p>
            <a:r>
              <a:rPr lang="en-US" altLang="zh-TW" dirty="0" smtClean="0">
                <a:solidFill>
                  <a:schemeClr val="accent2"/>
                </a:solidFill>
              </a:rPr>
              <a:t>(6/7)</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標題 15"/>
          <p:cNvSpPr>
            <a:spLocks noGrp="1"/>
          </p:cNvSpPr>
          <p:nvPr>
            <p:ph type="title"/>
          </p:nvPr>
        </p:nvSpPr>
        <p:spPr/>
        <p:txBody>
          <a:bodyPr/>
          <a:lstStyle/>
          <a:p>
            <a:r>
              <a:rPr lang="zh-TW" altLang="en-US" dirty="0" smtClean="0"/>
              <a:t>定價的概念</a:t>
            </a:r>
            <a:endParaRPr lang="zh-TW" altLang="en-US" dirty="0"/>
          </a:p>
        </p:txBody>
      </p:sp>
      <p:pic>
        <p:nvPicPr>
          <p:cNvPr id="142338" name="Picture 2"/>
          <p:cNvPicPr>
            <a:picLocks noGrp="1" noChangeAspect="1" noChangeArrowheads="1"/>
          </p:cNvPicPr>
          <p:nvPr>
            <p:ph idx="1"/>
          </p:nvPr>
        </p:nvPicPr>
        <p:blipFill>
          <a:blip r:embed="rId2" cstate="print">
            <a:clrChange>
              <a:clrFrom>
                <a:srgbClr val="FFFFFF"/>
              </a:clrFrom>
              <a:clrTo>
                <a:srgbClr val="FFFFFF">
                  <a:alpha val="0"/>
                </a:srgbClr>
              </a:clrTo>
            </a:clrChange>
          </a:blip>
          <a:srcRect/>
          <a:stretch>
            <a:fillRect/>
          </a:stretch>
        </p:blipFill>
        <p:spPr bwMode="auto">
          <a:xfrm>
            <a:off x="539750" y="1196752"/>
            <a:ext cx="8147050" cy="4641185"/>
          </a:xfrm>
          <a:prstGeom prst="rect">
            <a:avLst/>
          </a:prstGeom>
          <a:noFill/>
          <a:ln w="9525">
            <a:noFill/>
            <a:miter lim="800000"/>
            <a:headEnd/>
            <a:tailEnd/>
          </a:ln>
        </p:spPr>
      </p:pic>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25</a:t>
            </a:fld>
            <a:r>
              <a:rPr lang="en-US" altLang="zh-TW" smtClean="0"/>
              <a:t> / 44</a:t>
            </a:r>
            <a:endParaRPr lang="en-US" altLang="zh-TW" dirty="0"/>
          </a:p>
        </p:txBody>
      </p:sp>
      <p:sp>
        <p:nvSpPr>
          <p:cNvPr id="5" name="日期版面配置區 4"/>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10"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ea typeface="標楷體" pitchFamily="65" charset="-120"/>
              </a:rPr>
              <a:t>價格的意義</a:t>
            </a:r>
            <a:endParaRPr lang="ja-JP" altLang="en-US" sz="2400" dirty="0">
              <a:ea typeface="標楷體" pitchFamily="65" charset="-120"/>
            </a:endParaRPr>
          </a:p>
        </p:txBody>
      </p:sp>
      <p:sp>
        <p:nvSpPr>
          <p:cNvPr id="11" name="文字方塊 10"/>
          <p:cNvSpPr txBox="1"/>
          <p:nvPr/>
        </p:nvSpPr>
        <p:spPr>
          <a:xfrm>
            <a:off x="3203848" y="467380"/>
            <a:ext cx="659155" cy="369332"/>
          </a:xfrm>
          <a:prstGeom prst="rect">
            <a:avLst/>
          </a:prstGeom>
          <a:noFill/>
        </p:spPr>
        <p:txBody>
          <a:bodyPr wrap="none" rtlCol="0">
            <a:spAutoFit/>
          </a:bodyPr>
          <a:lstStyle/>
          <a:p>
            <a:r>
              <a:rPr lang="en-US" altLang="zh-TW" dirty="0" smtClean="0">
                <a:solidFill>
                  <a:schemeClr val="accent2"/>
                </a:solidFill>
              </a:rPr>
              <a:t>(7/7)</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標題 15"/>
          <p:cNvSpPr>
            <a:spLocks noGrp="1"/>
          </p:cNvSpPr>
          <p:nvPr>
            <p:ph type="title"/>
          </p:nvPr>
        </p:nvSpPr>
        <p:spPr/>
        <p:txBody>
          <a:bodyPr/>
          <a:lstStyle/>
          <a:p>
            <a:r>
              <a:rPr lang="zh-TW" altLang="en-US" dirty="0" smtClean="0">
                <a:solidFill>
                  <a:schemeClr val="accent1"/>
                </a:solidFill>
              </a:rPr>
              <a:t>生活上的應用</a:t>
            </a:r>
            <a:endParaRPr lang="zh-TW" altLang="en-US" dirty="0">
              <a:solidFill>
                <a:schemeClr val="accent1"/>
              </a:solidFill>
            </a:endParaRPr>
          </a:p>
        </p:txBody>
      </p:sp>
      <p:sp>
        <p:nvSpPr>
          <p:cNvPr id="11" name="內容版面配置區 10"/>
          <p:cNvSpPr>
            <a:spLocks noGrp="1"/>
          </p:cNvSpPr>
          <p:nvPr>
            <p:ph idx="1"/>
          </p:nvPr>
        </p:nvSpPr>
        <p:spPr/>
        <p:txBody>
          <a:bodyPr/>
          <a:lstStyle/>
          <a:p>
            <a:r>
              <a:rPr lang="en-US" altLang="zh-TW" b="1" dirty="0" smtClean="0"/>
              <a:t>399 </a:t>
            </a:r>
            <a:r>
              <a:rPr lang="zh-TW" altLang="en-US" b="1" dirty="0" smtClean="0"/>
              <a:t>元定價方案</a:t>
            </a:r>
            <a:endParaRPr lang="en-US" altLang="zh-TW" b="1" dirty="0" smtClean="0"/>
          </a:p>
          <a:p>
            <a:pPr lvl="1"/>
            <a:r>
              <a:rPr lang="zh-TW" altLang="en-US" dirty="0" smtClean="0"/>
              <a:t>企業直接降價對消費者最具有影響力，但這也會影響到企業本身的獲利。通常，企業會採取心理戰術來影響消費者對價格的判斷能力，特別是對於數字的感覺，利用此種心理價格來進行定價，讓消費者產生商品價格較便宜的錯覺，像是 </a:t>
            </a:r>
            <a:r>
              <a:rPr lang="en-US" altLang="zh-TW" dirty="0" smtClean="0"/>
              <a:t>400</a:t>
            </a:r>
            <a:r>
              <a:rPr lang="zh-TW" altLang="en-US" dirty="0" smtClean="0"/>
              <a:t> 元與 </a:t>
            </a:r>
            <a:r>
              <a:rPr lang="en-US" altLang="zh-TW" dirty="0" smtClean="0"/>
              <a:t>399 </a:t>
            </a:r>
            <a:r>
              <a:rPr lang="zh-TW" altLang="en-US" dirty="0" smtClean="0"/>
              <a:t>元，大多數的消費者較會認為後者便宜，但實際上卻只是差一塊錢而已。</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3" name="投影片編號版面配置區 12"/>
          <p:cNvSpPr>
            <a:spLocks noGrp="1"/>
          </p:cNvSpPr>
          <p:nvPr>
            <p:ph type="sldNum" sz="quarter" idx="11"/>
          </p:nvPr>
        </p:nvSpPr>
        <p:spPr/>
        <p:txBody>
          <a:bodyPr/>
          <a:lstStyle/>
          <a:p>
            <a:fld id="{A3DEC8BA-62D7-46A7-9980-A77EEE976E4E}" type="slidenum">
              <a:rPr lang="en-US" altLang="zh-TW" smtClean="0"/>
              <a:pPr/>
              <a:t>26</a:t>
            </a:fld>
            <a:r>
              <a:rPr lang="en-US" altLang="zh-TW" smtClean="0"/>
              <a:t> / 44</a:t>
            </a:r>
            <a:endParaRPr lang="en-US" altLang="zh-TW" dirty="0"/>
          </a:p>
        </p:txBody>
      </p:sp>
      <p:sp>
        <p:nvSpPr>
          <p:cNvPr id="5" name="日期版面配置區 4"/>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10"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ea typeface="標楷體" pitchFamily="65" charset="-120"/>
              </a:rPr>
              <a:t>價格的意義</a:t>
            </a:r>
            <a:endParaRPr lang="ja-JP" altLang="en-US" sz="2400" dirty="0">
              <a:ea typeface="標楷體" pitchFamily="65" charset="-120"/>
            </a:endParaRPr>
          </a:p>
        </p:txBody>
      </p:sp>
      <p:sp>
        <p:nvSpPr>
          <p:cNvPr id="12" name="文字方塊 11"/>
          <p:cNvSpPr txBox="1"/>
          <p:nvPr/>
        </p:nvSpPr>
        <p:spPr>
          <a:xfrm>
            <a:off x="3568581" y="467380"/>
            <a:ext cx="659155" cy="369332"/>
          </a:xfrm>
          <a:prstGeom prst="rect">
            <a:avLst/>
          </a:prstGeom>
          <a:noFill/>
        </p:spPr>
        <p:txBody>
          <a:bodyPr wrap="none" rtlCol="0">
            <a:spAutoFit/>
          </a:bodyPr>
          <a:lstStyle/>
          <a:p>
            <a:r>
              <a:rPr lang="en-US" altLang="zh-TW" dirty="0" smtClean="0">
                <a:solidFill>
                  <a:schemeClr val="accent2"/>
                </a:solidFill>
              </a:rPr>
              <a:t>(1/3)</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0"/>
          <p:cNvSpPr>
            <a:spLocks noGrp="1"/>
          </p:cNvSpPr>
          <p:nvPr>
            <p:ph type="title"/>
          </p:nvPr>
        </p:nvSpPr>
        <p:spPr/>
        <p:txBody>
          <a:bodyPr/>
          <a:lstStyle/>
          <a:p>
            <a:r>
              <a:rPr lang="zh-TW" altLang="en-US" dirty="0" smtClean="0">
                <a:solidFill>
                  <a:schemeClr val="accent1"/>
                </a:solidFill>
              </a:rPr>
              <a:t>生活上的應用</a:t>
            </a:r>
            <a:endParaRPr lang="zh-TW" altLang="en-US" dirty="0">
              <a:solidFill>
                <a:schemeClr val="accent1"/>
              </a:solidFill>
            </a:endParaRPr>
          </a:p>
        </p:txBody>
      </p:sp>
      <p:sp>
        <p:nvSpPr>
          <p:cNvPr id="3" name="內容版面配置區 2"/>
          <p:cNvSpPr>
            <a:spLocks noGrp="1"/>
          </p:cNvSpPr>
          <p:nvPr>
            <p:ph idx="1"/>
          </p:nvPr>
        </p:nvSpPr>
        <p:spPr/>
        <p:txBody>
          <a:bodyPr/>
          <a:lstStyle/>
          <a:p>
            <a:r>
              <a:rPr lang="en-US" altLang="zh-TW" b="1" dirty="0" smtClean="0"/>
              <a:t>399 </a:t>
            </a:r>
            <a:r>
              <a:rPr lang="zh-TW" altLang="en-US" b="1" dirty="0" smtClean="0"/>
              <a:t>元定價方案</a:t>
            </a:r>
            <a:endParaRPr lang="en-US" altLang="zh-TW" b="1" dirty="0" smtClean="0"/>
          </a:p>
          <a:p>
            <a:pPr lvl="1"/>
            <a:r>
              <a:rPr lang="zh-TW" altLang="en-US" dirty="0" smtClean="0"/>
              <a:t>這種把商品價格尾數定為零頭結尾而非整數的作法稱為畸零定價法，出發點在於讓消費者認為價格較低，雖然跟整數價格的數字相差無幾，但消費者在消費的時候就會認為這之間有差異。有興趣的讀者可以利用 </a:t>
            </a:r>
            <a:r>
              <a:rPr lang="en-US" altLang="zh-TW" dirty="0" smtClean="0"/>
              <a:t>299 </a:t>
            </a:r>
            <a:r>
              <a:rPr lang="zh-TW" altLang="en-US" dirty="0" smtClean="0"/>
              <a:t>元或 </a:t>
            </a:r>
            <a:r>
              <a:rPr lang="en-US" altLang="zh-TW" dirty="0" smtClean="0"/>
              <a:t>399 </a:t>
            </a:r>
            <a:r>
              <a:rPr lang="zh-TW" altLang="en-US" dirty="0" smtClean="0"/>
              <a:t>元進行搜尋，就能在網路上找到許多利用此定價的商店</a:t>
            </a:r>
            <a:r>
              <a:rPr lang="en-US" altLang="zh-TW" dirty="0" smtClean="0"/>
              <a:t>(</a:t>
            </a:r>
            <a:r>
              <a:rPr lang="zh-TW" altLang="en-US" dirty="0" smtClean="0"/>
              <a:t>圖 </a:t>
            </a:r>
            <a:r>
              <a:rPr lang="en-US" altLang="zh-TW" dirty="0" smtClean="0"/>
              <a:t>11-7 </a:t>
            </a:r>
            <a:r>
              <a:rPr lang="zh-TW" altLang="en-US" dirty="0" smtClean="0"/>
              <a:t>為筆者利用 </a:t>
            </a:r>
            <a:r>
              <a:rPr lang="en-US" altLang="zh-TW" dirty="0" smtClean="0"/>
              <a:t>399 </a:t>
            </a:r>
            <a:r>
              <a:rPr lang="zh-TW" altLang="en-US" dirty="0" smtClean="0"/>
              <a:t>元搜尋的結果</a:t>
            </a:r>
            <a:r>
              <a:rPr lang="en-US" altLang="zh-TW" dirty="0" smtClean="0"/>
              <a:t>)</a:t>
            </a:r>
            <a:r>
              <a:rPr lang="zh-TW" altLang="en-US" dirty="0" smtClean="0"/>
              <a:t>。</a:t>
            </a:r>
            <a:endParaRPr lang="en-US" altLang="zh-TW" dirty="0" smtClean="0"/>
          </a:p>
          <a:p>
            <a:pPr lvl="1"/>
            <a:r>
              <a:rPr lang="zh-TW" altLang="en-US" dirty="0" smtClean="0">
                <a:solidFill>
                  <a:srgbClr val="C00000"/>
                </a:solidFill>
              </a:rPr>
              <a:t>想一想：</a:t>
            </a:r>
            <a:r>
              <a:rPr lang="zh-TW" altLang="en-US" dirty="0" smtClean="0"/>
              <a:t>對你來說，</a:t>
            </a:r>
            <a:r>
              <a:rPr lang="en-US" altLang="zh-TW" dirty="0" smtClean="0"/>
              <a:t>399 </a:t>
            </a:r>
            <a:r>
              <a:rPr lang="zh-TW" altLang="en-US" dirty="0" smtClean="0"/>
              <a:t>元跟 </a:t>
            </a:r>
            <a:r>
              <a:rPr lang="en-US" altLang="zh-TW" dirty="0" smtClean="0"/>
              <a:t>400 </a:t>
            </a:r>
            <a:r>
              <a:rPr lang="zh-TW" altLang="en-US" dirty="0" smtClean="0"/>
              <a:t>元的定價是否有差異？</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5" name="投影片編號版面配置區 14"/>
          <p:cNvSpPr>
            <a:spLocks noGrp="1"/>
          </p:cNvSpPr>
          <p:nvPr>
            <p:ph type="sldNum" sz="quarter" idx="11"/>
          </p:nvPr>
        </p:nvSpPr>
        <p:spPr/>
        <p:txBody>
          <a:bodyPr/>
          <a:lstStyle/>
          <a:p>
            <a:fld id="{A3DEC8BA-62D7-46A7-9980-A77EEE976E4E}" type="slidenum">
              <a:rPr lang="en-US" altLang="zh-TW" smtClean="0"/>
              <a:pPr/>
              <a:t>27</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12"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13"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14"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ea typeface="標楷體" pitchFamily="65" charset="-120"/>
              </a:rPr>
              <a:t>價格的意義</a:t>
            </a:r>
            <a:endParaRPr lang="ja-JP" altLang="en-US" sz="2400" dirty="0">
              <a:ea typeface="標楷體" pitchFamily="65" charset="-120"/>
            </a:endParaRPr>
          </a:p>
        </p:txBody>
      </p:sp>
      <p:sp>
        <p:nvSpPr>
          <p:cNvPr id="10" name="文字方塊 9"/>
          <p:cNvSpPr txBox="1"/>
          <p:nvPr/>
        </p:nvSpPr>
        <p:spPr>
          <a:xfrm>
            <a:off x="3568581" y="467380"/>
            <a:ext cx="659155" cy="369332"/>
          </a:xfrm>
          <a:prstGeom prst="rect">
            <a:avLst/>
          </a:prstGeom>
          <a:noFill/>
        </p:spPr>
        <p:txBody>
          <a:bodyPr wrap="none" rtlCol="0">
            <a:spAutoFit/>
          </a:bodyPr>
          <a:lstStyle/>
          <a:p>
            <a:r>
              <a:rPr lang="en-US" altLang="zh-TW" dirty="0" smtClean="0">
                <a:solidFill>
                  <a:schemeClr val="accent2"/>
                </a:solidFill>
              </a:rPr>
              <a:t>(2/3)</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accent1"/>
                </a:solidFill>
              </a:rPr>
              <a:t>生活上的應用</a:t>
            </a:r>
            <a:endParaRPr lang="zh-TW" altLang="en-US" dirty="0">
              <a:solidFill>
                <a:schemeClr val="accent1"/>
              </a:solidFill>
            </a:endParaRPr>
          </a:p>
        </p:txBody>
      </p:sp>
      <p:sp>
        <p:nvSpPr>
          <p:cNvPr id="3" name="內容版面配置區 2"/>
          <p:cNvSpPr>
            <a:spLocks noGrp="1"/>
          </p:cNvSpPr>
          <p:nvPr>
            <p:ph idx="1"/>
          </p:nvPr>
        </p:nvSpPr>
        <p:spPr/>
        <p:txBody>
          <a:bodyPr/>
          <a:lstStyle/>
          <a:p>
            <a:endParaRPr lang="zh-TW" altLang="en-US"/>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3" name="投影片編號版面配置區 12"/>
          <p:cNvSpPr>
            <a:spLocks noGrp="1"/>
          </p:cNvSpPr>
          <p:nvPr>
            <p:ph type="sldNum" sz="quarter" idx="11"/>
          </p:nvPr>
        </p:nvSpPr>
        <p:spPr/>
        <p:txBody>
          <a:bodyPr/>
          <a:lstStyle/>
          <a:p>
            <a:fld id="{A3DEC8BA-62D7-46A7-9980-A77EEE976E4E}" type="slidenum">
              <a:rPr lang="en-US" altLang="zh-TW" smtClean="0"/>
              <a:pPr/>
              <a:t>28</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8"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9"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ea typeface="標楷體" pitchFamily="65" charset="-120"/>
              </a:rPr>
              <a:t>價格的意義</a:t>
            </a:r>
            <a:endParaRPr lang="ja-JP" altLang="en-US" sz="2400" dirty="0">
              <a:ea typeface="標楷體" pitchFamily="65" charset="-120"/>
            </a:endParaRPr>
          </a:p>
        </p:txBody>
      </p:sp>
      <p:pic>
        <p:nvPicPr>
          <p:cNvPr id="10" name="內容版面配置區 9"/>
          <p:cNvPicPr>
            <a:picLocks/>
          </p:cNvPicPr>
          <p:nvPr/>
        </p:nvPicPr>
        <p:blipFill rotWithShape="1">
          <a:blip r:embed="rId2" cstate="print"/>
          <a:srcRect l="903" t="11557" r="67132" b="5608"/>
          <a:stretch/>
        </p:blipFill>
        <p:spPr bwMode="auto">
          <a:xfrm>
            <a:off x="2809790" y="1052736"/>
            <a:ext cx="3507455" cy="5112742"/>
          </a:xfrm>
          <a:prstGeom prst="rect">
            <a:avLst/>
          </a:prstGeom>
          <a:noFill/>
          <a:ln w="9525">
            <a:solidFill>
              <a:schemeClr val="accent1"/>
            </a:solidFill>
            <a:miter lim="800000"/>
            <a:headEnd/>
            <a:tailEnd/>
          </a:ln>
          <a:effectLst/>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
        <p:nvSpPr>
          <p:cNvPr id="11" name="矩形 10"/>
          <p:cNvSpPr/>
          <p:nvPr/>
        </p:nvSpPr>
        <p:spPr>
          <a:xfrm>
            <a:off x="3059832" y="6165304"/>
            <a:ext cx="2988832" cy="369332"/>
          </a:xfrm>
          <a:prstGeom prst="rect">
            <a:avLst/>
          </a:prstGeom>
        </p:spPr>
        <p:txBody>
          <a:bodyPr wrap="none">
            <a:spAutoFit/>
          </a:bodyPr>
          <a:lstStyle/>
          <a:p>
            <a:r>
              <a:rPr lang="zh-TW" altLang="en-US" dirty="0" smtClean="0"/>
              <a:t>圖 </a:t>
            </a:r>
            <a:r>
              <a:rPr lang="en-US" altLang="zh-TW" dirty="0" smtClean="0"/>
              <a:t>11-7</a:t>
            </a:r>
            <a:r>
              <a:rPr lang="zh-TW" altLang="en-US" dirty="0" smtClean="0"/>
              <a:t>　</a:t>
            </a:r>
            <a:r>
              <a:rPr lang="en-US" altLang="zh-TW" dirty="0" smtClean="0"/>
              <a:t>399 </a:t>
            </a:r>
            <a:r>
              <a:rPr lang="zh-TW" altLang="en-US" dirty="0" smtClean="0"/>
              <a:t>元的搜尋結果</a:t>
            </a:r>
            <a:endParaRPr lang="zh-TW" altLang="en-US" dirty="0"/>
          </a:p>
        </p:txBody>
      </p:sp>
      <p:sp>
        <p:nvSpPr>
          <p:cNvPr id="12" name="文字方塊 11"/>
          <p:cNvSpPr txBox="1"/>
          <p:nvPr/>
        </p:nvSpPr>
        <p:spPr>
          <a:xfrm>
            <a:off x="3568581" y="467380"/>
            <a:ext cx="659155" cy="369332"/>
          </a:xfrm>
          <a:prstGeom prst="rect">
            <a:avLst/>
          </a:prstGeom>
          <a:noFill/>
        </p:spPr>
        <p:txBody>
          <a:bodyPr wrap="none" rtlCol="0">
            <a:spAutoFit/>
          </a:bodyPr>
          <a:lstStyle/>
          <a:p>
            <a:r>
              <a:rPr lang="en-US" altLang="zh-TW" dirty="0" smtClean="0">
                <a:solidFill>
                  <a:schemeClr val="accent2"/>
                </a:solidFill>
              </a:rPr>
              <a:t>(3/3)</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網路對定價的影響</a:t>
            </a:r>
            <a:endParaRPr lang="zh-TW" altLang="en-US" dirty="0"/>
          </a:p>
        </p:txBody>
      </p:sp>
      <p:sp>
        <p:nvSpPr>
          <p:cNvPr id="12" name="內容版面配置區 11"/>
          <p:cNvSpPr>
            <a:spLocks noGrp="1"/>
          </p:cNvSpPr>
          <p:nvPr>
            <p:ph idx="1"/>
          </p:nvPr>
        </p:nvSpPr>
        <p:spPr/>
        <p:txBody>
          <a:bodyPr/>
          <a:lstStyle/>
          <a:p>
            <a:r>
              <a:rPr lang="zh-TW" altLang="en-US" dirty="0" smtClean="0"/>
              <a:t>網路的出現可讓企業在生產產品時，對於生產的資源能有最佳化的配置，加上，比起實體通路的成本，網路讓企業得以減少通路帶來的成本</a:t>
            </a:r>
            <a:endParaRPr lang="en-US" altLang="zh-TW" dirty="0" smtClean="0"/>
          </a:p>
          <a:p>
            <a:endParaRPr lang="en-US" altLang="zh-TW" b="1" smtClean="0"/>
          </a:p>
          <a:p>
            <a:r>
              <a:rPr lang="zh-TW" altLang="en-US" b="1" smtClean="0"/>
              <a:t>網路</a:t>
            </a:r>
            <a:r>
              <a:rPr lang="zh-TW" altLang="en-US" b="1" dirty="0" smtClean="0"/>
              <a:t>對定價的影響</a:t>
            </a:r>
            <a:endParaRPr lang="en-US" altLang="zh-TW" b="1" dirty="0" smtClean="0"/>
          </a:p>
          <a:p>
            <a:pPr lvl="1">
              <a:buNone/>
            </a:pPr>
            <a:r>
              <a:rPr lang="en-US" altLang="zh-TW" b="1" dirty="0" smtClean="0">
                <a:solidFill>
                  <a:srgbClr val="C00000"/>
                </a:solidFill>
              </a:rPr>
              <a:t>1.</a:t>
            </a:r>
            <a:r>
              <a:rPr lang="zh-TW" altLang="en-US" b="1" dirty="0" smtClean="0">
                <a:solidFill>
                  <a:srgbClr val="C00000"/>
                </a:solidFill>
              </a:rPr>
              <a:t>生產的最佳化 </a:t>
            </a:r>
            <a:r>
              <a:rPr lang="en-US" altLang="zh-TW" dirty="0" smtClean="0"/>
              <a:t>(</a:t>
            </a:r>
            <a:r>
              <a:rPr lang="zh-TW" altLang="en-US" dirty="0" smtClean="0"/>
              <a:t>如圖</a:t>
            </a:r>
            <a:r>
              <a:rPr lang="en-US" altLang="zh-TW" dirty="0" smtClean="0"/>
              <a:t>11-8)</a:t>
            </a:r>
          </a:p>
          <a:p>
            <a:pPr lvl="1">
              <a:buNone/>
            </a:pPr>
            <a:endParaRPr lang="en-US" altLang="zh-TW" dirty="0" smtClean="0">
              <a:solidFill>
                <a:srgbClr val="C00000"/>
              </a:solidFill>
            </a:endParaRPr>
          </a:p>
          <a:p>
            <a:pPr lvl="1">
              <a:buNone/>
            </a:pPr>
            <a:r>
              <a:rPr lang="en-US" altLang="zh-TW" b="1" dirty="0" smtClean="0">
                <a:solidFill>
                  <a:srgbClr val="C00000"/>
                </a:solidFill>
              </a:rPr>
              <a:t>2.</a:t>
            </a:r>
            <a:r>
              <a:rPr lang="zh-TW" altLang="en-US" b="1" dirty="0" smtClean="0">
                <a:solidFill>
                  <a:srgbClr val="C00000"/>
                </a:solidFill>
              </a:rPr>
              <a:t>銷售的最適化</a:t>
            </a:r>
            <a:endParaRPr lang="en-US" altLang="zh-TW" b="1" dirty="0" smtClean="0">
              <a:solidFill>
                <a:srgbClr val="C00000"/>
              </a:solidFill>
            </a:endParaRPr>
          </a:p>
          <a:p>
            <a:pPr lvl="1">
              <a:buNone/>
            </a:pPr>
            <a:endParaRPr lang="en-US" altLang="zh-TW" b="1" dirty="0" smtClean="0">
              <a:solidFill>
                <a:srgbClr val="C00000"/>
              </a:solidFill>
            </a:endParaRPr>
          </a:p>
          <a:p>
            <a:pPr lvl="1">
              <a:buNone/>
            </a:pPr>
            <a:r>
              <a:rPr lang="en-US" altLang="zh-TW" b="1" dirty="0" smtClean="0">
                <a:solidFill>
                  <a:srgbClr val="C00000"/>
                </a:solidFill>
              </a:rPr>
              <a:t>3.</a:t>
            </a:r>
            <a:r>
              <a:rPr lang="zh-TW" altLang="en-US" b="1" dirty="0" smtClean="0">
                <a:solidFill>
                  <a:srgbClr val="C00000"/>
                </a:solidFill>
              </a:rPr>
              <a:t>定價目的之轉變</a:t>
            </a:r>
            <a:endParaRPr lang="zh-TW" altLang="en-US" dirty="0">
              <a:solidFill>
                <a:srgbClr val="C00000"/>
              </a:solidFill>
            </a:endParaRPr>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1" name="投影片編號版面配置區 10"/>
          <p:cNvSpPr>
            <a:spLocks noGrp="1"/>
          </p:cNvSpPr>
          <p:nvPr>
            <p:ph type="sldNum" sz="quarter" idx="11"/>
          </p:nvPr>
        </p:nvSpPr>
        <p:spPr/>
        <p:txBody>
          <a:bodyPr/>
          <a:lstStyle/>
          <a:p>
            <a:fld id="{A3DEC8BA-62D7-46A7-9980-A77EEE976E4E}" type="slidenum">
              <a:rPr lang="en-US" altLang="zh-TW" smtClean="0"/>
              <a:pPr/>
              <a:t>29</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ea typeface="標楷體" pitchFamily="65" charset="-120"/>
              </a:rPr>
              <a:t>網路定價的概念</a:t>
            </a:r>
            <a:endParaRPr lang="ja-JP" altLang="en-US" sz="2400" dirty="0">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solidFill>
                  <a:schemeClr val="accent6"/>
                </a:solidFill>
                <a:ea typeface="標楷體" pitchFamily="65" charset="-120"/>
              </a:rPr>
              <a:t>價格的意義</a:t>
            </a:r>
            <a:endParaRPr lang="ja-JP" altLang="en-US" sz="2400" dirty="0">
              <a:solidFill>
                <a:schemeClr val="accent6"/>
              </a:solidFill>
              <a:ea typeface="標楷體" pitchFamily="65" charset="-120"/>
            </a:endParaRPr>
          </a:p>
        </p:txBody>
      </p:sp>
      <p:sp>
        <p:nvSpPr>
          <p:cNvPr id="10" name="文字方塊 9"/>
          <p:cNvSpPr txBox="1"/>
          <p:nvPr/>
        </p:nvSpPr>
        <p:spPr>
          <a:xfrm>
            <a:off x="4560917" y="467380"/>
            <a:ext cx="659155" cy="369332"/>
          </a:xfrm>
          <a:prstGeom prst="rect">
            <a:avLst/>
          </a:prstGeom>
          <a:noFill/>
        </p:spPr>
        <p:txBody>
          <a:bodyPr wrap="none" rtlCol="0">
            <a:spAutoFit/>
          </a:bodyPr>
          <a:lstStyle/>
          <a:p>
            <a:r>
              <a:rPr lang="en-US" altLang="zh-TW" dirty="0" smtClean="0">
                <a:solidFill>
                  <a:schemeClr val="accent2"/>
                </a:solidFill>
              </a:rPr>
              <a:t>(1/2)</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網路行銷與價格</a:t>
            </a:r>
            <a:endParaRPr lang="zh-TW" altLang="en-US" dirty="0"/>
          </a:p>
        </p:txBody>
      </p:sp>
      <p:graphicFrame>
        <p:nvGraphicFramePr>
          <p:cNvPr id="7" name="內容版面配置區 11"/>
          <p:cNvGraphicFramePr>
            <a:graphicFrameLocks noGrp="1"/>
          </p:cNvGraphicFramePr>
          <p:nvPr>
            <p:ph idx="1"/>
          </p:nvPr>
        </p:nvGraphicFramePr>
        <p:xfrm>
          <a:off x="539750" y="1143000"/>
          <a:ext cx="814705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8" name="投影片編號版面配置區 7"/>
          <p:cNvSpPr>
            <a:spLocks noGrp="1"/>
          </p:cNvSpPr>
          <p:nvPr>
            <p:ph type="sldNum" sz="quarter" idx="11"/>
          </p:nvPr>
        </p:nvSpPr>
        <p:spPr/>
        <p:txBody>
          <a:bodyPr/>
          <a:lstStyle/>
          <a:p>
            <a:fld id="{A3DEC8BA-62D7-46A7-9980-A77EEE976E4E}" type="slidenum">
              <a:rPr lang="en-US" altLang="zh-TW" smtClean="0"/>
              <a:pPr/>
              <a:t>3</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網路對定價的影響</a:t>
            </a:r>
            <a:endParaRPr lang="zh-TW" altLang="en-US" dirty="0"/>
          </a:p>
        </p:txBody>
      </p:sp>
      <p:pic>
        <p:nvPicPr>
          <p:cNvPr id="10" name="內容版面配置區 9"/>
          <p:cNvPicPr>
            <a:picLocks noGrp="1"/>
          </p:cNvPicPr>
          <p:nvPr>
            <p:ph idx="1"/>
          </p:nvPr>
        </p:nvPicPr>
        <p:blipFill rotWithShape="1">
          <a:blip r:embed="rId2" cstate="print"/>
          <a:srcRect l="25283" t="8348" r="25776" b="7213"/>
          <a:stretch/>
        </p:blipFill>
        <p:spPr bwMode="auto">
          <a:xfrm>
            <a:off x="1904449" y="1052736"/>
            <a:ext cx="5191191" cy="5038019"/>
          </a:xfrm>
          <a:prstGeom prst="rect">
            <a:avLst/>
          </a:prstGeom>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3" name="投影片編號版面配置區 12"/>
          <p:cNvSpPr>
            <a:spLocks noGrp="1"/>
          </p:cNvSpPr>
          <p:nvPr>
            <p:ph type="sldNum" sz="quarter" idx="11"/>
          </p:nvPr>
        </p:nvSpPr>
        <p:spPr/>
        <p:txBody>
          <a:bodyPr/>
          <a:lstStyle/>
          <a:p>
            <a:fld id="{A3DEC8BA-62D7-46A7-9980-A77EEE976E4E}" type="slidenum">
              <a:rPr lang="en-US" altLang="zh-TW" smtClean="0"/>
              <a:pPr/>
              <a:t>30</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ea typeface="標楷體" pitchFamily="65" charset="-120"/>
              </a:rPr>
              <a:t>網路定價的概念</a:t>
            </a:r>
            <a:endParaRPr lang="ja-JP" altLang="en-US" sz="2400" dirty="0">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solidFill>
                  <a:schemeClr val="accent6"/>
                </a:solidFill>
                <a:ea typeface="標楷體" pitchFamily="65" charset="-120"/>
              </a:rPr>
              <a:t>價格的意義</a:t>
            </a:r>
            <a:endParaRPr lang="ja-JP" altLang="en-US" sz="2400" dirty="0">
              <a:solidFill>
                <a:schemeClr val="accent6"/>
              </a:solidFill>
              <a:ea typeface="標楷體" pitchFamily="65" charset="-120"/>
            </a:endParaRPr>
          </a:p>
        </p:txBody>
      </p:sp>
      <p:sp>
        <p:nvSpPr>
          <p:cNvPr id="11" name="矩形 10"/>
          <p:cNvSpPr/>
          <p:nvPr/>
        </p:nvSpPr>
        <p:spPr>
          <a:xfrm>
            <a:off x="2142326" y="6021288"/>
            <a:ext cx="4373890" cy="646331"/>
          </a:xfrm>
          <a:prstGeom prst="rect">
            <a:avLst/>
          </a:prstGeom>
        </p:spPr>
        <p:txBody>
          <a:bodyPr wrap="none">
            <a:spAutoFit/>
          </a:bodyPr>
          <a:lstStyle/>
          <a:p>
            <a:r>
              <a:rPr lang="zh-TW" altLang="en-US" dirty="0" smtClean="0"/>
              <a:t>圖 </a:t>
            </a:r>
            <a:r>
              <a:rPr lang="en-US" altLang="zh-TW" dirty="0" smtClean="0"/>
              <a:t>11-8</a:t>
            </a:r>
            <a:r>
              <a:rPr lang="zh-TW" altLang="en-US" dirty="0" smtClean="0"/>
              <a:t>　</a:t>
            </a:r>
            <a:r>
              <a:rPr lang="en-US" altLang="zh-TW" dirty="0" smtClean="0"/>
              <a:t>7-11 </a:t>
            </a:r>
            <a:r>
              <a:rPr lang="zh-TW" altLang="en-US" dirty="0" smtClean="0"/>
              <a:t>網路商店的產品 </a:t>
            </a:r>
            <a:endParaRPr lang="en-US" altLang="zh-TW" dirty="0" smtClean="0"/>
          </a:p>
          <a:p>
            <a:r>
              <a:rPr lang="en-US" altLang="zh-TW" dirty="0" smtClean="0"/>
              <a:t>(</a:t>
            </a:r>
            <a:r>
              <a:rPr lang="en-US" altLang="zh-TW" dirty="0" smtClean="0">
                <a:hlinkClick r:id="rId3"/>
              </a:rPr>
              <a:t>http://www.7-11.com.tw/product/e-shop/</a:t>
            </a:r>
            <a:r>
              <a:rPr lang="en-US" altLang="zh-TW" dirty="0" smtClean="0"/>
              <a:t>)</a:t>
            </a:r>
            <a:endParaRPr lang="zh-TW" altLang="en-US" dirty="0"/>
          </a:p>
        </p:txBody>
      </p:sp>
      <p:sp>
        <p:nvSpPr>
          <p:cNvPr id="12" name="文字方塊 11"/>
          <p:cNvSpPr txBox="1"/>
          <p:nvPr/>
        </p:nvSpPr>
        <p:spPr>
          <a:xfrm>
            <a:off x="4560917" y="467380"/>
            <a:ext cx="659155" cy="369332"/>
          </a:xfrm>
          <a:prstGeom prst="rect">
            <a:avLst/>
          </a:prstGeom>
          <a:noFill/>
        </p:spPr>
        <p:txBody>
          <a:bodyPr wrap="none" rtlCol="0">
            <a:spAutoFit/>
          </a:bodyPr>
          <a:lstStyle/>
          <a:p>
            <a:r>
              <a:rPr lang="en-US" altLang="zh-TW" dirty="0" smtClean="0">
                <a:solidFill>
                  <a:schemeClr val="accent2"/>
                </a:solidFill>
              </a:rPr>
              <a:t>(2/2)</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accent1"/>
                </a:solidFill>
              </a:rPr>
              <a:t>生活上的應用</a:t>
            </a:r>
            <a:endParaRPr lang="zh-TW" altLang="en-US" dirty="0">
              <a:solidFill>
                <a:schemeClr val="accent1"/>
              </a:solidFill>
            </a:endParaRPr>
          </a:p>
        </p:txBody>
      </p:sp>
      <p:sp>
        <p:nvSpPr>
          <p:cNvPr id="12" name="內容版面配置區 11"/>
          <p:cNvSpPr>
            <a:spLocks noGrp="1"/>
          </p:cNvSpPr>
          <p:nvPr>
            <p:ph idx="1"/>
          </p:nvPr>
        </p:nvSpPr>
        <p:spPr/>
        <p:txBody>
          <a:bodyPr/>
          <a:lstStyle/>
          <a:p>
            <a:r>
              <a:rPr lang="zh-TW" altLang="en-US" b="1" dirty="0" smtClean="0"/>
              <a:t>免費的網路應用</a:t>
            </a:r>
            <a:endParaRPr lang="en-US" altLang="zh-TW" b="1" dirty="0" smtClean="0"/>
          </a:p>
          <a:p>
            <a:endParaRPr lang="en-US" altLang="zh-TW" b="1" dirty="0" smtClean="0"/>
          </a:p>
          <a:p>
            <a:pPr lvl="1"/>
            <a:r>
              <a:rPr lang="zh-TW" altLang="en-US" dirty="0" smtClean="0"/>
              <a:t>現在許多網路應用都以免費來吸引消費者，像是免費的網路空間 </a:t>
            </a:r>
            <a:r>
              <a:rPr lang="en-US" altLang="zh-TW" dirty="0" err="1" smtClean="0"/>
              <a:t>Dropbox</a:t>
            </a:r>
            <a:r>
              <a:rPr lang="zh-TW" altLang="en-US" dirty="0" smtClean="0"/>
              <a:t>、免費的網路信箱 </a:t>
            </a:r>
            <a:r>
              <a:rPr lang="en-US" altLang="zh-TW" dirty="0" smtClean="0"/>
              <a:t>Gmail</a:t>
            </a:r>
            <a:r>
              <a:rPr lang="zh-TW" altLang="en-US" dirty="0" smtClean="0"/>
              <a:t>、免費的聯絡方式如</a:t>
            </a:r>
            <a:r>
              <a:rPr lang="en-US" altLang="zh-TW" dirty="0" smtClean="0"/>
              <a:t>LINE </a:t>
            </a:r>
            <a:r>
              <a:rPr lang="zh-TW" altLang="en-US" dirty="0" smtClean="0"/>
              <a:t>或一些小程式等，使用者若想要更大的空間或功能就要另外收費。</a:t>
            </a:r>
            <a:endParaRPr lang="en-US" altLang="zh-TW" dirty="0" smtClean="0"/>
          </a:p>
          <a:p>
            <a:pPr lvl="1"/>
            <a:r>
              <a:rPr lang="zh-TW" altLang="en-US" dirty="0" smtClean="0">
                <a:solidFill>
                  <a:srgbClr val="C00000"/>
                </a:solidFill>
              </a:rPr>
              <a:t>想一想：</a:t>
            </a:r>
            <a:r>
              <a:rPr lang="zh-TW" altLang="en-US" dirty="0" smtClean="0"/>
              <a:t>你會願意付費嗎？</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0" name="投影片編號版面配置區 9"/>
          <p:cNvSpPr>
            <a:spLocks noGrp="1"/>
          </p:cNvSpPr>
          <p:nvPr>
            <p:ph type="sldNum" sz="quarter" idx="11"/>
          </p:nvPr>
        </p:nvSpPr>
        <p:spPr/>
        <p:txBody>
          <a:bodyPr/>
          <a:lstStyle/>
          <a:p>
            <a:fld id="{A3DEC8BA-62D7-46A7-9980-A77EEE976E4E}" type="slidenum">
              <a:rPr lang="en-US" altLang="zh-TW" smtClean="0"/>
              <a:pPr/>
              <a:t>31</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ea typeface="標楷體" pitchFamily="65" charset="-120"/>
              </a:rPr>
              <a:t>網路定價的概念</a:t>
            </a:r>
            <a:endParaRPr lang="ja-JP" altLang="en-US" sz="2400" dirty="0">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solidFill>
                  <a:schemeClr val="accent6"/>
                </a:solidFill>
                <a:ea typeface="標楷體" pitchFamily="65" charset="-120"/>
              </a:rPr>
              <a:t>價格的意義</a:t>
            </a:r>
            <a:endParaRPr lang="ja-JP" altLang="en-US" sz="2400" dirty="0">
              <a:solidFill>
                <a:schemeClr val="accent6"/>
              </a:solidFill>
              <a:ea typeface="標楷體" pitchFamily="65" charset="-12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網路定價的特點</a:t>
            </a:r>
            <a:endParaRPr lang="zh-TW" altLang="en-US" dirty="0"/>
          </a:p>
        </p:txBody>
      </p:sp>
      <p:graphicFrame>
        <p:nvGraphicFramePr>
          <p:cNvPr id="10" name="內容版面配置區 9"/>
          <p:cNvGraphicFramePr>
            <a:graphicFrameLocks noGrp="1"/>
          </p:cNvGraphicFramePr>
          <p:nvPr>
            <p:ph idx="1"/>
          </p:nvPr>
        </p:nvGraphicFramePr>
        <p:xfrm>
          <a:off x="539750" y="1143000"/>
          <a:ext cx="814705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32</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ea typeface="標楷體" pitchFamily="65" charset="-120"/>
              </a:rPr>
              <a:t>網路定價的概念</a:t>
            </a:r>
            <a:endParaRPr lang="ja-JP" altLang="en-US" sz="2400" dirty="0">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solidFill>
                  <a:schemeClr val="accent6"/>
                </a:solidFill>
                <a:ea typeface="標楷體" pitchFamily="65" charset="-120"/>
              </a:rPr>
              <a:t>價格的意義</a:t>
            </a:r>
            <a:endParaRPr lang="ja-JP" altLang="en-US" sz="2400" dirty="0">
              <a:solidFill>
                <a:schemeClr val="accent6"/>
              </a:solidFill>
              <a:ea typeface="標楷體" pitchFamily="65" charset="-120"/>
            </a:endParaRPr>
          </a:p>
        </p:txBody>
      </p:sp>
      <p:sp>
        <p:nvSpPr>
          <p:cNvPr id="11" name="文字方塊 10"/>
          <p:cNvSpPr txBox="1"/>
          <p:nvPr/>
        </p:nvSpPr>
        <p:spPr>
          <a:xfrm>
            <a:off x="4139952" y="467380"/>
            <a:ext cx="659155" cy="369332"/>
          </a:xfrm>
          <a:prstGeom prst="rect">
            <a:avLst/>
          </a:prstGeom>
          <a:noFill/>
        </p:spPr>
        <p:txBody>
          <a:bodyPr wrap="none" rtlCol="0">
            <a:spAutoFit/>
          </a:bodyPr>
          <a:lstStyle/>
          <a:p>
            <a:r>
              <a:rPr lang="en-US" altLang="zh-TW" dirty="0" smtClean="0">
                <a:solidFill>
                  <a:schemeClr val="accent2"/>
                </a:solidFill>
              </a:rPr>
              <a:t>(1/3)</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網路定價的特點</a:t>
            </a:r>
            <a:endParaRPr lang="zh-TW" altLang="en-US" dirty="0"/>
          </a:p>
        </p:txBody>
      </p:sp>
      <p:pic>
        <p:nvPicPr>
          <p:cNvPr id="10" name="內容版面配置區 9"/>
          <p:cNvPicPr>
            <a:picLocks noGrp="1"/>
          </p:cNvPicPr>
          <p:nvPr>
            <p:ph idx="1"/>
          </p:nvPr>
        </p:nvPicPr>
        <p:blipFill rotWithShape="1">
          <a:blip r:embed="rId2" cstate="print"/>
          <a:srcRect l="24019" t="8348" r="24693" b="12671"/>
          <a:stretch/>
        </p:blipFill>
        <p:spPr bwMode="auto">
          <a:xfrm>
            <a:off x="1578373" y="1143001"/>
            <a:ext cx="5815320" cy="5037361"/>
          </a:xfrm>
          <a:prstGeom prst="rect">
            <a:avLst/>
          </a:prstGeom>
          <a:ln>
            <a:solidFill>
              <a:schemeClr val="accent1"/>
            </a:solid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3" name="投影片編號版面配置區 12"/>
          <p:cNvSpPr>
            <a:spLocks noGrp="1"/>
          </p:cNvSpPr>
          <p:nvPr>
            <p:ph type="sldNum" sz="quarter" idx="11"/>
          </p:nvPr>
        </p:nvSpPr>
        <p:spPr/>
        <p:txBody>
          <a:bodyPr/>
          <a:lstStyle/>
          <a:p>
            <a:fld id="{A3DEC8BA-62D7-46A7-9980-A77EEE976E4E}" type="slidenum">
              <a:rPr lang="en-US" altLang="zh-TW" smtClean="0"/>
              <a:pPr/>
              <a:t>33</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ea typeface="標楷體" pitchFamily="65" charset="-120"/>
              </a:rPr>
              <a:t>網路定價的概念</a:t>
            </a:r>
            <a:endParaRPr lang="ja-JP" altLang="en-US" sz="2400" dirty="0">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solidFill>
                  <a:schemeClr val="accent6"/>
                </a:solidFill>
                <a:ea typeface="標楷體" pitchFamily="65" charset="-120"/>
              </a:rPr>
              <a:t>價格的意義</a:t>
            </a:r>
            <a:endParaRPr lang="ja-JP" altLang="en-US" sz="2400" dirty="0">
              <a:solidFill>
                <a:schemeClr val="accent6"/>
              </a:solidFill>
              <a:ea typeface="標楷體" pitchFamily="65" charset="-120"/>
            </a:endParaRPr>
          </a:p>
        </p:txBody>
      </p:sp>
      <p:sp>
        <p:nvSpPr>
          <p:cNvPr id="11" name="矩形 10"/>
          <p:cNvSpPr/>
          <p:nvPr/>
        </p:nvSpPr>
        <p:spPr>
          <a:xfrm>
            <a:off x="1763688" y="6165304"/>
            <a:ext cx="4681666" cy="369332"/>
          </a:xfrm>
          <a:prstGeom prst="rect">
            <a:avLst/>
          </a:prstGeom>
        </p:spPr>
        <p:txBody>
          <a:bodyPr wrap="none">
            <a:spAutoFit/>
          </a:bodyPr>
          <a:lstStyle/>
          <a:p>
            <a:r>
              <a:rPr lang="zh-TW" altLang="en-US" dirty="0" smtClean="0"/>
              <a:t>圖 </a:t>
            </a:r>
            <a:r>
              <a:rPr lang="en-US" altLang="zh-TW" dirty="0" smtClean="0"/>
              <a:t>11-9</a:t>
            </a:r>
            <a:r>
              <a:rPr lang="zh-TW" altLang="en-US" dirty="0" smtClean="0"/>
              <a:t>　比價王 </a:t>
            </a:r>
            <a:r>
              <a:rPr lang="en-US" altLang="zh-TW" dirty="0" smtClean="0"/>
              <a:t>(</a:t>
            </a:r>
            <a:r>
              <a:rPr lang="en-US" altLang="zh-TW" dirty="0" smtClean="0">
                <a:hlinkClick r:id="rId3"/>
              </a:rPr>
              <a:t>http://www.eprice.com.tw/</a:t>
            </a:r>
            <a:r>
              <a:rPr lang="en-US" altLang="zh-TW" dirty="0" smtClean="0"/>
              <a:t>)</a:t>
            </a:r>
            <a:endParaRPr lang="zh-TW" altLang="en-US" dirty="0"/>
          </a:p>
        </p:txBody>
      </p:sp>
      <p:sp>
        <p:nvSpPr>
          <p:cNvPr id="12" name="文字方塊 11"/>
          <p:cNvSpPr txBox="1"/>
          <p:nvPr/>
        </p:nvSpPr>
        <p:spPr>
          <a:xfrm>
            <a:off x="4139952" y="467380"/>
            <a:ext cx="659155" cy="369332"/>
          </a:xfrm>
          <a:prstGeom prst="rect">
            <a:avLst/>
          </a:prstGeom>
          <a:noFill/>
        </p:spPr>
        <p:txBody>
          <a:bodyPr wrap="none" rtlCol="0">
            <a:spAutoFit/>
          </a:bodyPr>
          <a:lstStyle/>
          <a:p>
            <a:r>
              <a:rPr lang="en-US" altLang="zh-TW" dirty="0" smtClean="0">
                <a:solidFill>
                  <a:schemeClr val="accent2"/>
                </a:solidFill>
              </a:rPr>
              <a:t>(2/3)</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網路定價的特點</a:t>
            </a:r>
            <a:endParaRPr lang="zh-TW" altLang="en-US" dirty="0"/>
          </a:p>
        </p:txBody>
      </p:sp>
      <p:pic>
        <p:nvPicPr>
          <p:cNvPr id="10" name="內容版面配置區 9"/>
          <p:cNvPicPr>
            <a:picLocks noGrp="1"/>
          </p:cNvPicPr>
          <p:nvPr>
            <p:ph idx="1"/>
          </p:nvPr>
        </p:nvPicPr>
        <p:blipFill rotWithShape="1">
          <a:blip r:embed="rId2" cstate="print"/>
          <a:srcRect l="24922" t="30502" r="25235" b="15560"/>
          <a:stretch/>
        </p:blipFill>
        <p:spPr bwMode="auto">
          <a:xfrm>
            <a:off x="611560" y="1196752"/>
            <a:ext cx="8147050" cy="4959222"/>
          </a:xfrm>
          <a:prstGeom prst="rect">
            <a:avLst/>
          </a:prstGeom>
          <a:ln>
            <a:solidFill>
              <a:schemeClr val="accent1"/>
            </a:solid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3" name="投影片編號版面配置區 12"/>
          <p:cNvSpPr>
            <a:spLocks noGrp="1"/>
          </p:cNvSpPr>
          <p:nvPr>
            <p:ph type="sldNum" sz="quarter" idx="11"/>
          </p:nvPr>
        </p:nvSpPr>
        <p:spPr/>
        <p:txBody>
          <a:bodyPr/>
          <a:lstStyle/>
          <a:p>
            <a:fld id="{A3DEC8BA-62D7-46A7-9980-A77EEE976E4E}" type="slidenum">
              <a:rPr lang="en-US" altLang="zh-TW" smtClean="0"/>
              <a:pPr/>
              <a:t>34</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ea typeface="標楷體" pitchFamily="65" charset="-120"/>
              </a:rPr>
              <a:t>網路定價的概念</a:t>
            </a:r>
            <a:endParaRPr lang="ja-JP" altLang="en-US" sz="2400" dirty="0">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solidFill>
                  <a:schemeClr val="accent6"/>
                </a:solidFill>
                <a:ea typeface="標楷體" pitchFamily="65" charset="-120"/>
              </a:rPr>
              <a:t>價格的意義</a:t>
            </a:r>
            <a:endParaRPr lang="ja-JP" altLang="en-US" sz="2400" dirty="0">
              <a:solidFill>
                <a:schemeClr val="accent6"/>
              </a:solidFill>
              <a:ea typeface="標楷體" pitchFamily="65" charset="-120"/>
            </a:endParaRPr>
          </a:p>
        </p:txBody>
      </p:sp>
      <p:sp>
        <p:nvSpPr>
          <p:cNvPr id="11" name="矩形 10"/>
          <p:cNvSpPr/>
          <p:nvPr/>
        </p:nvSpPr>
        <p:spPr>
          <a:xfrm>
            <a:off x="899592" y="6156012"/>
            <a:ext cx="6874574" cy="369332"/>
          </a:xfrm>
          <a:prstGeom prst="rect">
            <a:avLst/>
          </a:prstGeom>
        </p:spPr>
        <p:txBody>
          <a:bodyPr wrap="none">
            <a:spAutoFit/>
          </a:bodyPr>
          <a:lstStyle/>
          <a:p>
            <a:r>
              <a:rPr lang="zh-TW" altLang="en-US" dirty="0" smtClean="0"/>
              <a:t>圖 </a:t>
            </a:r>
            <a:r>
              <a:rPr lang="en-US" altLang="zh-TW" dirty="0" smtClean="0"/>
              <a:t>11-10</a:t>
            </a:r>
            <a:r>
              <a:rPr lang="zh-TW" altLang="en-US" dirty="0" smtClean="0"/>
              <a:t>　樂天市場的開店流程 </a:t>
            </a:r>
            <a:r>
              <a:rPr lang="en-US" altLang="zh-TW" dirty="0" smtClean="0"/>
              <a:t>(</a:t>
            </a:r>
            <a:r>
              <a:rPr lang="en-US" altLang="zh-TW" dirty="0" smtClean="0">
                <a:hlinkClick r:id="rId3"/>
              </a:rPr>
              <a:t>http://www.rakuten.com.tw/ec/</a:t>
            </a:r>
            <a:r>
              <a:rPr lang="en-US" altLang="zh-TW" dirty="0" smtClean="0"/>
              <a:t>)</a:t>
            </a:r>
            <a:endParaRPr lang="zh-TW" altLang="en-US" dirty="0"/>
          </a:p>
        </p:txBody>
      </p:sp>
      <p:sp>
        <p:nvSpPr>
          <p:cNvPr id="12" name="文字方塊 11"/>
          <p:cNvSpPr txBox="1"/>
          <p:nvPr/>
        </p:nvSpPr>
        <p:spPr>
          <a:xfrm>
            <a:off x="4139952" y="467380"/>
            <a:ext cx="659155" cy="369332"/>
          </a:xfrm>
          <a:prstGeom prst="rect">
            <a:avLst/>
          </a:prstGeom>
          <a:noFill/>
        </p:spPr>
        <p:txBody>
          <a:bodyPr wrap="none" rtlCol="0">
            <a:spAutoFit/>
          </a:bodyPr>
          <a:lstStyle/>
          <a:p>
            <a:r>
              <a:rPr lang="en-US" altLang="zh-TW" dirty="0" smtClean="0">
                <a:solidFill>
                  <a:schemeClr val="accent2"/>
                </a:solidFill>
              </a:rPr>
              <a:t>(3/3)</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網路定價的模式</a:t>
            </a:r>
            <a:endParaRPr lang="zh-TW" altLang="en-US" dirty="0"/>
          </a:p>
        </p:txBody>
      </p:sp>
      <p:graphicFrame>
        <p:nvGraphicFramePr>
          <p:cNvPr id="10" name="內容版面配置區 9"/>
          <p:cNvGraphicFramePr>
            <a:graphicFrameLocks noGrp="1"/>
          </p:cNvGraphicFramePr>
          <p:nvPr>
            <p:ph idx="1"/>
          </p:nvPr>
        </p:nvGraphicFramePr>
        <p:xfrm>
          <a:off x="539750" y="1143000"/>
          <a:ext cx="814705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35</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ea typeface="標楷體" pitchFamily="65" charset="-120"/>
              </a:rPr>
              <a:t>網路定價的概念</a:t>
            </a:r>
            <a:endParaRPr lang="ja-JP" altLang="en-US" sz="2400" dirty="0">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solidFill>
                  <a:schemeClr val="accent6"/>
                </a:solidFill>
                <a:ea typeface="標楷體" pitchFamily="65" charset="-120"/>
              </a:rPr>
              <a:t>價格的意義</a:t>
            </a:r>
            <a:endParaRPr lang="ja-JP" altLang="en-US" sz="2400" dirty="0">
              <a:solidFill>
                <a:schemeClr val="accent6"/>
              </a:solidFill>
              <a:ea typeface="標楷體" pitchFamily="65" charset="-120"/>
            </a:endParaRPr>
          </a:p>
        </p:txBody>
      </p:sp>
      <p:sp>
        <p:nvSpPr>
          <p:cNvPr id="11" name="文字方塊 10"/>
          <p:cNvSpPr txBox="1"/>
          <p:nvPr/>
        </p:nvSpPr>
        <p:spPr>
          <a:xfrm>
            <a:off x="4139952" y="467380"/>
            <a:ext cx="659155" cy="369332"/>
          </a:xfrm>
          <a:prstGeom prst="rect">
            <a:avLst/>
          </a:prstGeom>
          <a:noFill/>
        </p:spPr>
        <p:txBody>
          <a:bodyPr wrap="none" rtlCol="0">
            <a:spAutoFit/>
          </a:bodyPr>
          <a:lstStyle/>
          <a:p>
            <a:r>
              <a:rPr lang="en-US" altLang="zh-TW" dirty="0" smtClean="0">
                <a:solidFill>
                  <a:schemeClr val="accent2"/>
                </a:solidFill>
              </a:rPr>
              <a:t>(1/4)</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網路定價的模式</a:t>
            </a:r>
            <a:endParaRPr lang="zh-TW" altLang="en-US" dirty="0"/>
          </a:p>
        </p:txBody>
      </p:sp>
      <p:pic>
        <p:nvPicPr>
          <p:cNvPr id="10" name="內容版面配置區 9"/>
          <p:cNvPicPr>
            <a:picLocks noGrp="1"/>
          </p:cNvPicPr>
          <p:nvPr>
            <p:ph idx="1"/>
          </p:nvPr>
        </p:nvPicPr>
        <p:blipFill rotWithShape="1">
          <a:blip r:embed="rId2" cstate="print"/>
          <a:srcRect l="24922" t="8027" r="26499" b="13634"/>
          <a:stretch/>
        </p:blipFill>
        <p:spPr bwMode="auto">
          <a:xfrm>
            <a:off x="1715116" y="1143000"/>
            <a:ext cx="5508159" cy="4996414"/>
          </a:xfrm>
          <a:prstGeom prst="rect">
            <a:avLst/>
          </a:prstGeom>
          <a:ln>
            <a:solidFill>
              <a:schemeClr val="accent1"/>
            </a:solid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3" name="投影片編號版面配置區 12"/>
          <p:cNvSpPr>
            <a:spLocks noGrp="1"/>
          </p:cNvSpPr>
          <p:nvPr>
            <p:ph type="sldNum" sz="quarter" idx="11"/>
          </p:nvPr>
        </p:nvSpPr>
        <p:spPr/>
        <p:txBody>
          <a:bodyPr/>
          <a:lstStyle/>
          <a:p>
            <a:fld id="{A3DEC8BA-62D7-46A7-9980-A77EEE976E4E}" type="slidenum">
              <a:rPr lang="en-US" altLang="zh-TW" smtClean="0"/>
              <a:pPr/>
              <a:t>36</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ea typeface="標楷體" pitchFamily="65" charset="-120"/>
              </a:rPr>
              <a:t>網路定價的概念</a:t>
            </a:r>
            <a:endParaRPr lang="ja-JP" altLang="en-US" sz="2400" dirty="0">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solidFill>
                  <a:schemeClr val="accent6"/>
                </a:solidFill>
                <a:ea typeface="標楷體" pitchFamily="65" charset="-120"/>
              </a:rPr>
              <a:t>價格的意義</a:t>
            </a:r>
            <a:endParaRPr lang="ja-JP" altLang="en-US" sz="2400" dirty="0">
              <a:solidFill>
                <a:schemeClr val="accent6"/>
              </a:solidFill>
              <a:ea typeface="標楷體" pitchFamily="65" charset="-120"/>
            </a:endParaRPr>
          </a:p>
        </p:txBody>
      </p:sp>
      <p:sp>
        <p:nvSpPr>
          <p:cNvPr id="11" name="矩形 10"/>
          <p:cNvSpPr/>
          <p:nvPr/>
        </p:nvSpPr>
        <p:spPr>
          <a:xfrm>
            <a:off x="1763688" y="6165304"/>
            <a:ext cx="5408275" cy="369332"/>
          </a:xfrm>
          <a:prstGeom prst="rect">
            <a:avLst/>
          </a:prstGeom>
        </p:spPr>
        <p:txBody>
          <a:bodyPr wrap="none">
            <a:spAutoFit/>
          </a:bodyPr>
          <a:lstStyle/>
          <a:p>
            <a:r>
              <a:rPr lang="zh-TW" altLang="en-US" dirty="0" smtClean="0"/>
              <a:t>圖 </a:t>
            </a:r>
            <a:r>
              <a:rPr lang="en-US" altLang="zh-TW" dirty="0" smtClean="0"/>
              <a:t>11-11</a:t>
            </a:r>
            <a:r>
              <a:rPr lang="zh-TW" altLang="en-US" dirty="0" smtClean="0"/>
              <a:t>　</a:t>
            </a:r>
            <a:r>
              <a:rPr lang="en-US" altLang="zh-TW" dirty="0" smtClean="0"/>
              <a:t>7net </a:t>
            </a:r>
            <a:r>
              <a:rPr lang="zh-TW" altLang="en-US" dirty="0" smtClean="0"/>
              <a:t>的會員回饋大賞 </a:t>
            </a:r>
            <a:r>
              <a:rPr lang="en-US" altLang="zh-TW" dirty="0" smtClean="0"/>
              <a:t>(</a:t>
            </a:r>
            <a:r>
              <a:rPr lang="en-US" altLang="zh-TW" dirty="0" smtClean="0">
                <a:hlinkClick r:id="rId3"/>
              </a:rPr>
              <a:t>http://ppt.cc/9bhS</a:t>
            </a:r>
            <a:r>
              <a:rPr lang="en-US" altLang="zh-TW" dirty="0" smtClean="0"/>
              <a:t>)</a:t>
            </a:r>
            <a:endParaRPr lang="zh-TW" altLang="en-US" dirty="0"/>
          </a:p>
        </p:txBody>
      </p:sp>
      <p:sp>
        <p:nvSpPr>
          <p:cNvPr id="12" name="文字方塊 11"/>
          <p:cNvSpPr txBox="1"/>
          <p:nvPr/>
        </p:nvSpPr>
        <p:spPr>
          <a:xfrm>
            <a:off x="4139952" y="467380"/>
            <a:ext cx="659155" cy="369332"/>
          </a:xfrm>
          <a:prstGeom prst="rect">
            <a:avLst/>
          </a:prstGeom>
          <a:noFill/>
        </p:spPr>
        <p:txBody>
          <a:bodyPr wrap="none" rtlCol="0">
            <a:spAutoFit/>
          </a:bodyPr>
          <a:lstStyle/>
          <a:p>
            <a:r>
              <a:rPr lang="en-US" altLang="zh-TW" dirty="0" smtClean="0">
                <a:solidFill>
                  <a:schemeClr val="accent2"/>
                </a:solidFill>
              </a:rPr>
              <a:t>(2/4)</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網路定價的模式</a:t>
            </a:r>
            <a:endParaRPr lang="zh-TW" altLang="en-US" dirty="0"/>
          </a:p>
        </p:txBody>
      </p:sp>
      <p:pic>
        <p:nvPicPr>
          <p:cNvPr id="10" name="內容版面配置區 9"/>
          <p:cNvPicPr>
            <a:picLocks noGrp="1"/>
          </p:cNvPicPr>
          <p:nvPr>
            <p:ph idx="1"/>
          </p:nvPr>
        </p:nvPicPr>
        <p:blipFill rotWithShape="1">
          <a:blip r:embed="rId2" cstate="print"/>
          <a:srcRect l="24380" t="9631" r="25054" b="4965"/>
          <a:stretch/>
        </p:blipFill>
        <p:spPr bwMode="auto">
          <a:xfrm>
            <a:off x="1846131" y="1143000"/>
            <a:ext cx="5271081" cy="5007740"/>
          </a:xfrm>
          <a:prstGeom prst="rect">
            <a:avLst/>
          </a:prstGeom>
          <a:ln>
            <a:solidFill>
              <a:schemeClr val="accent1"/>
            </a:solid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3" name="投影片編號版面配置區 12"/>
          <p:cNvSpPr>
            <a:spLocks noGrp="1"/>
          </p:cNvSpPr>
          <p:nvPr>
            <p:ph type="sldNum" sz="quarter" idx="11"/>
          </p:nvPr>
        </p:nvSpPr>
        <p:spPr/>
        <p:txBody>
          <a:bodyPr/>
          <a:lstStyle/>
          <a:p>
            <a:fld id="{A3DEC8BA-62D7-46A7-9980-A77EEE976E4E}" type="slidenum">
              <a:rPr lang="en-US" altLang="zh-TW" smtClean="0"/>
              <a:pPr/>
              <a:t>37</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ea typeface="標楷體" pitchFamily="65" charset="-120"/>
              </a:rPr>
              <a:t>網路定價的概念</a:t>
            </a:r>
            <a:endParaRPr lang="ja-JP" altLang="en-US" sz="2400" dirty="0">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solidFill>
                  <a:schemeClr val="accent6"/>
                </a:solidFill>
                <a:ea typeface="標楷體" pitchFamily="65" charset="-120"/>
              </a:rPr>
              <a:t>價格的意義</a:t>
            </a:r>
            <a:endParaRPr lang="ja-JP" altLang="en-US" sz="2400" dirty="0">
              <a:solidFill>
                <a:schemeClr val="accent6"/>
              </a:solidFill>
              <a:ea typeface="標楷體" pitchFamily="65" charset="-120"/>
            </a:endParaRPr>
          </a:p>
        </p:txBody>
      </p:sp>
      <p:sp>
        <p:nvSpPr>
          <p:cNvPr id="11" name="矩形 10"/>
          <p:cNvSpPr/>
          <p:nvPr/>
        </p:nvSpPr>
        <p:spPr>
          <a:xfrm>
            <a:off x="1907704" y="6165304"/>
            <a:ext cx="4963795" cy="369332"/>
          </a:xfrm>
          <a:prstGeom prst="rect">
            <a:avLst/>
          </a:prstGeom>
        </p:spPr>
        <p:txBody>
          <a:bodyPr wrap="none">
            <a:spAutoFit/>
          </a:bodyPr>
          <a:lstStyle/>
          <a:p>
            <a:r>
              <a:rPr lang="zh-TW" altLang="en-US" dirty="0" smtClean="0"/>
              <a:t>圖 </a:t>
            </a:r>
            <a:r>
              <a:rPr lang="en-US" altLang="zh-TW" dirty="0" smtClean="0"/>
              <a:t>11-12</a:t>
            </a:r>
            <a:r>
              <a:rPr lang="zh-TW" altLang="en-US" dirty="0" smtClean="0"/>
              <a:t>　客製化禮品 </a:t>
            </a:r>
            <a:r>
              <a:rPr lang="en-US" altLang="zh-TW" dirty="0" smtClean="0"/>
              <a:t>(</a:t>
            </a:r>
            <a:r>
              <a:rPr lang="en-US" altLang="zh-TW" dirty="0" smtClean="0">
                <a:hlinkClick r:id="rId3"/>
              </a:rPr>
              <a:t>http://www.uniqdj.com/</a:t>
            </a:r>
            <a:r>
              <a:rPr lang="en-US" altLang="zh-TW" dirty="0" smtClean="0"/>
              <a:t>)</a:t>
            </a:r>
            <a:endParaRPr lang="zh-TW" altLang="en-US" dirty="0"/>
          </a:p>
        </p:txBody>
      </p:sp>
      <p:sp>
        <p:nvSpPr>
          <p:cNvPr id="12" name="文字方塊 11"/>
          <p:cNvSpPr txBox="1"/>
          <p:nvPr/>
        </p:nvSpPr>
        <p:spPr>
          <a:xfrm>
            <a:off x="4139952" y="467380"/>
            <a:ext cx="659155" cy="369332"/>
          </a:xfrm>
          <a:prstGeom prst="rect">
            <a:avLst/>
          </a:prstGeom>
          <a:noFill/>
        </p:spPr>
        <p:txBody>
          <a:bodyPr wrap="none" rtlCol="0">
            <a:spAutoFit/>
          </a:bodyPr>
          <a:lstStyle/>
          <a:p>
            <a:r>
              <a:rPr lang="en-US" altLang="zh-TW" dirty="0" smtClean="0">
                <a:solidFill>
                  <a:schemeClr val="accent2"/>
                </a:solidFill>
              </a:rPr>
              <a:t>(3/4)</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網路定價的模式</a:t>
            </a:r>
            <a:endParaRPr lang="zh-TW" altLang="en-US" dirty="0"/>
          </a:p>
        </p:txBody>
      </p:sp>
      <p:graphicFrame>
        <p:nvGraphicFramePr>
          <p:cNvPr id="10" name="內容版面配置區 9"/>
          <p:cNvGraphicFramePr>
            <a:graphicFrameLocks noGrp="1"/>
          </p:cNvGraphicFramePr>
          <p:nvPr>
            <p:ph idx="1"/>
          </p:nvPr>
        </p:nvGraphicFramePr>
        <p:xfrm>
          <a:off x="539750" y="1143000"/>
          <a:ext cx="814705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38</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ea typeface="標楷體" pitchFamily="65" charset="-120"/>
              </a:rPr>
              <a:t>網路定價的概念</a:t>
            </a:r>
            <a:endParaRPr lang="ja-JP" altLang="en-US" sz="2400" dirty="0">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solidFill>
                  <a:schemeClr val="accent6"/>
                </a:solidFill>
                <a:ea typeface="標楷體" pitchFamily="65" charset="-120"/>
              </a:rPr>
              <a:t>價格的意義</a:t>
            </a:r>
            <a:endParaRPr lang="ja-JP" altLang="en-US" sz="2400" dirty="0">
              <a:solidFill>
                <a:schemeClr val="accent6"/>
              </a:solidFill>
              <a:ea typeface="標楷體" pitchFamily="65" charset="-120"/>
            </a:endParaRPr>
          </a:p>
        </p:txBody>
      </p:sp>
      <p:sp>
        <p:nvSpPr>
          <p:cNvPr id="11" name="文字方塊 10"/>
          <p:cNvSpPr txBox="1"/>
          <p:nvPr/>
        </p:nvSpPr>
        <p:spPr>
          <a:xfrm>
            <a:off x="4139952" y="467380"/>
            <a:ext cx="659155" cy="369332"/>
          </a:xfrm>
          <a:prstGeom prst="rect">
            <a:avLst/>
          </a:prstGeom>
          <a:noFill/>
        </p:spPr>
        <p:txBody>
          <a:bodyPr wrap="none" rtlCol="0">
            <a:spAutoFit/>
          </a:bodyPr>
          <a:lstStyle/>
          <a:p>
            <a:r>
              <a:rPr lang="en-US" altLang="zh-TW" dirty="0" smtClean="0">
                <a:solidFill>
                  <a:schemeClr val="accent2"/>
                </a:solidFill>
              </a:rPr>
              <a:t>(4/4)</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accent1"/>
                </a:solidFill>
              </a:rPr>
              <a:t>生活上的應用</a:t>
            </a:r>
            <a:endParaRPr lang="zh-TW" altLang="en-US" dirty="0">
              <a:solidFill>
                <a:schemeClr val="accent1"/>
              </a:solidFill>
            </a:endParaRPr>
          </a:p>
        </p:txBody>
      </p:sp>
      <p:sp>
        <p:nvSpPr>
          <p:cNvPr id="12" name="內容版面配置區 11"/>
          <p:cNvSpPr>
            <a:spLocks noGrp="1"/>
          </p:cNvSpPr>
          <p:nvPr>
            <p:ph idx="1"/>
          </p:nvPr>
        </p:nvSpPr>
        <p:spPr/>
        <p:txBody>
          <a:bodyPr/>
          <a:lstStyle/>
          <a:p>
            <a:r>
              <a:rPr lang="zh-TW" altLang="en-US" b="1" dirty="0" smtClean="0"/>
              <a:t>拍賣網站的影響力</a:t>
            </a:r>
            <a:endParaRPr lang="en-US" altLang="zh-TW" b="1" dirty="0" smtClean="0"/>
          </a:p>
          <a:p>
            <a:pPr lvl="1"/>
            <a:r>
              <a:rPr lang="zh-TW" altLang="en-US" dirty="0" smtClean="0"/>
              <a:t>隨著網路的盛行，我們可在拍賣網站上買到各式各樣的產品，包括 </a:t>
            </a:r>
            <a:r>
              <a:rPr lang="en-US" altLang="zh-TW" dirty="0" smtClean="0"/>
              <a:t>3C </a:t>
            </a:r>
            <a:r>
              <a:rPr lang="zh-TW" altLang="en-US" dirty="0" smtClean="0"/>
              <a:t>產品、衣服、鞋子、調味料、衛生紙或其他生活用品等，通常其價格會比實體通路低，還可以送貨到府，增加消費者的方便性與提高滿意度。</a:t>
            </a:r>
            <a:endParaRPr lang="en-US" altLang="zh-TW" dirty="0" smtClean="0"/>
          </a:p>
          <a:p>
            <a:pPr lvl="1"/>
            <a:r>
              <a:rPr lang="zh-TW" altLang="en-US" dirty="0" smtClean="0"/>
              <a:t>另一方面，網路使用者可以在拍賣網站上開啟屬於自己的商店，販售代理的商品、自己製造或是家裡用不到的東西等，都可以用比較低的價格上網拍賣，將產品轉給有需要的人，所以在拍賣網站上，網路使用者不見得扮演買方，更可能是賣方，來創造屬於自己的事業。</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0" name="投影片編號版面配置區 9"/>
          <p:cNvSpPr>
            <a:spLocks noGrp="1"/>
          </p:cNvSpPr>
          <p:nvPr>
            <p:ph type="sldNum" sz="quarter" idx="11"/>
          </p:nvPr>
        </p:nvSpPr>
        <p:spPr/>
        <p:txBody>
          <a:bodyPr/>
          <a:lstStyle/>
          <a:p>
            <a:fld id="{A3DEC8BA-62D7-46A7-9980-A77EEE976E4E}" type="slidenum">
              <a:rPr lang="en-US" altLang="zh-TW" smtClean="0"/>
              <a:pPr/>
              <a:t>39</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ea typeface="標楷體" pitchFamily="65" charset="-120"/>
              </a:rPr>
              <a:t>網路定價的概念</a:t>
            </a:r>
            <a:endParaRPr lang="ja-JP" altLang="en-US" sz="2400" dirty="0">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solidFill>
                  <a:schemeClr val="accent6"/>
                </a:solidFill>
                <a:ea typeface="標楷體" pitchFamily="65" charset="-120"/>
              </a:rPr>
              <a:t>價格的意義</a:t>
            </a:r>
            <a:endParaRPr lang="ja-JP" altLang="en-US" sz="2400" dirty="0">
              <a:solidFill>
                <a:schemeClr val="accent6"/>
              </a:solidFill>
              <a:ea typeface="標楷體" pitchFamily="65" charset="-12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accent1"/>
                </a:solidFill>
              </a:rPr>
              <a:t>網路行銷與我</a:t>
            </a:r>
            <a:endParaRPr lang="zh-TW" altLang="en-US" dirty="0">
              <a:solidFill>
                <a:schemeClr val="accent1"/>
              </a:solidFill>
            </a:endParaRPr>
          </a:p>
        </p:txBody>
      </p:sp>
      <p:pic>
        <p:nvPicPr>
          <p:cNvPr id="7" name="內容版面配置區 6"/>
          <p:cNvPicPr>
            <a:picLocks noGrp="1"/>
          </p:cNvPicPr>
          <p:nvPr>
            <p:ph idx="1"/>
          </p:nvPr>
        </p:nvPicPr>
        <p:blipFill rotWithShape="1">
          <a:blip r:embed="rId2" cstate="print"/>
          <a:srcRect l="23477" t="8347" r="25957" b="17808"/>
          <a:stretch/>
        </p:blipFill>
        <p:spPr bwMode="auto">
          <a:xfrm>
            <a:off x="1412989" y="1143001"/>
            <a:ext cx="6010882" cy="4937683"/>
          </a:xfrm>
          <a:prstGeom prst="rect">
            <a:avLst/>
          </a:prstGeom>
          <a:ln>
            <a:solidFill>
              <a:schemeClr val="accent1"/>
            </a:solid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9" name="投影片編號版面配置區 8"/>
          <p:cNvSpPr>
            <a:spLocks noGrp="1"/>
          </p:cNvSpPr>
          <p:nvPr>
            <p:ph type="sldNum" sz="quarter" idx="11"/>
          </p:nvPr>
        </p:nvSpPr>
        <p:spPr/>
        <p:txBody>
          <a:bodyPr/>
          <a:lstStyle/>
          <a:p>
            <a:fld id="{A3DEC8BA-62D7-46A7-9980-A77EEE976E4E}" type="slidenum">
              <a:rPr lang="en-US" altLang="zh-TW" smtClean="0"/>
              <a:pPr/>
              <a:t>4</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矩形 7"/>
          <p:cNvSpPr/>
          <p:nvPr/>
        </p:nvSpPr>
        <p:spPr>
          <a:xfrm>
            <a:off x="1979712" y="6093296"/>
            <a:ext cx="4681731" cy="369332"/>
          </a:xfrm>
          <a:prstGeom prst="rect">
            <a:avLst/>
          </a:prstGeom>
        </p:spPr>
        <p:txBody>
          <a:bodyPr wrap="none">
            <a:spAutoFit/>
          </a:bodyPr>
          <a:lstStyle/>
          <a:p>
            <a:r>
              <a:rPr lang="zh-TW" altLang="en-US" dirty="0" smtClean="0"/>
              <a:t>圖 </a:t>
            </a:r>
            <a:r>
              <a:rPr lang="en-US" altLang="zh-TW" dirty="0" smtClean="0"/>
              <a:t>11-1</a:t>
            </a:r>
            <a:r>
              <a:rPr lang="zh-TW" altLang="en-US" dirty="0" smtClean="0"/>
              <a:t>　</a:t>
            </a:r>
            <a:r>
              <a:rPr lang="en-US" altLang="zh-TW" dirty="0" smtClean="0"/>
              <a:t>v air </a:t>
            </a:r>
            <a:r>
              <a:rPr lang="zh-TW" altLang="en-US" dirty="0" smtClean="0"/>
              <a:t>首頁 </a:t>
            </a:r>
            <a:r>
              <a:rPr lang="en-US" altLang="zh-TW" dirty="0" smtClean="0"/>
              <a:t>(</a:t>
            </a:r>
            <a:r>
              <a:rPr lang="en-US" altLang="zh-TW" dirty="0" smtClean="0">
                <a:hlinkClick r:id="rId3"/>
              </a:rPr>
              <a:t>http://www.vair.com.tw/</a:t>
            </a:r>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網絡集購的定義</a:t>
            </a:r>
            <a:endParaRPr lang="zh-TW" altLang="en-US" dirty="0"/>
          </a:p>
        </p:txBody>
      </p:sp>
      <p:sp>
        <p:nvSpPr>
          <p:cNvPr id="3" name="內容版面配置區 2"/>
          <p:cNvSpPr>
            <a:spLocks noGrp="1"/>
          </p:cNvSpPr>
          <p:nvPr>
            <p:ph idx="1"/>
          </p:nvPr>
        </p:nvSpPr>
        <p:spPr/>
        <p:txBody>
          <a:bodyPr/>
          <a:lstStyle/>
          <a:p>
            <a:r>
              <a:rPr lang="zh-TW" altLang="en-US" dirty="0" smtClean="0"/>
              <a:t>網絡集購是一種消費者之間合作的交易模式 </a:t>
            </a:r>
            <a:r>
              <a:rPr lang="en-US" altLang="zh-TW" dirty="0" smtClean="0"/>
              <a:t>(Cooperative Commerce)</a:t>
            </a:r>
            <a:r>
              <a:rPr lang="zh-TW" altLang="en-US" dirty="0" smtClean="0"/>
              <a:t>，利用網路的串連，讓具有相同需求的消費者能夠彼此串連、突破實體地區環境的限制，而集結成不同的群體</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1" name="投影片編號版面配置區 10"/>
          <p:cNvSpPr>
            <a:spLocks noGrp="1"/>
          </p:cNvSpPr>
          <p:nvPr>
            <p:ph type="sldNum" sz="quarter" idx="11"/>
          </p:nvPr>
        </p:nvSpPr>
        <p:spPr/>
        <p:txBody>
          <a:bodyPr/>
          <a:lstStyle/>
          <a:p>
            <a:fld id="{A3DEC8BA-62D7-46A7-9980-A77EEE976E4E}" type="slidenum">
              <a:rPr lang="en-US" altLang="zh-TW" smtClean="0"/>
              <a:pPr/>
              <a:t>40</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9"/>
          <p:cNvSpPr>
            <a:spLocks noChangeArrowheads="1"/>
          </p:cNvSpPr>
          <p:nvPr/>
        </p:nvSpPr>
        <p:spPr bwMode="auto">
          <a:xfrm rot="5400000">
            <a:off x="-738336" y="53194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ea typeface="標楷體" pitchFamily="65" charset="-120"/>
              </a:rPr>
              <a:t>社群定價的發展</a:t>
            </a:r>
            <a:endParaRPr lang="ja-JP" altLang="en-US" sz="2400" dirty="0">
              <a:ea typeface="標楷體" pitchFamily="65" charset="-120"/>
            </a:endParaRPr>
          </a:p>
        </p:txBody>
      </p:sp>
      <p:sp>
        <p:nvSpPr>
          <p:cNvPr id="7"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solidFill>
                  <a:schemeClr val="accent6"/>
                </a:solidFill>
                <a:ea typeface="標楷體" pitchFamily="65" charset="-120"/>
              </a:rPr>
              <a:t>價格的意義</a:t>
            </a:r>
            <a:endParaRPr lang="ja-JP" altLang="en-US" sz="2400" dirty="0">
              <a:solidFill>
                <a:schemeClr val="accent6"/>
              </a:solidFill>
              <a:ea typeface="標楷體" pitchFamily="65" charset="-120"/>
            </a:endParaRPr>
          </a:p>
        </p:txBody>
      </p:sp>
      <p:pic>
        <p:nvPicPr>
          <p:cNvPr id="10"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01414" y="3055072"/>
            <a:ext cx="8147050" cy="33262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accent1"/>
                </a:solidFill>
              </a:rPr>
              <a:t>生活上的應用</a:t>
            </a:r>
            <a:endParaRPr lang="zh-TW" altLang="en-US" dirty="0">
              <a:solidFill>
                <a:schemeClr val="accent1"/>
              </a:solidFill>
            </a:endParaRPr>
          </a:p>
        </p:txBody>
      </p:sp>
      <p:sp>
        <p:nvSpPr>
          <p:cNvPr id="11" name="內容版面配置區 10"/>
          <p:cNvSpPr>
            <a:spLocks noGrp="1"/>
          </p:cNvSpPr>
          <p:nvPr>
            <p:ph idx="1"/>
          </p:nvPr>
        </p:nvSpPr>
        <p:spPr>
          <a:xfrm>
            <a:off x="539552" y="1143000"/>
            <a:ext cx="5328592" cy="5257800"/>
          </a:xfrm>
        </p:spPr>
        <p:txBody>
          <a:bodyPr/>
          <a:lstStyle/>
          <a:p>
            <a:r>
              <a:rPr lang="zh-TW" altLang="en-US" b="1" dirty="0" smtClean="0"/>
              <a:t>網絡集購與 </a:t>
            </a:r>
            <a:r>
              <a:rPr lang="en-US" altLang="zh-TW" b="1" dirty="0" err="1" smtClean="0"/>
              <a:t>facebook</a:t>
            </a:r>
            <a:endParaRPr lang="en-US" altLang="zh-TW" b="1" dirty="0" smtClean="0"/>
          </a:p>
          <a:p>
            <a:pPr lvl="1"/>
            <a:r>
              <a:rPr lang="en-US" altLang="zh-TW" dirty="0" err="1" smtClean="0"/>
              <a:t>Facebook</a:t>
            </a:r>
            <a:r>
              <a:rPr lang="en-US" altLang="zh-TW" dirty="0" smtClean="0"/>
              <a:t> </a:t>
            </a:r>
            <a:r>
              <a:rPr lang="zh-TW" altLang="en-US" dirty="0" smtClean="0"/>
              <a:t>可以讓使用者很容易地建立起網絡關係，對企業來說也是一樣，利用</a:t>
            </a:r>
            <a:r>
              <a:rPr lang="en-US" altLang="zh-TW" dirty="0" err="1" smtClean="0"/>
              <a:t>facebook</a:t>
            </a:r>
            <a:r>
              <a:rPr lang="en-US" altLang="zh-TW" dirty="0" smtClean="0"/>
              <a:t> </a:t>
            </a:r>
            <a:r>
              <a:rPr lang="zh-TW" altLang="en-US" dirty="0" smtClean="0"/>
              <a:t>能很容易地串連對產品有興趣的消費者。表面上企業雖然因降低售價而減少利潤，但在消費者加入與彼此分享下，企業因此獲得更高的宣傳效果，也因為如此，讓越來越多的企業透過 </a:t>
            </a:r>
            <a:r>
              <a:rPr lang="en-US" altLang="zh-TW" dirty="0" err="1" smtClean="0"/>
              <a:t>facebook</a:t>
            </a:r>
            <a:r>
              <a:rPr lang="en-US" altLang="zh-TW" dirty="0" smtClean="0"/>
              <a:t> </a:t>
            </a:r>
            <a:r>
              <a:rPr lang="zh-TW" altLang="en-US" dirty="0" smtClean="0"/>
              <a:t>發展集購的模式 </a:t>
            </a:r>
            <a:r>
              <a:rPr lang="en-US" altLang="zh-TW" dirty="0" smtClean="0"/>
              <a:t>(</a:t>
            </a:r>
            <a:r>
              <a:rPr lang="zh-TW" altLang="en-US" dirty="0" smtClean="0"/>
              <a:t>如圖 </a:t>
            </a:r>
            <a:r>
              <a:rPr lang="en-US" altLang="zh-TW" dirty="0" smtClean="0"/>
              <a:t>11-13 </a:t>
            </a:r>
            <a:r>
              <a:rPr lang="zh-TW" altLang="en-US" dirty="0" smtClean="0"/>
              <a:t>所示</a:t>
            </a:r>
            <a:r>
              <a:rPr lang="en-US" altLang="zh-TW" dirty="0" smtClean="0"/>
              <a:t>)</a:t>
            </a:r>
            <a:r>
              <a:rPr lang="zh-TW" altLang="en-US" dirty="0" smtClean="0"/>
              <a:t>。</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4" name="投影片編號版面配置區 13"/>
          <p:cNvSpPr>
            <a:spLocks noGrp="1"/>
          </p:cNvSpPr>
          <p:nvPr>
            <p:ph type="sldNum" sz="quarter" idx="11"/>
          </p:nvPr>
        </p:nvSpPr>
        <p:spPr/>
        <p:txBody>
          <a:bodyPr/>
          <a:lstStyle/>
          <a:p>
            <a:fld id="{A3DEC8BA-62D7-46A7-9980-A77EEE976E4E}" type="slidenum">
              <a:rPr lang="en-US" altLang="zh-TW" smtClean="0"/>
              <a:pPr/>
              <a:t>41</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9"/>
          <p:cNvSpPr>
            <a:spLocks noChangeArrowheads="1"/>
          </p:cNvSpPr>
          <p:nvPr/>
        </p:nvSpPr>
        <p:spPr bwMode="auto">
          <a:xfrm rot="5400000">
            <a:off x="-738336" y="53194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ea typeface="標楷體" pitchFamily="65" charset="-120"/>
              </a:rPr>
              <a:t>社群定價的發展</a:t>
            </a:r>
            <a:endParaRPr lang="ja-JP" altLang="en-US" sz="2400" dirty="0">
              <a:ea typeface="標楷體" pitchFamily="65" charset="-120"/>
            </a:endParaRPr>
          </a:p>
        </p:txBody>
      </p:sp>
      <p:sp>
        <p:nvSpPr>
          <p:cNvPr id="7"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solidFill>
                  <a:schemeClr val="accent6"/>
                </a:solidFill>
                <a:ea typeface="標楷體" pitchFamily="65" charset="-120"/>
              </a:rPr>
              <a:t>價格的意義</a:t>
            </a:r>
            <a:endParaRPr lang="ja-JP" altLang="en-US" sz="2400" dirty="0">
              <a:solidFill>
                <a:schemeClr val="accent6"/>
              </a:solidFill>
              <a:ea typeface="標楷體" pitchFamily="65" charset="-120"/>
            </a:endParaRPr>
          </a:p>
        </p:txBody>
      </p:sp>
      <p:pic>
        <p:nvPicPr>
          <p:cNvPr id="12" name="圖片 11"/>
          <p:cNvPicPr/>
          <p:nvPr/>
        </p:nvPicPr>
        <p:blipFill rotWithShape="1">
          <a:blip r:embed="rId2" cstate="print"/>
          <a:srcRect l="11558" t="33711" r="61895" b="20378"/>
          <a:stretch/>
        </p:blipFill>
        <p:spPr bwMode="auto">
          <a:xfrm>
            <a:off x="6012160" y="1844824"/>
            <a:ext cx="2427458" cy="2361433"/>
          </a:xfrm>
          <a:prstGeom prst="rect">
            <a:avLst/>
          </a:prstGeom>
          <a:ln>
            <a:solidFill>
              <a:schemeClr val="accent1"/>
            </a:solid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sp>
        <p:nvSpPr>
          <p:cNvPr id="13" name="矩形 12"/>
          <p:cNvSpPr/>
          <p:nvPr/>
        </p:nvSpPr>
        <p:spPr>
          <a:xfrm>
            <a:off x="5940152" y="4221088"/>
            <a:ext cx="2736304" cy="923330"/>
          </a:xfrm>
          <a:prstGeom prst="rect">
            <a:avLst/>
          </a:prstGeom>
        </p:spPr>
        <p:txBody>
          <a:bodyPr wrap="square">
            <a:spAutoFit/>
          </a:bodyPr>
          <a:lstStyle/>
          <a:p>
            <a:r>
              <a:rPr lang="zh-TW" altLang="en-US" dirty="0" smtClean="0"/>
              <a:t>圖 </a:t>
            </a:r>
            <a:r>
              <a:rPr lang="en-US" altLang="zh-TW" dirty="0" smtClean="0"/>
              <a:t>11-13</a:t>
            </a:r>
            <a:r>
              <a:rPr lang="zh-TW" altLang="en-US" dirty="0" smtClean="0"/>
              <a:t>　</a:t>
            </a:r>
            <a:r>
              <a:rPr lang="en-US" altLang="zh-TW" dirty="0" smtClean="0"/>
              <a:t>NOVA </a:t>
            </a:r>
            <a:r>
              <a:rPr lang="zh-TW" altLang="en-US" dirty="0" smtClean="0"/>
              <a:t>的活動</a:t>
            </a:r>
            <a:endParaRPr lang="en-US" altLang="zh-TW" dirty="0" smtClean="0"/>
          </a:p>
          <a:p>
            <a:r>
              <a:rPr lang="en-US" altLang="zh-TW" dirty="0" smtClean="0"/>
              <a:t>(</a:t>
            </a:r>
            <a:r>
              <a:rPr lang="en-US" altLang="zh-TW" dirty="0" smtClean="0">
                <a:hlinkClick r:id="rId3"/>
              </a:rPr>
              <a:t>https://www.facebook.com/NOVA3C?fref=ts</a:t>
            </a:r>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p:nvPr/>
        </p:nvPicPr>
        <p:blipFill rotWithShape="1">
          <a:blip r:embed="rId2" cstate="print"/>
          <a:srcRect l="18781" t="6068" r="20720" b="6087"/>
          <a:stretch/>
        </p:blipFill>
        <p:spPr bwMode="auto">
          <a:xfrm>
            <a:off x="1763688" y="2492896"/>
            <a:ext cx="4356473" cy="3953519"/>
          </a:xfrm>
          <a:prstGeom prst="rect">
            <a:avLst/>
          </a:prstGeom>
          <a:ln>
            <a:solidFill>
              <a:schemeClr val="accent1"/>
            </a:solid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sp>
        <p:nvSpPr>
          <p:cNvPr id="2" name="標題 1"/>
          <p:cNvSpPr>
            <a:spLocks noGrp="1"/>
          </p:cNvSpPr>
          <p:nvPr>
            <p:ph type="title"/>
          </p:nvPr>
        </p:nvSpPr>
        <p:spPr/>
        <p:txBody>
          <a:bodyPr/>
          <a:lstStyle/>
          <a:p>
            <a:r>
              <a:rPr lang="zh-TW" altLang="en-US" dirty="0" smtClean="0"/>
              <a:t>網絡集購的模式</a:t>
            </a:r>
            <a:endParaRPr lang="zh-TW" altLang="en-US" dirty="0"/>
          </a:p>
        </p:txBody>
      </p:sp>
      <p:sp>
        <p:nvSpPr>
          <p:cNvPr id="3" name="內容版面配置區 2"/>
          <p:cNvSpPr>
            <a:spLocks noGrp="1"/>
          </p:cNvSpPr>
          <p:nvPr>
            <p:ph idx="1"/>
          </p:nvPr>
        </p:nvSpPr>
        <p:spPr/>
        <p:txBody>
          <a:bodyPr/>
          <a:lstStyle/>
          <a:p>
            <a:r>
              <a:rPr lang="zh-TW" altLang="en-US" dirty="0" smtClean="0"/>
              <a:t>網路能夠讓消費者創造集合競價的模式，由消費者集體向企業議價，不但能創造出新的定價模式，也可產生全新的交易模式。</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42</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9"/>
          <p:cNvSpPr>
            <a:spLocks noChangeArrowheads="1"/>
          </p:cNvSpPr>
          <p:nvPr/>
        </p:nvSpPr>
        <p:spPr bwMode="auto">
          <a:xfrm rot="5400000">
            <a:off x="-738336" y="53194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ea typeface="標楷體" pitchFamily="65" charset="-120"/>
              </a:rPr>
              <a:t>社群定價的發展</a:t>
            </a:r>
            <a:endParaRPr lang="ja-JP" altLang="en-US" sz="2400" dirty="0">
              <a:ea typeface="標楷體" pitchFamily="65" charset="-120"/>
            </a:endParaRPr>
          </a:p>
        </p:txBody>
      </p:sp>
      <p:sp>
        <p:nvSpPr>
          <p:cNvPr id="7"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solidFill>
                  <a:schemeClr val="accent6"/>
                </a:solidFill>
                <a:ea typeface="標楷體" pitchFamily="65" charset="-120"/>
              </a:rPr>
              <a:t>價格的意義</a:t>
            </a:r>
            <a:endParaRPr lang="ja-JP" altLang="en-US" sz="2400" dirty="0">
              <a:solidFill>
                <a:schemeClr val="accent6"/>
              </a:solidFill>
              <a:ea typeface="標楷體" pitchFamily="65" charset="-120"/>
            </a:endParaRPr>
          </a:p>
        </p:txBody>
      </p:sp>
      <p:sp>
        <p:nvSpPr>
          <p:cNvPr id="11" name="矩形 10"/>
          <p:cNvSpPr/>
          <p:nvPr/>
        </p:nvSpPr>
        <p:spPr>
          <a:xfrm>
            <a:off x="6084168" y="6093296"/>
            <a:ext cx="2890600" cy="369332"/>
          </a:xfrm>
          <a:prstGeom prst="rect">
            <a:avLst/>
          </a:prstGeom>
        </p:spPr>
        <p:txBody>
          <a:bodyPr wrap="none">
            <a:spAutoFit/>
          </a:bodyPr>
          <a:lstStyle/>
          <a:p>
            <a:r>
              <a:rPr lang="en-US" altLang="zh-TW" dirty="0" smtClean="0"/>
              <a:t>(</a:t>
            </a:r>
            <a:r>
              <a:rPr lang="en-US" altLang="zh-TW" dirty="0" smtClean="0">
                <a:hlinkClick r:id="rId3"/>
              </a:rPr>
              <a:t>http://www.priceline.com/</a:t>
            </a:r>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accent1"/>
                </a:solidFill>
              </a:rPr>
              <a:t>網路行銷案例探討</a:t>
            </a:r>
            <a:endParaRPr lang="zh-TW" altLang="en-US" dirty="0">
              <a:solidFill>
                <a:schemeClr val="accent1"/>
              </a:solidFill>
            </a:endParaRPr>
          </a:p>
        </p:txBody>
      </p:sp>
      <p:sp>
        <p:nvSpPr>
          <p:cNvPr id="3" name="內容版面配置區 2"/>
          <p:cNvSpPr>
            <a:spLocks noGrp="1"/>
          </p:cNvSpPr>
          <p:nvPr>
            <p:ph idx="1"/>
          </p:nvPr>
        </p:nvSpPr>
        <p:spPr/>
        <p:txBody>
          <a:bodyPr/>
          <a:lstStyle/>
          <a:p>
            <a:r>
              <a:rPr lang="en-US" altLang="zh-TW" b="1" dirty="0" smtClean="0"/>
              <a:t>GROUPON </a:t>
            </a:r>
            <a:r>
              <a:rPr lang="zh-TW" altLang="en-US" b="1" dirty="0" smtClean="0"/>
              <a:t>的模式</a:t>
            </a:r>
            <a:endParaRPr lang="en-US" altLang="zh-TW" b="1" dirty="0" smtClean="0"/>
          </a:p>
          <a:p>
            <a:pPr lvl="1"/>
            <a:r>
              <a:rPr lang="zh-TW" altLang="en-US" dirty="0" smtClean="0">
                <a:solidFill>
                  <a:srgbClr val="C00000"/>
                </a:solidFill>
              </a:rPr>
              <a:t>思考時間：</a:t>
            </a:r>
            <a:r>
              <a:rPr lang="zh-TW" altLang="en-US" dirty="0" smtClean="0"/>
              <a:t>看了 </a:t>
            </a:r>
            <a:r>
              <a:rPr lang="en-US" altLang="zh-TW" dirty="0" smtClean="0"/>
              <a:t>GROUPON </a:t>
            </a:r>
            <a:r>
              <a:rPr lang="zh-TW" altLang="en-US" dirty="0" smtClean="0"/>
              <a:t>的案例，請思考團購網站具有哪些特性。</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9" name="投影片編號版面配置區 8"/>
          <p:cNvSpPr>
            <a:spLocks noGrp="1"/>
          </p:cNvSpPr>
          <p:nvPr>
            <p:ph type="sldNum" sz="quarter" idx="11"/>
          </p:nvPr>
        </p:nvSpPr>
        <p:spPr/>
        <p:txBody>
          <a:bodyPr/>
          <a:lstStyle/>
          <a:p>
            <a:fld id="{A3DEC8BA-62D7-46A7-9980-A77EEE976E4E}" type="slidenum">
              <a:rPr lang="en-US" altLang="zh-TW" smtClean="0"/>
              <a:pPr/>
              <a:t>43</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pic>
        <p:nvPicPr>
          <p:cNvPr id="10" name="圖片 9"/>
          <p:cNvPicPr/>
          <p:nvPr/>
        </p:nvPicPr>
        <p:blipFill rotWithShape="1">
          <a:blip r:embed="rId2" cstate="print"/>
          <a:srcRect l="23838" t="8669" r="25415" b="35788"/>
          <a:stretch/>
        </p:blipFill>
        <p:spPr bwMode="auto">
          <a:xfrm>
            <a:off x="2019926" y="2636912"/>
            <a:ext cx="4640306" cy="2856854"/>
          </a:xfrm>
          <a:prstGeom prst="rect">
            <a:avLst/>
          </a:prstGeom>
          <a:ln>
            <a:solidFill>
              <a:schemeClr val="accent1"/>
            </a:solid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sp>
        <p:nvSpPr>
          <p:cNvPr id="11" name="矩形 10"/>
          <p:cNvSpPr/>
          <p:nvPr/>
        </p:nvSpPr>
        <p:spPr>
          <a:xfrm>
            <a:off x="2195736" y="5517232"/>
            <a:ext cx="4416658" cy="646331"/>
          </a:xfrm>
          <a:prstGeom prst="rect">
            <a:avLst/>
          </a:prstGeom>
        </p:spPr>
        <p:txBody>
          <a:bodyPr wrap="none">
            <a:spAutoFit/>
          </a:bodyPr>
          <a:lstStyle/>
          <a:p>
            <a:r>
              <a:rPr lang="zh-TW" altLang="en-US" dirty="0" smtClean="0"/>
              <a:t>圖 </a:t>
            </a:r>
            <a:r>
              <a:rPr lang="en-US" altLang="zh-TW" dirty="0" smtClean="0"/>
              <a:t>11-14</a:t>
            </a:r>
            <a:r>
              <a:rPr lang="zh-TW" altLang="en-US" dirty="0" smtClean="0"/>
              <a:t>　台灣 </a:t>
            </a:r>
            <a:r>
              <a:rPr lang="en-US" altLang="zh-TW" dirty="0" smtClean="0"/>
              <a:t>GROUPON </a:t>
            </a:r>
            <a:r>
              <a:rPr lang="zh-TW" altLang="en-US" dirty="0" smtClean="0"/>
              <a:t>首頁</a:t>
            </a:r>
            <a:endParaRPr lang="en-US" altLang="zh-TW" dirty="0" smtClean="0"/>
          </a:p>
          <a:p>
            <a:r>
              <a:rPr lang="en-US" altLang="zh-TW" dirty="0" smtClean="0"/>
              <a:t>(</a:t>
            </a:r>
            <a:r>
              <a:rPr lang="en-US" altLang="zh-TW" dirty="0" smtClean="0">
                <a:hlinkClick r:id="rId3"/>
              </a:rPr>
              <a:t>http://www.groupon.com.tw/act/newapp/</a:t>
            </a:r>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WordArt 3"/>
          <p:cNvSpPr>
            <a:spLocks noChangeArrowheads="1" noChangeShapeType="1" noTextEdit="1"/>
          </p:cNvSpPr>
          <p:nvPr/>
        </p:nvSpPr>
        <p:spPr bwMode="gray">
          <a:xfrm>
            <a:off x="1995488" y="2133600"/>
            <a:ext cx="5472112" cy="935038"/>
          </a:xfrm>
          <a:prstGeom prst="rect">
            <a:avLst/>
          </a:prstGeom>
        </p:spPr>
        <p:txBody>
          <a:bodyPr wrap="none" fromWordArt="1">
            <a:prstTxWarp prst="textDeflate">
              <a:avLst>
                <a:gd name="adj" fmla="val 0"/>
              </a:avLst>
            </a:prstTxWarp>
          </a:bodyPr>
          <a:lstStyle/>
          <a:p>
            <a:pPr algn="ctr"/>
            <a:r>
              <a:rPr lang="en-US" altLang="zh-TW" sz="5400" b="1" kern="10" dirty="0">
                <a:ln w="28575">
                  <a:solidFill>
                    <a:schemeClr val="accent2"/>
                  </a:solidFill>
                  <a:round/>
                  <a:headEnd/>
                  <a:tailEnd/>
                </a:ln>
                <a:gradFill rotWithShape="1">
                  <a:gsLst>
                    <a:gs pos="0">
                      <a:schemeClr val="hlink"/>
                    </a:gs>
                    <a:gs pos="100000">
                      <a:schemeClr val="tx1"/>
                    </a:gs>
                  </a:gsLst>
                  <a:lin ang="5400000" scaled="1"/>
                </a:gradFill>
                <a:effectLst>
                  <a:outerShdw dist="71842" dir="2700000" algn="ctr" rotWithShape="0">
                    <a:schemeClr val="bg2">
                      <a:alpha val="50000"/>
                    </a:schemeClr>
                  </a:outerShdw>
                </a:effectLst>
                <a:latin typeface="Verdana"/>
                <a:ea typeface="Verdana"/>
                <a:cs typeface="Verdana"/>
              </a:rPr>
              <a:t>Thank You !</a:t>
            </a:r>
            <a:endParaRPr lang="zh-TW" altLang="en-US" sz="5400" b="1" kern="10" dirty="0">
              <a:ln w="28575">
                <a:solidFill>
                  <a:schemeClr val="accent2"/>
                </a:solidFill>
                <a:round/>
                <a:headEnd/>
                <a:tailEnd/>
              </a:ln>
              <a:gradFill rotWithShape="1">
                <a:gsLst>
                  <a:gs pos="0">
                    <a:schemeClr val="hlink"/>
                  </a:gs>
                  <a:gs pos="100000">
                    <a:schemeClr val="tx1"/>
                  </a:gs>
                </a:gsLst>
                <a:lin ang="5400000" scaled="1"/>
              </a:gradFill>
              <a:effectLst>
                <a:outerShdw dist="71842" dir="2700000" algn="ctr" rotWithShape="0">
                  <a:schemeClr val="bg2">
                    <a:alpha val="50000"/>
                  </a:schemeClr>
                </a:outerShdw>
              </a:effectLst>
              <a:latin typeface="Verdana"/>
              <a:cs typeface="Verdana"/>
            </a:endParaRPr>
          </a:p>
        </p:txBody>
      </p:sp>
      <p:sp>
        <p:nvSpPr>
          <p:cNvPr id="4" name="副標題 3"/>
          <p:cNvSpPr>
            <a:spLocks noGrp="1"/>
          </p:cNvSpPr>
          <p:nvPr>
            <p:ph type="subTitle" idx="1"/>
          </p:nvPr>
        </p:nvSpPr>
        <p:spPr/>
        <p:txBody>
          <a:bodyPr/>
          <a:lstStyle/>
          <a:p>
            <a:endParaRPr lang="zh-TW"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accent1"/>
                </a:solidFill>
              </a:rPr>
              <a:t>網路行銷與我</a:t>
            </a:r>
            <a:endParaRPr lang="zh-TW" altLang="en-US" dirty="0">
              <a:solidFill>
                <a:schemeClr val="accent1"/>
              </a:solidFill>
            </a:endParaRPr>
          </a:p>
        </p:txBody>
      </p:sp>
      <p:pic>
        <p:nvPicPr>
          <p:cNvPr id="12" name="內容版面配置區 11"/>
          <p:cNvPicPr>
            <a:picLocks noGrp="1"/>
          </p:cNvPicPr>
          <p:nvPr>
            <p:ph idx="1"/>
          </p:nvPr>
        </p:nvPicPr>
        <p:blipFill rotWithShape="1">
          <a:blip r:embed="rId2" cstate="print"/>
          <a:srcRect l="18420" t="11237" r="20359" b="7535"/>
          <a:stretch/>
        </p:blipFill>
        <p:spPr bwMode="auto">
          <a:xfrm>
            <a:off x="1187624" y="1151750"/>
            <a:ext cx="6717658" cy="5013554"/>
          </a:xfrm>
          <a:prstGeom prst="rect">
            <a:avLst/>
          </a:prstGeom>
          <a:ln>
            <a:solidFill>
              <a:schemeClr val="accent1"/>
            </a:solid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9" name="投影片編號版面配置區 8"/>
          <p:cNvSpPr>
            <a:spLocks noGrp="1"/>
          </p:cNvSpPr>
          <p:nvPr>
            <p:ph type="sldNum" sz="quarter" idx="11"/>
          </p:nvPr>
        </p:nvSpPr>
        <p:spPr/>
        <p:txBody>
          <a:bodyPr/>
          <a:lstStyle/>
          <a:p>
            <a:fld id="{A3DEC8BA-62D7-46A7-9980-A77EEE976E4E}" type="slidenum">
              <a:rPr lang="en-US" altLang="zh-TW" smtClean="0"/>
              <a:pPr/>
              <a:t>5</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矩形 7"/>
          <p:cNvSpPr/>
          <p:nvPr/>
        </p:nvSpPr>
        <p:spPr>
          <a:xfrm>
            <a:off x="1979712" y="6093296"/>
            <a:ext cx="4643259" cy="369332"/>
          </a:xfrm>
          <a:prstGeom prst="rect">
            <a:avLst/>
          </a:prstGeom>
        </p:spPr>
        <p:txBody>
          <a:bodyPr wrap="none">
            <a:spAutoFit/>
          </a:bodyPr>
          <a:lstStyle/>
          <a:p>
            <a:r>
              <a:rPr lang="zh-TW" altLang="en-US" dirty="0" smtClean="0"/>
              <a:t>圖 </a:t>
            </a:r>
            <a:r>
              <a:rPr lang="en-US" altLang="zh-TW" dirty="0" smtClean="0"/>
              <a:t>11-2</a:t>
            </a:r>
            <a:r>
              <a:rPr lang="zh-TW" altLang="en-US" dirty="0" smtClean="0"/>
              <a:t>　品購首頁 </a:t>
            </a:r>
            <a:r>
              <a:rPr lang="en-US" altLang="zh-TW" dirty="0" smtClean="0"/>
              <a:t>(</a:t>
            </a:r>
            <a:r>
              <a:rPr lang="en-US" altLang="zh-TW" dirty="0" smtClean="0">
                <a:hlinkClick r:id="rId3"/>
              </a:rPr>
              <a:t>http://www.vair.com.tw/</a:t>
            </a:r>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accent1"/>
                </a:solidFill>
              </a:rPr>
              <a:t>課前討論</a:t>
            </a:r>
            <a:endParaRPr lang="zh-TW" altLang="en-US" dirty="0">
              <a:solidFill>
                <a:schemeClr val="accent1"/>
              </a:solidFill>
            </a:endParaRPr>
          </a:p>
        </p:txBody>
      </p:sp>
      <p:sp>
        <p:nvSpPr>
          <p:cNvPr id="3" name="內容版面配置區 2"/>
          <p:cNvSpPr>
            <a:spLocks noGrp="1"/>
          </p:cNvSpPr>
          <p:nvPr>
            <p:ph idx="1"/>
          </p:nvPr>
        </p:nvSpPr>
        <p:spPr/>
        <p:txBody>
          <a:bodyPr/>
          <a:lstStyle/>
          <a:p>
            <a:r>
              <a:rPr lang="zh-TW" altLang="en-US" dirty="0" smtClean="0"/>
              <a:t>價格是一門很重要的學問，兼顧獲利與吸引消費者，特別在網路容易搜尋的前提下，消費者更可能會選擇購買低價的產品。對於企業來說，該如何制定出一個適宜的價格，成為企業行銷時最重要的課題。請讀者以此為例，思考下列三個問題：</a:t>
            </a:r>
          </a:p>
          <a:p>
            <a:pPr>
              <a:buNone/>
            </a:pPr>
            <a:r>
              <a:rPr lang="en-US" altLang="zh-TW" dirty="0" smtClean="0"/>
              <a:t>1. </a:t>
            </a:r>
            <a:r>
              <a:rPr lang="zh-TW" altLang="en-US" dirty="0" smtClean="0"/>
              <a:t>請思考定價帶給消費者哪些影響。</a:t>
            </a:r>
          </a:p>
          <a:p>
            <a:pPr>
              <a:buNone/>
            </a:pPr>
            <a:r>
              <a:rPr lang="en-US" altLang="zh-TW" dirty="0" smtClean="0"/>
              <a:t>2. </a:t>
            </a:r>
            <a:r>
              <a:rPr lang="zh-TW" altLang="en-US" dirty="0" smtClean="0"/>
              <a:t>網路會在哪些方面影響企業的定價？</a:t>
            </a:r>
          </a:p>
          <a:p>
            <a:pPr>
              <a:buNone/>
            </a:pPr>
            <a:r>
              <a:rPr lang="en-US" altLang="zh-TW" dirty="0" smtClean="0"/>
              <a:t>3. </a:t>
            </a:r>
            <a:r>
              <a:rPr lang="zh-TW" altLang="en-US" dirty="0" smtClean="0"/>
              <a:t>傳統、網路與社群在制定價格時，具有哪些差異？</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7" name="投影片編號版面配置區 6"/>
          <p:cNvSpPr>
            <a:spLocks noGrp="1"/>
          </p:cNvSpPr>
          <p:nvPr>
            <p:ph type="sldNum" sz="quarter" idx="11"/>
          </p:nvPr>
        </p:nvSpPr>
        <p:spPr/>
        <p:txBody>
          <a:bodyPr/>
          <a:lstStyle/>
          <a:p>
            <a:fld id="{A3DEC8BA-62D7-46A7-9980-A77EEE976E4E}" type="slidenum">
              <a:rPr lang="en-US" altLang="zh-TW" smtClean="0"/>
              <a:pPr/>
              <a:t>6</a:t>
            </a:fld>
            <a:r>
              <a:rPr lang="en-US" altLang="zh-TW" smtClean="0"/>
              <a:t> / 44</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價格的影響因素</a:t>
            </a:r>
            <a:endParaRPr lang="zh-TW" altLang="en-US" dirty="0"/>
          </a:p>
        </p:txBody>
      </p:sp>
      <p:sp>
        <p:nvSpPr>
          <p:cNvPr id="3" name="內容版面配置區 2"/>
          <p:cNvSpPr>
            <a:spLocks noGrp="1"/>
          </p:cNvSpPr>
          <p:nvPr>
            <p:ph idx="1"/>
          </p:nvPr>
        </p:nvSpPr>
        <p:spPr/>
        <p:txBody>
          <a:bodyPr/>
          <a:lstStyle/>
          <a:p>
            <a:pPr>
              <a:buNone/>
            </a:pPr>
            <a:r>
              <a:rPr lang="en-US" altLang="zh-TW" b="1" dirty="0" smtClean="0">
                <a:solidFill>
                  <a:srgbClr val="C00000"/>
                </a:solidFill>
              </a:rPr>
              <a:t>1.</a:t>
            </a:r>
            <a:r>
              <a:rPr lang="zh-TW" altLang="en-US" b="1" dirty="0" smtClean="0">
                <a:solidFill>
                  <a:srgbClr val="C00000"/>
                </a:solidFill>
              </a:rPr>
              <a:t>顧客的需求 </a:t>
            </a:r>
            <a:r>
              <a:rPr lang="en-US" altLang="zh-TW" b="1" dirty="0" smtClean="0">
                <a:solidFill>
                  <a:srgbClr val="C00000"/>
                </a:solidFill>
              </a:rPr>
              <a:t>(Customer)</a:t>
            </a:r>
          </a:p>
          <a:p>
            <a:pPr lvl="1"/>
            <a:r>
              <a:rPr lang="zh-TW" altLang="en-US" dirty="0" smtClean="0"/>
              <a:t>這是指顧客在不同條件下所願意購買的產品數量，通常價格越高時，購買的數量就越少，價格越低時，購買的數量就會越多。</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3" name="投影片編號版面配置區 12"/>
          <p:cNvSpPr>
            <a:spLocks noGrp="1"/>
          </p:cNvSpPr>
          <p:nvPr>
            <p:ph type="sldNum" sz="quarter" idx="11"/>
          </p:nvPr>
        </p:nvSpPr>
        <p:spPr/>
        <p:txBody>
          <a:bodyPr/>
          <a:lstStyle/>
          <a:p>
            <a:fld id="{A3DEC8BA-62D7-46A7-9980-A77EEE976E4E}" type="slidenum">
              <a:rPr lang="en-US" altLang="zh-TW" smtClean="0"/>
              <a:pPr/>
              <a:t>7</a:t>
            </a:fld>
            <a:r>
              <a:rPr lang="en-US" altLang="zh-TW" smtClean="0"/>
              <a:t> / 44</a:t>
            </a:r>
            <a:endParaRPr lang="en-US" altLang="zh-TW" dirty="0"/>
          </a:p>
        </p:txBody>
      </p:sp>
      <p:sp>
        <p:nvSpPr>
          <p:cNvPr id="5" name="日期版面配置區 4"/>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10"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ea typeface="標楷體" pitchFamily="65" charset="-120"/>
              </a:rPr>
              <a:t>價格的意義</a:t>
            </a:r>
            <a:endParaRPr lang="ja-JP" altLang="en-US" sz="2400" dirty="0">
              <a:ea typeface="標楷體" pitchFamily="65" charset="-120"/>
            </a:endParaRPr>
          </a:p>
        </p:txBody>
      </p:sp>
      <p:pic>
        <p:nvPicPr>
          <p:cNvPr id="11"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39750" y="3137186"/>
            <a:ext cx="8147050" cy="2740086"/>
          </a:xfrm>
          <a:prstGeom prst="rect">
            <a:avLst/>
          </a:prstGeom>
          <a:noFill/>
          <a:ln w="9525">
            <a:noFill/>
            <a:miter lim="800000"/>
            <a:headEnd/>
            <a:tailEnd/>
          </a:ln>
          <a:effectLst/>
        </p:spPr>
      </p:pic>
      <p:sp>
        <p:nvSpPr>
          <p:cNvPr id="12" name="文字方塊 11"/>
          <p:cNvSpPr txBox="1"/>
          <p:nvPr/>
        </p:nvSpPr>
        <p:spPr>
          <a:xfrm>
            <a:off x="4128869" y="467380"/>
            <a:ext cx="659155" cy="369332"/>
          </a:xfrm>
          <a:prstGeom prst="rect">
            <a:avLst/>
          </a:prstGeom>
          <a:noFill/>
        </p:spPr>
        <p:txBody>
          <a:bodyPr wrap="none" rtlCol="0">
            <a:spAutoFit/>
          </a:bodyPr>
          <a:lstStyle/>
          <a:p>
            <a:r>
              <a:rPr lang="en-US" altLang="zh-TW" dirty="0" smtClean="0">
                <a:solidFill>
                  <a:schemeClr val="accent2"/>
                </a:solidFill>
              </a:rPr>
              <a:t>(1/5)</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1"/>
          <p:cNvSpPr>
            <a:spLocks noGrp="1"/>
          </p:cNvSpPr>
          <p:nvPr>
            <p:ph type="title"/>
          </p:nvPr>
        </p:nvSpPr>
        <p:spPr/>
        <p:txBody>
          <a:bodyPr/>
          <a:lstStyle/>
          <a:p>
            <a:r>
              <a:rPr lang="zh-TW" altLang="en-US" dirty="0" smtClean="0">
                <a:solidFill>
                  <a:schemeClr val="accent1"/>
                </a:solidFill>
              </a:rPr>
              <a:t>生活上的應用</a:t>
            </a:r>
            <a:endParaRPr lang="zh-TW" altLang="en-US" dirty="0">
              <a:solidFill>
                <a:schemeClr val="accent1"/>
              </a:solidFill>
            </a:endParaRPr>
          </a:p>
        </p:txBody>
      </p:sp>
      <p:sp>
        <p:nvSpPr>
          <p:cNvPr id="13" name="內容版面配置區 12"/>
          <p:cNvSpPr>
            <a:spLocks noGrp="1"/>
          </p:cNvSpPr>
          <p:nvPr>
            <p:ph idx="1"/>
          </p:nvPr>
        </p:nvSpPr>
        <p:spPr/>
        <p:txBody>
          <a:bodyPr/>
          <a:lstStyle/>
          <a:p>
            <a:r>
              <a:rPr lang="zh-TW" altLang="en-US" b="1" dirty="0" smtClean="0"/>
              <a:t>低價的名牌包</a:t>
            </a:r>
            <a:endParaRPr lang="en-US" altLang="zh-TW" b="1" dirty="0" smtClean="0"/>
          </a:p>
          <a:p>
            <a:endParaRPr lang="en-US" altLang="zh-TW" b="1" dirty="0" smtClean="0"/>
          </a:p>
          <a:p>
            <a:endParaRPr lang="en-US" altLang="zh-TW" b="1" dirty="0" smtClean="0"/>
          </a:p>
          <a:p>
            <a:endParaRPr lang="en-US" altLang="zh-TW" b="1" dirty="0" smtClean="0"/>
          </a:p>
          <a:p>
            <a:pPr lvl="1"/>
            <a:r>
              <a:rPr lang="zh-TW" altLang="en-US" dirty="0" smtClean="0"/>
              <a:t>名牌包是大家想要的一個配件，基於 </a:t>
            </a:r>
            <a:r>
              <a:rPr lang="en-US" altLang="zh-TW" dirty="0" smtClean="0"/>
              <a:t>logo </a:t>
            </a:r>
            <a:r>
              <a:rPr lang="zh-TW" altLang="en-US" dirty="0" smtClean="0"/>
              <a:t>的加持，讓名牌包的價格居高不下，若名牌包舉辦大特價，有時售價只有平常時候的 </a:t>
            </a:r>
            <a:r>
              <a:rPr lang="en-US" altLang="zh-TW" dirty="0" smtClean="0"/>
              <a:t>1/3</a:t>
            </a:r>
            <a:r>
              <a:rPr lang="zh-TW" altLang="en-US" dirty="0" smtClean="0"/>
              <a:t>。</a:t>
            </a:r>
            <a:endParaRPr lang="en-US" altLang="zh-TW" dirty="0" smtClean="0"/>
          </a:p>
          <a:p>
            <a:pPr lvl="1"/>
            <a:r>
              <a:rPr lang="zh-TW" altLang="en-US" dirty="0" smtClean="0">
                <a:solidFill>
                  <a:srgbClr val="C00000"/>
                </a:solidFill>
              </a:rPr>
              <a:t>想一想：</a:t>
            </a:r>
            <a:r>
              <a:rPr lang="zh-TW" altLang="en-US" dirty="0" smtClean="0"/>
              <a:t>特價時的名牌包的銷售數量會增加還是減少？特價後的名牌包銷售量又有何變化？</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1" name="投影片編號版面配置區 10"/>
          <p:cNvSpPr>
            <a:spLocks noGrp="1"/>
          </p:cNvSpPr>
          <p:nvPr>
            <p:ph type="sldNum" sz="quarter" idx="11"/>
          </p:nvPr>
        </p:nvSpPr>
        <p:spPr/>
        <p:txBody>
          <a:bodyPr/>
          <a:lstStyle/>
          <a:p>
            <a:fld id="{A3DEC8BA-62D7-46A7-9980-A77EEE976E4E}" type="slidenum">
              <a:rPr lang="en-US" altLang="zh-TW" smtClean="0"/>
              <a:pPr/>
              <a:t>8</a:t>
            </a:fld>
            <a:r>
              <a:rPr lang="en-US" altLang="zh-TW" smtClean="0"/>
              <a:t> / 44</a:t>
            </a:r>
            <a:endParaRPr lang="en-US" altLang="zh-TW" dirty="0"/>
          </a:p>
        </p:txBody>
      </p:sp>
      <p:sp>
        <p:nvSpPr>
          <p:cNvPr id="5" name="日期版面配置區 4"/>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10"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ea typeface="標楷體" pitchFamily="65" charset="-120"/>
              </a:rPr>
              <a:t>價格的意義</a:t>
            </a:r>
            <a:endParaRPr lang="ja-JP" altLang="en-US" sz="2400" dirty="0">
              <a:ea typeface="標楷體" pitchFamily="65" charset="-120"/>
            </a:endParaRPr>
          </a:p>
        </p:txBody>
      </p:sp>
      <p:pic>
        <p:nvPicPr>
          <p:cNvPr id="133124" name="Picture 4" descr="天啊~我喜歡的品牌之一 ， 有日本小香奈兒之稱的 ..."/>
          <p:cNvPicPr>
            <a:picLocks noChangeAspect="1" noChangeArrowheads="1"/>
          </p:cNvPicPr>
          <p:nvPr/>
        </p:nvPicPr>
        <p:blipFill>
          <a:blip r:embed="rId2" cstate="print"/>
          <a:srcRect/>
          <a:stretch>
            <a:fillRect/>
          </a:stretch>
        </p:blipFill>
        <p:spPr bwMode="auto">
          <a:xfrm>
            <a:off x="4283968" y="1196752"/>
            <a:ext cx="2857500" cy="1905000"/>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價格的影響因素</a:t>
            </a:r>
            <a:endParaRPr lang="zh-TW" altLang="en-US" dirty="0"/>
          </a:p>
        </p:txBody>
      </p:sp>
      <p:sp>
        <p:nvSpPr>
          <p:cNvPr id="11" name="內容版面配置區 10"/>
          <p:cNvSpPr>
            <a:spLocks noGrp="1"/>
          </p:cNvSpPr>
          <p:nvPr>
            <p:ph idx="1"/>
          </p:nvPr>
        </p:nvSpPr>
        <p:spPr/>
        <p:txBody>
          <a:bodyPr/>
          <a:lstStyle/>
          <a:p>
            <a:pPr>
              <a:buNone/>
            </a:pPr>
            <a:r>
              <a:rPr lang="en-US" altLang="zh-TW" b="1" dirty="0" smtClean="0">
                <a:solidFill>
                  <a:srgbClr val="C00000"/>
                </a:solidFill>
              </a:rPr>
              <a:t>2.</a:t>
            </a:r>
            <a:r>
              <a:rPr lang="zh-TW" altLang="en-US" b="1" dirty="0" smtClean="0">
                <a:solidFill>
                  <a:srgbClr val="C00000"/>
                </a:solidFill>
              </a:rPr>
              <a:t>生產的成本 </a:t>
            </a:r>
            <a:r>
              <a:rPr lang="en-US" altLang="zh-TW" b="1" dirty="0" smtClean="0">
                <a:solidFill>
                  <a:srgbClr val="C00000"/>
                </a:solidFill>
              </a:rPr>
              <a:t>(Cost)</a:t>
            </a:r>
          </a:p>
          <a:p>
            <a:pPr lvl="1"/>
            <a:r>
              <a:rPr lang="zh-TW" altLang="en-US" dirty="0" smtClean="0"/>
              <a:t>變動成本：是指隨著產量而改變的成本</a:t>
            </a:r>
            <a:endParaRPr lang="en-US" altLang="zh-TW" dirty="0" smtClean="0"/>
          </a:p>
          <a:p>
            <a:pPr lvl="1"/>
            <a:r>
              <a:rPr lang="zh-TW" altLang="en-US" dirty="0" smtClean="0"/>
              <a:t>固定成本：是不會隨著產量而改變的成本</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11</a:t>
            </a:r>
            <a:r>
              <a:rPr lang="zh-TW" altLang="en-US" smtClean="0"/>
              <a:t>章 網路行銷與價格</a:t>
            </a:r>
            <a:endParaRPr lang="en-US" altLang="zh-TW"/>
          </a:p>
        </p:txBody>
      </p:sp>
      <p:sp>
        <p:nvSpPr>
          <p:cNvPr id="13" name="投影片編號版面配置區 12"/>
          <p:cNvSpPr>
            <a:spLocks noGrp="1"/>
          </p:cNvSpPr>
          <p:nvPr>
            <p:ph type="sldNum" sz="quarter" idx="11"/>
          </p:nvPr>
        </p:nvSpPr>
        <p:spPr/>
        <p:txBody>
          <a:bodyPr/>
          <a:lstStyle/>
          <a:p>
            <a:fld id="{A3DEC8BA-62D7-46A7-9980-A77EEE976E4E}" type="slidenum">
              <a:rPr lang="en-US" altLang="zh-TW" smtClean="0"/>
              <a:pPr/>
              <a:t>9</a:t>
            </a:fld>
            <a:r>
              <a:rPr lang="en-US" altLang="zh-TW" smtClean="0"/>
              <a:t> / 44</a:t>
            </a:r>
            <a:endParaRPr lang="en-US" altLang="zh-TW" dirty="0"/>
          </a:p>
        </p:txBody>
      </p:sp>
      <p:sp>
        <p:nvSpPr>
          <p:cNvPr id="5" name="日期版面配置區 4"/>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社群定價的發展</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fontScale="77500" lnSpcReduction="20000"/>
          </a:bodyPr>
          <a:lstStyle/>
          <a:p>
            <a:r>
              <a:rPr lang="zh-TW" altLang="en-US" sz="2400" dirty="0" smtClean="0">
                <a:solidFill>
                  <a:schemeClr val="accent6"/>
                </a:solidFill>
                <a:ea typeface="標楷體" pitchFamily="65" charset="-120"/>
              </a:rPr>
              <a:t>網路定價的概念</a:t>
            </a:r>
            <a:endParaRPr lang="ja-JP" altLang="en-US" sz="2400" dirty="0">
              <a:solidFill>
                <a:schemeClr val="accent6"/>
              </a:solidFill>
              <a:ea typeface="標楷體" pitchFamily="65" charset="-120"/>
            </a:endParaRPr>
          </a:p>
        </p:txBody>
      </p:sp>
      <p:sp>
        <p:nvSpPr>
          <p:cNvPr id="10"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lnSpcReduction="10000"/>
          </a:bodyPr>
          <a:lstStyle/>
          <a:p>
            <a:r>
              <a:rPr lang="zh-TW" altLang="en-US" sz="2400" dirty="0" smtClean="0">
                <a:ea typeface="標楷體" pitchFamily="65" charset="-120"/>
              </a:rPr>
              <a:t>價格的意義</a:t>
            </a:r>
            <a:endParaRPr lang="ja-JP" altLang="en-US" sz="2400" dirty="0">
              <a:ea typeface="標楷體" pitchFamily="65" charset="-120"/>
            </a:endParaRPr>
          </a:p>
        </p:txBody>
      </p:sp>
      <p:pic>
        <p:nvPicPr>
          <p:cNvPr id="135170" name="Picture 2" descr="https://sp.yimg.com/ib/th?id=HN.608042166908290364&amp;pid=15.1&amp;P=0"/>
          <p:cNvPicPr>
            <a:picLocks noChangeAspect="1" noChangeArrowheads="1"/>
          </p:cNvPicPr>
          <p:nvPr/>
        </p:nvPicPr>
        <p:blipFill>
          <a:blip r:embed="rId2" cstate="print"/>
          <a:srcRect/>
          <a:stretch>
            <a:fillRect/>
          </a:stretch>
        </p:blipFill>
        <p:spPr bwMode="auto">
          <a:xfrm>
            <a:off x="4139952" y="2996952"/>
            <a:ext cx="2857500" cy="2819401"/>
          </a:xfrm>
          <a:prstGeom prst="rect">
            <a:avLst/>
          </a:prstGeom>
          <a:noFill/>
        </p:spPr>
      </p:pic>
      <p:sp>
        <p:nvSpPr>
          <p:cNvPr id="12" name="文字方塊 11"/>
          <p:cNvSpPr txBox="1"/>
          <p:nvPr/>
        </p:nvSpPr>
        <p:spPr>
          <a:xfrm>
            <a:off x="4128869" y="467380"/>
            <a:ext cx="659155" cy="369332"/>
          </a:xfrm>
          <a:prstGeom prst="rect">
            <a:avLst/>
          </a:prstGeom>
          <a:noFill/>
        </p:spPr>
        <p:txBody>
          <a:bodyPr wrap="none" rtlCol="0">
            <a:spAutoFit/>
          </a:bodyPr>
          <a:lstStyle/>
          <a:p>
            <a:r>
              <a:rPr lang="en-US" altLang="zh-TW" dirty="0" smtClean="0">
                <a:solidFill>
                  <a:schemeClr val="accent2"/>
                </a:solidFill>
              </a:rPr>
              <a:t>(2/5)</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075TGp_Computer_green _v2">
  <a:themeElements>
    <a:clrScheme name="Firelight">
      <a:dk1>
        <a:sysClr val="windowText" lastClr="000000"/>
      </a:dk1>
      <a:lt1>
        <a:sysClr val="window" lastClr="FFFFFF"/>
      </a:lt1>
      <a:dk2>
        <a:srgbClr val="9F1C00"/>
      </a:dk2>
      <a:lt2>
        <a:srgbClr val="EEECE1"/>
      </a:lt2>
      <a:accent1>
        <a:srgbClr val="FF881F"/>
      </a:accent1>
      <a:accent2>
        <a:srgbClr val="771C00"/>
      </a:accent2>
      <a:accent3>
        <a:srgbClr val="576A2C"/>
      </a:accent3>
      <a:accent4>
        <a:srgbClr val="A24D00"/>
      </a:accent4>
      <a:accent5>
        <a:srgbClr val="244872"/>
      </a:accent5>
      <a:accent6>
        <a:srgbClr val="5E341C"/>
      </a:accent6>
      <a:hlink>
        <a:srgbClr val="FF912E"/>
      </a:hlink>
      <a:folHlink>
        <a:srgbClr val="B5CB83"/>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2B166E"/>
        </a:dk1>
        <a:lt1>
          <a:srgbClr val="FFFFFF"/>
        </a:lt1>
        <a:dk2>
          <a:srgbClr val="336699"/>
        </a:dk2>
        <a:lt2>
          <a:srgbClr val="DDDDDD"/>
        </a:lt2>
        <a:accent1>
          <a:srgbClr val="458F8F"/>
        </a:accent1>
        <a:accent2>
          <a:srgbClr val="CCCC00"/>
        </a:accent2>
        <a:accent3>
          <a:srgbClr val="FFFFFF"/>
        </a:accent3>
        <a:accent4>
          <a:srgbClr val="23115D"/>
        </a:accent4>
        <a:accent5>
          <a:srgbClr val="B0C6C6"/>
        </a:accent5>
        <a:accent6>
          <a:srgbClr val="B9B900"/>
        </a:accent6>
        <a:hlink>
          <a:srgbClr val="9999FF"/>
        </a:hlink>
        <a:folHlink>
          <a:srgbClr val="6C9BBE"/>
        </a:folHlink>
      </a:clrScheme>
      <a:clrMap bg1="lt1" tx1="dk1" bg2="lt2" tx2="dk2" accent1="accent1" accent2="accent2" accent3="accent3" accent4="accent4" accent5="accent5" accent6="accent6" hlink="hlink" folHlink="folHlink"/>
    </a:extraClrScheme>
    <a:extraClrScheme>
      <a:clrScheme name="Default Design 2">
        <a:dk1>
          <a:srgbClr val="1D528D"/>
        </a:dk1>
        <a:lt1>
          <a:srgbClr val="FFFFFF"/>
        </a:lt1>
        <a:dk2>
          <a:srgbClr val="000000"/>
        </a:dk2>
        <a:lt2>
          <a:srgbClr val="DDDDDD"/>
        </a:lt2>
        <a:accent1>
          <a:srgbClr val="B24242"/>
        </a:accent1>
        <a:accent2>
          <a:srgbClr val="CC9900"/>
        </a:accent2>
        <a:accent3>
          <a:srgbClr val="FFFFFF"/>
        </a:accent3>
        <a:accent4>
          <a:srgbClr val="174578"/>
        </a:accent4>
        <a:accent5>
          <a:srgbClr val="D5B0B0"/>
        </a:accent5>
        <a:accent6>
          <a:srgbClr val="B98A00"/>
        </a:accent6>
        <a:hlink>
          <a:srgbClr val="808000"/>
        </a:hlink>
        <a:folHlink>
          <a:srgbClr val="969696"/>
        </a:folHlink>
      </a:clrScheme>
      <a:clrMap bg1="lt1" tx1="dk1" bg2="lt2" tx2="dk2" accent1="accent1" accent2="accent2" accent3="accent3" accent4="accent4" accent5="accent5" accent6="accent6" hlink="hlink" folHlink="folHlink"/>
    </a:extraClrScheme>
    <a:extraClrScheme>
      <a:clrScheme name="Default Design 3">
        <a:dk1>
          <a:srgbClr val="666635"/>
        </a:dk1>
        <a:lt1>
          <a:srgbClr val="FFFFFF"/>
        </a:lt1>
        <a:dk2>
          <a:srgbClr val="25413E"/>
        </a:dk2>
        <a:lt2>
          <a:srgbClr val="B2B2B2"/>
        </a:lt2>
        <a:accent1>
          <a:srgbClr val="83AE4E"/>
        </a:accent1>
        <a:accent2>
          <a:srgbClr val="C78DD7"/>
        </a:accent2>
        <a:accent3>
          <a:srgbClr val="FFFFFF"/>
        </a:accent3>
        <a:accent4>
          <a:srgbClr val="56562C"/>
        </a:accent4>
        <a:accent5>
          <a:srgbClr val="C1D3B2"/>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網路行銷CEO</Template>
  <TotalTime>83</TotalTime>
  <Words>3604</Words>
  <Application>Microsoft Office PowerPoint</Application>
  <PresentationFormat>如螢幕大小 (4:3)</PresentationFormat>
  <Paragraphs>439</Paragraphs>
  <Slides>44</Slides>
  <Notes>0</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44</vt:i4>
      </vt:variant>
    </vt:vector>
  </HeadingPairs>
  <TitlesOfParts>
    <vt:vector size="46" baseType="lpstr">
      <vt:lpstr>075TGp_Computer_green _v2</vt:lpstr>
      <vt:lpstr>Image</vt:lpstr>
      <vt:lpstr>第11章 網路行銷與價格</vt:lpstr>
      <vt:lpstr>學習目標</vt:lpstr>
      <vt:lpstr>網路行銷與價格</vt:lpstr>
      <vt:lpstr>網路行銷與我</vt:lpstr>
      <vt:lpstr>網路行銷與我</vt:lpstr>
      <vt:lpstr>課前討論</vt:lpstr>
      <vt:lpstr>價格的影響因素</vt:lpstr>
      <vt:lpstr>生活上的應用</vt:lpstr>
      <vt:lpstr>價格的影響因素</vt:lpstr>
      <vt:lpstr>生活上的應用</vt:lpstr>
      <vt:lpstr>價格的影響因素</vt:lpstr>
      <vt:lpstr>價格的影響因素</vt:lpstr>
      <vt:lpstr>價格的影響因素</vt:lpstr>
      <vt:lpstr>企業常用的折扣方式</vt:lpstr>
      <vt:lpstr>生活上的應用</vt:lpstr>
      <vt:lpstr>定價的概念</vt:lpstr>
      <vt:lpstr>損益兩平定價法-範例</vt:lpstr>
      <vt:lpstr>定價的概念</vt:lpstr>
      <vt:lpstr>定價的概念</vt:lpstr>
      <vt:lpstr>英式拍賣-範例</vt:lpstr>
      <vt:lpstr>定價的概念</vt:lpstr>
      <vt:lpstr>定價的概念</vt:lpstr>
      <vt:lpstr>認知價值定價法-範例</vt:lpstr>
      <vt:lpstr>定價的概念</vt:lpstr>
      <vt:lpstr>定價的概念</vt:lpstr>
      <vt:lpstr>生活上的應用</vt:lpstr>
      <vt:lpstr>生活上的應用</vt:lpstr>
      <vt:lpstr>生活上的應用</vt:lpstr>
      <vt:lpstr>網路對定價的影響</vt:lpstr>
      <vt:lpstr>網路對定價的影響</vt:lpstr>
      <vt:lpstr>生活上的應用</vt:lpstr>
      <vt:lpstr>網路定價的特點</vt:lpstr>
      <vt:lpstr>網路定價的特點</vt:lpstr>
      <vt:lpstr>網路定價的特點</vt:lpstr>
      <vt:lpstr>網路定價的模式</vt:lpstr>
      <vt:lpstr>網路定價的模式</vt:lpstr>
      <vt:lpstr>網路定價的模式</vt:lpstr>
      <vt:lpstr>網路定價的模式</vt:lpstr>
      <vt:lpstr>生活上的應用</vt:lpstr>
      <vt:lpstr>網絡集購的定義</vt:lpstr>
      <vt:lpstr>生活上的應用</vt:lpstr>
      <vt:lpstr>網絡集購的模式</vt:lpstr>
      <vt:lpstr>網路行銷案例探討</vt:lpstr>
      <vt:lpstr>投影片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第11章 網路行銷與價格</dc:title>
  <dc:creator>Fenny Lee</dc:creator>
  <cp:lastModifiedBy>Fenny Lee</cp:lastModifiedBy>
  <cp:revision>53</cp:revision>
  <dcterms:created xsi:type="dcterms:W3CDTF">2014-12-18T08:19:06Z</dcterms:created>
  <dcterms:modified xsi:type="dcterms:W3CDTF">2015-04-27T06:33:01Z</dcterms:modified>
</cp:coreProperties>
</file>