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41"/>
  </p:notesMasterIdLst>
  <p:sldIdLst>
    <p:sldId id="295" r:id="rId2"/>
    <p:sldId id="300" r:id="rId3"/>
    <p:sldId id="301" r:id="rId4"/>
    <p:sldId id="302" r:id="rId5"/>
    <p:sldId id="303" r:id="rId6"/>
    <p:sldId id="296" r:id="rId7"/>
    <p:sldId id="304" r:id="rId8"/>
    <p:sldId id="305" r:id="rId9"/>
    <p:sldId id="307" r:id="rId10"/>
    <p:sldId id="306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21" r:id="rId19"/>
    <p:sldId id="315" r:id="rId20"/>
    <p:sldId id="322" r:id="rId21"/>
    <p:sldId id="316" r:id="rId22"/>
    <p:sldId id="317" r:id="rId23"/>
    <p:sldId id="318" r:id="rId24"/>
    <p:sldId id="319" r:id="rId25"/>
    <p:sldId id="320" r:id="rId26"/>
    <p:sldId id="323" r:id="rId27"/>
    <p:sldId id="324" r:id="rId28"/>
    <p:sldId id="325" r:id="rId29"/>
    <p:sldId id="326" r:id="rId30"/>
    <p:sldId id="327" r:id="rId31"/>
    <p:sldId id="328" r:id="rId32"/>
    <p:sldId id="298" r:id="rId33"/>
    <p:sldId id="329" r:id="rId34"/>
    <p:sldId id="299" r:id="rId35"/>
    <p:sldId id="330" r:id="rId36"/>
    <p:sldId id="331" r:id="rId37"/>
    <p:sldId id="332" r:id="rId38"/>
    <p:sldId id="333" r:id="rId39"/>
    <p:sldId id="278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2AA2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9" autoAdjust="0"/>
    <p:restoredTop sz="94660"/>
  </p:normalViewPr>
  <p:slideViewPr>
    <p:cSldViewPr>
      <p:cViewPr varScale="1">
        <p:scale>
          <a:sx n="77" d="100"/>
          <a:sy n="77" d="100"/>
        </p:scale>
        <p:origin x="-12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BF4EBA-73E5-4B4A-B4BE-5D0728DDF0A0}" type="doc">
      <dgm:prSet loTypeId="urn:microsoft.com/office/officeart/2005/8/layout/hList1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zh-TW" altLang="en-US"/>
        </a:p>
      </dgm:t>
    </dgm:pt>
    <dgm:pt modelId="{E4A1EBB4-D39A-4D6E-A7E0-3FDF7F049E0E}">
      <dgm:prSet phldrT="[文字]"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本章架構</a:t>
          </a:r>
          <a:endParaRPr lang="zh-TW" altLang="en-US" dirty="0">
            <a:latin typeface="Comic Sans MS" pitchFamily="66" charset="0"/>
            <a:ea typeface="微軟正黑體" pitchFamily="34" charset="-120"/>
          </a:endParaRPr>
        </a:p>
      </dgm:t>
    </dgm:pt>
    <dgm:pt modelId="{864704CD-0D52-4A0D-BF36-78E3FBA4603B}" type="parTrans" cxnId="{0179FA65-3302-409D-AFF5-F5698B0843B5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17603063-77FA-4F7D-A1C9-DF40F1F75996}" type="sibTrans" cxnId="{0179FA65-3302-409D-AFF5-F5698B0843B5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98D33023-AC0E-467B-9396-0CAFD8DB1C96}">
      <dgm:prSet phldrT="[文字]"/>
      <dgm:spPr/>
      <dgm:t>
        <a:bodyPr/>
        <a:lstStyle/>
        <a:p>
          <a:r>
            <a:rPr lang="zh-TW" altLang="en-US" smtClean="0">
              <a:latin typeface="Comic Sans MS" pitchFamily="66" charset="0"/>
              <a:ea typeface="微軟正黑體" pitchFamily="34" charset="-120"/>
            </a:rPr>
            <a:t>行銷通路</a:t>
          </a:r>
          <a:endParaRPr lang="zh-TW" altLang="en-US" dirty="0">
            <a:latin typeface="Comic Sans MS" pitchFamily="66" charset="0"/>
            <a:ea typeface="微軟正黑體" pitchFamily="34" charset="-120"/>
          </a:endParaRPr>
        </a:p>
      </dgm:t>
    </dgm:pt>
    <dgm:pt modelId="{C217A114-BAE2-4675-AF9B-E26BE3638A74}" type="parTrans" cxnId="{6912C096-5145-4095-B1D9-6CB980A1E041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49637A52-E230-4C72-B792-F36C3CE352C6}" type="sibTrans" cxnId="{6912C096-5145-4095-B1D9-6CB980A1E041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77F9DB03-9D2B-4BF8-B8E7-887802EC4E0A}">
      <dgm:prSet phldrT="[文字]"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學習重點</a:t>
          </a:r>
          <a:endParaRPr lang="zh-TW" altLang="en-US" dirty="0">
            <a:latin typeface="Comic Sans MS" pitchFamily="66" charset="0"/>
            <a:ea typeface="微軟正黑體" pitchFamily="34" charset="-120"/>
          </a:endParaRPr>
        </a:p>
      </dgm:t>
    </dgm:pt>
    <dgm:pt modelId="{09803F90-D37F-4C53-BA88-A9EE3B9F2DD6}" type="parTrans" cxnId="{0AB6AC6C-35BA-452C-A27F-E727F130016E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D6E20EEC-1409-4E9D-A229-54903BB28780}" type="sibTrans" cxnId="{0AB6AC6C-35BA-452C-A27F-E727F130016E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003EE496-4A51-49B3-8F65-7984AC4651B7}">
      <dgm:prSet phldrT="[文字]"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行銷</a:t>
          </a:r>
          <a:endParaRPr lang="zh-TW" altLang="en-US" dirty="0">
            <a:latin typeface="Comic Sans MS" pitchFamily="66" charset="0"/>
            <a:ea typeface="微軟正黑體" pitchFamily="34" charset="-120"/>
          </a:endParaRPr>
        </a:p>
      </dgm:t>
    </dgm:pt>
    <dgm:pt modelId="{0B18AADB-8F1D-4B8E-B0AC-6190A571DB36}" type="parTrans" cxnId="{9401087A-51AE-4442-9CFD-29547F89D6AE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9D4B41EB-DD00-40AC-91B6-C2E44CB70115}" type="sibTrans" cxnId="{9401087A-51AE-4442-9CFD-29547F89D6AE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A0452DB3-71B7-4946-93CB-1C6F9D9EE2E8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結論</a:t>
          </a:r>
        </a:p>
      </dgm:t>
    </dgm:pt>
    <dgm:pt modelId="{761C0D03-82BB-48B7-B3DD-2446357CFFAB}" type="parTrans" cxnId="{2CB8E407-6152-4236-8995-360E10D44736}">
      <dgm:prSet/>
      <dgm:spPr/>
      <dgm:t>
        <a:bodyPr/>
        <a:lstStyle/>
        <a:p>
          <a:endParaRPr lang="zh-TW" altLang="en-US"/>
        </a:p>
      </dgm:t>
    </dgm:pt>
    <dgm:pt modelId="{1782CC39-0D8B-40FA-8AE8-3D6A439FAC35}" type="sibTrans" cxnId="{2CB8E407-6152-4236-8995-360E10D44736}">
      <dgm:prSet/>
      <dgm:spPr/>
      <dgm:t>
        <a:bodyPr/>
        <a:lstStyle/>
        <a:p>
          <a:endParaRPr lang="zh-TW" altLang="en-US"/>
        </a:p>
      </dgm:t>
    </dgm:pt>
    <dgm:pt modelId="{78FAFC5C-EF8D-45E6-81CB-89538FACB4ED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虛擬通路</a:t>
          </a:r>
        </a:p>
      </dgm:t>
    </dgm:pt>
    <dgm:pt modelId="{E5FF3470-DE5D-441D-A84A-A88CC9383A9C}" type="parTrans" cxnId="{87D9244E-0092-4D72-8E87-DAC7309B9E4A}">
      <dgm:prSet/>
      <dgm:spPr/>
      <dgm:t>
        <a:bodyPr/>
        <a:lstStyle/>
        <a:p>
          <a:endParaRPr lang="zh-TW" altLang="en-US"/>
        </a:p>
      </dgm:t>
    </dgm:pt>
    <dgm:pt modelId="{C45279D3-A6F2-414A-A770-EC7758478D2A}" type="sibTrans" cxnId="{87D9244E-0092-4D72-8E87-DAC7309B9E4A}">
      <dgm:prSet/>
      <dgm:spPr/>
      <dgm:t>
        <a:bodyPr/>
        <a:lstStyle/>
        <a:p>
          <a:endParaRPr lang="zh-TW" altLang="en-US"/>
        </a:p>
      </dgm:t>
    </dgm:pt>
    <dgm:pt modelId="{CFC2B2E0-4EEC-4D9E-B0C8-464E4003FF5B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社群通路</a:t>
          </a:r>
        </a:p>
      </dgm:t>
    </dgm:pt>
    <dgm:pt modelId="{9E425C0F-777A-428D-961D-848788A549BA}" type="parTrans" cxnId="{1ECB5444-DDB7-4F03-9C4E-E25394857C65}">
      <dgm:prSet/>
      <dgm:spPr/>
      <dgm:t>
        <a:bodyPr/>
        <a:lstStyle/>
        <a:p>
          <a:endParaRPr lang="zh-TW" altLang="en-US"/>
        </a:p>
      </dgm:t>
    </dgm:pt>
    <dgm:pt modelId="{EB1F773A-9A02-40F4-AFC1-C3E935FB56B2}" type="sibTrans" cxnId="{1ECB5444-DDB7-4F03-9C4E-E25394857C65}">
      <dgm:prSet/>
      <dgm:spPr/>
      <dgm:t>
        <a:bodyPr/>
        <a:lstStyle/>
        <a:p>
          <a:endParaRPr lang="zh-TW" altLang="en-US"/>
        </a:p>
      </dgm:t>
    </dgm:pt>
    <dgm:pt modelId="{BFA7C032-03C8-4810-8176-50AE22BE66B8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網路</a:t>
          </a:r>
        </a:p>
      </dgm:t>
    </dgm:pt>
    <dgm:pt modelId="{1CDE6ECB-7025-4AB8-98A4-304568F9ADFA}" type="parTrans" cxnId="{8E6363AF-C061-4B97-A4F0-28EEEBFA9C12}">
      <dgm:prSet/>
      <dgm:spPr/>
      <dgm:t>
        <a:bodyPr/>
        <a:lstStyle/>
        <a:p>
          <a:endParaRPr lang="zh-TW" altLang="en-US"/>
        </a:p>
      </dgm:t>
    </dgm:pt>
    <dgm:pt modelId="{6EF85F7B-89D9-4444-ADF2-4F2CA7CE1EC1}" type="sibTrans" cxnId="{8E6363AF-C061-4B97-A4F0-28EEEBFA9C12}">
      <dgm:prSet/>
      <dgm:spPr/>
      <dgm:t>
        <a:bodyPr/>
        <a:lstStyle/>
        <a:p>
          <a:endParaRPr lang="zh-TW" altLang="en-US"/>
        </a:p>
      </dgm:t>
    </dgm:pt>
    <dgm:pt modelId="{A6D302BE-6F79-40D3-A2AE-011506634EC8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網路行銷</a:t>
          </a:r>
        </a:p>
      </dgm:t>
    </dgm:pt>
    <dgm:pt modelId="{48FBD854-860B-46DB-AEF1-2D8F2E4C09E0}" type="parTrans" cxnId="{2AFA3AC3-2AD8-4592-9B80-BC4338C6277F}">
      <dgm:prSet/>
      <dgm:spPr/>
      <dgm:t>
        <a:bodyPr/>
        <a:lstStyle/>
        <a:p>
          <a:endParaRPr lang="zh-TW" altLang="en-US"/>
        </a:p>
      </dgm:t>
    </dgm:pt>
    <dgm:pt modelId="{A3CFCCB0-907D-4E98-8ED3-1A50A89AFCD9}" type="sibTrans" cxnId="{2AFA3AC3-2AD8-4592-9B80-BC4338C6277F}">
      <dgm:prSet/>
      <dgm:spPr/>
      <dgm:t>
        <a:bodyPr/>
        <a:lstStyle/>
        <a:p>
          <a:endParaRPr lang="zh-TW" altLang="en-US"/>
        </a:p>
      </dgm:t>
    </dgm:pt>
    <dgm:pt modelId="{56819E6F-06EA-4781-AB48-CA183ADF7B14}">
      <dgm:prSet/>
      <dgm:spPr/>
      <dgm:t>
        <a:bodyPr/>
        <a:lstStyle/>
        <a:p>
          <a:r>
            <a:rPr lang="en-US" altLang="en-US" dirty="0" smtClean="0">
              <a:latin typeface="Comic Sans MS" pitchFamily="66" charset="0"/>
              <a:ea typeface="微軟正黑體" pitchFamily="34" charset="-120"/>
            </a:rPr>
            <a:t>B to C</a:t>
          </a:r>
          <a:endParaRPr lang="zh-TW" altLang="en-US" dirty="0" smtClean="0">
            <a:latin typeface="Comic Sans MS" pitchFamily="66" charset="0"/>
            <a:ea typeface="微軟正黑體" pitchFamily="34" charset="-120"/>
          </a:endParaRPr>
        </a:p>
      </dgm:t>
    </dgm:pt>
    <dgm:pt modelId="{7F24431B-B2BE-4540-867F-4C2CD52D7EC0}" type="parTrans" cxnId="{62B3D9DA-1A30-4D76-8833-FD73D06BAFC6}">
      <dgm:prSet/>
      <dgm:spPr/>
      <dgm:t>
        <a:bodyPr/>
        <a:lstStyle/>
        <a:p>
          <a:endParaRPr lang="zh-TW" altLang="en-US"/>
        </a:p>
      </dgm:t>
    </dgm:pt>
    <dgm:pt modelId="{96AF25C9-C52D-4D78-A636-00571EAB4FA1}" type="sibTrans" cxnId="{62B3D9DA-1A30-4D76-8833-FD73D06BAFC6}">
      <dgm:prSet/>
      <dgm:spPr/>
      <dgm:t>
        <a:bodyPr/>
        <a:lstStyle/>
        <a:p>
          <a:endParaRPr lang="zh-TW" altLang="en-US"/>
        </a:p>
      </dgm:t>
    </dgm:pt>
    <dgm:pt modelId="{C248847E-5D79-4364-A2DA-00336A969B73}">
      <dgm:prSet/>
      <dgm:spPr/>
      <dgm:t>
        <a:bodyPr/>
        <a:lstStyle/>
        <a:p>
          <a:r>
            <a:rPr lang="en-US" altLang="en-US" dirty="0" smtClean="0">
              <a:latin typeface="Comic Sans MS" pitchFamily="66" charset="0"/>
              <a:ea typeface="微軟正黑體" pitchFamily="34" charset="-120"/>
            </a:rPr>
            <a:t>C to C</a:t>
          </a:r>
          <a:endParaRPr lang="zh-TW" altLang="en-US" dirty="0" smtClean="0">
            <a:latin typeface="Comic Sans MS" pitchFamily="66" charset="0"/>
            <a:ea typeface="微軟正黑體" pitchFamily="34" charset="-120"/>
          </a:endParaRPr>
        </a:p>
      </dgm:t>
    </dgm:pt>
    <dgm:pt modelId="{88587BC6-24AC-4AAD-A30E-CE856A223419}" type="parTrans" cxnId="{9FD2C757-6AF1-4E1D-B302-BC7649233276}">
      <dgm:prSet/>
      <dgm:spPr/>
      <dgm:t>
        <a:bodyPr/>
        <a:lstStyle/>
        <a:p>
          <a:endParaRPr lang="zh-TW" altLang="en-US"/>
        </a:p>
      </dgm:t>
    </dgm:pt>
    <dgm:pt modelId="{312C9A5A-46C1-4146-956F-9B8A40764755}" type="sibTrans" cxnId="{9FD2C757-6AF1-4E1D-B302-BC7649233276}">
      <dgm:prSet/>
      <dgm:spPr/>
      <dgm:t>
        <a:bodyPr/>
        <a:lstStyle/>
        <a:p>
          <a:endParaRPr lang="zh-TW" altLang="en-US"/>
        </a:p>
      </dgm:t>
    </dgm:pt>
    <dgm:pt modelId="{961E09C2-4672-492C-838C-9D360689106D}">
      <dgm:prSet/>
      <dgm:spPr/>
      <dgm:t>
        <a:bodyPr/>
        <a:lstStyle/>
        <a:p>
          <a:r>
            <a:rPr lang="en-US" altLang="en-US" dirty="0" smtClean="0">
              <a:latin typeface="Comic Sans MS" pitchFamily="66" charset="0"/>
              <a:ea typeface="微軟正黑體" pitchFamily="34" charset="-120"/>
            </a:rPr>
            <a:t>O to O</a:t>
          </a:r>
          <a:endParaRPr lang="zh-TW" altLang="en-US" dirty="0" smtClean="0">
            <a:latin typeface="Comic Sans MS" pitchFamily="66" charset="0"/>
            <a:ea typeface="微軟正黑體" pitchFamily="34" charset="-120"/>
          </a:endParaRPr>
        </a:p>
      </dgm:t>
    </dgm:pt>
    <dgm:pt modelId="{B0DB928A-9822-470E-A77A-365F542260A9}" type="parTrans" cxnId="{5FDAEF19-CE7C-4311-838B-0FF2E1FD7347}">
      <dgm:prSet/>
      <dgm:spPr/>
      <dgm:t>
        <a:bodyPr/>
        <a:lstStyle/>
        <a:p>
          <a:endParaRPr lang="zh-TW" altLang="en-US"/>
        </a:p>
      </dgm:t>
    </dgm:pt>
    <dgm:pt modelId="{5B5C2A07-A921-491F-9C76-AB63ED232960}" type="sibTrans" cxnId="{5FDAEF19-CE7C-4311-838B-0FF2E1FD7347}">
      <dgm:prSet/>
      <dgm:spPr/>
      <dgm:t>
        <a:bodyPr/>
        <a:lstStyle/>
        <a:p>
          <a:endParaRPr lang="zh-TW" altLang="en-US"/>
        </a:p>
      </dgm:t>
    </dgm:pt>
    <dgm:pt modelId="{875512FF-85DF-4D45-B111-DFA9850F7543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社群通路</a:t>
          </a:r>
        </a:p>
      </dgm:t>
    </dgm:pt>
    <dgm:pt modelId="{511B155B-ABF5-4156-BDD7-0D3D7BD5701C}" type="parTrans" cxnId="{C13AE79A-3D8C-429F-8A68-FE5FA692C4AD}">
      <dgm:prSet/>
      <dgm:spPr/>
      <dgm:t>
        <a:bodyPr/>
        <a:lstStyle/>
        <a:p>
          <a:endParaRPr lang="zh-TW" altLang="en-US"/>
        </a:p>
      </dgm:t>
    </dgm:pt>
    <dgm:pt modelId="{292A3851-E918-4314-AEB8-4C485F96757F}" type="sibTrans" cxnId="{C13AE79A-3D8C-429F-8A68-FE5FA692C4AD}">
      <dgm:prSet/>
      <dgm:spPr/>
      <dgm:t>
        <a:bodyPr/>
        <a:lstStyle/>
        <a:p>
          <a:endParaRPr lang="zh-TW" altLang="en-US"/>
        </a:p>
      </dgm:t>
    </dgm:pt>
    <dgm:pt modelId="{26900F7B-3C80-48C5-9FFC-680EC5E959B0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社群行銷</a:t>
          </a:r>
        </a:p>
      </dgm:t>
    </dgm:pt>
    <dgm:pt modelId="{336DD198-3803-4CC0-82F7-5FD1C9A93DB7}" type="parTrans" cxnId="{B0CF042F-C94F-48FD-8A62-77E49B0D3C7D}">
      <dgm:prSet/>
      <dgm:spPr/>
      <dgm:t>
        <a:bodyPr/>
        <a:lstStyle/>
        <a:p>
          <a:endParaRPr lang="zh-TW" altLang="en-US"/>
        </a:p>
      </dgm:t>
    </dgm:pt>
    <dgm:pt modelId="{B01B304C-4FC3-4EDD-BE27-A556A86769EE}" type="sibTrans" cxnId="{B0CF042F-C94F-48FD-8A62-77E49B0D3C7D}">
      <dgm:prSet/>
      <dgm:spPr/>
      <dgm:t>
        <a:bodyPr/>
        <a:lstStyle/>
        <a:p>
          <a:endParaRPr lang="zh-TW" altLang="en-US"/>
        </a:p>
      </dgm:t>
    </dgm:pt>
    <dgm:pt modelId="{92222684-6383-4735-A894-EC2D8F2124AB}" type="pres">
      <dgm:prSet presAssocID="{FABF4EBA-73E5-4B4A-B4BE-5D0728DDF0A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5178B8A-77EF-40BF-8921-D9692DCEDEAB}" type="pres">
      <dgm:prSet presAssocID="{E4A1EBB4-D39A-4D6E-A7E0-3FDF7F049E0E}" presName="composite" presStyleCnt="0"/>
      <dgm:spPr/>
    </dgm:pt>
    <dgm:pt modelId="{AF2A1CEA-EDA7-469D-97B0-E1106174A4F1}" type="pres">
      <dgm:prSet presAssocID="{E4A1EBB4-D39A-4D6E-A7E0-3FDF7F049E0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7CA0C3-5174-4BF6-A50E-12806AD19BFE}" type="pres">
      <dgm:prSet presAssocID="{E4A1EBB4-D39A-4D6E-A7E0-3FDF7F049E0E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C993241-5E2C-4F63-8F8A-D9949DDB720A}" type="pres">
      <dgm:prSet presAssocID="{17603063-77FA-4F7D-A1C9-DF40F1F75996}" presName="space" presStyleCnt="0"/>
      <dgm:spPr/>
    </dgm:pt>
    <dgm:pt modelId="{5917A22E-C59C-4DD7-8C6A-A00CE8AB2BD1}" type="pres">
      <dgm:prSet presAssocID="{77F9DB03-9D2B-4BF8-B8E7-887802EC4E0A}" presName="composite" presStyleCnt="0"/>
      <dgm:spPr/>
    </dgm:pt>
    <dgm:pt modelId="{250695A9-FC4C-4B3A-BBB1-01E6A70DD9B1}" type="pres">
      <dgm:prSet presAssocID="{77F9DB03-9D2B-4BF8-B8E7-887802EC4E0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228CC51-C6BE-43B9-84F1-6FE1982F2811}" type="pres">
      <dgm:prSet presAssocID="{77F9DB03-9D2B-4BF8-B8E7-887802EC4E0A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AFA3AC3-2AD8-4592-9B80-BC4338C6277F}" srcId="{77F9DB03-9D2B-4BF8-B8E7-887802EC4E0A}" destId="{A6D302BE-6F79-40D3-A2AE-011506634EC8}" srcOrd="2" destOrd="0" parTransId="{48FBD854-860B-46DB-AEF1-2D8F2E4C09E0}" sibTransId="{A3CFCCB0-907D-4E98-8ED3-1A50A89AFCD9}"/>
    <dgm:cxn modelId="{967CB5F4-CF07-41F7-B146-030591A58E7E}" type="presOf" srcId="{C248847E-5D79-4364-A2DA-00336A969B73}" destId="{A228CC51-C6BE-43B9-84F1-6FE1982F2811}" srcOrd="0" destOrd="4" presId="urn:microsoft.com/office/officeart/2005/8/layout/hList1"/>
    <dgm:cxn modelId="{62B3D9DA-1A30-4D76-8833-FD73D06BAFC6}" srcId="{77F9DB03-9D2B-4BF8-B8E7-887802EC4E0A}" destId="{56819E6F-06EA-4781-AB48-CA183ADF7B14}" srcOrd="3" destOrd="0" parTransId="{7F24431B-B2BE-4540-867F-4C2CD52D7EC0}" sibTransId="{96AF25C9-C52D-4D78-A636-00571EAB4FA1}"/>
    <dgm:cxn modelId="{9401087A-51AE-4442-9CFD-29547F89D6AE}" srcId="{77F9DB03-9D2B-4BF8-B8E7-887802EC4E0A}" destId="{003EE496-4A51-49B3-8F65-7984AC4651B7}" srcOrd="0" destOrd="0" parTransId="{0B18AADB-8F1D-4B8E-B0AC-6190A571DB36}" sibTransId="{9D4B41EB-DD00-40AC-91B6-C2E44CB70115}"/>
    <dgm:cxn modelId="{275FABBA-275E-42EA-9208-2AB4318BD483}" type="presOf" srcId="{56819E6F-06EA-4781-AB48-CA183ADF7B14}" destId="{A228CC51-C6BE-43B9-84F1-6FE1982F2811}" srcOrd="0" destOrd="3" presId="urn:microsoft.com/office/officeart/2005/8/layout/hList1"/>
    <dgm:cxn modelId="{D8526AA9-643C-4BBC-88D3-9303533A8069}" type="presOf" srcId="{A0452DB3-71B7-4946-93CB-1C6F9D9EE2E8}" destId="{CB7CA0C3-5174-4BF6-A50E-12806AD19BFE}" srcOrd="0" destOrd="3" presId="urn:microsoft.com/office/officeart/2005/8/layout/hList1"/>
    <dgm:cxn modelId="{8E6363AF-C061-4B97-A4F0-28EEEBFA9C12}" srcId="{77F9DB03-9D2B-4BF8-B8E7-887802EC4E0A}" destId="{BFA7C032-03C8-4810-8176-50AE22BE66B8}" srcOrd="1" destOrd="0" parTransId="{1CDE6ECB-7025-4AB8-98A4-304568F9ADFA}" sibTransId="{6EF85F7B-89D9-4444-ADF2-4F2CA7CE1EC1}"/>
    <dgm:cxn modelId="{85C61AD3-490A-4CC6-9202-38A407EC46A8}" type="presOf" srcId="{E4A1EBB4-D39A-4D6E-A7E0-3FDF7F049E0E}" destId="{AF2A1CEA-EDA7-469D-97B0-E1106174A4F1}" srcOrd="0" destOrd="0" presId="urn:microsoft.com/office/officeart/2005/8/layout/hList1"/>
    <dgm:cxn modelId="{30EAFA4E-17DE-4D00-90D1-D3BCD86D9583}" type="presOf" srcId="{961E09C2-4672-492C-838C-9D360689106D}" destId="{A228CC51-C6BE-43B9-84F1-6FE1982F2811}" srcOrd="0" destOrd="5" presId="urn:microsoft.com/office/officeart/2005/8/layout/hList1"/>
    <dgm:cxn modelId="{B40C41F6-C909-4876-9841-4E3E01493EA8}" type="presOf" srcId="{CFC2B2E0-4EEC-4D9E-B0C8-464E4003FF5B}" destId="{CB7CA0C3-5174-4BF6-A50E-12806AD19BFE}" srcOrd="0" destOrd="2" presId="urn:microsoft.com/office/officeart/2005/8/layout/hList1"/>
    <dgm:cxn modelId="{6912C096-5145-4095-B1D9-6CB980A1E041}" srcId="{E4A1EBB4-D39A-4D6E-A7E0-3FDF7F049E0E}" destId="{98D33023-AC0E-467B-9396-0CAFD8DB1C96}" srcOrd="0" destOrd="0" parTransId="{C217A114-BAE2-4675-AF9B-E26BE3638A74}" sibTransId="{49637A52-E230-4C72-B792-F36C3CE352C6}"/>
    <dgm:cxn modelId="{0AB6AC6C-35BA-452C-A27F-E727F130016E}" srcId="{FABF4EBA-73E5-4B4A-B4BE-5D0728DDF0A0}" destId="{77F9DB03-9D2B-4BF8-B8E7-887802EC4E0A}" srcOrd="1" destOrd="0" parTransId="{09803F90-D37F-4C53-BA88-A9EE3B9F2DD6}" sibTransId="{D6E20EEC-1409-4E9D-A229-54903BB28780}"/>
    <dgm:cxn modelId="{10A0D888-1D9A-4201-BC01-58C57354C860}" type="presOf" srcId="{FABF4EBA-73E5-4B4A-B4BE-5D0728DDF0A0}" destId="{92222684-6383-4735-A894-EC2D8F2124AB}" srcOrd="0" destOrd="0" presId="urn:microsoft.com/office/officeart/2005/8/layout/hList1"/>
    <dgm:cxn modelId="{1ABE7A0C-E3B6-48CF-A856-4EB69CA4211A}" type="presOf" srcId="{98D33023-AC0E-467B-9396-0CAFD8DB1C96}" destId="{CB7CA0C3-5174-4BF6-A50E-12806AD19BFE}" srcOrd="0" destOrd="0" presId="urn:microsoft.com/office/officeart/2005/8/layout/hList1"/>
    <dgm:cxn modelId="{87D9244E-0092-4D72-8E87-DAC7309B9E4A}" srcId="{E4A1EBB4-D39A-4D6E-A7E0-3FDF7F049E0E}" destId="{78FAFC5C-EF8D-45E6-81CB-89538FACB4ED}" srcOrd="1" destOrd="0" parTransId="{E5FF3470-DE5D-441D-A84A-A88CC9383A9C}" sibTransId="{C45279D3-A6F2-414A-A770-EC7758478D2A}"/>
    <dgm:cxn modelId="{5FDAEF19-CE7C-4311-838B-0FF2E1FD7347}" srcId="{77F9DB03-9D2B-4BF8-B8E7-887802EC4E0A}" destId="{961E09C2-4672-492C-838C-9D360689106D}" srcOrd="5" destOrd="0" parTransId="{B0DB928A-9822-470E-A77A-365F542260A9}" sibTransId="{5B5C2A07-A921-491F-9C76-AB63ED232960}"/>
    <dgm:cxn modelId="{B0CF042F-C94F-48FD-8A62-77E49B0D3C7D}" srcId="{77F9DB03-9D2B-4BF8-B8E7-887802EC4E0A}" destId="{26900F7B-3C80-48C5-9FFC-680EC5E959B0}" srcOrd="7" destOrd="0" parTransId="{336DD198-3803-4CC0-82F7-5FD1C9A93DB7}" sibTransId="{B01B304C-4FC3-4EDD-BE27-A556A86769EE}"/>
    <dgm:cxn modelId="{D04140DD-3C82-4E88-A50B-AD4ED2A47136}" type="presOf" srcId="{A6D302BE-6F79-40D3-A2AE-011506634EC8}" destId="{A228CC51-C6BE-43B9-84F1-6FE1982F2811}" srcOrd="0" destOrd="2" presId="urn:microsoft.com/office/officeart/2005/8/layout/hList1"/>
    <dgm:cxn modelId="{2B17366E-4EAF-45DF-B1EA-9AA168C2F8C1}" type="presOf" srcId="{BFA7C032-03C8-4810-8176-50AE22BE66B8}" destId="{A228CC51-C6BE-43B9-84F1-6FE1982F2811}" srcOrd="0" destOrd="1" presId="urn:microsoft.com/office/officeart/2005/8/layout/hList1"/>
    <dgm:cxn modelId="{2CB8E407-6152-4236-8995-360E10D44736}" srcId="{E4A1EBB4-D39A-4D6E-A7E0-3FDF7F049E0E}" destId="{A0452DB3-71B7-4946-93CB-1C6F9D9EE2E8}" srcOrd="3" destOrd="0" parTransId="{761C0D03-82BB-48B7-B3DD-2446357CFFAB}" sibTransId="{1782CC39-0D8B-40FA-8AE8-3D6A439FAC35}"/>
    <dgm:cxn modelId="{D286BB8E-049B-4FFF-A7D0-70AA083E6062}" type="presOf" srcId="{003EE496-4A51-49B3-8F65-7984AC4651B7}" destId="{A228CC51-C6BE-43B9-84F1-6FE1982F2811}" srcOrd="0" destOrd="0" presId="urn:microsoft.com/office/officeart/2005/8/layout/hList1"/>
    <dgm:cxn modelId="{3D960084-5B67-43AB-B48D-9A5C3792212F}" type="presOf" srcId="{875512FF-85DF-4D45-B111-DFA9850F7543}" destId="{A228CC51-C6BE-43B9-84F1-6FE1982F2811}" srcOrd="0" destOrd="6" presId="urn:microsoft.com/office/officeart/2005/8/layout/hList1"/>
    <dgm:cxn modelId="{C13AE79A-3D8C-429F-8A68-FE5FA692C4AD}" srcId="{77F9DB03-9D2B-4BF8-B8E7-887802EC4E0A}" destId="{875512FF-85DF-4D45-B111-DFA9850F7543}" srcOrd="6" destOrd="0" parTransId="{511B155B-ABF5-4156-BDD7-0D3D7BD5701C}" sibTransId="{292A3851-E918-4314-AEB8-4C485F96757F}"/>
    <dgm:cxn modelId="{0F1D1E29-D912-4F02-A045-48686F3F4A48}" type="presOf" srcId="{77F9DB03-9D2B-4BF8-B8E7-887802EC4E0A}" destId="{250695A9-FC4C-4B3A-BBB1-01E6A70DD9B1}" srcOrd="0" destOrd="0" presId="urn:microsoft.com/office/officeart/2005/8/layout/hList1"/>
    <dgm:cxn modelId="{9FD2C757-6AF1-4E1D-B302-BC7649233276}" srcId="{77F9DB03-9D2B-4BF8-B8E7-887802EC4E0A}" destId="{C248847E-5D79-4364-A2DA-00336A969B73}" srcOrd="4" destOrd="0" parTransId="{88587BC6-24AC-4AAD-A30E-CE856A223419}" sibTransId="{312C9A5A-46C1-4146-956F-9B8A40764755}"/>
    <dgm:cxn modelId="{0179FA65-3302-409D-AFF5-F5698B0843B5}" srcId="{FABF4EBA-73E5-4B4A-B4BE-5D0728DDF0A0}" destId="{E4A1EBB4-D39A-4D6E-A7E0-3FDF7F049E0E}" srcOrd="0" destOrd="0" parTransId="{864704CD-0D52-4A0D-BF36-78E3FBA4603B}" sibTransId="{17603063-77FA-4F7D-A1C9-DF40F1F75996}"/>
    <dgm:cxn modelId="{7D131732-8BF5-408F-B4EC-A119E9456F2D}" type="presOf" srcId="{78FAFC5C-EF8D-45E6-81CB-89538FACB4ED}" destId="{CB7CA0C3-5174-4BF6-A50E-12806AD19BFE}" srcOrd="0" destOrd="1" presId="urn:microsoft.com/office/officeart/2005/8/layout/hList1"/>
    <dgm:cxn modelId="{158AADCD-00AC-4836-86FA-15A0F78E3460}" type="presOf" srcId="{26900F7B-3C80-48C5-9FFC-680EC5E959B0}" destId="{A228CC51-C6BE-43B9-84F1-6FE1982F2811}" srcOrd="0" destOrd="7" presId="urn:microsoft.com/office/officeart/2005/8/layout/hList1"/>
    <dgm:cxn modelId="{1ECB5444-DDB7-4F03-9C4E-E25394857C65}" srcId="{E4A1EBB4-D39A-4D6E-A7E0-3FDF7F049E0E}" destId="{CFC2B2E0-4EEC-4D9E-B0C8-464E4003FF5B}" srcOrd="2" destOrd="0" parTransId="{9E425C0F-777A-428D-961D-848788A549BA}" sibTransId="{EB1F773A-9A02-40F4-AFC1-C3E935FB56B2}"/>
    <dgm:cxn modelId="{07EB7CE7-898F-461D-A6B2-192FA0CAEC84}" type="presParOf" srcId="{92222684-6383-4735-A894-EC2D8F2124AB}" destId="{A5178B8A-77EF-40BF-8921-D9692DCEDEAB}" srcOrd="0" destOrd="0" presId="urn:microsoft.com/office/officeart/2005/8/layout/hList1"/>
    <dgm:cxn modelId="{9730E87E-77B8-4DEA-BE00-AFF48C728E82}" type="presParOf" srcId="{A5178B8A-77EF-40BF-8921-D9692DCEDEAB}" destId="{AF2A1CEA-EDA7-469D-97B0-E1106174A4F1}" srcOrd="0" destOrd="0" presId="urn:microsoft.com/office/officeart/2005/8/layout/hList1"/>
    <dgm:cxn modelId="{6BA01379-D8D5-4C6A-8949-2AB538F8D9FB}" type="presParOf" srcId="{A5178B8A-77EF-40BF-8921-D9692DCEDEAB}" destId="{CB7CA0C3-5174-4BF6-A50E-12806AD19BFE}" srcOrd="1" destOrd="0" presId="urn:microsoft.com/office/officeart/2005/8/layout/hList1"/>
    <dgm:cxn modelId="{237A37F4-5EDA-447A-8C07-64D8ABE3BCC7}" type="presParOf" srcId="{92222684-6383-4735-A894-EC2D8F2124AB}" destId="{2C993241-5E2C-4F63-8F8A-D9949DDB720A}" srcOrd="1" destOrd="0" presId="urn:microsoft.com/office/officeart/2005/8/layout/hList1"/>
    <dgm:cxn modelId="{812C39F3-3691-4CCD-B21B-994E99CFB0A5}" type="presParOf" srcId="{92222684-6383-4735-A894-EC2D8F2124AB}" destId="{5917A22E-C59C-4DD7-8C6A-A00CE8AB2BD1}" srcOrd="2" destOrd="0" presId="urn:microsoft.com/office/officeart/2005/8/layout/hList1"/>
    <dgm:cxn modelId="{D50368EF-42B7-49D8-91F9-F030B4543EE2}" type="presParOf" srcId="{5917A22E-C59C-4DD7-8C6A-A00CE8AB2BD1}" destId="{250695A9-FC4C-4B3A-BBB1-01E6A70DD9B1}" srcOrd="0" destOrd="0" presId="urn:microsoft.com/office/officeart/2005/8/layout/hList1"/>
    <dgm:cxn modelId="{F6E25897-C29A-4B91-B4D3-6C7AD0283208}" type="presParOf" srcId="{5917A22E-C59C-4DD7-8C6A-A00CE8AB2BD1}" destId="{A228CC51-C6BE-43B9-84F1-6FE1982F281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A4D379-52B7-4E73-8474-5557D6A2CA44}" type="doc">
      <dgm:prSet loTypeId="urn:microsoft.com/office/officeart/2005/8/layout/vProcess5" loCatId="process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zh-TW" altLang="en-US"/>
        </a:p>
      </dgm:t>
    </dgm:pt>
    <dgm:pt modelId="{13E478BB-4DB8-4955-8692-2F1CE072BE2D}">
      <dgm:prSet/>
      <dgm:spPr/>
      <dgm:t>
        <a:bodyPr/>
        <a:lstStyle/>
        <a:p>
          <a:pPr rtl="0"/>
          <a:r>
            <a:rPr lang="zh-TW" b="1" baseline="0" dirty="0" smtClean="0">
              <a:solidFill>
                <a:schemeClr val="bg1"/>
              </a:solidFill>
              <a:ea typeface="微軟正黑體" pitchFamily="34" charset="-120"/>
            </a:rPr>
            <a:t>通路目標的設立</a:t>
          </a:r>
          <a:endParaRPr lang="en-US" b="1" baseline="0" dirty="0">
            <a:solidFill>
              <a:schemeClr val="bg1"/>
            </a:solidFill>
            <a:ea typeface="微軟正黑體" pitchFamily="34" charset="-120"/>
          </a:endParaRPr>
        </a:p>
      </dgm:t>
    </dgm:pt>
    <dgm:pt modelId="{3715EF17-EEB8-4B45-9CFE-FA9361F925E5}" type="parTrans" cxnId="{14F8BF8F-3388-4DC0-B8A6-5088326C262B}">
      <dgm:prSet/>
      <dgm:spPr/>
      <dgm:t>
        <a:bodyPr/>
        <a:lstStyle/>
        <a:p>
          <a:endParaRPr lang="zh-TW" altLang="en-US" b="1" baseline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00530576-E332-473A-B5DE-3CF724C50878}" type="sibTrans" cxnId="{14F8BF8F-3388-4DC0-B8A6-5088326C262B}">
      <dgm:prSet/>
      <dgm:spPr/>
      <dgm:t>
        <a:bodyPr/>
        <a:lstStyle/>
        <a:p>
          <a:endParaRPr lang="zh-TW" altLang="en-US" b="1" baseline="0">
            <a:solidFill>
              <a:schemeClr val="bg1"/>
            </a:solidFill>
            <a:ea typeface="微軟正黑體" pitchFamily="34" charset="-120"/>
          </a:endParaRPr>
        </a:p>
      </dgm:t>
    </dgm:pt>
    <dgm:pt modelId="{8AB6E530-BBB2-4D02-9158-214E9B7F316D}">
      <dgm:prSet/>
      <dgm:spPr/>
      <dgm:t>
        <a:bodyPr/>
        <a:lstStyle/>
        <a:p>
          <a:pPr rtl="0"/>
          <a:r>
            <a:rPr lang="zh-TW" b="1" baseline="0" dirty="0" smtClean="0">
              <a:solidFill>
                <a:schemeClr val="bg1"/>
              </a:solidFill>
              <a:ea typeface="微軟正黑體" pitchFamily="34" charset="-120"/>
            </a:rPr>
            <a:t>通路方案的建立</a:t>
          </a:r>
          <a:endParaRPr lang="en-US" b="1" baseline="0" dirty="0">
            <a:solidFill>
              <a:schemeClr val="bg1"/>
            </a:solidFill>
            <a:ea typeface="微軟正黑體" pitchFamily="34" charset="-120"/>
          </a:endParaRPr>
        </a:p>
      </dgm:t>
    </dgm:pt>
    <dgm:pt modelId="{C7AAFA9B-9291-4DBE-87FF-CD486FDF53C3}" type="parTrans" cxnId="{AEF43B93-1F54-489A-8AA0-54B99F06FD4B}">
      <dgm:prSet/>
      <dgm:spPr/>
      <dgm:t>
        <a:bodyPr/>
        <a:lstStyle/>
        <a:p>
          <a:endParaRPr lang="zh-TW" altLang="en-US" b="1" baseline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C27C4EB-6CC5-4E7F-AF20-0D6C9DE6F3CA}" type="sibTrans" cxnId="{AEF43B93-1F54-489A-8AA0-54B99F06FD4B}">
      <dgm:prSet/>
      <dgm:spPr/>
      <dgm:t>
        <a:bodyPr/>
        <a:lstStyle/>
        <a:p>
          <a:endParaRPr lang="zh-TW" altLang="en-US" b="1" baseline="0">
            <a:solidFill>
              <a:schemeClr val="bg1"/>
            </a:solidFill>
            <a:ea typeface="微軟正黑體" pitchFamily="34" charset="-120"/>
          </a:endParaRPr>
        </a:p>
      </dgm:t>
    </dgm:pt>
    <dgm:pt modelId="{4E7E049E-9910-4EA0-9A5A-820BFF921D1B}">
      <dgm:prSet/>
      <dgm:spPr/>
      <dgm:t>
        <a:bodyPr/>
        <a:lstStyle/>
        <a:p>
          <a:pPr rtl="0"/>
          <a:r>
            <a:rPr lang="zh-TW" b="1" baseline="0" dirty="0" smtClean="0">
              <a:solidFill>
                <a:schemeClr val="bg1"/>
              </a:solidFill>
              <a:ea typeface="微軟正黑體" pitchFamily="34" charset="-120"/>
            </a:rPr>
            <a:t>通路組合的選擇</a:t>
          </a:r>
          <a:endParaRPr lang="en-US" b="1" baseline="0" dirty="0">
            <a:solidFill>
              <a:schemeClr val="bg1"/>
            </a:solidFill>
            <a:ea typeface="微軟正黑體" pitchFamily="34" charset="-120"/>
          </a:endParaRPr>
        </a:p>
      </dgm:t>
    </dgm:pt>
    <dgm:pt modelId="{78AD17E1-A69E-4014-8196-B456985E925B}" type="parTrans" cxnId="{30E4C877-E31D-4EFA-9E17-33AA33705203}">
      <dgm:prSet/>
      <dgm:spPr/>
      <dgm:t>
        <a:bodyPr/>
        <a:lstStyle/>
        <a:p>
          <a:endParaRPr lang="zh-TW" altLang="en-US" b="1" baseline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5F7C6C8E-D3DF-4004-9789-5A0436364601}" type="sibTrans" cxnId="{30E4C877-E31D-4EFA-9E17-33AA33705203}">
      <dgm:prSet/>
      <dgm:spPr/>
      <dgm:t>
        <a:bodyPr/>
        <a:lstStyle/>
        <a:p>
          <a:endParaRPr lang="zh-TW" altLang="en-US" b="1" baseline="0">
            <a:solidFill>
              <a:schemeClr val="bg1"/>
            </a:solidFill>
            <a:ea typeface="微軟正黑體" pitchFamily="34" charset="-120"/>
          </a:endParaRPr>
        </a:p>
      </dgm:t>
    </dgm:pt>
    <dgm:pt modelId="{1F61FECE-2266-4199-9684-391EE3FE9C0E}">
      <dgm:prSet/>
      <dgm:spPr/>
      <dgm:t>
        <a:bodyPr/>
        <a:lstStyle/>
        <a:p>
          <a:pPr rtl="0"/>
          <a:r>
            <a:rPr lang="zh-TW" b="1" baseline="0" dirty="0" smtClean="0">
              <a:solidFill>
                <a:schemeClr val="bg1"/>
              </a:solidFill>
              <a:ea typeface="微軟正黑體" pitchFamily="34" charset="-120"/>
            </a:rPr>
            <a:t>監控機制的發展</a:t>
          </a:r>
          <a:endParaRPr lang="zh-TW" b="1" baseline="0" dirty="0">
            <a:solidFill>
              <a:schemeClr val="bg1"/>
            </a:solidFill>
            <a:ea typeface="微軟正黑體" pitchFamily="34" charset="-120"/>
          </a:endParaRPr>
        </a:p>
      </dgm:t>
    </dgm:pt>
    <dgm:pt modelId="{6EF6123F-44FA-4BEC-9E3C-A9C873F212C3}" type="parTrans" cxnId="{B08BDFE8-6B85-4E57-ABA2-B38C3FBEF274}">
      <dgm:prSet/>
      <dgm:spPr/>
      <dgm:t>
        <a:bodyPr/>
        <a:lstStyle/>
        <a:p>
          <a:endParaRPr lang="zh-TW" altLang="en-US" b="1" baseline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68D9B66-FD27-489F-8BCA-D967F01E5EE1}" type="sibTrans" cxnId="{B08BDFE8-6B85-4E57-ABA2-B38C3FBEF274}">
      <dgm:prSet/>
      <dgm:spPr/>
      <dgm:t>
        <a:bodyPr/>
        <a:lstStyle/>
        <a:p>
          <a:endParaRPr lang="zh-TW" altLang="en-US" b="1" baseline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7F4FE29-F849-4452-B0D1-F48FC1DEBD6C}" type="pres">
      <dgm:prSet presAssocID="{D8A4D379-52B7-4E73-8474-5557D6A2CA4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38606EB-29CA-4C70-A1C1-02AAD5101F07}" type="pres">
      <dgm:prSet presAssocID="{D8A4D379-52B7-4E73-8474-5557D6A2CA44}" presName="dummyMaxCanvas" presStyleCnt="0">
        <dgm:presLayoutVars/>
      </dgm:prSet>
      <dgm:spPr/>
    </dgm:pt>
    <dgm:pt modelId="{39521D11-333B-4222-AC41-E252038B4FFE}" type="pres">
      <dgm:prSet presAssocID="{D8A4D379-52B7-4E73-8474-5557D6A2CA44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E57D02A-714F-465E-9EB6-656494A5A3C0}" type="pres">
      <dgm:prSet presAssocID="{D8A4D379-52B7-4E73-8474-5557D6A2CA44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E5CB77-23F8-430C-A9C0-A78337A6DFBB}" type="pres">
      <dgm:prSet presAssocID="{D8A4D379-52B7-4E73-8474-5557D6A2CA44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6521CA7-E150-4C5C-8D2D-A064A4BAA70E}" type="pres">
      <dgm:prSet presAssocID="{D8A4D379-52B7-4E73-8474-5557D6A2CA44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F30279-7071-44EE-A559-61FE1DD579C1}" type="pres">
      <dgm:prSet presAssocID="{D8A4D379-52B7-4E73-8474-5557D6A2CA44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30A95AB-AAA3-47AA-95B1-7442CFADA328}" type="pres">
      <dgm:prSet presAssocID="{D8A4D379-52B7-4E73-8474-5557D6A2CA44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A66D245-5045-40F7-B5F9-C5DF17AF43E7}" type="pres">
      <dgm:prSet presAssocID="{D8A4D379-52B7-4E73-8474-5557D6A2CA44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F748F83-F179-4628-86D8-F0BC56EA5864}" type="pres">
      <dgm:prSet presAssocID="{D8A4D379-52B7-4E73-8474-5557D6A2CA44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426320-1DC3-4136-85C8-260A72E82388}" type="pres">
      <dgm:prSet presAssocID="{D8A4D379-52B7-4E73-8474-5557D6A2CA44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AEAA17-CA07-4B94-87CA-75009BD385E0}" type="pres">
      <dgm:prSet presAssocID="{D8A4D379-52B7-4E73-8474-5557D6A2CA44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B991D7-7C45-4855-80FB-B3821D2BB3B8}" type="pres">
      <dgm:prSet presAssocID="{D8A4D379-52B7-4E73-8474-5557D6A2CA44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EF43B93-1F54-489A-8AA0-54B99F06FD4B}" srcId="{D8A4D379-52B7-4E73-8474-5557D6A2CA44}" destId="{8AB6E530-BBB2-4D02-9158-214E9B7F316D}" srcOrd="1" destOrd="0" parTransId="{C7AAFA9B-9291-4DBE-87FF-CD486FDF53C3}" sibTransId="{DC27C4EB-6CC5-4E7F-AF20-0D6C9DE6F3CA}"/>
    <dgm:cxn modelId="{66E2431B-88CD-4477-9B48-2F323176564F}" type="presOf" srcId="{4E7E049E-9910-4EA0-9A5A-820BFF921D1B}" destId="{91AEAA17-CA07-4B94-87CA-75009BD385E0}" srcOrd="1" destOrd="0" presId="urn:microsoft.com/office/officeart/2005/8/layout/vProcess5"/>
    <dgm:cxn modelId="{45AB0053-85ED-4B4E-8B96-7043AAB2C4FC}" type="presOf" srcId="{13E478BB-4DB8-4955-8692-2F1CE072BE2D}" destId="{DF748F83-F179-4628-86D8-F0BC56EA5864}" srcOrd="1" destOrd="0" presId="urn:microsoft.com/office/officeart/2005/8/layout/vProcess5"/>
    <dgm:cxn modelId="{ACE2B7FE-CA75-4363-8A46-4D707E87D6F0}" type="presOf" srcId="{8AB6E530-BBB2-4D02-9158-214E9B7F316D}" destId="{16426320-1DC3-4136-85C8-260A72E82388}" srcOrd="1" destOrd="0" presId="urn:microsoft.com/office/officeart/2005/8/layout/vProcess5"/>
    <dgm:cxn modelId="{D47B9347-CA41-42E4-BCC0-7EE5A83C45ED}" type="presOf" srcId="{5F7C6C8E-D3DF-4004-9789-5A0436364601}" destId="{1A66D245-5045-40F7-B5F9-C5DF17AF43E7}" srcOrd="0" destOrd="0" presId="urn:microsoft.com/office/officeart/2005/8/layout/vProcess5"/>
    <dgm:cxn modelId="{5460936A-47B6-4B94-8477-39116F24482B}" type="presOf" srcId="{4E7E049E-9910-4EA0-9A5A-820BFF921D1B}" destId="{3BE5CB77-23F8-430C-A9C0-A78337A6DFBB}" srcOrd="0" destOrd="0" presId="urn:microsoft.com/office/officeart/2005/8/layout/vProcess5"/>
    <dgm:cxn modelId="{30E4C877-E31D-4EFA-9E17-33AA33705203}" srcId="{D8A4D379-52B7-4E73-8474-5557D6A2CA44}" destId="{4E7E049E-9910-4EA0-9A5A-820BFF921D1B}" srcOrd="2" destOrd="0" parTransId="{78AD17E1-A69E-4014-8196-B456985E925B}" sibTransId="{5F7C6C8E-D3DF-4004-9789-5A0436364601}"/>
    <dgm:cxn modelId="{4546266A-9F38-4A7B-A54D-A3218B5F2F2A}" type="presOf" srcId="{DC27C4EB-6CC5-4E7F-AF20-0D6C9DE6F3CA}" destId="{330A95AB-AAA3-47AA-95B1-7442CFADA328}" srcOrd="0" destOrd="0" presId="urn:microsoft.com/office/officeart/2005/8/layout/vProcess5"/>
    <dgm:cxn modelId="{C688FE42-9B9C-429A-9A4F-5FB846351F72}" type="presOf" srcId="{D8A4D379-52B7-4E73-8474-5557D6A2CA44}" destId="{87F4FE29-F849-4452-B0D1-F48FC1DEBD6C}" srcOrd="0" destOrd="0" presId="urn:microsoft.com/office/officeart/2005/8/layout/vProcess5"/>
    <dgm:cxn modelId="{A9104521-C60B-44CF-8080-87460ABDBB8D}" type="presOf" srcId="{1F61FECE-2266-4199-9684-391EE3FE9C0E}" destId="{86521CA7-E150-4C5C-8D2D-A064A4BAA70E}" srcOrd="0" destOrd="0" presId="urn:microsoft.com/office/officeart/2005/8/layout/vProcess5"/>
    <dgm:cxn modelId="{B08BDFE8-6B85-4E57-ABA2-B38C3FBEF274}" srcId="{D8A4D379-52B7-4E73-8474-5557D6A2CA44}" destId="{1F61FECE-2266-4199-9684-391EE3FE9C0E}" srcOrd="3" destOrd="0" parTransId="{6EF6123F-44FA-4BEC-9E3C-A9C873F212C3}" sibTransId="{668D9B66-FD27-489F-8BCA-D967F01E5EE1}"/>
    <dgm:cxn modelId="{14F8BF8F-3388-4DC0-B8A6-5088326C262B}" srcId="{D8A4D379-52B7-4E73-8474-5557D6A2CA44}" destId="{13E478BB-4DB8-4955-8692-2F1CE072BE2D}" srcOrd="0" destOrd="0" parTransId="{3715EF17-EEB8-4B45-9CFE-FA9361F925E5}" sibTransId="{00530576-E332-473A-B5DE-3CF724C50878}"/>
    <dgm:cxn modelId="{3B5ADF9E-44F4-4A65-8ED7-6350523B55D3}" type="presOf" srcId="{00530576-E332-473A-B5DE-3CF724C50878}" destId="{57F30279-7071-44EE-A559-61FE1DD579C1}" srcOrd="0" destOrd="0" presId="urn:microsoft.com/office/officeart/2005/8/layout/vProcess5"/>
    <dgm:cxn modelId="{41F15058-0153-4B25-AD3B-72434C55CDB0}" type="presOf" srcId="{13E478BB-4DB8-4955-8692-2F1CE072BE2D}" destId="{39521D11-333B-4222-AC41-E252038B4FFE}" srcOrd="0" destOrd="0" presId="urn:microsoft.com/office/officeart/2005/8/layout/vProcess5"/>
    <dgm:cxn modelId="{5CCE4570-3539-4B89-B74C-67E7E25B315B}" type="presOf" srcId="{1F61FECE-2266-4199-9684-391EE3FE9C0E}" destId="{70B991D7-7C45-4855-80FB-B3821D2BB3B8}" srcOrd="1" destOrd="0" presId="urn:microsoft.com/office/officeart/2005/8/layout/vProcess5"/>
    <dgm:cxn modelId="{3AB3CC50-16C5-444A-8C55-6698A017FEBC}" type="presOf" srcId="{8AB6E530-BBB2-4D02-9158-214E9B7F316D}" destId="{2E57D02A-714F-465E-9EB6-656494A5A3C0}" srcOrd="0" destOrd="0" presId="urn:microsoft.com/office/officeart/2005/8/layout/vProcess5"/>
    <dgm:cxn modelId="{4BCC0A29-2824-4179-9336-CD9C0183E549}" type="presParOf" srcId="{87F4FE29-F849-4452-B0D1-F48FC1DEBD6C}" destId="{538606EB-29CA-4C70-A1C1-02AAD5101F07}" srcOrd="0" destOrd="0" presId="urn:microsoft.com/office/officeart/2005/8/layout/vProcess5"/>
    <dgm:cxn modelId="{BEF252AF-AED2-417B-A315-FA2430278C6A}" type="presParOf" srcId="{87F4FE29-F849-4452-B0D1-F48FC1DEBD6C}" destId="{39521D11-333B-4222-AC41-E252038B4FFE}" srcOrd="1" destOrd="0" presId="urn:microsoft.com/office/officeart/2005/8/layout/vProcess5"/>
    <dgm:cxn modelId="{1214EFD2-1E28-415F-86F4-8DB72C0479C8}" type="presParOf" srcId="{87F4FE29-F849-4452-B0D1-F48FC1DEBD6C}" destId="{2E57D02A-714F-465E-9EB6-656494A5A3C0}" srcOrd="2" destOrd="0" presId="urn:microsoft.com/office/officeart/2005/8/layout/vProcess5"/>
    <dgm:cxn modelId="{7319313E-58EC-4F9A-A832-6D3850545428}" type="presParOf" srcId="{87F4FE29-F849-4452-B0D1-F48FC1DEBD6C}" destId="{3BE5CB77-23F8-430C-A9C0-A78337A6DFBB}" srcOrd="3" destOrd="0" presId="urn:microsoft.com/office/officeart/2005/8/layout/vProcess5"/>
    <dgm:cxn modelId="{EE5F26C6-9FAE-4FB1-A447-F8FC7337D95C}" type="presParOf" srcId="{87F4FE29-F849-4452-B0D1-F48FC1DEBD6C}" destId="{86521CA7-E150-4C5C-8D2D-A064A4BAA70E}" srcOrd="4" destOrd="0" presId="urn:microsoft.com/office/officeart/2005/8/layout/vProcess5"/>
    <dgm:cxn modelId="{C6A84226-870D-41E1-B12C-2C7D06833675}" type="presParOf" srcId="{87F4FE29-F849-4452-B0D1-F48FC1DEBD6C}" destId="{57F30279-7071-44EE-A559-61FE1DD579C1}" srcOrd="5" destOrd="0" presId="urn:microsoft.com/office/officeart/2005/8/layout/vProcess5"/>
    <dgm:cxn modelId="{2ABA2B81-89AA-4268-8F9C-B2FEA7E8ADDE}" type="presParOf" srcId="{87F4FE29-F849-4452-B0D1-F48FC1DEBD6C}" destId="{330A95AB-AAA3-47AA-95B1-7442CFADA328}" srcOrd="6" destOrd="0" presId="urn:microsoft.com/office/officeart/2005/8/layout/vProcess5"/>
    <dgm:cxn modelId="{B6978E7D-768D-434D-B700-0B48FECF201F}" type="presParOf" srcId="{87F4FE29-F849-4452-B0D1-F48FC1DEBD6C}" destId="{1A66D245-5045-40F7-B5F9-C5DF17AF43E7}" srcOrd="7" destOrd="0" presId="urn:microsoft.com/office/officeart/2005/8/layout/vProcess5"/>
    <dgm:cxn modelId="{B289D920-269E-4A37-B651-F8522B40E6F4}" type="presParOf" srcId="{87F4FE29-F849-4452-B0D1-F48FC1DEBD6C}" destId="{DF748F83-F179-4628-86D8-F0BC56EA5864}" srcOrd="8" destOrd="0" presId="urn:microsoft.com/office/officeart/2005/8/layout/vProcess5"/>
    <dgm:cxn modelId="{47E7FC06-82AC-4417-B90F-FC008C602E3D}" type="presParOf" srcId="{87F4FE29-F849-4452-B0D1-F48FC1DEBD6C}" destId="{16426320-1DC3-4136-85C8-260A72E82388}" srcOrd="9" destOrd="0" presId="urn:microsoft.com/office/officeart/2005/8/layout/vProcess5"/>
    <dgm:cxn modelId="{81FE4BE9-1237-45EC-84A6-DC1C932D1A13}" type="presParOf" srcId="{87F4FE29-F849-4452-B0D1-F48FC1DEBD6C}" destId="{91AEAA17-CA07-4B94-87CA-75009BD385E0}" srcOrd="10" destOrd="0" presId="urn:microsoft.com/office/officeart/2005/8/layout/vProcess5"/>
    <dgm:cxn modelId="{BD920691-987F-465E-9E6F-37FCA4514C14}" type="presParOf" srcId="{87F4FE29-F849-4452-B0D1-F48FC1DEBD6C}" destId="{70B991D7-7C45-4855-80FB-B3821D2BB3B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E42046-5245-450F-910A-FB5265B67D2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zh-TW" altLang="en-US"/>
        </a:p>
      </dgm:t>
    </dgm:pt>
    <dgm:pt modelId="{68192FD9-CC80-462F-9BF1-55EEFC981399}">
      <dgm:prSet/>
      <dgm:spPr/>
      <dgm:t>
        <a:bodyPr/>
        <a:lstStyle/>
        <a:p>
          <a:pPr rtl="0"/>
          <a:r>
            <a:rPr lang="zh-TW" b="1" baseline="0" dirty="0" smtClean="0">
              <a:latin typeface="Comic Sans MS" pitchFamily="66" charset="0"/>
              <a:ea typeface="微軟正黑體" pitchFamily="34" charset="-120"/>
            </a:rPr>
            <a:t>生活上的應用</a:t>
          </a:r>
          <a:r>
            <a:rPr lang="en-US" b="1" baseline="0" dirty="0" smtClean="0">
              <a:latin typeface="Comic Sans MS" pitchFamily="66" charset="0"/>
              <a:ea typeface="微軟正黑體" pitchFamily="34" charset="-120"/>
            </a:rPr>
            <a:t>——7-11 </a:t>
          </a:r>
          <a:r>
            <a:rPr lang="zh-TW" b="1" baseline="0" dirty="0" smtClean="0">
              <a:latin typeface="Comic Sans MS" pitchFamily="66" charset="0"/>
              <a:ea typeface="微軟正黑體" pitchFamily="34" charset="-120"/>
            </a:rPr>
            <a:t>的轉型</a:t>
          </a:r>
          <a:endParaRPr lang="en-US" b="1" baseline="0" dirty="0">
            <a:latin typeface="Comic Sans MS" pitchFamily="66" charset="0"/>
            <a:ea typeface="微軟正黑體" pitchFamily="34" charset="-120"/>
          </a:endParaRPr>
        </a:p>
      </dgm:t>
    </dgm:pt>
    <dgm:pt modelId="{C1FA60C8-4C5A-4BB9-984B-B0C3E3DF9376}" type="parTrans" cxnId="{320AC624-556F-4D38-AFF4-8759643F5575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217F4C43-95E8-4675-8842-86AC8A2A772C}" type="sibTrans" cxnId="{320AC624-556F-4D38-AFF4-8759643F5575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FD5EB6BA-99BA-4E2C-9CCB-A606F9EE48DA}">
      <dgm:prSet/>
      <dgm:spPr/>
      <dgm:t>
        <a:bodyPr/>
        <a:lstStyle/>
        <a:p>
          <a:pPr rtl="0"/>
          <a:r>
            <a:rPr lang="zh-TW" b="0" baseline="0" dirty="0" smtClean="0">
              <a:latin typeface="Comic Sans MS" pitchFamily="66" charset="0"/>
              <a:ea typeface="微軟正黑體" pitchFamily="34" charset="-120"/>
            </a:rPr>
            <a:t>全國數量最多的便利商店 </a:t>
          </a:r>
          <a:r>
            <a:rPr lang="en-US" b="0" baseline="0" dirty="0" smtClean="0">
              <a:latin typeface="Comic Sans MS" pitchFamily="66" charset="0"/>
              <a:ea typeface="微軟正黑體" pitchFamily="34" charset="-120"/>
            </a:rPr>
            <a:t>7-11</a:t>
          </a:r>
          <a:r>
            <a:rPr lang="zh-TW" b="0" baseline="0" dirty="0" smtClean="0">
              <a:latin typeface="Comic Sans MS" pitchFamily="66" charset="0"/>
              <a:ea typeface="微軟正黑體" pitchFamily="34" charset="-120"/>
            </a:rPr>
            <a:t>，近年來從便利商店的角色，轉型為複合式商店，配合統一企業推出數種餐點與提供座位與廁所，讓消費者可以在店內飲食等，並且加上 </a:t>
          </a:r>
          <a:r>
            <a:rPr lang="en-US" b="0" baseline="0" dirty="0" err="1" smtClean="0">
              <a:latin typeface="Comic Sans MS" pitchFamily="66" charset="0"/>
              <a:ea typeface="微軟正黑體" pitchFamily="34" charset="-120"/>
            </a:rPr>
            <a:t>ibon</a:t>
          </a:r>
          <a:r>
            <a:rPr lang="en-US" b="0" baseline="0" dirty="0" smtClean="0">
              <a:latin typeface="Comic Sans MS" pitchFamily="66" charset="0"/>
              <a:ea typeface="微軟正黑體" pitchFamily="34" charset="-120"/>
            </a:rPr>
            <a:t> </a:t>
          </a:r>
          <a:r>
            <a:rPr lang="zh-TW" b="0" baseline="0" dirty="0" smtClean="0">
              <a:latin typeface="Comic Sans MS" pitchFamily="66" charset="0"/>
              <a:ea typeface="微軟正黑體" pitchFamily="34" charset="-120"/>
            </a:rPr>
            <a:t>的服務，藉此滿足消費者所有可能的需求。</a:t>
          </a:r>
          <a:endParaRPr lang="en-US" b="0" baseline="0" dirty="0">
            <a:latin typeface="Comic Sans MS" pitchFamily="66" charset="0"/>
            <a:ea typeface="微軟正黑體" pitchFamily="34" charset="-120"/>
          </a:endParaRPr>
        </a:p>
      </dgm:t>
    </dgm:pt>
    <dgm:pt modelId="{4A9D1869-3AFD-4330-B7CE-FC3E11824150}" type="parTrans" cxnId="{5F1B2700-2342-40C8-B6A9-590362A733BA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AEE65F17-5984-4ECC-BCBB-73CB9A33DEA1}" type="sibTrans" cxnId="{5F1B2700-2342-40C8-B6A9-590362A733BA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5B31589A-4A6D-47E6-9FC0-56D69B797569}">
      <dgm:prSet/>
      <dgm:spPr/>
      <dgm:t>
        <a:bodyPr/>
        <a:lstStyle/>
        <a:p>
          <a:pPr rtl="0"/>
          <a:r>
            <a:rPr lang="zh-TW" b="0" baseline="0" dirty="0" smtClean="0">
              <a:solidFill>
                <a:srgbClr val="C00000"/>
              </a:solidFill>
              <a:latin typeface="Comic Sans MS" pitchFamily="66" charset="0"/>
              <a:ea typeface="微軟正黑體" pitchFamily="34" charset="-120"/>
            </a:rPr>
            <a:t>想一想：</a:t>
          </a:r>
          <a:r>
            <a:rPr lang="zh-TW" b="0" baseline="0" dirty="0" smtClean="0">
              <a:latin typeface="Comic Sans MS" pitchFamily="66" charset="0"/>
              <a:ea typeface="微軟正黑體" pitchFamily="34" charset="-120"/>
            </a:rPr>
            <a:t>我們去 </a:t>
          </a:r>
          <a:r>
            <a:rPr lang="en-US" b="0" baseline="0" dirty="0" smtClean="0">
              <a:latin typeface="Comic Sans MS" pitchFamily="66" charset="0"/>
              <a:ea typeface="微軟正黑體" pitchFamily="34" charset="-120"/>
            </a:rPr>
            <a:t>7-11 </a:t>
          </a:r>
          <a:r>
            <a:rPr lang="zh-TW" b="0" baseline="0" dirty="0" smtClean="0">
              <a:latin typeface="Comic Sans MS" pitchFamily="66" charset="0"/>
              <a:ea typeface="微軟正黑體" pitchFamily="34" charset="-120"/>
            </a:rPr>
            <a:t>除了買東西外，還能接受哪些服務？</a:t>
          </a:r>
          <a:endParaRPr lang="zh-TW" b="0" baseline="0" dirty="0">
            <a:latin typeface="Comic Sans MS" pitchFamily="66" charset="0"/>
            <a:ea typeface="微軟正黑體" pitchFamily="34" charset="-120"/>
          </a:endParaRPr>
        </a:p>
      </dgm:t>
    </dgm:pt>
    <dgm:pt modelId="{19E9BF3E-6BE5-467A-A9EA-C86802F22D77}" type="parTrans" cxnId="{A15917D1-3FA3-4612-87D5-66C0685AC8C3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4182D902-9C74-456C-A207-5C73055025FF}" type="sibTrans" cxnId="{A15917D1-3FA3-4612-87D5-66C0685AC8C3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A05369E1-B8D2-4E19-9021-02A488A79815}" type="pres">
      <dgm:prSet presAssocID="{B4E42046-5245-450F-910A-FB5265B67D2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157C322-88FA-4C24-8527-702F73FC838C}" type="pres">
      <dgm:prSet presAssocID="{68192FD9-CC80-462F-9BF1-55EEFC981399}" presName="parentLin" presStyleCnt="0"/>
      <dgm:spPr/>
    </dgm:pt>
    <dgm:pt modelId="{97A1E362-171F-40B0-A0FA-C65E26FCD49D}" type="pres">
      <dgm:prSet presAssocID="{68192FD9-CC80-462F-9BF1-55EEFC981399}" presName="parentLeftMargin" presStyleLbl="node1" presStyleIdx="0" presStyleCnt="1"/>
      <dgm:spPr/>
      <dgm:t>
        <a:bodyPr/>
        <a:lstStyle/>
        <a:p>
          <a:endParaRPr lang="zh-TW" altLang="en-US"/>
        </a:p>
      </dgm:t>
    </dgm:pt>
    <dgm:pt modelId="{B5F6F61D-EF25-4A47-983E-634B94395C57}" type="pres">
      <dgm:prSet presAssocID="{68192FD9-CC80-462F-9BF1-55EEFC98139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8E0D21-9301-4DEE-9BFF-5470A3DF86C2}" type="pres">
      <dgm:prSet presAssocID="{68192FD9-CC80-462F-9BF1-55EEFC981399}" presName="negativeSpace" presStyleCnt="0"/>
      <dgm:spPr/>
    </dgm:pt>
    <dgm:pt modelId="{C5563853-1E3D-41FE-8329-2C2752A3F71D}" type="pres">
      <dgm:prSet presAssocID="{68192FD9-CC80-462F-9BF1-55EEFC981399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20AC624-556F-4D38-AFF4-8759643F5575}" srcId="{B4E42046-5245-450F-910A-FB5265B67D2C}" destId="{68192FD9-CC80-462F-9BF1-55EEFC981399}" srcOrd="0" destOrd="0" parTransId="{C1FA60C8-4C5A-4BB9-984B-B0C3E3DF9376}" sibTransId="{217F4C43-95E8-4675-8842-86AC8A2A772C}"/>
    <dgm:cxn modelId="{5F1B2700-2342-40C8-B6A9-590362A733BA}" srcId="{68192FD9-CC80-462F-9BF1-55EEFC981399}" destId="{FD5EB6BA-99BA-4E2C-9CCB-A606F9EE48DA}" srcOrd="0" destOrd="0" parTransId="{4A9D1869-3AFD-4330-B7CE-FC3E11824150}" sibTransId="{AEE65F17-5984-4ECC-BCBB-73CB9A33DEA1}"/>
    <dgm:cxn modelId="{C871FB0B-96FD-48ED-86CB-6D418E05003D}" type="presOf" srcId="{68192FD9-CC80-462F-9BF1-55EEFC981399}" destId="{97A1E362-171F-40B0-A0FA-C65E26FCD49D}" srcOrd="0" destOrd="0" presId="urn:microsoft.com/office/officeart/2005/8/layout/list1"/>
    <dgm:cxn modelId="{F199E371-F76E-47B7-81A7-8F1F45F6E105}" type="presOf" srcId="{B4E42046-5245-450F-910A-FB5265B67D2C}" destId="{A05369E1-B8D2-4E19-9021-02A488A79815}" srcOrd="0" destOrd="0" presId="urn:microsoft.com/office/officeart/2005/8/layout/list1"/>
    <dgm:cxn modelId="{BC91C578-BF0A-4052-9AAF-1770855079D5}" type="presOf" srcId="{5B31589A-4A6D-47E6-9FC0-56D69B797569}" destId="{C5563853-1E3D-41FE-8329-2C2752A3F71D}" srcOrd="0" destOrd="1" presId="urn:microsoft.com/office/officeart/2005/8/layout/list1"/>
    <dgm:cxn modelId="{264A6F92-A309-4CC2-AFEF-2B17933951F4}" type="presOf" srcId="{68192FD9-CC80-462F-9BF1-55EEFC981399}" destId="{B5F6F61D-EF25-4A47-983E-634B94395C57}" srcOrd="1" destOrd="0" presId="urn:microsoft.com/office/officeart/2005/8/layout/list1"/>
    <dgm:cxn modelId="{E75DF1AB-38F4-422D-8270-345717884E66}" type="presOf" srcId="{FD5EB6BA-99BA-4E2C-9CCB-A606F9EE48DA}" destId="{C5563853-1E3D-41FE-8329-2C2752A3F71D}" srcOrd="0" destOrd="0" presId="urn:microsoft.com/office/officeart/2005/8/layout/list1"/>
    <dgm:cxn modelId="{A15917D1-3FA3-4612-87D5-66C0685AC8C3}" srcId="{68192FD9-CC80-462F-9BF1-55EEFC981399}" destId="{5B31589A-4A6D-47E6-9FC0-56D69B797569}" srcOrd="1" destOrd="0" parTransId="{19E9BF3E-6BE5-467A-A9EA-C86802F22D77}" sibTransId="{4182D902-9C74-456C-A207-5C73055025FF}"/>
    <dgm:cxn modelId="{1A6E3CD1-AF23-4B8B-A2AB-24B3BFE649FC}" type="presParOf" srcId="{A05369E1-B8D2-4E19-9021-02A488A79815}" destId="{D157C322-88FA-4C24-8527-702F73FC838C}" srcOrd="0" destOrd="0" presId="urn:microsoft.com/office/officeart/2005/8/layout/list1"/>
    <dgm:cxn modelId="{805905A8-CC29-45D8-91DC-1A0F611FE4D6}" type="presParOf" srcId="{D157C322-88FA-4C24-8527-702F73FC838C}" destId="{97A1E362-171F-40B0-A0FA-C65E26FCD49D}" srcOrd="0" destOrd="0" presId="urn:microsoft.com/office/officeart/2005/8/layout/list1"/>
    <dgm:cxn modelId="{9F0FE97C-1D22-4B0E-B35A-54C365C3F03D}" type="presParOf" srcId="{D157C322-88FA-4C24-8527-702F73FC838C}" destId="{B5F6F61D-EF25-4A47-983E-634B94395C57}" srcOrd="1" destOrd="0" presId="urn:microsoft.com/office/officeart/2005/8/layout/list1"/>
    <dgm:cxn modelId="{51B46757-F435-4B94-9800-73A86DE8A468}" type="presParOf" srcId="{A05369E1-B8D2-4E19-9021-02A488A79815}" destId="{D58E0D21-9301-4DEE-9BFF-5470A3DF86C2}" srcOrd="1" destOrd="0" presId="urn:microsoft.com/office/officeart/2005/8/layout/list1"/>
    <dgm:cxn modelId="{4ED682B3-B549-4A45-A266-DBBAACD91650}" type="presParOf" srcId="{A05369E1-B8D2-4E19-9021-02A488A79815}" destId="{C5563853-1E3D-41FE-8329-2C2752A3F71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E42046-5245-450F-910A-FB5265B67D2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8192FD9-CC80-462F-9BF1-55EEFC981399}">
      <dgm:prSet/>
      <dgm:spPr/>
      <dgm:t>
        <a:bodyPr/>
        <a:lstStyle/>
        <a:p>
          <a:pPr rtl="0"/>
          <a:r>
            <a:rPr lang="zh-TW" b="1" baseline="0" dirty="0" smtClean="0">
              <a:latin typeface="Comic Sans MS" pitchFamily="66" charset="0"/>
              <a:ea typeface="微軟正黑體" pitchFamily="34" charset="-120"/>
            </a:rPr>
            <a:t>生活上的應用</a:t>
          </a:r>
          <a:r>
            <a:rPr lang="en-US" b="1" baseline="0" dirty="0" smtClean="0">
              <a:latin typeface="Comic Sans MS" pitchFamily="66" charset="0"/>
              <a:ea typeface="微軟正黑體" pitchFamily="34" charset="-120"/>
            </a:rPr>
            <a:t>——</a:t>
          </a:r>
          <a:r>
            <a:rPr lang="zh-TW" altLang="en-US" b="1" baseline="0" dirty="0" smtClean="0">
              <a:latin typeface="Comic Sans MS" pitchFamily="66" charset="0"/>
              <a:ea typeface="微軟正黑體" pitchFamily="34" charset="-120"/>
            </a:rPr>
            <a:t>遠傳電信與亞東醫院的合作</a:t>
          </a:r>
          <a:endParaRPr lang="en-US" b="1" baseline="0" dirty="0">
            <a:latin typeface="Comic Sans MS" pitchFamily="66" charset="0"/>
            <a:ea typeface="微軟正黑體" pitchFamily="34" charset="-120"/>
          </a:endParaRPr>
        </a:p>
      </dgm:t>
    </dgm:pt>
    <dgm:pt modelId="{C1FA60C8-4C5A-4BB9-984B-B0C3E3DF9376}" type="parTrans" cxnId="{320AC624-556F-4D38-AFF4-8759643F5575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217F4C43-95E8-4675-8842-86AC8A2A772C}" type="sibTrans" cxnId="{320AC624-556F-4D38-AFF4-8759643F5575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FD5EB6BA-99BA-4E2C-9CCB-A606F9EE48DA}">
      <dgm:prSet/>
      <dgm:spPr/>
      <dgm:t>
        <a:bodyPr/>
        <a:lstStyle/>
        <a:p>
          <a:pPr rtl="0"/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遠傳電信看好遠距照護的發展，</a:t>
          </a:r>
          <a:r>
            <a:rPr lang="en-US" altLang="zh-TW" b="0" baseline="0" dirty="0" smtClean="0">
              <a:latin typeface="Comic Sans MS" pitchFamily="66" charset="0"/>
              <a:ea typeface="微軟正黑體" pitchFamily="34" charset="-120"/>
            </a:rPr>
            <a:t>2014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 年與亞東醫院合作，推出 </a:t>
          </a:r>
          <a:r>
            <a:rPr lang="en-US" altLang="zh-TW" b="0" baseline="0" dirty="0" smtClean="0">
              <a:latin typeface="Comic Sans MS" pitchFamily="66" charset="0"/>
              <a:ea typeface="微軟正黑體" pitchFamily="34" charset="-120"/>
            </a:rPr>
            <a:t>Health 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健康</a:t>
          </a:r>
          <a:r>
            <a:rPr lang="en-US" altLang="zh-TW" b="0" baseline="0" dirty="0" smtClean="0">
              <a:latin typeface="Comic Sans MS" pitchFamily="66" charset="0"/>
              <a:ea typeface="微軟正黑體" pitchFamily="34" charset="-120"/>
            </a:rPr>
            <a:t>+ 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的服務，透過遠傳電信的網路平台來讓醫療業者可以進行遠距的監測，同時，結合社區、藥局等角色來提供記錄、管理需求者的健康，發展出新的營運模式。</a:t>
          </a:r>
          <a:endParaRPr lang="en-US" b="0" baseline="0" dirty="0">
            <a:latin typeface="Comic Sans MS" pitchFamily="66" charset="0"/>
            <a:ea typeface="微軟正黑體" pitchFamily="34" charset="-120"/>
          </a:endParaRPr>
        </a:p>
      </dgm:t>
    </dgm:pt>
    <dgm:pt modelId="{4A9D1869-3AFD-4330-B7CE-FC3E11824150}" type="parTrans" cxnId="{5F1B2700-2342-40C8-B6A9-590362A733BA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AEE65F17-5984-4ECC-BCBB-73CB9A33DEA1}" type="sibTrans" cxnId="{5F1B2700-2342-40C8-B6A9-590362A733BA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B5FE92AD-85F6-4D62-8713-4B569D2290B3}">
      <dgm:prSet/>
      <dgm:spPr/>
      <dgm:t>
        <a:bodyPr/>
        <a:lstStyle/>
        <a:p>
          <a:r>
            <a:rPr lang="zh-TW" altLang="en-US" b="0" baseline="0" dirty="0" smtClean="0">
              <a:solidFill>
                <a:srgbClr val="C00000"/>
              </a:solidFill>
              <a:latin typeface="Comic Sans MS" pitchFamily="66" charset="0"/>
              <a:ea typeface="微軟正黑體" pitchFamily="34" charset="-120"/>
            </a:rPr>
            <a:t>想一想：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遠傳電信跟亞東醫院合作是否能創造綜效？</a:t>
          </a:r>
        </a:p>
      </dgm:t>
    </dgm:pt>
    <dgm:pt modelId="{F05B1EED-F566-46DD-9E8E-8671F8F9CEF9}" type="parTrans" cxnId="{6B8D6F75-6EF6-4A75-9F50-1101D2E2ED68}">
      <dgm:prSet/>
      <dgm:spPr/>
      <dgm:t>
        <a:bodyPr/>
        <a:lstStyle/>
        <a:p>
          <a:endParaRPr lang="zh-TW" altLang="en-US"/>
        </a:p>
      </dgm:t>
    </dgm:pt>
    <dgm:pt modelId="{6327E283-C1B5-4DEB-8D5B-AC0F3786502E}" type="sibTrans" cxnId="{6B8D6F75-6EF6-4A75-9F50-1101D2E2ED68}">
      <dgm:prSet/>
      <dgm:spPr/>
      <dgm:t>
        <a:bodyPr/>
        <a:lstStyle/>
        <a:p>
          <a:endParaRPr lang="zh-TW" altLang="en-US"/>
        </a:p>
      </dgm:t>
    </dgm:pt>
    <dgm:pt modelId="{A05369E1-B8D2-4E19-9021-02A488A79815}" type="pres">
      <dgm:prSet presAssocID="{B4E42046-5245-450F-910A-FB5265B67D2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157C322-88FA-4C24-8527-702F73FC838C}" type="pres">
      <dgm:prSet presAssocID="{68192FD9-CC80-462F-9BF1-55EEFC981399}" presName="parentLin" presStyleCnt="0"/>
      <dgm:spPr/>
    </dgm:pt>
    <dgm:pt modelId="{97A1E362-171F-40B0-A0FA-C65E26FCD49D}" type="pres">
      <dgm:prSet presAssocID="{68192FD9-CC80-462F-9BF1-55EEFC981399}" presName="parentLeftMargin" presStyleLbl="node1" presStyleIdx="0" presStyleCnt="1"/>
      <dgm:spPr/>
      <dgm:t>
        <a:bodyPr/>
        <a:lstStyle/>
        <a:p>
          <a:endParaRPr lang="zh-TW" altLang="en-US"/>
        </a:p>
      </dgm:t>
    </dgm:pt>
    <dgm:pt modelId="{B5F6F61D-EF25-4A47-983E-634B94395C57}" type="pres">
      <dgm:prSet presAssocID="{68192FD9-CC80-462F-9BF1-55EEFC98139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8E0D21-9301-4DEE-9BFF-5470A3DF86C2}" type="pres">
      <dgm:prSet presAssocID="{68192FD9-CC80-462F-9BF1-55EEFC981399}" presName="negativeSpace" presStyleCnt="0"/>
      <dgm:spPr/>
    </dgm:pt>
    <dgm:pt modelId="{C5563853-1E3D-41FE-8329-2C2752A3F71D}" type="pres">
      <dgm:prSet presAssocID="{68192FD9-CC80-462F-9BF1-55EEFC981399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20AC624-556F-4D38-AFF4-8759643F5575}" srcId="{B4E42046-5245-450F-910A-FB5265B67D2C}" destId="{68192FD9-CC80-462F-9BF1-55EEFC981399}" srcOrd="0" destOrd="0" parTransId="{C1FA60C8-4C5A-4BB9-984B-B0C3E3DF9376}" sibTransId="{217F4C43-95E8-4675-8842-86AC8A2A772C}"/>
    <dgm:cxn modelId="{852D6644-0739-49D5-BF87-1F48E0493FF3}" type="presOf" srcId="{B5FE92AD-85F6-4D62-8713-4B569D2290B3}" destId="{C5563853-1E3D-41FE-8329-2C2752A3F71D}" srcOrd="0" destOrd="1" presId="urn:microsoft.com/office/officeart/2005/8/layout/list1"/>
    <dgm:cxn modelId="{5F1B2700-2342-40C8-B6A9-590362A733BA}" srcId="{68192FD9-CC80-462F-9BF1-55EEFC981399}" destId="{FD5EB6BA-99BA-4E2C-9CCB-A606F9EE48DA}" srcOrd="0" destOrd="0" parTransId="{4A9D1869-3AFD-4330-B7CE-FC3E11824150}" sibTransId="{AEE65F17-5984-4ECC-BCBB-73CB9A33DEA1}"/>
    <dgm:cxn modelId="{6B8D6F75-6EF6-4A75-9F50-1101D2E2ED68}" srcId="{68192FD9-CC80-462F-9BF1-55EEFC981399}" destId="{B5FE92AD-85F6-4D62-8713-4B569D2290B3}" srcOrd="1" destOrd="0" parTransId="{F05B1EED-F566-46DD-9E8E-8671F8F9CEF9}" sibTransId="{6327E283-C1B5-4DEB-8D5B-AC0F3786502E}"/>
    <dgm:cxn modelId="{3043FC16-6E35-4B1A-AF4F-D04B0CC83054}" type="presOf" srcId="{B4E42046-5245-450F-910A-FB5265B67D2C}" destId="{A05369E1-B8D2-4E19-9021-02A488A79815}" srcOrd="0" destOrd="0" presId="urn:microsoft.com/office/officeart/2005/8/layout/list1"/>
    <dgm:cxn modelId="{8D38C57C-F732-4209-94C2-342710C1EDBD}" type="presOf" srcId="{68192FD9-CC80-462F-9BF1-55EEFC981399}" destId="{97A1E362-171F-40B0-A0FA-C65E26FCD49D}" srcOrd="0" destOrd="0" presId="urn:microsoft.com/office/officeart/2005/8/layout/list1"/>
    <dgm:cxn modelId="{7BE2C884-1095-42E6-A049-49A37B787A21}" type="presOf" srcId="{68192FD9-CC80-462F-9BF1-55EEFC981399}" destId="{B5F6F61D-EF25-4A47-983E-634B94395C57}" srcOrd="1" destOrd="0" presId="urn:microsoft.com/office/officeart/2005/8/layout/list1"/>
    <dgm:cxn modelId="{F3A60740-632A-4BA8-96D1-9DD5CC005F3E}" type="presOf" srcId="{FD5EB6BA-99BA-4E2C-9CCB-A606F9EE48DA}" destId="{C5563853-1E3D-41FE-8329-2C2752A3F71D}" srcOrd="0" destOrd="0" presId="urn:microsoft.com/office/officeart/2005/8/layout/list1"/>
    <dgm:cxn modelId="{DCA993C2-8F86-4647-82E6-034319F059BD}" type="presParOf" srcId="{A05369E1-B8D2-4E19-9021-02A488A79815}" destId="{D157C322-88FA-4C24-8527-702F73FC838C}" srcOrd="0" destOrd="0" presId="urn:microsoft.com/office/officeart/2005/8/layout/list1"/>
    <dgm:cxn modelId="{AAED34EC-D575-4368-93D3-392F096A142D}" type="presParOf" srcId="{D157C322-88FA-4C24-8527-702F73FC838C}" destId="{97A1E362-171F-40B0-A0FA-C65E26FCD49D}" srcOrd="0" destOrd="0" presId="urn:microsoft.com/office/officeart/2005/8/layout/list1"/>
    <dgm:cxn modelId="{3FFCB21B-6913-48B5-9A22-BDD698B80323}" type="presParOf" srcId="{D157C322-88FA-4C24-8527-702F73FC838C}" destId="{B5F6F61D-EF25-4A47-983E-634B94395C57}" srcOrd="1" destOrd="0" presId="urn:microsoft.com/office/officeart/2005/8/layout/list1"/>
    <dgm:cxn modelId="{5AFF8552-3243-4E79-9957-419223F0B2BE}" type="presParOf" srcId="{A05369E1-B8D2-4E19-9021-02A488A79815}" destId="{D58E0D21-9301-4DEE-9BFF-5470A3DF86C2}" srcOrd="1" destOrd="0" presId="urn:microsoft.com/office/officeart/2005/8/layout/list1"/>
    <dgm:cxn modelId="{EAED89AF-D086-4AC3-89D6-311D73F418DF}" type="presParOf" srcId="{A05369E1-B8D2-4E19-9021-02A488A79815}" destId="{C5563853-1E3D-41FE-8329-2C2752A3F71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7E6D50C-F4B5-4B9A-A7B6-5951FCA52708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zh-TW" altLang="en-US"/>
        </a:p>
      </dgm:t>
    </dgm:pt>
    <dgm:pt modelId="{A4ECAE5B-C2DD-490A-9FF8-5D1FCCFFEAF2}">
      <dgm:prSet custT="1"/>
      <dgm:spPr/>
      <dgm:t>
        <a:bodyPr/>
        <a:lstStyle/>
        <a:p>
          <a:pPr rtl="0"/>
          <a:r>
            <a:rPr lang="en-US" sz="2800" b="1" baseline="0" dirty="0" smtClean="0">
              <a:latin typeface="Comic Sans MS" pitchFamily="66" charset="0"/>
              <a:ea typeface="微軟正黑體" pitchFamily="34" charset="-120"/>
            </a:rPr>
            <a:t>1.</a:t>
          </a:r>
          <a:r>
            <a:rPr lang="zh-TW" sz="2800" b="1" baseline="0" dirty="0" smtClean="0">
              <a:latin typeface="Comic Sans MS" pitchFamily="66" charset="0"/>
              <a:ea typeface="微軟正黑體" pitchFamily="34" charset="-120"/>
            </a:rPr>
            <a:t>整合所有的服務 </a:t>
          </a:r>
          <a:r>
            <a:rPr lang="en-US" sz="2800" b="1" baseline="0" dirty="0" smtClean="0">
              <a:latin typeface="Comic Sans MS" pitchFamily="66" charset="0"/>
              <a:ea typeface="微軟正黑體" pitchFamily="34" charset="-120"/>
            </a:rPr>
            <a:t>(Integration)</a:t>
          </a:r>
          <a:endParaRPr lang="zh-TW" sz="2800" baseline="0" dirty="0">
            <a:latin typeface="Comic Sans MS" pitchFamily="66" charset="0"/>
            <a:ea typeface="微軟正黑體" pitchFamily="34" charset="-120"/>
          </a:endParaRPr>
        </a:p>
      </dgm:t>
    </dgm:pt>
    <dgm:pt modelId="{31E0FF4A-3E45-43A7-804E-0F1498A9F7E0}" type="parTrans" cxnId="{D8C3E94E-0C9B-4FA7-BB51-01CC9670ECA7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AFA38467-88D6-4AB0-B550-6982795DF1DB}" type="sibTrans" cxnId="{D8C3E94E-0C9B-4FA7-BB51-01CC9670ECA7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8EA05EFF-BF51-452D-8FC4-C752FD87BD92}">
      <dgm:prSet custT="1"/>
      <dgm:spPr/>
      <dgm:t>
        <a:bodyPr/>
        <a:lstStyle/>
        <a:p>
          <a:pPr rtl="0"/>
          <a:r>
            <a:rPr lang="en-US" sz="2800" b="1" baseline="0" dirty="0" smtClean="0">
              <a:latin typeface="Comic Sans MS" pitchFamily="66" charset="0"/>
              <a:ea typeface="微軟正黑體" pitchFamily="34" charset="-120"/>
            </a:rPr>
            <a:t>2.</a:t>
          </a:r>
          <a:r>
            <a:rPr lang="zh-TW" sz="2800" b="1" baseline="0" dirty="0" smtClean="0">
              <a:latin typeface="Comic Sans MS" pitchFamily="66" charset="0"/>
              <a:ea typeface="微軟正黑體" pitchFamily="34" charset="-120"/>
            </a:rPr>
            <a:t>提供專業化平台 </a:t>
          </a:r>
          <a:r>
            <a:rPr lang="en-US" sz="2800" b="1" baseline="0" dirty="0" smtClean="0">
              <a:latin typeface="Comic Sans MS" pitchFamily="66" charset="0"/>
              <a:ea typeface="微軟正黑體" pitchFamily="34" charset="-120"/>
            </a:rPr>
            <a:t>(Professional)</a:t>
          </a:r>
          <a:endParaRPr lang="zh-TW" sz="2800" baseline="0" dirty="0">
            <a:latin typeface="Comic Sans MS" pitchFamily="66" charset="0"/>
            <a:ea typeface="微軟正黑體" pitchFamily="34" charset="-120"/>
          </a:endParaRPr>
        </a:p>
      </dgm:t>
    </dgm:pt>
    <dgm:pt modelId="{63B5E903-5217-452E-B637-92B877FC6580}" type="parTrans" cxnId="{D6008F55-48C6-43E1-852C-D49511AF97AF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A249F4C4-BBE3-449F-8EE4-67F3D07B3B08}" type="sibTrans" cxnId="{D6008F55-48C6-43E1-852C-D49511AF97AF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A5E359E8-5250-44C5-9D61-234927941AD9}">
      <dgm:prSet custT="1"/>
      <dgm:spPr/>
      <dgm:t>
        <a:bodyPr/>
        <a:lstStyle/>
        <a:p>
          <a:pPr rtl="0"/>
          <a:r>
            <a:rPr lang="zh-TW" altLang="en-US" sz="2000" baseline="0" dirty="0" smtClean="0">
              <a:latin typeface="Comic Sans MS" pitchFamily="66" charset="0"/>
              <a:ea typeface="微軟正黑體" pitchFamily="34" charset="-120"/>
            </a:rPr>
            <a:t>圖 </a:t>
          </a:r>
          <a:r>
            <a:rPr lang="en-US" altLang="zh-TW" sz="2000" baseline="0" dirty="0" smtClean="0">
              <a:latin typeface="Comic Sans MS" pitchFamily="66" charset="0"/>
              <a:ea typeface="微軟正黑體" pitchFamily="34" charset="-120"/>
            </a:rPr>
            <a:t>12-5</a:t>
          </a:r>
          <a:r>
            <a:rPr lang="zh-TW" altLang="en-US" sz="2000" baseline="0" dirty="0" smtClean="0">
              <a:latin typeface="Comic Sans MS" pitchFamily="66" charset="0"/>
              <a:ea typeface="微軟正黑體" pitchFamily="34" charset="-120"/>
            </a:rPr>
            <a:t>　</a:t>
          </a:r>
          <a:r>
            <a:rPr lang="en-US" altLang="zh-TW" sz="2000" baseline="0" dirty="0" smtClean="0">
              <a:latin typeface="Comic Sans MS" pitchFamily="66" charset="0"/>
              <a:ea typeface="微軟正黑體" pitchFamily="34" charset="-120"/>
            </a:rPr>
            <a:t>Yahoo!</a:t>
          </a:r>
          <a:r>
            <a:rPr lang="zh-TW" altLang="en-US" sz="2000" baseline="0" dirty="0" smtClean="0">
              <a:latin typeface="Comic Sans MS" pitchFamily="66" charset="0"/>
              <a:ea typeface="微軟正黑體" pitchFamily="34" charset="-120"/>
            </a:rPr>
            <a:t>奇摩首頁</a:t>
          </a:r>
          <a:endParaRPr lang="zh-TW" sz="2000" baseline="0" dirty="0">
            <a:latin typeface="Comic Sans MS" pitchFamily="66" charset="0"/>
            <a:ea typeface="微軟正黑體" pitchFamily="34" charset="-120"/>
          </a:endParaRPr>
        </a:p>
      </dgm:t>
    </dgm:pt>
    <dgm:pt modelId="{9C0A2BD2-EA96-4967-9140-C68210B26A70}" type="parTrans" cxnId="{E334F3D3-3FB6-44D7-AE1A-D5CFAF1AB801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68D92D50-5CE7-4E33-800D-1FB867BF622C}" type="sibTrans" cxnId="{E334F3D3-3FB6-44D7-AE1A-D5CFAF1AB801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43167E1D-16E6-4E58-9211-1603F9D58F6F}">
      <dgm:prSet custT="1"/>
      <dgm:spPr/>
      <dgm:t>
        <a:bodyPr/>
        <a:lstStyle/>
        <a:p>
          <a:pPr rtl="0"/>
          <a:r>
            <a:rPr lang="zh-TW" altLang="zh-TW" sz="2000" baseline="0" dirty="0" smtClean="0">
              <a:latin typeface="Comic Sans MS" pitchFamily="66" charset="0"/>
              <a:ea typeface="微軟正黑體" pitchFamily="34" charset="-120"/>
            </a:rPr>
            <a:t>緯來體育台</a:t>
          </a:r>
          <a:endParaRPr lang="zh-TW" sz="2000" baseline="0" dirty="0">
            <a:latin typeface="Comic Sans MS" pitchFamily="66" charset="0"/>
            <a:ea typeface="微軟正黑體" pitchFamily="34" charset="-120"/>
          </a:endParaRPr>
        </a:p>
      </dgm:t>
    </dgm:pt>
    <dgm:pt modelId="{6BA15D15-5592-4AB2-80C3-37AC860E4C50}" type="parTrans" cxnId="{36CA1B38-4E8B-43E3-8303-A6A857C0BDBD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9DF282E6-E9BA-4121-AFBB-B9F5589DC0C8}" type="sibTrans" cxnId="{36CA1B38-4E8B-43E3-8303-A6A857C0BDBD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1F6F2554-FD0D-46D4-A7BC-4B95D98F5A19}" type="pres">
      <dgm:prSet presAssocID="{07E6D50C-F4B5-4B9A-A7B6-5951FCA5270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F2CEC4E-72C4-484F-8B38-1F32C70F3DE9}" type="pres">
      <dgm:prSet presAssocID="{A4ECAE5B-C2DD-490A-9FF8-5D1FCCFFEAF2}" presName="composite" presStyleCnt="0"/>
      <dgm:spPr/>
    </dgm:pt>
    <dgm:pt modelId="{B4A8D8C7-D98A-4124-88FC-6C571A12645C}" type="pres">
      <dgm:prSet presAssocID="{A4ECAE5B-C2DD-490A-9FF8-5D1FCCFFEAF2}" presName="parTx" presStyleLbl="alignNode1" presStyleIdx="0" presStyleCnt="2" custScaleY="100000" custLinFactNeighborY="-500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FA31A4F-9DAD-4129-9813-2194A0905C69}" type="pres">
      <dgm:prSet presAssocID="{A4ECAE5B-C2DD-490A-9FF8-5D1FCCFFEAF2}" presName="desTx" presStyleLbl="alignAccFollowNode1" presStyleIdx="0" presStyleCnt="2" custScaleY="132688" custLinFactNeighborY="1013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1163F96-FE2C-4044-86C2-2559AAEF7DC4}" type="pres">
      <dgm:prSet presAssocID="{AFA38467-88D6-4AB0-B550-6982795DF1DB}" presName="space" presStyleCnt="0"/>
      <dgm:spPr/>
    </dgm:pt>
    <dgm:pt modelId="{8EA16358-BCB8-4264-A95A-CAFAB2798D1A}" type="pres">
      <dgm:prSet presAssocID="{8EA05EFF-BF51-452D-8FC4-C752FD87BD92}" presName="composite" presStyleCnt="0"/>
      <dgm:spPr/>
    </dgm:pt>
    <dgm:pt modelId="{80E890C9-C749-4E79-9957-6DAB5FC889C5}" type="pres">
      <dgm:prSet presAssocID="{8EA05EFF-BF51-452D-8FC4-C752FD87BD92}" presName="parTx" presStyleLbl="alignNode1" presStyleIdx="1" presStyleCnt="2" custScaleY="100000" custLinFactNeighborY="-500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874131-D0B1-442B-BD9A-D1856DC7BDFC}" type="pres">
      <dgm:prSet presAssocID="{8EA05EFF-BF51-452D-8FC4-C752FD87BD92}" presName="desTx" presStyleLbl="alignAccFollowNode1" presStyleIdx="1" presStyleCnt="2" custScaleY="132688" custLinFactNeighborY="1013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CE273FF-CEB0-4B01-979F-84E9F8A1AB33}" type="presOf" srcId="{A4ECAE5B-C2DD-490A-9FF8-5D1FCCFFEAF2}" destId="{B4A8D8C7-D98A-4124-88FC-6C571A12645C}" srcOrd="0" destOrd="0" presId="urn:microsoft.com/office/officeart/2005/8/layout/hList1"/>
    <dgm:cxn modelId="{36CA1B38-4E8B-43E3-8303-A6A857C0BDBD}" srcId="{8EA05EFF-BF51-452D-8FC4-C752FD87BD92}" destId="{43167E1D-16E6-4E58-9211-1603F9D58F6F}" srcOrd="0" destOrd="0" parTransId="{6BA15D15-5592-4AB2-80C3-37AC860E4C50}" sibTransId="{9DF282E6-E9BA-4121-AFBB-B9F5589DC0C8}"/>
    <dgm:cxn modelId="{D6008F55-48C6-43E1-852C-D49511AF97AF}" srcId="{07E6D50C-F4B5-4B9A-A7B6-5951FCA52708}" destId="{8EA05EFF-BF51-452D-8FC4-C752FD87BD92}" srcOrd="1" destOrd="0" parTransId="{63B5E903-5217-452E-B637-92B877FC6580}" sibTransId="{A249F4C4-BBE3-449F-8EE4-67F3D07B3B08}"/>
    <dgm:cxn modelId="{E15C23CD-B3D2-4613-8D74-90A168F59FE8}" type="presOf" srcId="{07E6D50C-F4B5-4B9A-A7B6-5951FCA52708}" destId="{1F6F2554-FD0D-46D4-A7BC-4B95D98F5A19}" srcOrd="0" destOrd="0" presId="urn:microsoft.com/office/officeart/2005/8/layout/hList1"/>
    <dgm:cxn modelId="{D8C3E94E-0C9B-4FA7-BB51-01CC9670ECA7}" srcId="{07E6D50C-F4B5-4B9A-A7B6-5951FCA52708}" destId="{A4ECAE5B-C2DD-490A-9FF8-5D1FCCFFEAF2}" srcOrd="0" destOrd="0" parTransId="{31E0FF4A-3E45-43A7-804E-0F1498A9F7E0}" sibTransId="{AFA38467-88D6-4AB0-B550-6982795DF1DB}"/>
    <dgm:cxn modelId="{E334F3D3-3FB6-44D7-AE1A-D5CFAF1AB801}" srcId="{A4ECAE5B-C2DD-490A-9FF8-5D1FCCFFEAF2}" destId="{A5E359E8-5250-44C5-9D61-234927941AD9}" srcOrd="0" destOrd="0" parTransId="{9C0A2BD2-EA96-4967-9140-C68210B26A70}" sibTransId="{68D92D50-5CE7-4E33-800D-1FB867BF622C}"/>
    <dgm:cxn modelId="{60904FC0-B2D6-41C5-A91E-2A9B208D7269}" type="presOf" srcId="{A5E359E8-5250-44C5-9D61-234927941AD9}" destId="{4FA31A4F-9DAD-4129-9813-2194A0905C69}" srcOrd="0" destOrd="0" presId="urn:microsoft.com/office/officeart/2005/8/layout/hList1"/>
    <dgm:cxn modelId="{CC93E38D-3F01-4397-B3EC-FD24D6BC5828}" type="presOf" srcId="{8EA05EFF-BF51-452D-8FC4-C752FD87BD92}" destId="{80E890C9-C749-4E79-9957-6DAB5FC889C5}" srcOrd="0" destOrd="0" presId="urn:microsoft.com/office/officeart/2005/8/layout/hList1"/>
    <dgm:cxn modelId="{5A1C8754-FCF0-4DC4-9C37-11DFFE3E4466}" type="presOf" srcId="{43167E1D-16E6-4E58-9211-1603F9D58F6F}" destId="{ED874131-D0B1-442B-BD9A-D1856DC7BDFC}" srcOrd="0" destOrd="0" presId="urn:microsoft.com/office/officeart/2005/8/layout/hList1"/>
    <dgm:cxn modelId="{8C406904-E8E3-45E3-BA4C-F6EB78C26B09}" type="presParOf" srcId="{1F6F2554-FD0D-46D4-A7BC-4B95D98F5A19}" destId="{3F2CEC4E-72C4-484F-8B38-1F32C70F3DE9}" srcOrd="0" destOrd="0" presId="urn:microsoft.com/office/officeart/2005/8/layout/hList1"/>
    <dgm:cxn modelId="{B8F135B9-51AE-4D81-8748-05AB87945BA3}" type="presParOf" srcId="{3F2CEC4E-72C4-484F-8B38-1F32C70F3DE9}" destId="{B4A8D8C7-D98A-4124-88FC-6C571A12645C}" srcOrd="0" destOrd="0" presId="urn:microsoft.com/office/officeart/2005/8/layout/hList1"/>
    <dgm:cxn modelId="{298DD9E2-2BC7-41EF-90A7-BFFB6487D924}" type="presParOf" srcId="{3F2CEC4E-72C4-484F-8B38-1F32C70F3DE9}" destId="{4FA31A4F-9DAD-4129-9813-2194A0905C69}" srcOrd="1" destOrd="0" presId="urn:microsoft.com/office/officeart/2005/8/layout/hList1"/>
    <dgm:cxn modelId="{7BCA92B4-274B-4ABD-B56B-6C123592E0DA}" type="presParOf" srcId="{1F6F2554-FD0D-46D4-A7BC-4B95D98F5A19}" destId="{51163F96-FE2C-4044-86C2-2559AAEF7DC4}" srcOrd="1" destOrd="0" presId="urn:microsoft.com/office/officeart/2005/8/layout/hList1"/>
    <dgm:cxn modelId="{2272E93A-BABF-4D3E-8F55-C5D434E76EEB}" type="presParOf" srcId="{1F6F2554-FD0D-46D4-A7BC-4B95D98F5A19}" destId="{8EA16358-BCB8-4264-A95A-CAFAB2798D1A}" srcOrd="2" destOrd="0" presId="urn:microsoft.com/office/officeart/2005/8/layout/hList1"/>
    <dgm:cxn modelId="{3B583E23-2333-4A72-BC0D-82BEB14327AA}" type="presParOf" srcId="{8EA16358-BCB8-4264-A95A-CAFAB2798D1A}" destId="{80E890C9-C749-4E79-9957-6DAB5FC889C5}" srcOrd="0" destOrd="0" presId="urn:microsoft.com/office/officeart/2005/8/layout/hList1"/>
    <dgm:cxn modelId="{9A4AE4D0-09A9-47CF-9AC6-7E2E46510865}" type="presParOf" srcId="{8EA16358-BCB8-4264-A95A-CAFAB2798D1A}" destId="{ED874131-D0B1-442B-BD9A-D1856DC7BDF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7E6D50C-F4B5-4B9A-A7B6-5951FCA52708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zh-TW" altLang="en-US"/>
        </a:p>
      </dgm:t>
    </dgm:pt>
    <dgm:pt modelId="{A4ECAE5B-C2DD-490A-9FF8-5D1FCCFFEAF2}">
      <dgm:prSet custT="1"/>
      <dgm:spPr/>
      <dgm:t>
        <a:bodyPr/>
        <a:lstStyle/>
        <a:p>
          <a:pPr rtl="0"/>
          <a:r>
            <a:rPr lang="en-US" altLang="zh-TW" sz="2800" b="1" baseline="0" dirty="0" smtClean="0">
              <a:latin typeface="Comic Sans MS" pitchFamily="66" charset="0"/>
              <a:ea typeface="微軟正黑體" pitchFamily="34" charset="-120"/>
            </a:rPr>
            <a:t>3.</a:t>
          </a:r>
          <a:r>
            <a:rPr lang="zh-TW" altLang="en-US" sz="2800" b="1" baseline="0" dirty="0" smtClean="0">
              <a:latin typeface="Comic Sans MS" pitchFamily="66" charset="0"/>
              <a:ea typeface="微軟正黑體" pitchFamily="34" charset="-120"/>
            </a:rPr>
            <a:t>發展個人化服務 </a:t>
          </a:r>
          <a:r>
            <a:rPr lang="en-US" altLang="zh-TW" sz="2800" b="1" baseline="0" dirty="0" smtClean="0">
              <a:latin typeface="Comic Sans MS" pitchFamily="66" charset="0"/>
              <a:ea typeface="微軟正黑體" pitchFamily="34" charset="-120"/>
            </a:rPr>
            <a:t>(Personal Service)</a:t>
          </a:r>
          <a:endParaRPr lang="zh-TW" sz="2800" baseline="0" dirty="0">
            <a:latin typeface="Comic Sans MS" pitchFamily="66" charset="0"/>
            <a:ea typeface="微軟正黑體" pitchFamily="34" charset="-120"/>
          </a:endParaRPr>
        </a:p>
      </dgm:t>
    </dgm:pt>
    <dgm:pt modelId="{31E0FF4A-3E45-43A7-804E-0F1498A9F7E0}" type="parTrans" cxnId="{D8C3E94E-0C9B-4FA7-BB51-01CC9670ECA7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AFA38467-88D6-4AB0-B550-6982795DF1DB}" type="sibTrans" cxnId="{D8C3E94E-0C9B-4FA7-BB51-01CC9670ECA7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8EA05EFF-BF51-452D-8FC4-C752FD87BD92}">
      <dgm:prSet custT="1"/>
      <dgm:spPr/>
      <dgm:t>
        <a:bodyPr/>
        <a:lstStyle/>
        <a:p>
          <a:pPr rtl="0"/>
          <a:r>
            <a:rPr lang="en-US" altLang="zh-TW" sz="2800" b="1" baseline="0" dirty="0" smtClean="0">
              <a:latin typeface="Comic Sans MS" pitchFamily="66" charset="0"/>
              <a:ea typeface="微軟正黑體" pitchFamily="34" charset="-120"/>
            </a:rPr>
            <a:t>4.</a:t>
          </a:r>
          <a:r>
            <a:rPr lang="zh-TW" altLang="en-US" sz="2800" b="1" baseline="0" dirty="0" smtClean="0">
              <a:latin typeface="Comic Sans MS" pitchFamily="66" charset="0"/>
              <a:ea typeface="微軟正黑體" pitchFamily="34" charset="-120"/>
            </a:rPr>
            <a:t>多品牌策略 </a:t>
          </a:r>
          <a:r>
            <a:rPr lang="en-US" altLang="zh-TW" sz="2800" b="1" baseline="0" dirty="0" smtClean="0">
              <a:latin typeface="Comic Sans MS" pitchFamily="66" charset="0"/>
              <a:ea typeface="微軟正黑體" pitchFamily="34" charset="-120"/>
            </a:rPr>
            <a:t>(Multi-brand Strategy)</a:t>
          </a:r>
          <a:endParaRPr lang="zh-TW" sz="2800" baseline="0" dirty="0">
            <a:latin typeface="Comic Sans MS" pitchFamily="66" charset="0"/>
            <a:ea typeface="微軟正黑體" pitchFamily="34" charset="-120"/>
          </a:endParaRPr>
        </a:p>
      </dgm:t>
    </dgm:pt>
    <dgm:pt modelId="{63B5E903-5217-452E-B637-92B877FC6580}" type="parTrans" cxnId="{D6008F55-48C6-43E1-852C-D49511AF97AF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A249F4C4-BBE3-449F-8EE4-67F3D07B3B08}" type="sibTrans" cxnId="{D6008F55-48C6-43E1-852C-D49511AF97AF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A5E359E8-5250-44C5-9D61-234927941AD9}">
      <dgm:prSet custT="1"/>
      <dgm:spPr/>
      <dgm:t>
        <a:bodyPr/>
        <a:lstStyle/>
        <a:p>
          <a:pPr rtl="0"/>
          <a:r>
            <a:rPr lang="zh-TW" altLang="en-US" sz="2000" baseline="0" dirty="0" smtClean="0">
              <a:latin typeface="Comic Sans MS" pitchFamily="66" charset="0"/>
              <a:ea typeface="微軟正黑體" pitchFamily="34" charset="-120"/>
            </a:rPr>
            <a:t>圖 </a:t>
          </a:r>
          <a:r>
            <a:rPr lang="en-US" altLang="en-US" sz="2000" baseline="0" dirty="0" smtClean="0">
              <a:latin typeface="Comic Sans MS" pitchFamily="66" charset="0"/>
              <a:ea typeface="微軟正黑體" pitchFamily="34" charset="-120"/>
            </a:rPr>
            <a:t>12-6</a:t>
          </a:r>
          <a:r>
            <a:rPr lang="zh-TW" altLang="en-US" sz="2000" baseline="0" dirty="0" smtClean="0">
              <a:latin typeface="Comic Sans MS" pitchFamily="66" charset="0"/>
              <a:ea typeface="微軟正黑體" pitchFamily="34" charset="-120"/>
            </a:rPr>
            <a:t>　</a:t>
          </a:r>
          <a:r>
            <a:rPr lang="en-US" altLang="en-US" sz="2000" baseline="0" dirty="0" smtClean="0">
              <a:latin typeface="Comic Sans MS" pitchFamily="66" charset="0"/>
              <a:ea typeface="微軟正黑體" pitchFamily="34" charset="-120"/>
            </a:rPr>
            <a:t>EVERNOTE </a:t>
          </a:r>
          <a:r>
            <a:rPr lang="zh-TW" altLang="en-US" sz="2000" baseline="0" dirty="0" smtClean="0">
              <a:latin typeface="Comic Sans MS" pitchFamily="66" charset="0"/>
              <a:ea typeface="微軟正黑體" pitchFamily="34" charset="-120"/>
            </a:rPr>
            <a:t>首頁</a:t>
          </a:r>
          <a:endParaRPr lang="zh-TW" sz="2000" baseline="0" dirty="0">
            <a:latin typeface="Comic Sans MS" pitchFamily="66" charset="0"/>
            <a:ea typeface="微軟正黑體" pitchFamily="34" charset="-120"/>
          </a:endParaRPr>
        </a:p>
      </dgm:t>
    </dgm:pt>
    <dgm:pt modelId="{9C0A2BD2-EA96-4967-9140-C68210B26A70}" type="parTrans" cxnId="{E334F3D3-3FB6-44D7-AE1A-D5CFAF1AB801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68D92D50-5CE7-4E33-800D-1FB867BF622C}" type="sibTrans" cxnId="{E334F3D3-3FB6-44D7-AE1A-D5CFAF1AB801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43167E1D-16E6-4E58-9211-1603F9D58F6F}">
      <dgm:prSet custT="1"/>
      <dgm:spPr/>
      <dgm:t>
        <a:bodyPr/>
        <a:lstStyle/>
        <a:p>
          <a:pPr rtl="0"/>
          <a:r>
            <a:rPr lang="zh-TW" altLang="zh-TW" sz="2000" baseline="0" dirty="0" smtClean="0">
              <a:latin typeface="Comic Sans MS" pitchFamily="66" charset="0"/>
              <a:ea typeface="微軟正黑體" pitchFamily="34" charset="-120"/>
            </a:rPr>
            <a:t>圖 </a:t>
          </a:r>
          <a:r>
            <a:rPr lang="en-US" altLang="zh-TW" sz="2000" baseline="0" dirty="0" smtClean="0">
              <a:latin typeface="Comic Sans MS" pitchFamily="66" charset="0"/>
              <a:ea typeface="微軟正黑體" pitchFamily="34" charset="-120"/>
            </a:rPr>
            <a:t>12-7</a:t>
          </a:r>
          <a:r>
            <a:rPr lang="zh-TW" altLang="zh-TW" sz="2000" baseline="0" dirty="0" smtClean="0">
              <a:latin typeface="Comic Sans MS" pitchFamily="66" charset="0"/>
              <a:ea typeface="微軟正黑體" pitchFamily="34" charset="-120"/>
            </a:rPr>
            <a:t>　</a:t>
          </a:r>
          <a:r>
            <a:rPr lang="en-US" altLang="zh-TW" sz="2000" baseline="0" dirty="0" err="1" smtClean="0">
              <a:latin typeface="Comic Sans MS" pitchFamily="66" charset="0"/>
              <a:ea typeface="微軟正黑體" pitchFamily="34" charset="-120"/>
            </a:rPr>
            <a:t>PChome</a:t>
          </a:r>
          <a:r>
            <a:rPr lang="en-US" altLang="zh-TW" sz="2000" baseline="0" dirty="0" smtClean="0">
              <a:latin typeface="Comic Sans MS" pitchFamily="66" charset="0"/>
              <a:ea typeface="微軟正黑體" pitchFamily="34" charset="-120"/>
            </a:rPr>
            <a:t> Online </a:t>
          </a:r>
          <a:r>
            <a:rPr lang="zh-TW" altLang="zh-TW" sz="2000" baseline="0" dirty="0" smtClean="0">
              <a:latin typeface="Comic Sans MS" pitchFamily="66" charset="0"/>
              <a:ea typeface="微軟正黑體" pitchFamily="34" charset="-120"/>
            </a:rPr>
            <a:t>商店街</a:t>
          </a:r>
          <a:endParaRPr lang="zh-TW" sz="2000" baseline="0" dirty="0">
            <a:latin typeface="Comic Sans MS" pitchFamily="66" charset="0"/>
            <a:ea typeface="微軟正黑體" pitchFamily="34" charset="-120"/>
          </a:endParaRPr>
        </a:p>
      </dgm:t>
    </dgm:pt>
    <dgm:pt modelId="{6BA15D15-5592-4AB2-80C3-37AC860E4C50}" type="parTrans" cxnId="{36CA1B38-4E8B-43E3-8303-A6A857C0BDBD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9DF282E6-E9BA-4121-AFBB-B9F5589DC0C8}" type="sibTrans" cxnId="{36CA1B38-4E8B-43E3-8303-A6A857C0BDBD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1F6F2554-FD0D-46D4-A7BC-4B95D98F5A19}" type="pres">
      <dgm:prSet presAssocID="{07E6D50C-F4B5-4B9A-A7B6-5951FCA5270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F2CEC4E-72C4-484F-8B38-1F32C70F3DE9}" type="pres">
      <dgm:prSet presAssocID="{A4ECAE5B-C2DD-490A-9FF8-5D1FCCFFEAF2}" presName="composite" presStyleCnt="0"/>
      <dgm:spPr/>
    </dgm:pt>
    <dgm:pt modelId="{B4A8D8C7-D98A-4124-88FC-6C571A12645C}" type="pres">
      <dgm:prSet presAssocID="{A4ECAE5B-C2DD-490A-9FF8-5D1FCCFFEAF2}" presName="parTx" presStyleLbl="alignNode1" presStyleIdx="0" presStyleCnt="2" custScaleY="100000" custLinFactNeighborY="-500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FA31A4F-9DAD-4129-9813-2194A0905C69}" type="pres">
      <dgm:prSet presAssocID="{A4ECAE5B-C2DD-490A-9FF8-5D1FCCFFEAF2}" presName="desTx" presStyleLbl="alignAccFollowNode1" presStyleIdx="0" presStyleCnt="2" custScaleY="132688" custLinFactNeighborY="1013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1163F96-FE2C-4044-86C2-2559AAEF7DC4}" type="pres">
      <dgm:prSet presAssocID="{AFA38467-88D6-4AB0-B550-6982795DF1DB}" presName="space" presStyleCnt="0"/>
      <dgm:spPr/>
    </dgm:pt>
    <dgm:pt modelId="{8EA16358-BCB8-4264-A95A-CAFAB2798D1A}" type="pres">
      <dgm:prSet presAssocID="{8EA05EFF-BF51-452D-8FC4-C752FD87BD92}" presName="composite" presStyleCnt="0"/>
      <dgm:spPr/>
    </dgm:pt>
    <dgm:pt modelId="{80E890C9-C749-4E79-9957-6DAB5FC889C5}" type="pres">
      <dgm:prSet presAssocID="{8EA05EFF-BF51-452D-8FC4-C752FD87BD92}" presName="parTx" presStyleLbl="alignNode1" presStyleIdx="1" presStyleCnt="2" custScaleY="100000" custLinFactNeighborY="-500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874131-D0B1-442B-BD9A-D1856DC7BDFC}" type="pres">
      <dgm:prSet presAssocID="{8EA05EFF-BF51-452D-8FC4-C752FD87BD92}" presName="desTx" presStyleLbl="alignAccFollowNode1" presStyleIdx="1" presStyleCnt="2" custScaleY="132688" custLinFactNeighborY="1013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2AB4389-AAB4-4904-A9EC-CE3AF0360B7B}" type="presOf" srcId="{43167E1D-16E6-4E58-9211-1603F9D58F6F}" destId="{ED874131-D0B1-442B-BD9A-D1856DC7BDFC}" srcOrd="0" destOrd="0" presId="urn:microsoft.com/office/officeart/2005/8/layout/hList1"/>
    <dgm:cxn modelId="{F8F3DFE3-3304-4D28-9694-01B14233CDAE}" type="presOf" srcId="{07E6D50C-F4B5-4B9A-A7B6-5951FCA52708}" destId="{1F6F2554-FD0D-46D4-A7BC-4B95D98F5A19}" srcOrd="0" destOrd="0" presId="urn:microsoft.com/office/officeart/2005/8/layout/hList1"/>
    <dgm:cxn modelId="{36CA1B38-4E8B-43E3-8303-A6A857C0BDBD}" srcId="{8EA05EFF-BF51-452D-8FC4-C752FD87BD92}" destId="{43167E1D-16E6-4E58-9211-1603F9D58F6F}" srcOrd="0" destOrd="0" parTransId="{6BA15D15-5592-4AB2-80C3-37AC860E4C50}" sibTransId="{9DF282E6-E9BA-4121-AFBB-B9F5589DC0C8}"/>
    <dgm:cxn modelId="{D6008F55-48C6-43E1-852C-D49511AF97AF}" srcId="{07E6D50C-F4B5-4B9A-A7B6-5951FCA52708}" destId="{8EA05EFF-BF51-452D-8FC4-C752FD87BD92}" srcOrd="1" destOrd="0" parTransId="{63B5E903-5217-452E-B637-92B877FC6580}" sibTransId="{A249F4C4-BBE3-449F-8EE4-67F3D07B3B08}"/>
    <dgm:cxn modelId="{D8C3E94E-0C9B-4FA7-BB51-01CC9670ECA7}" srcId="{07E6D50C-F4B5-4B9A-A7B6-5951FCA52708}" destId="{A4ECAE5B-C2DD-490A-9FF8-5D1FCCFFEAF2}" srcOrd="0" destOrd="0" parTransId="{31E0FF4A-3E45-43A7-804E-0F1498A9F7E0}" sibTransId="{AFA38467-88D6-4AB0-B550-6982795DF1DB}"/>
    <dgm:cxn modelId="{E334F3D3-3FB6-44D7-AE1A-D5CFAF1AB801}" srcId="{A4ECAE5B-C2DD-490A-9FF8-5D1FCCFFEAF2}" destId="{A5E359E8-5250-44C5-9D61-234927941AD9}" srcOrd="0" destOrd="0" parTransId="{9C0A2BD2-EA96-4967-9140-C68210B26A70}" sibTransId="{68D92D50-5CE7-4E33-800D-1FB867BF622C}"/>
    <dgm:cxn modelId="{E66D7CFA-7E20-4234-89E3-7E243CE5C403}" type="presOf" srcId="{A5E359E8-5250-44C5-9D61-234927941AD9}" destId="{4FA31A4F-9DAD-4129-9813-2194A0905C69}" srcOrd="0" destOrd="0" presId="urn:microsoft.com/office/officeart/2005/8/layout/hList1"/>
    <dgm:cxn modelId="{49184583-8C92-430A-9D4A-9DAA081E9B4E}" type="presOf" srcId="{8EA05EFF-BF51-452D-8FC4-C752FD87BD92}" destId="{80E890C9-C749-4E79-9957-6DAB5FC889C5}" srcOrd="0" destOrd="0" presId="urn:microsoft.com/office/officeart/2005/8/layout/hList1"/>
    <dgm:cxn modelId="{A591B0AE-4CF8-4F2B-866F-956562CBB9F2}" type="presOf" srcId="{A4ECAE5B-C2DD-490A-9FF8-5D1FCCFFEAF2}" destId="{B4A8D8C7-D98A-4124-88FC-6C571A12645C}" srcOrd="0" destOrd="0" presId="urn:microsoft.com/office/officeart/2005/8/layout/hList1"/>
    <dgm:cxn modelId="{AF365CDA-6424-4622-B2A5-00FB16A79605}" type="presParOf" srcId="{1F6F2554-FD0D-46D4-A7BC-4B95D98F5A19}" destId="{3F2CEC4E-72C4-484F-8B38-1F32C70F3DE9}" srcOrd="0" destOrd="0" presId="urn:microsoft.com/office/officeart/2005/8/layout/hList1"/>
    <dgm:cxn modelId="{2853F9B9-18B8-4F9A-9C4A-154555733074}" type="presParOf" srcId="{3F2CEC4E-72C4-484F-8B38-1F32C70F3DE9}" destId="{B4A8D8C7-D98A-4124-88FC-6C571A12645C}" srcOrd="0" destOrd="0" presId="urn:microsoft.com/office/officeart/2005/8/layout/hList1"/>
    <dgm:cxn modelId="{0D846694-C806-4A82-92A6-390CC8396161}" type="presParOf" srcId="{3F2CEC4E-72C4-484F-8B38-1F32C70F3DE9}" destId="{4FA31A4F-9DAD-4129-9813-2194A0905C69}" srcOrd="1" destOrd="0" presId="urn:microsoft.com/office/officeart/2005/8/layout/hList1"/>
    <dgm:cxn modelId="{0DFF1E64-A171-46F0-9195-D8EF6FD0A588}" type="presParOf" srcId="{1F6F2554-FD0D-46D4-A7BC-4B95D98F5A19}" destId="{51163F96-FE2C-4044-86C2-2559AAEF7DC4}" srcOrd="1" destOrd="0" presId="urn:microsoft.com/office/officeart/2005/8/layout/hList1"/>
    <dgm:cxn modelId="{7943093F-3963-4565-BA7D-C86E798D8572}" type="presParOf" srcId="{1F6F2554-FD0D-46D4-A7BC-4B95D98F5A19}" destId="{8EA16358-BCB8-4264-A95A-CAFAB2798D1A}" srcOrd="2" destOrd="0" presId="urn:microsoft.com/office/officeart/2005/8/layout/hList1"/>
    <dgm:cxn modelId="{E51EE7D8-2106-4FD3-AA7C-B6430542E79D}" type="presParOf" srcId="{8EA16358-BCB8-4264-A95A-CAFAB2798D1A}" destId="{80E890C9-C749-4E79-9957-6DAB5FC889C5}" srcOrd="0" destOrd="0" presId="urn:microsoft.com/office/officeart/2005/8/layout/hList1"/>
    <dgm:cxn modelId="{AC0255E9-67E5-46A1-A147-65926398FFF4}" type="presParOf" srcId="{8EA16358-BCB8-4264-A95A-CAFAB2798D1A}" destId="{ED874131-D0B1-442B-BD9A-D1856DC7BDF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4E42046-5245-450F-910A-FB5265B67D2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8192FD9-CC80-462F-9BF1-55EEFC981399}">
      <dgm:prSet/>
      <dgm:spPr/>
      <dgm:t>
        <a:bodyPr/>
        <a:lstStyle/>
        <a:p>
          <a:pPr rtl="0"/>
          <a:r>
            <a:rPr lang="zh-TW" b="1" baseline="0" dirty="0" smtClean="0">
              <a:latin typeface="Comic Sans MS" pitchFamily="66" charset="0"/>
              <a:ea typeface="微軟正黑體" pitchFamily="34" charset="-120"/>
            </a:rPr>
            <a:t>生活上的應用</a:t>
          </a:r>
          <a:r>
            <a:rPr lang="en-US" b="1" baseline="0" dirty="0" smtClean="0">
              <a:latin typeface="Comic Sans MS" pitchFamily="66" charset="0"/>
              <a:ea typeface="微軟正黑體" pitchFamily="34" charset="-120"/>
            </a:rPr>
            <a:t>——</a:t>
          </a:r>
          <a:r>
            <a:rPr lang="en-US" altLang="zh-TW" b="1" baseline="0" dirty="0" err="1" smtClean="0">
              <a:latin typeface="Comic Sans MS" pitchFamily="66" charset="0"/>
              <a:ea typeface="微軟正黑體" pitchFamily="34" charset="-120"/>
            </a:rPr>
            <a:t>PChome</a:t>
          </a:r>
          <a:r>
            <a:rPr lang="en-US" altLang="zh-TW" b="1" baseline="0" dirty="0" smtClean="0">
              <a:latin typeface="Comic Sans MS" pitchFamily="66" charset="0"/>
              <a:ea typeface="微軟正黑體" pitchFamily="34" charset="-120"/>
            </a:rPr>
            <a:t> Online </a:t>
          </a:r>
          <a:r>
            <a:rPr lang="zh-TW" altLang="en-US" b="1" baseline="0" dirty="0" smtClean="0">
              <a:latin typeface="Comic Sans MS" pitchFamily="66" charset="0"/>
              <a:ea typeface="微軟正黑體" pitchFamily="34" charset="-120"/>
            </a:rPr>
            <a:t>商店街</a:t>
          </a:r>
          <a:endParaRPr lang="en-US" b="1" baseline="0" dirty="0">
            <a:latin typeface="Comic Sans MS" pitchFamily="66" charset="0"/>
            <a:ea typeface="微軟正黑體" pitchFamily="34" charset="-120"/>
          </a:endParaRPr>
        </a:p>
      </dgm:t>
    </dgm:pt>
    <dgm:pt modelId="{C1FA60C8-4C5A-4BB9-984B-B0C3E3DF9376}" type="parTrans" cxnId="{320AC624-556F-4D38-AFF4-8759643F5575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217F4C43-95E8-4675-8842-86AC8A2A772C}" type="sibTrans" cxnId="{320AC624-556F-4D38-AFF4-8759643F5575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FD5EB6BA-99BA-4E2C-9CCB-A606F9EE48DA}">
      <dgm:prSet/>
      <dgm:spPr/>
      <dgm:t>
        <a:bodyPr/>
        <a:lstStyle/>
        <a:p>
          <a:pPr rtl="0"/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成立於 </a:t>
          </a:r>
          <a:r>
            <a:rPr lang="en-US" altLang="en-US" b="0" baseline="0" dirty="0" smtClean="0">
              <a:latin typeface="Comic Sans MS" pitchFamily="66" charset="0"/>
              <a:ea typeface="微軟正黑體" pitchFamily="34" charset="-120"/>
            </a:rPr>
            <a:t>2005 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年的 </a:t>
          </a:r>
          <a:r>
            <a:rPr lang="en-US" altLang="en-US" b="0" baseline="0" dirty="0" err="1" smtClean="0">
              <a:latin typeface="Comic Sans MS" pitchFamily="66" charset="0"/>
              <a:ea typeface="微軟正黑體" pitchFamily="34" charset="-120"/>
            </a:rPr>
            <a:t>PChome</a:t>
          </a:r>
          <a:r>
            <a:rPr lang="en-US" altLang="en-US" b="0" baseline="0" dirty="0" smtClean="0">
              <a:latin typeface="Comic Sans MS" pitchFamily="66" charset="0"/>
              <a:ea typeface="微軟正黑體" pitchFamily="34" charset="-120"/>
            </a:rPr>
            <a:t> Online 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商店街，是台灣第一個 </a:t>
          </a:r>
          <a:r>
            <a:rPr lang="en-US" altLang="en-US" b="0" baseline="0" dirty="0" smtClean="0">
              <a:latin typeface="Comic Sans MS" pitchFamily="66" charset="0"/>
              <a:ea typeface="微軟正黑體" pitchFamily="34" charset="-120"/>
            </a:rPr>
            <a:t>B to B to C 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的開店平台，在 </a:t>
          </a:r>
          <a:r>
            <a:rPr lang="en-US" altLang="en-US" b="0" baseline="0" dirty="0" smtClean="0">
              <a:latin typeface="Comic Sans MS" pitchFamily="66" charset="0"/>
              <a:ea typeface="微軟正黑體" pitchFamily="34" charset="-120"/>
            </a:rPr>
            <a:t>2014 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年 </a:t>
          </a:r>
          <a:r>
            <a:rPr lang="en-US" altLang="en-US" b="0" baseline="0" dirty="0" smtClean="0">
              <a:latin typeface="Comic Sans MS" pitchFamily="66" charset="0"/>
              <a:ea typeface="微軟正黑體" pitchFamily="34" charset="-120"/>
            </a:rPr>
            <a:t>6 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月為止，商品數已經超過 </a:t>
          </a:r>
          <a:r>
            <a:rPr lang="en-US" altLang="en-US" b="0" baseline="0" dirty="0" smtClean="0">
              <a:latin typeface="Comic Sans MS" pitchFamily="66" charset="0"/>
              <a:ea typeface="微軟正黑體" pitchFamily="34" charset="-120"/>
            </a:rPr>
            <a:t>1,700 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萬件、也有超過 </a:t>
          </a:r>
          <a:r>
            <a:rPr lang="en-US" altLang="en-US" b="0" baseline="0" dirty="0" smtClean="0">
              <a:latin typeface="Comic Sans MS" pitchFamily="66" charset="0"/>
              <a:ea typeface="微軟正黑體" pitchFamily="34" charset="-120"/>
            </a:rPr>
            <a:t>1 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萬 </a:t>
          </a:r>
          <a:r>
            <a:rPr lang="en-US" altLang="en-US" b="0" baseline="0" dirty="0" smtClean="0">
              <a:latin typeface="Comic Sans MS" pitchFamily="66" charset="0"/>
              <a:ea typeface="微軟正黑體" pitchFamily="34" charset="-120"/>
            </a:rPr>
            <a:t>6,000 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間商店，成立之後維持盈餘，在 </a:t>
          </a:r>
          <a:r>
            <a:rPr lang="en-US" altLang="en-US" b="0" baseline="0" dirty="0" smtClean="0">
              <a:latin typeface="Comic Sans MS" pitchFamily="66" charset="0"/>
              <a:ea typeface="微軟正黑體" pitchFamily="34" charset="-120"/>
            </a:rPr>
            <a:t>2011 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年順利掛牌上櫃。</a:t>
          </a:r>
          <a:endParaRPr lang="en-US" b="0" baseline="0" dirty="0">
            <a:latin typeface="Comic Sans MS" pitchFamily="66" charset="0"/>
            <a:ea typeface="微軟正黑體" pitchFamily="34" charset="-120"/>
          </a:endParaRPr>
        </a:p>
      </dgm:t>
    </dgm:pt>
    <dgm:pt modelId="{4A9D1869-3AFD-4330-B7CE-FC3E11824150}" type="parTrans" cxnId="{5F1B2700-2342-40C8-B6A9-590362A733BA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AEE65F17-5984-4ECC-BCBB-73CB9A33DEA1}" type="sibTrans" cxnId="{5F1B2700-2342-40C8-B6A9-590362A733BA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A05369E1-B8D2-4E19-9021-02A488A79815}" type="pres">
      <dgm:prSet presAssocID="{B4E42046-5245-450F-910A-FB5265B67D2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157C322-88FA-4C24-8527-702F73FC838C}" type="pres">
      <dgm:prSet presAssocID="{68192FD9-CC80-462F-9BF1-55EEFC981399}" presName="parentLin" presStyleCnt="0"/>
      <dgm:spPr/>
    </dgm:pt>
    <dgm:pt modelId="{97A1E362-171F-40B0-A0FA-C65E26FCD49D}" type="pres">
      <dgm:prSet presAssocID="{68192FD9-CC80-462F-9BF1-55EEFC981399}" presName="parentLeftMargin" presStyleLbl="node1" presStyleIdx="0" presStyleCnt="1"/>
      <dgm:spPr/>
      <dgm:t>
        <a:bodyPr/>
        <a:lstStyle/>
        <a:p>
          <a:endParaRPr lang="zh-TW" altLang="en-US"/>
        </a:p>
      </dgm:t>
    </dgm:pt>
    <dgm:pt modelId="{B5F6F61D-EF25-4A47-983E-634B94395C57}" type="pres">
      <dgm:prSet presAssocID="{68192FD9-CC80-462F-9BF1-55EEFC98139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8E0D21-9301-4DEE-9BFF-5470A3DF86C2}" type="pres">
      <dgm:prSet presAssocID="{68192FD9-CC80-462F-9BF1-55EEFC981399}" presName="negativeSpace" presStyleCnt="0"/>
      <dgm:spPr/>
    </dgm:pt>
    <dgm:pt modelId="{C5563853-1E3D-41FE-8329-2C2752A3F71D}" type="pres">
      <dgm:prSet presAssocID="{68192FD9-CC80-462F-9BF1-55EEFC981399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20AC624-556F-4D38-AFF4-8759643F5575}" srcId="{B4E42046-5245-450F-910A-FB5265B67D2C}" destId="{68192FD9-CC80-462F-9BF1-55EEFC981399}" srcOrd="0" destOrd="0" parTransId="{C1FA60C8-4C5A-4BB9-984B-B0C3E3DF9376}" sibTransId="{217F4C43-95E8-4675-8842-86AC8A2A772C}"/>
    <dgm:cxn modelId="{EFAC5AF0-E490-4969-872B-3AE4334ED720}" type="presOf" srcId="{68192FD9-CC80-462F-9BF1-55EEFC981399}" destId="{97A1E362-171F-40B0-A0FA-C65E26FCD49D}" srcOrd="0" destOrd="0" presId="urn:microsoft.com/office/officeart/2005/8/layout/list1"/>
    <dgm:cxn modelId="{5F1B2700-2342-40C8-B6A9-590362A733BA}" srcId="{68192FD9-CC80-462F-9BF1-55EEFC981399}" destId="{FD5EB6BA-99BA-4E2C-9CCB-A606F9EE48DA}" srcOrd="0" destOrd="0" parTransId="{4A9D1869-3AFD-4330-B7CE-FC3E11824150}" sibTransId="{AEE65F17-5984-4ECC-BCBB-73CB9A33DEA1}"/>
    <dgm:cxn modelId="{91CA4AF5-9C1B-46AC-BFE5-5A17D5CFF3D6}" type="presOf" srcId="{68192FD9-CC80-462F-9BF1-55EEFC981399}" destId="{B5F6F61D-EF25-4A47-983E-634B94395C57}" srcOrd="1" destOrd="0" presId="urn:microsoft.com/office/officeart/2005/8/layout/list1"/>
    <dgm:cxn modelId="{A6445618-44EC-47D7-A135-6DFD485D1AD4}" type="presOf" srcId="{B4E42046-5245-450F-910A-FB5265B67D2C}" destId="{A05369E1-B8D2-4E19-9021-02A488A79815}" srcOrd="0" destOrd="0" presId="urn:microsoft.com/office/officeart/2005/8/layout/list1"/>
    <dgm:cxn modelId="{34573E3C-B06B-40EE-9067-400E0A5DA2B5}" type="presOf" srcId="{FD5EB6BA-99BA-4E2C-9CCB-A606F9EE48DA}" destId="{C5563853-1E3D-41FE-8329-2C2752A3F71D}" srcOrd="0" destOrd="0" presId="urn:microsoft.com/office/officeart/2005/8/layout/list1"/>
    <dgm:cxn modelId="{CBF5AAFB-3755-4C17-9255-DCE7A0C46656}" type="presParOf" srcId="{A05369E1-B8D2-4E19-9021-02A488A79815}" destId="{D157C322-88FA-4C24-8527-702F73FC838C}" srcOrd="0" destOrd="0" presId="urn:microsoft.com/office/officeart/2005/8/layout/list1"/>
    <dgm:cxn modelId="{D98F5815-F380-445C-A1C4-F0E4907434AA}" type="presParOf" srcId="{D157C322-88FA-4C24-8527-702F73FC838C}" destId="{97A1E362-171F-40B0-A0FA-C65E26FCD49D}" srcOrd="0" destOrd="0" presId="urn:microsoft.com/office/officeart/2005/8/layout/list1"/>
    <dgm:cxn modelId="{D6A9BA2A-77ED-4982-B956-DC33E76A13C1}" type="presParOf" srcId="{D157C322-88FA-4C24-8527-702F73FC838C}" destId="{B5F6F61D-EF25-4A47-983E-634B94395C57}" srcOrd="1" destOrd="0" presId="urn:microsoft.com/office/officeart/2005/8/layout/list1"/>
    <dgm:cxn modelId="{94976E07-E11A-4324-9972-95306DB4A225}" type="presParOf" srcId="{A05369E1-B8D2-4E19-9021-02A488A79815}" destId="{D58E0D21-9301-4DEE-9BFF-5470A3DF86C2}" srcOrd="1" destOrd="0" presId="urn:microsoft.com/office/officeart/2005/8/layout/list1"/>
    <dgm:cxn modelId="{47FC2E76-5D52-4714-9C44-BFED6CDC8593}" type="presParOf" srcId="{A05369E1-B8D2-4E19-9021-02A488A79815}" destId="{C5563853-1E3D-41FE-8329-2C2752A3F71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4E42046-5245-450F-910A-FB5265B67D2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8192FD9-CC80-462F-9BF1-55EEFC981399}">
      <dgm:prSet/>
      <dgm:spPr/>
      <dgm:t>
        <a:bodyPr/>
        <a:lstStyle/>
        <a:p>
          <a:pPr rtl="0"/>
          <a:r>
            <a:rPr lang="zh-TW" b="1" baseline="0" dirty="0" smtClean="0">
              <a:latin typeface="Comic Sans MS" pitchFamily="66" charset="0"/>
              <a:ea typeface="微軟正黑體" pitchFamily="34" charset="-120"/>
            </a:rPr>
            <a:t>生活上的應用</a:t>
          </a:r>
          <a:r>
            <a:rPr lang="en-US" b="1" baseline="0" dirty="0" smtClean="0">
              <a:latin typeface="Comic Sans MS" pitchFamily="66" charset="0"/>
              <a:ea typeface="微軟正黑體" pitchFamily="34" charset="-120"/>
            </a:rPr>
            <a:t>——</a:t>
          </a:r>
          <a:r>
            <a:rPr lang="zh-TW" altLang="en-US" b="1" baseline="0" dirty="0" smtClean="0">
              <a:latin typeface="Comic Sans MS" pitchFamily="66" charset="0"/>
              <a:ea typeface="微軟正黑體" pitchFamily="34" charset="-120"/>
            </a:rPr>
            <a:t>以物易物網</a:t>
          </a:r>
          <a:endParaRPr lang="en-US" b="1" baseline="0" dirty="0">
            <a:latin typeface="Comic Sans MS" pitchFamily="66" charset="0"/>
            <a:ea typeface="微軟正黑體" pitchFamily="34" charset="-120"/>
          </a:endParaRPr>
        </a:p>
      </dgm:t>
    </dgm:pt>
    <dgm:pt modelId="{C1FA60C8-4C5A-4BB9-984B-B0C3E3DF9376}" type="parTrans" cxnId="{320AC624-556F-4D38-AFF4-8759643F5575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217F4C43-95E8-4675-8842-86AC8A2A772C}" type="sibTrans" cxnId="{320AC624-556F-4D38-AFF4-8759643F5575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FD5EB6BA-99BA-4E2C-9CCB-A606F9EE48DA}">
      <dgm:prSet/>
      <dgm:spPr/>
      <dgm:t>
        <a:bodyPr/>
        <a:lstStyle/>
        <a:p>
          <a:pPr rtl="0"/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以物易物網讓網友可以提供自己手中的產品，並設定要交換的東西，如果有人擁有該品項，就可以完成交易，目前可供交易的產品分類共有 </a:t>
          </a:r>
          <a:r>
            <a:rPr lang="en-US" altLang="en-US" b="0" baseline="0" dirty="0" smtClean="0">
              <a:latin typeface="Comic Sans MS" pitchFamily="66" charset="0"/>
              <a:ea typeface="微軟正黑體" pitchFamily="34" charset="-120"/>
            </a:rPr>
            <a:t>20 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類，品項非常多</a:t>
          </a:r>
          <a:r>
            <a:rPr lang="en-US" altLang="en-US" b="0" baseline="0" dirty="0" smtClean="0">
              <a:latin typeface="Comic Sans MS" pitchFamily="66" charset="0"/>
              <a:ea typeface="微軟正黑體" pitchFamily="34" charset="-120"/>
            </a:rPr>
            <a:t>(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如圖 </a:t>
          </a:r>
          <a:r>
            <a:rPr lang="en-US" altLang="en-US" b="0" baseline="0" dirty="0" smtClean="0">
              <a:latin typeface="Comic Sans MS" pitchFamily="66" charset="0"/>
              <a:ea typeface="微軟正黑體" pitchFamily="34" charset="-120"/>
            </a:rPr>
            <a:t>12-10)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。</a:t>
          </a:r>
          <a:endParaRPr lang="en-US" b="0" baseline="0" dirty="0">
            <a:latin typeface="Comic Sans MS" pitchFamily="66" charset="0"/>
            <a:ea typeface="微軟正黑體" pitchFamily="34" charset="-120"/>
          </a:endParaRPr>
        </a:p>
      </dgm:t>
    </dgm:pt>
    <dgm:pt modelId="{4A9D1869-3AFD-4330-B7CE-FC3E11824150}" type="parTrans" cxnId="{5F1B2700-2342-40C8-B6A9-590362A733BA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AEE65F17-5984-4ECC-BCBB-73CB9A33DEA1}" type="sibTrans" cxnId="{5F1B2700-2342-40C8-B6A9-590362A733BA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A05369E1-B8D2-4E19-9021-02A488A79815}" type="pres">
      <dgm:prSet presAssocID="{B4E42046-5245-450F-910A-FB5265B67D2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157C322-88FA-4C24-8527-702F73FC838C}" type="pres">
      <dgm:prSet presAssocID="{68192FD9-CC80-462F-9BF1-55EEFC981399}" presName="parentLin" presStyleCnt="0"/>
      <dgm:spPr/>
    </dgm:pt>
    <dgm:pt modelId="{97A1E362-171F-40B0-A0FA-C65E26FCD49D}" type="pres">
      <dgm:prSet presAssocID="{68192FD9-CC80-462F-9BF1-55EEFC981399}" presName="parentLeftMargin" presStyleLbl="node1" presStyleIdx="0" presStyleCnt="1"/>
      <dgm:spPr/>
      <dgm:t>
        <a:bodyPr/>
        <a:lstStyle/>
        <a:p>
          <a:endParaRPr lang="zh-TW" altLang="en-US"/>
        </a:p>
      </dgm:t>
    </dgm:pt>
    <dgm:pt modelId="{B5F6F61D-EF25-4A47-983E-634B94395C57}" type="pres">
      <dgm:prSet presAssocID="{68192FD9-CC80-462F-9BF1-55EEFC98139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8E0D21-9301-4DEE-9BFF-5470A3DF86C2}" type="pres">
      <dgm:prSet presAssocID="{68192FD9-CC80-462F-9BF1-55EEFC981399}" presName="negativeSpace" presStyleCnt="0"/>
      <dgm:spPr/>
    </dgm:pt>
    <dgm:pt modelId="{C5563853-1E3D-41FE-8329-2C2752A3F71D}" type="pres">
      <dgm:prSet presAssocID="{68192FD9-CC80-462F-9BF1-55EEFC981399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20AC624-556F-4D38-AFF4-8759643F5575}" srcId="{B4E42046-5245-450F-910A-FB5265B67D2C}" destId="{68192FD9-CC80-462F-9BF1-55EEFC981399}" srcOrd="0" destOrd="0" parTransId="{C1FA60C8-4C5A-4BB9-984B-B0C3E3DF9376}" sibTransId="{217F4C43-95E8-4675-8842-86AC8A2A772C}"/>
    <dgm:cxn modelId="{5F1B2700-2342-40C8-B6A9-590362A733BA}" srcId="{68192FD9-CC80-462F-9BF1-55EEFC981399}" destId="{FD5EB6BA-99BA-4E2C-9CCB-A606F9EE48DA}" srcOrd="0" destOrd="0" parTransId="{4A9D1869-3AFD-4330-B7CE-FC3E11824150}" sibTransId="{AEE65F17-5984-4ECC-BCBB-73CB9A33DEA1}"/>
    <dgm:cxn modelId="{3A2A1C02-F9A3-40BF-9786-5FD4AB395CB5}" type="presOf" srcId="{FD5EB6BA-99BA-4E2C-9CCB-A606F9EE48DA}" destId="{C5563853-1E3D-41FE-8329-2C2752A3F71D}" srcOrd="0" destOrd="0" presId="urn:microsoft.com/office/officeart/2005/8/layout/list1"/>
    <dgm:cxn modelId="{98E6E898-FE5E-4D48-BCD5-56DEC91F330B}" type="presOf" srcId="{B4E42046-5245-450F-910A-FB5265B67D2C}" destId="{A05369E1-B8D2-4E19-9021-02A488A79815}" srcOrd="0" destOrd="0" presId="urn:microsoft.com/office/officeart/2005/8/layout/list1"/>
    <dgm:cxn modelId="{54CD1BB9-E8DF-4DB0-90B5-03F2E79A0699}" type="presOf" srcId="{68192FD9-CC80-462F-9BF1-55EEFC981399}" destId="{B5F6F61D-EF25-4A47-983E-634B94395C57}" srcOrd="1" destOrd="0" presId="urn:microsoft.com/office/officeart/2005/8/layout/list1"/>
    <dgm:cxn modelId="{5E83A64F-26FF-4D54-B564-9E6F34780ED5}" type="presOf" srcId="{68192FD9-CC80-462F-9BF1-55EEFC981399}" destId="{97A1E362-171F-40B0-A0FA-C65E26FCD49D}" srcOrd="0" destOrd="0" presId="urn:microsoft.com/office/officeart/2005/8/layout/list1"/>
    <dgm:cxn modelId="{B605B154-CBE2-4D3C-8988-B782BE9FA2CC}" type="presParOf" srcId="{A05369E1-B8D2-4E19-9021-02A488A79815}" destId="{D157C322-88FA-4C24-8527-702F73FC838C}" srcOrd="0" destOrd="0" presId="urn:microsoft.com/office/officeart/2005/8/layout/list1"/>
    <dgm:cxn modelId="{EC5727BB-28AD-4826-9D4E-D40AD61F78B5}" type="presParOf" srcId="{D157C322-88FA-4C24-8527-702F73FC838C}" destId="{97A1E362-171F-40B0-A0FA-C65E26FCD49D}" srcOrd="0" destOrd="0" presId="urn:microsoft.com/office/officeart/2005/8/layout/list1"/>
    <dgm:cxn modelId="{8D7A710E-7248-4B6B-94E6-AFD3200A1C09}" type="presParOf" srcId="{D157C322-88FA-4C24-8527-702F73FC838C}" destId="{B5F6F61D-EF25-4A47-983E-634B94395C57}" srcOrd="1" destOrd="0" presId="urn:microsoft.com/office/officeart/2005/8/layout/list1"/>
    <dgm:cxn modelId="{1C642501-1E43-4915-B959-F637373C7636}" type="presParOf" srcId="{A05369E1-B8D2-4E19-9021-02A488A79815}" destId="{D58E0D21-9301-4DEE-9BFF-5470A3DF86C2}" srcOrd="1" destOrd="0" presId="urn:microsoft.com/office/officeart/2005/8/layout/list1"/>
    <dgm:cxn modelId="{5E54DA8D-B4DF-4342-AE60-A63DFDB118D2}" type="presParOf" srcId="{A05369E1-B8D2-4E19-9021-02A488A79815}" destId="{C5563853-1E3D-41FE-8329-2C2752A3F71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4E42046-5245-450F-910A-FB5265B67D2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8192FD9-CC80-462F-9BF1-55EEFC981399}">
      <dgm:prSet/>
      <dgm:spPr/>
      <dgm:t>
        <a:bodyPr/>
        <a:lstStyle/>
        <a:p>
          <a:pPr rtl="0"/>
          <a:r>
            <a:rPr lang="zh-TW" b="1" baseline="0" dirty="0" smtClean="0">
              <a:latin typeface="Comic Sans MS" pitchFamily="66" charset="0"/>
              <a:ea typeface="微軟正黑體" pitchFamily="34" charset="-120"/>
            </a:rPr>
            <a:t>生活上的應用</a:t>
          </a:r>
          <a:r>
            <a:rPr lang="en-US" b="1" baseline="0" dirty="0" smtClean="0">
              <a:latin typeface="Comic Sans MS" pitchFamily="66" charset="0"/>
              <a:ea typeface="微軟正黑體" pitchFamily="34" charset="-120"/>
            </a:rPr>
            <a:t>——</a:t>
          </a:r>
          <a:r>
            <a:rPr lang="zh-TW" altLang="en-US" b="1" baseline="0" dirty="0" smtClean="0">
              <a:latin typeface="Comic Sans MS" pitchFamily="66" charset="0"/>
              <a:ea typeface="微軟正黑體" pitchFamily="34" charset="-120"/>
            </a:rPr>
            <a:t>按讚抽獎</a:t>
          </a:r>
          <a:endParaRPr lang="en-US" b="1" baseline="0" dirty="0">
            <a:latin typeface="Comic Sans MS" pitchFamily="66" charset="0"/>
            <a:ea typeface="微軟正黑體" pitchFamily="34" charset="-120"/>
          </a:endParaRPr>
        </a:p>
      </dgm:t>
    </dgm:pt>
    <dgm:pt modelId="{C1FA60C8-4C5A-4BB9-984B-B0C3E3DF9376}" type="parTrans" cxnId="{320AC624-556F-4D38-AFF4-8759643F5575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217F4C43-95E8-4675-8842-86AC8A2A772C}" type="sibTrans" cxnId="{320AC624-556F-4D38-AFF4-8759643F5575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FD5EB6BA-99BA-4E2C-9CCB-A606F9EE48DA}">
      <dgm:prSet/>
      <dgm:spPr/>
      <dgm:t>
        <a:bodyPr/>
        <a:lstStyle/>
        <a:p>
          <a:pPr rtl="0"/>
          <a:r>
            <a:rPr lang="en-US" altLang="en-US" b="0" baseline="0" dirty="0" smtClean="0">
              <a:latin typeface="Comic Sans MS" pitchFamily="66" charset="0"/>
              <a:ea typeface="微軟正黑體" pitchFamily="34" charset="-120"/>
            </a:rPr>
            <a:t>Fever38 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是提供抽獎好康的網站，使用者只要透過自己的 </a:t>
          </a:r>
          <a:r>
            <a:rPr lang="en-US" altLang="en-US" b="0" baseline="0" dirty="0" err="1" smtClean="0">
              <a:latin typeface="Comic Sans MS" pitchFamily="66" charset="0"/>
              <a:ea typeface="微軟正黑體" pitchFamily="34" charset="-120"/>
            </a:rPr>
            <a:t>facebook</a:t>
          </a:r>
          <a:r>
            <a:rPr lang="en-US" altLang="en-US" b="0" baseline="0" dirty="0" smtClean="0">
              <a:latin typeface="Comic Sans MS" pitchFamily="66" charset="0"/>
              <a:ea typeface="微軟正黑體" pitchFamily="34" charset="-120"/>
            </a:rPr>
            <a:t> 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帳號登入，並在想要加入的抽獎內按讚或是加入粉絲團，就可以加入該抽獎活動，其首頁如圖 </a:t>
          </a:r>
          <a:r>
            <a:rPr lang="en-US" altLang="en-US" b="0" baseline="0" dirty="0" smtClean="0">
              <a:latin typeface="Comic Sans MS" pitchFamily="66" charset="0"/>
              <a:ea typeface="微軟正黑體" pitchFamily="34" charset="-120"/>
            </a:rPr>
            <a:t>12-15 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所示。</a:t>
          </a:r>
          <a:endParaRPr lang="en-US" b="0" baseline="0" dirty="0">
            <a:latin typeface="Comic Sans MS" pitchFamily="66" charset="0"/>
            <a:ea typeface="微軟正黑體" pitchFamily="34" charset="-120"/>
          </a:endParaRPr>
        </a:p>
      </dgm:t>
    </dgm:pt>
    <dgm:pt modelId="{4A9D1869-3AFD-4330-B7CE-FC3E11824150}" type="parTrans" cxnId="{5F1B2700-2342-40C8-B6A9-590362A733BA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AEE65F17-5984-4ECC-BCBB-73CB9A33DEA1}" type="sibTrans" cxnId="{5F1B2700-2342-40C8-B6A9-590362A733BA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A05369E1-B8D2-4E19-9021-02A488A79815}" type="pres">
      <dgm:prSet presAssocID="{B4E42046-5245-450F-910A-FB5265B67D2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157C322-88FA-4C24-8527-702F73FC838C}" type="pres">
      <dgm:prSet presAssocID="{68192FD9-CC80-462F-9BF1-55EEFC981399}" presName="parentLin" presStyleCnt="0"/>
      <dgm:spPr/>
    </dgm:pt>
    <dgm:pt modelId="{97A1E362-171F-40B0-A0FA-C65E26FCD49D}" type="pres">
      <dgm:prSet presAssocID="{68192FD9-CC80-462F-9BF1-55EEFC981399}" presName="parentLeftMargin" presStyleLbl="node1" presStyleIdx="0" presStyleCnt="1"/>
      <dgm:spPr/>
      <dgm:t>
        <a:bodyPr/>
        <a:lstStyle/>
        <a:p>
          <a:endParaRPr lang="zh-TW" altLang="en-US"/>
        </a:p>
      </dgm:t>
    </dgm:pt>
    <dgm:pt modelId="{B5F6F61D-EF25-4A47-983E-634B94395C57}" type="pres">
      <dgm:prSet presAssocID="{68192FD9-CC80-462F-9BF1-55EEFC98139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8E0D21-9301-4DEE-9BFF-5470A3DF86C2}" type="pres">
      <dgm:prSet presAssocID="{68192FD9-CC80-462F-9BF1-55EEFC981399}" presName="negativeSpace" presStyleCnt="0"/>
      <dgm:spPr/>
    </dgm:pt>
    <dgm:pt modelId="{C5563853-1E3D-41FE-8329-2C2752A3F71D}" type="pres">
      <dgm:prSet presAssocID="{68192FD9-CC80-462F-9BF1-55EEFC981399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20AC624-556F-4D38-AFF4-8759643F5575}" srcId="{B4E42046-5245-450F-910A-FB5265B67D2C}" destId="{68192FD9-CC80-462F-9BF1-55EEFC981399}" srcOrd="0" destOrd="0" parTransId="{C1FA60C8-4C5A-4BB9-984B-B0C3E3DF9376}" sibTransId="{217F4C43-95E8-4675-8842-86AC8A2A772C}"/>
    <dgm:cxn modelId="{4FEB9628-33EC-4FD3-9E7E-704BE105699A}" type="presOf" srcId="{FD5EB6BA-99BA-4E2C-9CCB-A606F9EE48DA}" destId="{C5563853-1E3D-41FE-8329-2C2752A3F71D}" srcOrd="0" destOrd="0" presId="urn:microsoft.com/office/officeart/2005/8/layout/list1"/>
    <dgm:cxn modelId="{5F1B2700-2342-40C8-B6A9-590362A733BA}" srcId="{68192FD9-CC80-462F-9BF1-55EEFC981399}" destId="{FD5EB6BA-99BA-4E2C-9CCB-A606F9EE48DA}" srcOrd="0" destOrd="0" parTransId="{4A9D1869-3AFD-4330-B7CE-FC3E11824150}" sibTransId="{AEE65F17-5984-4ECC-BCBB-73CB9A33DEA1}"/>
    <dgm:cxn modelId="{6C182732-6ACD-4C56-8A2D-9CBA38A6F92B}" type="presOf" srcId="{68192FD9-CC80-462F-9BF1-55EEFC981399}" destId="{B5F6F61D-EF25-4A47-983E-634B94395C57}" srcOrd="1" destOrd="0" presId="urn:microsoft.com/office/officeart/2005/8/layout/list1"/>
    <dgm:cxn modelId="{7A59BE2D-BDE6-43E5-9165-610FE0DC2294}" type="presOf" srcId="{68192FD9-CC80-462F-9BF1-55EEFC981399}" destId="{97A1E362-171F-40B0-A0FA-C65E26FCD49D}" srcOrd="0" destOrd="0" presId="urn:microsoft.com/office/officeart/2005/8/layout/list1"/>
    <dgm:cxn modelId="{430E33BC-8A6A-442E-8D83-B7924849F7C4}" type="presOf" srcId="{B4E42046-5245-450F-910A-FB5265B67D2C}" destId="{A05369E1-B8D2-4E19-9021-02A488A79815}" srcOrd="0" destOrd="0" presId="urn:microsoft.com/office/officeart/2005/8/layout/list1"/>
    <dgm:cxn modelId="{FDB55099-EFE3-4AE1-9356-B444451D542C}" type="presParOf" srcId="{A05369E1-B8D2-4E19-9021-02A488A79815}" destId="{D157C322-88FA-4C24-8527-702F73FC838C}" srcOrd="0" destOrd="0" presId="urn:microsoft.com/office/officeart/2005/8/layout/list1"/>
    <dgm:cxn modelId="{CFD84D85-AE30-442E-8C4D-09F099DD3350}" type="presParOf" srcId="{D157C322-88FA-4C24-8527-702F73FC838C}" destId="{97A1E362-171F-40B0-A0FA-C65E26FCD49D}" srcOrd="0" destOrd="0" presId="urn:microsoft.com/office/officeart/2005/8/layout/list1"/>
    <dgm:cxn modelId="{641C79EE-7B06-4849-A057-C65443B9FA29}" type="presParOf" srcId="{D157C322-88FA-4C24-8527-702F73FC838C}" destId="{B5F6F61D-EF25-4A47-983E-634B94395C57}" srcOrd="1" destOrd="0" presId="urn:microsoft.com/office/officeart/2005/8/layout/list1"/>
    <dgm:cxn modelId="{E0B826CB-C427-4F35-8B1C-29184EAC2C10}" type="presParOf" srcId="{A05369E1-B8D2-4E19-9021-02A488A79815}" destId="{D58E0D21-9301-4DEE-9BFF-5470A3DF86C2}" srcOrd="1" destOrd="0" presId="urn:microsoft.com/office/officeart/2005/8/layout/list1"/>
    <dgm:cxn modelId="{41E296FD-A933-469B-81D1-D02B9609A660}" type="presParOf" srcId="{A05369E1-B8D2-4E19-9021-02A488A79815}" destId="{C5563853-1E3D-41FE-8329-2C2752A3F71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2A1CEA-EDA7-469D-97B0-E1106174A4F1}">
      <dsp:nvSpPr>
        <dsp:cNvPr id="0" name=""/>
        <dsp:cNvSpPr/>
      </dsp:nvSpPr>
      <dsp:spPr>
        <a:xfrm>
          <a:off x="39" y="92790"/>
          <a:ext cx="3806995" cy="6912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Comic Sans MS" pitchFamily="66" charset="0"/>
              <a:ea typeface="微軟正黑體" pitchFamily="34" charset="-120"/>
            </a:rPr>
            <a:t>本章架構</a:t>
          </a:r>
          <a:endParaRPr lang="zh-TW" altLang="en-US" sz="2400" kern="1200" dirty="0">
            <a:latin typeface="Comic Sans MS" pitchFamily="66" charset="0"/>
            <a:ea typeface="微軟正黑體" pitchFamily="34" charset="-120"/>
          </a:endParaRPr>
        </a:p>
      </dsp:txBody>
      <dsp:txXfrm>
        <a:off x="39" y="92790"/>
        <a:ext cx="3806995" cy="691200"/>
      </dsp:txXfrm>
    </dsp:sp>
    <dsp:sp modelId="{CB7CA0C3-5174-4BF6-A50E-12806AD19BFE}">
      <dsp:nvSpPr>
        <dsp:cNvPr id="0" name=""/>
        <dsp:cNvSpPr/>
      </dsp:nvSpPr>
      <dsp:spPr>
        <a:xfrm>
          <a:off x="39" y="783990"/>
          <a:ext cx="3806995" cy="438102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smtClean="0">
              <a:latin typeface="Comic Sans MS" pitchFamily="66" charset="0"/>
              <a:ea typeface="微軟正黑體" pitchFamily="34" charset="-120"/>
            </a:rPr>
            <a:t>行銷通路</a:t>
          </a:r>
          <a:endParaRPr lang="zh-TW" altLang="en-US" sz="2400" kern="1200" dirty="0">
            <a:latin typeface="Comic Sans MS" pitchFamily="66" charset="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Comic Sans MS" pitchFamily="66" charset="0"/>
              <a:ea typeface="微軟正黑體" pitchFamily="34" charset="-120"/>
            </a:rPr>
            <a:t>虛擬通路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Comic Sans MS" pitchFamily="66" charset="0"/>
              <a:ea typeface="微軟正黑體" pitchFamily="34" charset="-120"/>
            </a:rPr>
            <a:t>社群通路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Comic Sans MS" pitchFamily="66" charset="0"/>
              <a:ea typeface="微軟正黑體" pitchFamily="34" charset="-120"/>
            </a:rPr>
            <a:t>結論</a:t>
          </a:r>
        </a:p>
      </dsp:txBody>
      <dsp:txXfrm>
        <a:off x="39" y="783990"/>
        <a:ext cx="3806995" cy="4381020"/>
      </dsp:txXfrm>
    </dsp:sp>
    <dsp:sp modelId="{250695A9-FC4C-4B3A-BBB1-01E6A70DD9B1}">
      <dsp:nvSpPr>
        <dsp:cNvPr id="0" name=""/>
        <dsp:cNvSpPr/>
      </dsp:nvSpPr>
      <dsp:spPr>
        <a:xfrm>
          <a:off x="4340014" y="92790"/>
          <a:ext cx="3806995" cy="6912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Comic Sans MS" pitchFamily="66" charset="0"/>
              <a:ea typeface="微軟正黑體" pitchFamily="34" charset="-120"/>
            </a:rPr>
            <a:t>學習重點</a:t>
          </a:r>
          <a:endParaRPr lang="zh-TW" altLang="en-US" sz="2400" kern="1200" dirty="0">
            <a:latin typeface="Comic Sans MS" pitchFamily="66" charset="0"/>
            <a:ea typeface="微軟正黑體" pitchFamily="34" charset="-120"/>
          </a:endParaRPr>
        </a:p>
      </dsp:txBody>
      <dsp:txXfrm>
        <a:off x="4340014" y="92790"/>
        <a:ext cx="3806995" cy="691200"/>
      </dsp:txXfrm>
    </dsp:sp>
    <dsp:sp modelId="{A228CC51-C6BE-43B9-84F1-6FE1982F2811}">
      <dsp:nvSpPr>
        <dsp:cNvPr id="0" name=""/>
        <dsp:cNvSpPr/>
      </dsp:nvSpPr>
      <dsp:spPr>
        <a:xfrm>
          <a:off x="4340014" y="783990"/>
          <a:ext cx="3806995" cy="438102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Comic Sans MS" pitchFamily="66" charset="0"/>
              <a:ea typeface="微軟正黑體" pitchFamily="34" charset="-120"/>
            </a:rPr>
            <a:t>行銷</a:t>
          </a:r>
          <a:endParaRPr lang="zh-TW" altLang="en-US" sz="2400" kern="1200" dirty="0">
            <a:latin typeface="Comic Sans MS" pitchFamily="66" charset="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Comic Sans MS" pitchFamily="66" charset="0"/>
              <a:ea typeface="微軟正黑體" pitchFamily="34" charset="-120"/>
            </a:rPr>
            <a:t>網路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Comic Sans MS" pitchFamily="66" charset="0"/>
              <a:ea typeface="微軟正黑體" pitchFamily="34" charset="-120"/>
            </a:rPr>
            <a:t>網路行銷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2400" kern="1200" dirty="0" smtClean="0">
              <a:latin typeface="Comic Sans MS" pitchFamily="66" charset="0"/>
              <a:ea typeface="微軟正黑體" pitchFamily="34" charset="-120"/>
            </a:rPr>
            <a:t>B to C</a:t>
          </a:r>
          <a:endParaRPr lang="zh-TW" altLang="en-US" sz="2400" kern="1200" dirty="0" smtClean="0">
            <a:latin typeface="Comic Sans MS" pitchFamily="66" charset="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2400" kern="1200" dirty="0" smtClean="0">
              <a:latin typeface="Comic Sans MS" pitchFamily="66" charset="0"/>
              <a:ea typeface="微軟正黑體" pitchFamily="34" charset="-120"/>
            </a:rPr>
            <a:t>C to C</a:t>
          </a:r>
          <a:endParaRPr lang="zh-TW" altLang="en-US" sz="2400" kern="1200" dirty="0" smtClean="0">
            <a:latin typeface="Comic Sans MS" pitchFamily="66" charset="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2400" kern="1200" dirty="0" smtClean="0">
              <a:latin typeface="Comic Sans MS" pitchFamily="66" charset="0"/>
              <a:ea typeface="微軟正黑體" pitchFamily="34" charset="-120"/>
            </a:rPr>
            <a:t>O to O</a:t>
          </a:r>
          <a:endParaRPr lang="zh-TW" altLang="en-US" sz="2400" kern="1200" dirty="0" smtClean="0">
            <a:latin typeface="Comic Sans MS" pitchFamily="66" charset="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Comic Sans MS" pitchFamily="66" charset="0"/>
              <a:ea typeface="微軟正黑體" pitchFamily="34" charset="-120"/>
            </a:rPr>
            <a:t>社群通路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Comic Sans MS" pitchFamily="66" charset="0"/>
              <a:ea typeface="微軟正黑體" pitchFamily="34" charset="-120"/>
            </a:rPr>
            <a:t>社群行銷</a:t>
          </a:r>
        </a:p>
      </dsp:txBody>
      <dsp:txXfrm>
        <a:off x="4340014" y="783990"/>
        <a:ext cx="3806995" cy="438102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521D11-333B-4222-AC41-E252038B4FFE}">
      <dsp:nvSpPr>
        <dsp:cNvPr id="0" name=""/>
        <dsp:cNvSpPr/>
      </dsp:nvSpPr>
      <dsp:spPr>
        <a:xfrm>
          <a:off x="0" y="0"/>
          <a:ext cx="6517798" cy="9821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300" b="1" kern="1200" baseline="0" dirty="0" smtClean="0">
              <a:solidFill>
                <a:schemeClr val="bg1"/>
              </a:solidFill>
              <a:ea typeface="微軟正黑體" pitchFamily="34" charset="-120"/>
            </a:rPr>
            <a:t>通路目標的設立</a:t>
          </a:r>
          <a:endParaRPr lang="en-US" sz="3300" b="1" kern="1200" baseline="0" dirty="0">
            <a:solidFill>
              <a:schemeClr val="bg1"/>
            </a:solidFill>
            <a:ea typeface="微軟正黑體" pitchFamily="34" charset="-120"/>
          </a:endParaRPr>
        </a:p>
      </dsp:txBody>
      <dsp:txXfrm>
        <a:off x="0" y="0"/>
        <a:ext cx="5432479" cy="982189"/>
      </dsp:txXfrm>
    </dsp:sp>
    <dsp:sp modelId="{2E57D02A-714F-465E-9EB6-656494A5A3C0}">
      <dsp:nvSpPr>
        <dsp:cNvPr id="0" name=""/>
        <dsp:cNvSpPr/>
      </dsp:nvSpPr>
      <dsp:spPr>
        <a:xfrm>
          <a:off x="545865" y="1160768"/>
          <a:ext cx="6517798" cy="9821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300" b="1" kern="1200" baseline="0" dirty="0" smtClean="0">
              <a:solidFill>
                <a:schemeClr val="bg1"/>
              </a:solidFill>
              <a:ea typeface="微軟正黑體" pitchFamily="34" charset="-120"/>
            </a:rPr>
            <a:t>通路方案的建立</a:t>
          </a:r>
          <a:endParaRPr lang="en-US" sz="3300" b="1" kern="1200" baseline="0" dirty="0">
            <a:solidFill>
              <a:schemeClr val="bg1"/>
            </a:solidFill>
            <a:ea typeface="微軟正黑體" pitchFamily="34" charset="-120"/>
          </a:endParaRPr>
        </a:p>
      </dsp:txBody>
      <dsp:txXfrm>
        <a:off x="545865" y="1160768"/>
        <a:ext cx="5333509" cy="982189"/>
      </dsp:txXfrm>
    </dsp:sp>
    <dsp:sp modelId="{3BE5CB77-23F8-430C-A9C0-A78337A6DFBB}">
      <dsp:nvSpPr>
        <dsp:cNvPr id="0" name=""/>
        <dsp:cNvSpPr/>
      </dsp:nvSpPr>
      <dsp:spPr>
        <a:xfrm>
          <a:off x="1083583" y="2321537"/>
          <a:ext cx="6517798" cy="9821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300" b="1" kern="1200" baseline="0" dirty="0" smtClean="0">
              <a:solidFill>
                <a:schemeClr val="bg1"/>
              </a:solidFill>
              <a:ea typeface="微軟正黑體" pitchFamily="34" charset="-120"/>
            </a:rPr>
            <a:t>通路組合的選擇</a:t>
          </a:r>
          <a:endParaRPr lang="en-US" sz="3300" b="1" kern="1200" baseline="0" dirty="0">
            <a:solidFill>
              <a:schemeClr val="bg1"/>
            </a:solidFill>
            <a:ea typeface="微軟正黑體" pitchFamily="34" charset="-120"/>
          </a:endParaRPr>
        </a:p>
      </dsp:txBody>
      <dsp:txXfrm>
        <a:off x="1083583" y="2321537"/>
        <a:ext cx="5341657" cy="982189"/>
      </dsp:txXfrm>
    </dsp:sp>
    <dsp:sp modelId="{86521CA7-E150-4C5C-8D2D-A064A4BAA70E}">
      <dsp:nvSpPr>
        <dsp:cNvPr id="0" name=""/>
        <dsp:cNvSpPr/>
      </dsp:nvSpPr>
      <dsp:spPr>
        <a:xfrm>
          <a:off x="1629449" y="3482306"/>
          <a:ext cx="6517798" cy="9821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300" b="1" kern="1200" baseline="0" dirty="0" smtClean="0">
              <a:solidFill>
                <a:schemeClr val="bg1"/>
              </a:solidFill>
              <a:ea typeface="微軟正黑體" pitchFamily="34" charset="-120"/>
            </a:rPr>
            <a:t>監控機制的發展</a:t>
          </a:r>
          <a:endParaRPr lang="zh-TW" sz="3300" b="1" kern="1200" baseline="0" dirty="0">
            <a:solidFill>
              <a:schemeClr val="bg1"/>
            </a:solidFill>
            <a:ea typeface="微軟正黑體" pitchFamily="34" charset="-120"/>
          </a:endParaRPr>
        </a:p>
      </dsp:txBody>
      <dsp:txXfrm>
        <a:off x="1629449" y="3482306"/>
        <a:ext cx="5333509" cy="982189"/>
      </dsp:txXfrm>
    </dsp:sp>
    <dsp:sp modelId="{57F30279-7071-44EE-A559-61FE1DD579C1}">
      <dsp:nvSpPr>
        <dsp:cNvPr id="0" name=""/>
        <dsp:cNvSpPr/>
      </dsp:nvSpPr>
      <dsp:spPr>
        <a:xfrm>
          <a:off x="5879375" y="752267"/>
          <a:ext cx="638422" cy="63842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900" b="1" kern="1200" baseline="0">
            <a:solidFill>
              <a:schemeClr val="bg1"/>
            </a:solidFill>
            <a:ea typeface="微軟正黑體" pitchFamily="34" charset="-120"/>
          </a:endParaRPr>
        </a:p>
      </dsp:txBody>
      <dsp:txXfrm>
        <a:off x="5879375" y="752267"/>
        <a:ext cx="638422" cy="638422"/>
      </dsp:txXfrm>
    </dsp:sp>
    <dsp:sp modelId="{330A95AB-AAA3-47AA-95B1-7442CFADA328}">
      <dsp:nvSpPr>
        <dsp:cNvPr id="0" name=""/>
        <dsp:cNvSpPr/>
      </dsp:nvSpPr>
      <dsp:spPr>
        <a:xfrm>
          <a:off x="6425241" y="1913036"/>
          <a:ext cx="638422" cy="63842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900" b="1" kern="1200" baseline="0">
            <a:solidFill>
              <a:schemeClr val="bg1"/>
            </a:solidFill>
            <a:ea typeface="微軟正黑體" pitchFamily="34" charset="-120"/>
          </a:endParaRPr>
        </a:p>
      </dsp:txBody>
      <dsp:txXfrm>
        <a:off x="6425241" y="1913036"/>
        <a:ext cx="638422" cy="638422"/>
      </dsp:txXfrm>
    </dsp:sp>
    <dsp:sp modelId="{1A66D245-5045-40F7-B5F9-C5DF17AF43E7}">
      <dsp:nvSpPr>
        <dsp:cNvPr id="0" name=""/>
        <dsp:cNvSpPr/>
      </dsp:nvSpPr>
      <dsp:spPr>
        <a:xfrm>
          <a:off x="6962959" y="3073805"/>
          <a:ext cx="638422" cy="63842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900" b="1" kern="1200" baseline="0">
            <a:solidFill>
              <a:schemeClr val="bg1"/>
            </a:solidFill>
            <a:ea typeface="微軟正黑體" pitchFamily="34" charset="-120"/>
          </a:endParaRPr>
        </a:p>
      </dsp:txBody>
      <dsp:txXfrm>
        <a:off x="6962959" y="3073805"/>
        <a:ext cx="638422" cy="63842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5563853-1E3D-41FE-8329-2C2752A3F71D}">
      <dsp:nvSpPr>
        <dsp:cNvPr id="0" name=""/>
        <dsp:cNvSpPr/>
      </dsp:nvSpPr>
      <dsp:spPr>
        <a:xfrm>
          <a:off x="0" y="383565"/>
          <a:ext cx="8147248" cy="3912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2317" tIns="479044" rIns="632317" bIns="163576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300" b="0" kern="1200" baseline="0" dirty="0" smtClean="0">
              <a:latin typeface="Comic Sans MS" pitchFamily="66" charset="0"/>
              <a:ea typeface="微軟正黑體" pitchFamily="34" charset="-120"/>
            </a:rPr>
            <a:t>全國數量最多的便利商店 </a:t>
          </a:r>
          <a:r>
            <a:rPr lang="en-US" sz="2300" b="0" kern="1200" baseline="0" dirty="0" smtClean="0">
              <a:latin typeface="Comic Sans MS" pitchFamily="66" charset="0"/>
              <a:ea typeface="微軟正黑體" pitchFamily="34" charset="-120"/>
            </a:rPr>
            <a:t>7-11</a:t>
          </a:r>
          <a:r>
            <a:rPr lang="zh-TW" sz="2300" b="0" kern="1200" baseline="0" dirty="0" smtClean="0">
              <a:latin typeface="Comic Sans MS" pitchFamily="66" charset="0"/>
              <a:ea typeface="微軟正黑體" pitchFamily="34" charset="-120"/>
            </a:rPr>
            <a:t>，近年來從便利商店的角色，轉型為複合式商店，配合統一企業推出數種餐點與提供座位與廁所，讓消費者可以在店內飲食等，並且加上 </a:t>
          </a:r>
          <a:r>
            <a:rPr lang="en-US" sz="2300" b="0" kern="1200" baseline="0" dirty="0" err="1" smtClean="0">
              <a:latin typeface="Comic Sans MS" pitchFamily="66" charset="0"/>
              <a:ea typeface="微軟正黑體" pitchFamily="34" charset="-120"/>
            </a:rPr>
            <a:t>ibon</a:t>
          </a:r>
          <a:r>
            <a:rPr lang="en-US" sz="2300" b="0" kern="1200" baseline="0" dirty="0" smtClean="0">
              <a:latin typeface="Comic Sans MS" pitchFamily="66" charset="0"/>
              <a:ea typeface="微軟正黑體" pitchFamily="34" charset="-120"/>
            </a:rPr>
            <a:t> </a:t>
          </a:r>
          <a:r>
            <a:rPr lang="zh-TW" sz="2300" b="0" kern="1200" baseline="0" dirty="0" smtClean="0">
              <a:latin typeface="Comic Sans MS" pitchFamily="66" charset="0"/>
              <a:ea typeface="微軟正黑體" pitchFamily="34" charset="-120"/>
            </a:rPr>
            <a:t>的服務，藉此滿足消費者所有可能的需求。</a:t>
          </a:r>
          <a:endParaRPr lang="en-US" sz="2300" b="0" kern="1200" baseline="0" dirty="0">
            <a:latin typeface="Comic Sans MS" pitchFamily="66" charset="0"/>
            <a:ea typeface="微軟正黑體" pitchFamily="34" charset="-120"/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300" b="0" kern="1200" baseline="0" dirty="0" smtClean="0">
              <a:solidFill>
                <a:srgbClr val="C00000"/>
              </a:solidFill>
              <a:latin typeface="Comic Sans MS" pitchFamily="66" charset="0"/>
              <a:ea typeface="微軟正黑體" pitchFamily="34" charset="-120"/>
            </a:rPr>
            <a:t>想一想：</a:t>
          </a:r>
          <a:r>
            <a:rPr lang="zh-TW" sz="2300" b="0" kern="1200" baseline="0" dirty="0" smtClean="0">
              <a:latin typeface="Comic Sans MS" pitchFamily="66" charset="0"/>
              <a:ea typeface="微軟正黑體" pitchFamily="34" charset="-120"/>
            </a:rPr>
            <a:t>我們去 </a:t>
          </a:r>
          <a:r>
            <a:rPr lang="en-US" sz="2300" b="0" kern="1200" baseline="0" dirty="0" smtClean="0">
              <a:latin typeface="Comic Sans MS" pitchFamily="66" charset="0"/>
              <a:ea typeface="微軟正黑體" pitchFamily="34" charset="-120"/>
            </a:rPr>
            <a:t>7-11 </a:t>
          </a:r>
          <a:r>
            <a:rPr lang="zh-TW" sz="2300" b="0" kern="1200" baseline="0" dirty="0" smtClean="0">
              <a:latin typeface="Comic Sans MS" pitchFamily="66" charset="0"/>
              <a:ea typeface="微軟正黑體" pitchFamily="34" charset="-120"/>
            </a:rPr>
            <a:t>除了買東西外，還能接受哪些服務？</a:t>
          </a:r>
          <a:endParaRPr lang="zh-TW" sz="2300" b="0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0" y="383565"/>
        <a:ext cx="8147248" cy="3912300"/>
      </dsp:txXfrm>
    </dsp:sp>
    <dsp:sp modelId="{B5F6F61D-EF25-4A47-983E-634B94395C57}">
      <dsp:nvSpPr>
        <dsp:cNvPr id="0" name=""/>
        <dsp:cNvSpPr/>
      </dsp:nvSpPr>
      <dsp:spPr>
        <a:xfrm>
          <a:off x="407362" y="44085"/>
          <a:ext cx="5703073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563" tIns="0" rIns="215563" bIns="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300" b="1" kern="1200" baseline="0" dirty="0" smtClean="0">
              <a:latin typeface="Comic Sans MS" pitchFamily="66" charset="0"/>
              <a:ea typeface="微軟正黑體" pitchFamily="34" charset="-120"/>
            </a:rPr>
            <a:t>生活上的應用</a:t>
          </a:r>
          <a:r>
            <a:rPr lang="en-US" sz="2300" b="1" kern="1200" baseline="0" dirty="0" smtClean="0">
              <a:latin typeface="Comic Sans MS" pitchFamily="66" charset="0"/>
              <a:ea typeface="微軟正黑體" pitchFamily="34" charset="-120"/>
            </a:rPr>
            <a:t>——7-11 </a:t>
          </a:r>
          <a:r>
            <a:rPr lang="zh-TW" sz="2300" b="1" kern="1200" baseline="0" dirty="0" smtClean="0">
              <a:latin typeface="Comic Sans MS" pitchFamily="66" charset="0"/>
              <a:ea typeface="微軟正黑體" pitchFamily="34" charset="-120"/>
            </a:rPr>
            <a:t>的轉型</a:t>
          </a:r>
          <a:endParaRPr lang="en-US" sz="2300" b="1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407362" y="44085"/>
        <a:ext cx="5703073" cy="67896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5563853-1E3D-41FE-8329-2C2752A3F71D}">
      <dsp:nvSpPr>
        <dsp:cNvPr id="0" name=""/>
        <dsp:cNvSpPr/>
      </dsp:nvSpPr>
      <dsp:spPr>
        <a:xfrm>
          <a:off x="0" y="994575"/>
          <a:ext cx="8147248" cy="264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2317" tIns="416560" rIns="632317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0" kern="1200" baseline="0" dirty="0" smtClean="0">
              <a:latin typeface="Comic Sans MS" pitchFamily="66" charset="0"/>
              <a:ea typeface="微軟正黑體" pitchFamily="34" charset="-120"/>
            </a:rPr>
            <a:t>遠傳電信看好遠距照護的發展，</a:t>
          </a:r>
          <a:r>
            <a:rPr lang="en-US" altLang="zh-TW" sz="2000" b="0" kern="1200" baseline="0" dirty="0" smtClean="0">
              <a:latin typeface="Comic Sans MS" pitchFamily="66" charset="0"/>
              <a:ea typeface="微軟正黑體" pitchFamily="34" charset="-120"/>
            </a:rPr>
            <a:t>2014</a:t>
          </a:r>
          <a:r>
            <a:rPr lang="zh-TW" altLang="en-US" sz="2000" b="0" kern="1200" baseline="0" dirty="0" smtClean="0">
              <a:latin typeface="Comic Sans MS" pitchFamily="66" charset="0"/>
              <a:ea typeface="微軟正黑體" pitchFamily="34" charset="-120"/>
            </a:rPr>
            <a:t> 年與亞東醫院合作，推出 </a:t>
          </a:r>
          <a:r>
            <a:rPr lang="en-US" altLang="zh-TW" sz="2000" b="0" kern="1200" baseline="0" dirty="0" smtClean="0">
              <a:latin typeface="Comic Sans MS" pitchFamily="66" charset="0"/>
              <a:ea typeface="微軟正黑體" pitchFamily="34" charset="-120"/>
            </a:rPr>
            <a:t>Health </a:t>
          </a:r>
          <a:r>
            <a:rPr lang="zh-TW" altLang="en-US" sz="2000" b="0" kern="1200" baseline="0" dirty="0" smtClean="0">
              <a:latin typeface="Comic Sans MS" pitchFamily="66" charset="0"/>
              <a:ea typeface="微軟正黑體" pitchFamily="34" charset="-120"/>
            </a:rPr>
            <a:t>健康</a:t>
          </a:r>
          <a:r>
            <a:rPr lang="en-US" altLang="zh-TW" sz="2000" b="0" kern="1200" baseline="0" dirty="0" smtClean="0">
              <a:latin typeface="Comic Sans MS" pitchFamily="66" charset="0"/>
              <a:ea typeface="微軟正黑體" pitchFamily="34" charset="-120"/>
            </a:rPr>
            <a:t>+ </a:t>
          </a:r>
          <a:r>
            <a:rPr lang="zh-TW" altLang="en-US" sz="2000" b="0" kern="1200" baseline="0" dirty="0" smtClean="0">
              <a:latin typeface="Comic Sans MS" pitchFamily="66" charset="0"/>
              <a:ea typeface="微軟正黑體" pitchFamily="34" charset="-120"/>
            </a:rPr>
            <a:t>的服務，透過遠傳電信的網路平台來讓醫療業者可以進行遠距的監測，同時，結合社區、藥局等角色來提供記錄、管理需求者的健康，發展出新的營運模式。</a:t>
          </a:r>
          <a:endParaRPr lang="en-US" sz="2000" b="0" kern="1200" baseline="0" dirty="0">
            <a:latin typeface="Comic Sans MS" pitchFamily="66" charset="0"/>
            <a:ea typeface="微軟正黑體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0" kern="1200" baseline="0" dirty="0" smtClean="0">
              <a:solidFill>
                <a:srgbClr val="C00000"/>
              </a:solidFill>
              <a:latin typeface="Comic Sans MS" pitchFamily="66" charset="0"/>
              <a:ea typeface="微軟正黑體" pitchFamily="34" charset="-120"/>
            </a:rPr>
            <a:t>想一想：</a:t>
          </a:r>
          <a:r>
            <a:rPr lang="zh-TW" altLang="en-US" sz="2000" b="0" kern="1200" baseline="0" dirty="0" smtClean="0">
              <a:latin typeface="Comic Sans MS" pitchFamily="66" charset="0"/>
              <a:ea typeface="微軟正黑體" pitchFamily="34" charset="-120"/>
            </a:rPr>
            <a:t>遠傳電信跟亞東醫院合作是否能創造綜效？</a:t>
          </a:r>
        </a:p>
      </dsp:txBody>
      <dsp:txXfrm>
        <a:off x="0" y="994575"/>
        <a:ext cx="8147248" cy="2646000"/>
      </dsp:txXfrm>
    </dsp:sp>
    <dsp:sp modelId="{B5F6F61D-EF25-4A47-983E-634B94395C57}">
      <dsp:nvSpPr>
        <dsp:cNvPr id="0" name=""/>
        <dsp:cNvSpPr/>
      </dsp:nvSpPr>
      <dsp:spPr>
        <a:xfrm>
          <a:off x="407362" y="699375"/>
          <a:ext cx="5703073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563" tIns="0" rIns="215563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000" b="1" kern="1200" baseline="0" dirty="0" smtClean="0">
              <a:latin typeface="Comic Sans MS" pitchFamily="66" charset="0"/>
              <a:ea typeface="微軟正黑體" pitchFamily="34" charset="-120"/>
            </a:rPr>
            <a:t>生活上的應用</a:t>
          </a:r>
          <a:r>
            <a:rPr lang="en-US" sz="2000" b="1" kern="1200" baseline="0" dirty="0" smtClean="0">
              <a:latin typeface="Comic Sans MS" pitchFamily="66" charset="0"/>
              <a:ea typeface="微軟正黑體" pitchFamily="34" charset="-120"/>
            </a:rPr>
            <a:t>——</a:t>
          </a:r>
          <a:r>
            <a:rPr lang="zh-TW" altLang="en-US" sz="2000" b="1" kern="1200" baseline="0" dirty="0" smtClean="0">
              <a:latin typeface="Comic Sans MS" pitchFamily="66" charset="0"/>
              <a:ea typeface="微軟正黑體" pitchFamily="34" charset="-120"/>
            </a:rPr>
            <a:t>遠傳電信與亞東醫院的合作</a:t>
          </a:r>
          <a:endParaRPr lang="en-US" sz="2000" b="1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407362" y="699375"/>
        <a:ext cx="5703073" cy="59040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A8D8C7-D98A-4124-88FC-6C571A12645C}">
      <dsp:nvSpPr>
        <dsp:cNvPr id="0" name=""/>
        <dsp:cNvSpPr/>
      </dsp:nvSpPr>
      <dsp:spPr>
        <a:xfrm>
          <a:off x="39" y="0"/>
          <a:ext cx="3806995" cy="152279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baseline="0" dirty="0" smtClean="0">
              <a:latin typeface="Comic Sans MS" pitchFamily="66" charset="0"/>
              <a:ea typeface="微軟正黑體" pitchFamily="34" charset="-120"/>
            </a:rPr>
            <a:t>1.</a:t>
          </a:r>
          <a:r>
            <a:rPr lang="zh-TW" sz="2800" b="1" kern="1200" baseline="0" dirty="0" smtClean="0">
              <a:latin typeface="Comic Sans MS" pitchFamily="66" charset="0"/>
              <a:ea typeface="微軟正黑體" pitchFamily="34" charset="-120"/>
            </a:rPr>
            <a:t>整合所有的服務 </a:t>
          </a:r>
          <a:r>
            <a:rPr lang="en-US" sz="2800" b="1" kern="1200" baseline="0" dirty="0" smtClean="0">
              <a:latin typeface="Comic Sans MS" pitchFamily="66" charset="0"/>
              <a:ea typeface="微軟正黑體" pitchFamily="34" charset="-120"/>
            </a:rPr>
            <a:t>(Integration)</a:t>
          </a:r>
          <a:endParaRPr lang="zh-TW" sz="2800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39" y="0"/>
        <a:ext cx="3806995" cy="1522798"/>
      </dsp:txXfrm>
    </dsp:sp>
    <dsp:sp modelId="{4FA31A4F-9DAD-4129-9813-2194A0905C69}">
      <dsp:nvSpPr>
        <dsp:cNvPr id="0" name=""/>
        <dsp:cNvSpPr/>
      </dsp:nvSpPr>
      <dsp:spPr>
        <a:xfrm>
          <a:off x="39" y="1528099"/>
          <a:ext cx="3806995" cy="37297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Comic Sans MS" pitchFamily="66" charset="0"/>
              <a:ea typeface="微軟正黑體" pitchFamily="34" charset="-120"/>
            </a:rPr>
            <a:t>圖 </a:t>
          </a:r>
          <a:r>
            <a:rPr lang="en-US" altLang="zh-TW" sz="2000" kern="1200" baseline="0" dirty="0" smtClean="0">
              <a:latin typeface="Comic Sans MS" pitchFamily="66" charset="0"/>
              <a:ea typeface="微軟正黑體" pitchFamily="34" charset="-120"/>
            </a:rPr>
            <a:t>12-5</a:t>
          </a:r>
          <a:r>
            <a:rPr lang="zh-TW" altLang="en-US" sz="2000" kern="1200" baseline="0" dirty="0" smtClean="0">
              <a:latin typeface="Comic Sans MS" pitchFamily="66" charset="0"/>
              <a:ea typeface="微軟正黑體" pitchFamily="34" charset="-120"/>
            </a:rPr>
            <a:t>　</a:t>
          </a:r>
          <a:r>
            <a:rPr lang="en-US" altLang="zh-TW" sz="2000" kern="1200" baseline="0" dirty="0" smtClean="0">
              <a:latin typeface="Comic Sans MS" pitchFamily="66" charset="0"/>
              <a:ea typeface="微軟正黑體" pitchFamily="34" charset="-120"/>
            </a:rPr>
            <a:t>Yahoo!</a:t>
          </a:r>
          <a:r>
            <a:rPr lang="zh-TW" altLang="en-US" sz="2000" kern="1200" baseline="0" dirty="0" smtClean="0">
              <a:latin typeface="Comic Sans MS" pitchFamily="66" charset="0"/>
              <a:ea typeface="微軟正黑體" pitchFamily="34" charset="-120"/>
            </a:rPr>
            <a:t>奇摩首頁</a:t>
          </a:r>
          <a:endParaRPr lang="zh-TW" sz="2000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39" y="1528099"/>
        <a:ext cx="3806995" cy="3729700"/>
      </dsp:txXfrm>
    </dsp:sp>
    <dsp:sp modelId="{80E890C9-C749-4E79-9957-6DAB5FC889C5}">
      <dsp:nvSpPr>
        <dsp:cNvPr id="0" name=""/>
        <dsp:cNvSpPr/>
      </dsp:nvSpPr>
      <dsp:spPr>
        <a:xfrm>
          <a:off x="4340014" y="0"/>
          <a:ext cx="3806995" cy="152279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baseline="0" dirty="0" smtClean="0">
              <a:latin typeface="Comic Sans MS" pitchFamily="66" charset="0"/>
              <a:ea typeface="微軟正黑體" pitchFamily="34" charset="-120"/>
            </a:rPr>
            <a:t>2.</a:t>
          </a:r>
          <a:r>
            <a:rPr lang="zh-TW" sz="2800" b="1" kern="1200" baseline="0" dirty="0" smtClean="0">
              <a:latin typeface="Comic Sans MS" pitchFamily="66" charset="0"/>
              <a:ea typeface="微軟正黑體" pitchFamily="34" charset="-120"/>
            </a:rPr>
            <a:t>提供專業化平台 </a:t>
          </a:r>
          <a:r>
            <a:rPr lang="en-US" sz="2800" b="1" kern="1200" baseline="0" dirty="0" smtClean="0">
              <a:latin typeface="Comic Sans MS" pitchFamily="66" charset="0"/>
              <a:ea typeface="微軟正黑體" pitchFamily="34" charset="-120"/>
            </a:rPr>
            <a:t>(Professional)</a:t>
          </a:r>
          <a:endParaRPr lang="zh-TW" sz="2800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4340014" y="0"/>
        <a:ext cx="3806995" cy="1522798"/>
      </dsp:txXfrm>
    </dsp:sp>
    <dsp:sp modelId="{ED874131-D0B1-442B-BD9A-D1856DC7BDFC}">
      <dsp:nvSpPr>
        <dsp:cNvPr id="0" name=""/>
        <dsp:cNvSpPr/>
      </dsp:nvSpPr>
      <dsp:spPr>
        <a:xfrm>
          <a:off x="4340014" y="1528099"/>
          <a:ext cx="3806995" cy="37297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zh-TW" sz="2000" kern="1200" baseline="0" dirty="0" smtClean="0">
              <a:latin typeface="Comic Sans MS" pitchFamily="66" charset="0"/>
              <a:ea typeface="微軟正黑體" pitchFamily="34" charset="-120"/>
            </a:rPr>
            <a:t>緯來體育台</a:t>
          </a:r>
          <a:endParaRPr lang="zh-TW" sz="2000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4340014" y="1528099"/>
        <a:ext cx="3806995" cy="372970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A8D8C7-D98A-4124-88FC-6C571A12645C}">
      <dsp:nvSpPr>
        <dsp:cNvPr id="0" name=""/>
        <dsp:cNvSpPr/>
      </dsp:nvSpPr>
      <dsp:spPr>
        <a:xfrm>
          <a:off x="39" y="0"/>
          <a:ext cx="3806995" cy="152279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baseline="0" dirty="0" smtClean="0">
              <a:latin typeface="Comic Sans MS" pitchFamily="66" charset="0"/>
              <a:ea typeface="微軟正黑體" pitchFamily="34" charset="-120"/>
            </a:rPr>
            <a:t>3.</a:t>
          </a:r>
          <a:r>
            <a:rPr lang="zh-TW" altLang="en-US" sz="2800" b="1" kern="1200" baseline="0" dirty="0" smtClean="0">
              <a:latin typeface="Comic Sans MS" pitchFamily="66" charset="0"/>
              <a:ea typeface="微軟正黑體" pitchFamily="34" charset="-120"/>
            </a:rPr>
            <a:t>發展個人化服務 </a:t>
          </a:r>
          <a:r>
            <a:rPr lang="en-US" altLang="zh-TW" sz="2800" b="1" kern="1200" baseline="0" dirty="0" smtClean="0">
              <a:latin typeface="Comic Sans MS" pitchFamily="66" charset="0"/>
              <a:ea typeface="微軟正黑體" pitchFamily="34" charset="-120"/>
            </a:rPr>
            <a:t>(Personal Service)</a:t>
          </a:r>
          <a:endParaRPr lang="zh-TW" sz="2800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39" y="0"/>
        <a:ext cx="3806995" cy="1522798"/>
      </dsp:txXfrm>
    </dsp:sp>
    <dsp:sp modelId="{4FA31A4F-9DAD-4129-9813-2194A0905C69}">
      <dsp:nvSpPr>
        <dsp:cNvPr id="0" name=""/>
        <dsp:cNvSpPr/>
      </dsp:nvSpPr>
      <dsp:spPr>
        <a:xfrm>
          <a:off x="39" y="1528099"/>
          <a:ext cx="3806995" cy="37297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Comic Sans MS" pitchFamily="66" charset="0"/>
              <a:ea typeface="微軟正黑體" pitchFamily="34" charset="-120"/>
            </a:rPr>
            <a:t>圖 </a:t>
          </a:r>
          <a:r>
            <a:rPr lang="en-US" altLang="en-US" sz="2000" kern="1200" baseline="0" dirty="0" smtClean="0">
              <a:latin typeface="Comic Sans MS" pitchFamily="66" charset="0"/>
              <a:ea typeface="微軟正黑體" pitchFamily="34" charset="-120"/>
            </a:rPr>
            <a:t>12-6</a:t>
          </a:r>
          <a:r>
            <a:rPr lang="zh-TW" altLang="en-US" sz="2000" kern="1200" baseline="0" dirty="0" smtClean="0">
              <a:latin typeface="Comic Sans MS" pitchFamily="66" charset="0"/>
              <a:ea typeface="微軟正黑體" pitchFamily="34" charset="-120"/>
            </a:rPr>
            <a:t>　</a:t>
          </a:r>
          <a:r>
            <a:rPr lang="en-US" altLang="en-US" sz="2000" kern="1200" baseline="0" dirty="0" smtClean="0">
              <a:latin typeface="Comic Sans MS" pitchFamily="66" charset="0"/>
              <a:ea typeface="微軟正黑體" pitchFamily="34" charset="-120"/>
            </a:rPr>
            <a:t>EVERNOTE </a:t>
          </a:r>
          <a:r>
            <a:rPr lang="zh-TW" altLang="en-US" sz="2000" kern="1200" baseline="0" dirty="0" smtClean="0">
              <a:latin typeface="Comic Sans MS" pitchFamily="66" charset="0"/>
              <a:ea typeface="微軟正黑體" pitchFamily="34" charset="-120"/>
            </a:rPr>
            <a:t>首頁</a:t>
          </a:r>
          <a:endParaRPr lang="zh-TW" sz="2000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39" y="1528099"/>
        <a:ext cx="3806995" cy="3729700"/>
      </dsp:txXfrm>
    </dsp:sp>
    <dsp:sp modelId="{80E890C9-C749-4E79-9957-6DAB5FC889C5}">
      <dsp:nvSpPr>
        <dsp:cNvPr id="0" name=""/>
        <dsp:cNvSpPr/>
      </dsp:nvSpPr>
      <dsp:spPr>
        <a:xfrm>
          <a:off x="4340014" y="0"/>
          <a:ext cx="3806995" cy="152279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baseline="0" dirty="0" smtClean="0">
              <a:latin typeface="Comic Sans MS" pitchFamily="66" charset="0"/>
              <a:ea typeface="微軟正黑體" pitchFamily="34" charset="-120"/>
            </a:rPr>
            <a:t>4.</a:t>
          </a:r>
          <a:r>
            <a:rPr lang="zh-TW" altLang="en-US" sz="2800" b="1" kern="1200" baseline="0" dirty="0" smtClean="0">
              <a:latin typeface="Comic Sans MS" pitchFamily="66" charset="0"/>
              <a:ea typeface="微軟正黑體" pitchFamily="34" charset="-120"/>
            </a:rPr>
            <a:t>多品牌策略 </a:t>
          </a:r>
          <a:r>
            <a:rPr lang="en-US" altLang="zh-TW" sz="2800" b="1" kern="1200" baseline="0" dirty="0" smtClean="0">
              <a:latin typeface="Comic Sans MS" pitchFamily="66" charset="0"/>
              <a:ea typeface="微軟正黑體" pitchFamily="34" charset="-120"/>
            </a:rPr>
            <a:t>(Multi-brand Strategy)</a:t>
          </a:r>
          <a:endParaRPr lang="zh-TW" sz="2800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4340014" y="0"/>
        <a:ext cx="3806995" cy="1522798"/>
      </dsp:txXfrm>
    </dsp:sp>
    <dsp:sp modelId="{ED874131-D0B1-442B-BD9A-D1856DC7BDFC}">
      <dsp:nvSpPr>
        <dsp:cNvPr id="0" name=""/>
        <dsp:cNvSpPr/>
      </dsp:nvSpPr>
      <dsp:spPr>
        <a:xfrm>
          <a:off x="4340014" y="1528099"/>
          <a:ext cx="3806995" cy="37297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zh-TW" sz="2000" kern="1200" baseline="0" dirty="0" smtClean="0">
              <a:latin typeface="Comic Sans MS" pitchFamily="66" charset="0"/>
              <a:ea typeface="微軟正黑體" pitchFamily="34" charset="-120"/>
            </a:rPr>
            <a:t>圖 </a:t>
          </a:r>
          <a:r>
            <a:rPr lang="en-US" altLang="zh-TW" sz="2000" kern="1200" baseline="0" dirty="0" smtClean="0">
              <a:latin typeface="Comic Sans MS" pitchFamily="66" charset="0"/>
              <a:ea typeface="微軟正黑體" pitchFamily="34" charset="-120"/>
            </a:rPr>
            <a:t>12-7</a:t>
          </a:r>
          <a:r>
            <a:rPr lang="zh-TW" altLang="zh-TW" sz="2000" kern="1200" baseline="0" dirty="0" smtClean="0">
              <a:latin typeface="Comic Sans MS" pitchFamily="66" charset="0"/>
              <a:ea typeface="微軟正黑體" pitchFamily="34" charset="-120"/>
            </a:rPr>
            <a:t>　</a:t>
          </a:r>
          <a:r>
            <a:rPr lang="en-US" altLang="zh-TW" sz="2000" kern="1200" baseline="0" dirty="0" err="1" smtClean="0">
              <a:latin typeface="Comic Sans MS" pitchFamily="66" charset="0"/>
              <a:ea typeface="微軟正黑體" pitchFamily="34" charset="-120"/>
            </a:rPr>
            <a:t>PChome</a:t>
          </a:r>
          <a:r>
            <a:rPr lang="en-US" altLang="zh-TW" sz="2000" kern="1200" baseline="0" dirty="0" smtClean="0">
              <a:latin typeface="Comic Sans MS" pitchFamily="66" charset="0"/>
              <a:ea typeface="微軟正黑體" pitchFamily="34" charset="-120"/>
            </a:rPr>
            <a:t> Online </a:t>
          </a:r>
          <a:r>
            <a:rPr lang="zh-TW" altLang="zh-TW" sz="2000" kern="1200" baseline="0" dirty="0" smtClean="0">
              <a:latin typeface="Comic Sans MS" pitchFamily="66" charset="0"/>
              <a:ea typeface="微軟正黑體" pitchFamily="34" charset="-120"/>
            </a:rPr>
            <a:t>商店街</a:t>
          </a:r>
          <a:endParaRPr lang="zh-TW" sz="2000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4340014" y="1528099"/>
        <a:ext cx="3806995" cy="372970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5563853-1E3D-41FE-8329-2C2752A3F71D}">
      <dsp:nvSpPr>
        <dsp:cNvPr id="0" name=""/>
        <dsp:cNvSpPr/>
      </dsp:nvSpPr>
      <dsp:spPr>
        <a:xfrm>
          <a:off x="0" y="1154236"/>
          <a:ext cx="8147248" cy="235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2317" tIns="458216" rIns="632317" bIns="156464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b="0" kern="1200" baseline="0" dirty="0" smtClean="0">
              <a:latin typeface="Comic Sans MS" pitchFamily="66" charset="0"/>
              <a:ea typeface="微軟正黑體" pitchFamily="34" charset="-120"/>
            </a:rPr>
            <a:t>成立於 </a:t>
          </a:r>
          <a:r>
            <a:rPr lang="en-US" altLang="en-US" sz="2200" b="0" kern="1200" baseline="0" dirty="0" smtClean="0">
              <a:latin typeface="Comic Sans MS" pitchFamily="66" charset="0"/>
              <a:ea typeface="微軟正黑體" pitchFamily="34" charset="-120"/>
            </a:rPr>
            <a:t>2005 </a:t>
          </a:r>
          <a:r>
            <a:rPr lang="zh-TW" altLang="en-US" sz="2200" b="0" kern="1200" baseline="0" dirty="0" smtClean="0">
              <a:latin typeface="Comic Sans MS" pitchFamily="66" charset="0"/>
              <a:ea typeface="微軟正黑體" pitchFamily="34" charset="-120"/>
            </a:rPr>
            <a:t>年的 </a:t>
          </a:r>
          <a:r>
            <a:rPr lang="en-US" altLang="en-US" sz="2200" b="0" kern="1200" baseline="0" dirty="0" err="1" smtClean="0">
              <a:latin typeface="Comic Sans MS" pitchFamily="66" charset="0"/>
              <a:ea typeface="微軟正黑體" pitchFamily="34" charset="-120"/>
            </a:rPr>
            <a:t>PChome</a:t>
          </a:r>
          <a:r>
            <a:rPr lang="en-US" altLang="en-US" sz="2200" b="0" kern="1200" baseline="0" dirty="0" smtClean="0">
              <a:latin typeface="Comic Sans MS" pitchFamily="66" charset="0"/>
              <a:ea typeface="微軟正黑體" pitchFamily="34" charset="-120"/>
            </a:rPr>
            <a:t> Online </a:t>
          </a:r>
          <a:r>
            <a:rPr lang="zh-TW" altLang="en-US" sz="2200" b="0" kern="1200" baseline="0" dirty="0" smtClean="0">
              <a:latin typeface="Comic Sans MS" pitchFamily="66" charset="0"/>
              <a:ea typeface="微軟正黑體" pitchFamily="34" charset="-120"/>
            </a:rPr>
            <a:t>商店街，是台灣第一個 </a:t>
          </a:r>
          <a:r>
            <a:rPr lang="en-US" altLang="en-US" sz="2200" b="0" kern="1200" baseline="0" dirty="0" smtClean="0">
              <a:latin typeface="Comic Sans MS" pitchFamily="66" charset="0"/>
              <a:ea typeface="微軟正黑體" pitchFamily="34" charset="-120"/>
            </a:rPr>
            <a:t>B to B to C </a:t>
          </a:r>
          <a:r>
            <a:rPr lang="zh-TW" altLang="en-US" sz="2200" b="0" kern="1200" baseline="0" dirty="0" smtClean="0">
              <a:latin typeface="Comic Sans MS" pitchFamily="66" charset="0"/>
              <a:ea typeface="微軟正黑體" pitchFamily="34" charset="-120"/>
            </a:rPr>
            <a:t>的開店平台，在 </a:t>
          </a:r>
          <a:r>
            <a:rPr lang="en-US" altLang="en-US" sz="2200" b="0" kern="1200" baseline="0" dirty="0" smtClean="0">
              <a:latin typeface="Comic Sans MS" pitchFamily="66" charset="0"/>
              <a:ea typeface="微軟正黑體" pitchFamily="34" charset="-120"/>
            </a:rPr>
            <a:t>2014 </a:t>
          </a:r>
          <a:r>
            <a:rPr lang="zh-TW" altLang="en-US" sz="2200" b="0" kern="1200" baseline="0" dirty="0" smtClean="0">
              <a:latin typeface="Comic Sans MS" pitchFamily="66" charset="0"/>
              <a:ea typeface="微軟正黑體" pitchFamily="34" charset="-120"/>
            </a:rPr>
            <a:t>年 </a:t>
          </a:r>
          <a:r>
            <a:rPr lang="en-US" altLang="en-US" sz="2200" b="0" kern="1200" baseline="0" dirty="0" smtClean="0">
              <a:latin typeface="Comic Sans MS" pitchFamily="66" charset="0"/>
              <a:ea typeface="微軟正黑體" pitchFamily="34" charset="-120"/>
            </a:rPr>
            <a:t>6 </a:t>
          </a:r>
          <a:r>
            <a:rPr lang="zh-TW" altLang="en-US" sz="2200" b="0" kern="1200" baseline="0" dirty="0" smtClean="0">
              <a:latin typeface="Comic Sans MS" pitchFamily="66" charset="0"/>
              <a:ea typeface="微軟正黑體" pitchFamily="34" charset="-120"/>
            </a:rPr>
            <a:t>月為止，商品數已經超過 </a:t>
          </a:r>
          <a:r>
            <a:rPr lang="en-US" altLang="en-US" sz="2200" b="0" kern="1200" baseline="0" dirty="0" smtClean="0">
              <a:latin typeface="Comic Sans MS" pitchFamily="66" charset="0"/>
              <a:ea typeface="微軟正黑體" pitchFamily="34" charset="-120"/>
            </a:rPr>
            <a:t>1,700 </a:t>
          </a:r>
          <a:r>
            <a:rPr lang="zh-TW" altLang="en-US" sz="2200" b="0" kern="1200" baseline="0" dirty="0" smtClean="0">
              <a:latin typeface="Comic Sans MS" pitchFamily="66" charset="0"/>
              <a:ea typeface="微軟正黑體" pitchFamily="34" charset="-120"/>
            </a:rPr>
            <a:t>萬件、也有超過 </a:t>
          </a:r>
          <a:r>
            <a:rPr lang="en-US" altLang="en-US" sz="2200" b="0" kern="1200" baseline="0" dirty="0" smtClean="0">
              <a:latin typeface="Comic Sans MS" pitchFamily="66" charset="0"/>
              <a:ea typeface="微軟正黑體" pitchFamily="34" charset="-120"/>
            </a:rPr>
            <a:t>1 </a:t>
          </a:r>
          <a:r>
            <a:rPr lang="zh-TW" altLang="en-US" sz="2200" b="0" kern="1200" baseline="0" dirty="0" smtClean="0">
              <a:latin typeface="Comic Sans MS" pitchFamily="66" charset="0"/>
              <a:ea typeface="微軟正黑體" pitchFamily="34" charset="-120"/>
            </a:rPr>
            <a:t>萬 </a:t>
          </a:r>
          <a:r>
            <a:rPr lang="en-US" altLang="en-US" sz="2200" b="0" kern="1200" baseline="0" dirty="0" smtClean="0">
              <a:latin typeface="Comic Sans MS" pitchFamily="66" charset="0"/>
              <a:ea typeface="微軟正黑體" pitchFamily="34" charset="-120"/>
            </a:rPr>
            <a:t>6,000 </a:t>
          </a:r>
          <a:r>
            <a:rPr lang="zh-TW" altLang="en-US" sz="2200" b="0" kern="1200" baseline="0" dirty="0" smtClean="0">
              <a:latin typeface="Comic Sans MS" pitchFamily="66" charset="0"/>
              <a:ea typeface="微軟正黑體" pitchFamily="34" charset="-120"/>
            </a:rPr>
            <a:t>間商店，成立之後維持盈餘，在 </a:t>
          </a:r>
          <a:r>
            <a:rPr lang="en-US" altLang="en-US" sz="2200" b="0" kern="1200" baseline="0" dirty="0" smtClean="0">
              <a:latin typeface="Comic Sans MS" pitchFamily="66" charset="0"/>
              <a:ea typeface="微軟正黑體" pitchFamily="34" charset="-120"/>
            </a:rPr>
            <a:t>2011 </a:t>
          </a:r>
          <a:r>
            <a:rPr lang="zh-TW" altLang="en-US" sz="2200" b="0" kern="1200" baseline="0" dirty="0" smtClean="0">
              <a:latin typeface="Comic Sans MS" pitchFamily="66" charset="0"/>
              <a:ea typeface="微軟正黑體" pitchFamily="34" charset="-120"/>
            </a:rPr>
            <a:t>年順利掛牌上櫃。</a:t>
          </a:r>
          <a:endParaRPr lang="en-US" sz="2200" b="0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0" y="1154236"/>
        <a:ext cx="8147248" cy="2356200"/>
      </dsp:txXfrm>
    </dsp:sp>
    <dsp:sp modelId="{B5F6F61D-EF25-4A47-983E-634B94395C57}">
      <dsp:nvSpPr>
        <dsp:cNvPr id="0" name=""/>
        <dsp:cNvSpPr/>
      </dsp:nvSpPr>
      <dsp:spPr>
        <a:xfrm>
          <a:off x="407362" y="829516"/>
          <a:ext cx="5703073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563" tIns="0" rIns="215563" bIns="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200" b="1" kern="1200" baseline="0" dirty="0" smtClean="0">
              <a:latin typeface="Comic Sans MS" pitchFamily="66" charset="0"/>
              <a:ea typeface="微軟正黑體" pitchFamily="34" charset="-120"/>
            </a:rPr>
            <a:t>生活上的應用</a:t>
          </a:r>
          <a:r>
            <a:rPr lang="en-US" sz="2200" b="1" kern="1200" baseline="0" dirty="0" smtClean="0">
              <a:latin typeface="Comic Sans MS" pitchFamily="66" charset="0"/>
              <a:ea typeface="微軟正黑體" pitchFamily="34" charset="-120"/>
            </a:rPr>
            <a:t>——</a:t>
          </a:r>
          <a:r>
            <a:rPr lang="en-US" altLang="zh-TW" sz="2200" b="1" kern="1200" baseline="0" dirty="0" err="1" smtClean="0">
              <a:latin typeface="Comic Sans MS" pitchFamily="66" charset="0"/>
              <a:ea typeface="微軟正黑體" pitchFamily="34" charset="-120"/>
            </a:rPr>
            <a:t>PChome</a:t>
          </a:r>
          <a:r>
            <a:rPr lang="en-US" altLang="zh-TW" sz="2200" b="1" kern="1200" baseline="0" dirty="0" smtClean="0">
              <a:latin typeface="Comic Sans MS" pitchFamily="66" charset="0"/>
              <a:ea typeface="微軟正黑體" pitchFamily="34" charset="-120"/>
            </a:rPr>
            <a:t> Online </a:t>
          </a:r>
          <a:r>
            <a:rPr lang="zh-TW" altLang="en-US" sz="2200" b="1" kern="1200" baseline="0" dirty="0" smtClean="0">
              <a:latin typeface="Comic Sans MS" pitchFamily="66" charset="0"/>
              <a:ea typeface="微軟正黑體" pitchFamily="34" charset="-120"/>
            </a:rPr>
            <a:t>商店街</a:t>
          </a:r>
          <a:endParaRPr lang="en-US" sz="2200" b="1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407362" y="829516"/>
        <a:ext cx="5703073" cy="64944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5563853-1E3D-41FE-8329-2C2752A3F71D}">
      <dsp:nvSpPr>
        <dsp:cNvPr id="0" name=""/>
        <dsp:cNvSpPr/>
      </dsp:nvSpPr>
      <dsp:spPr>
        <a:xfrm>
          <a:off x="0" y="584291"/>
          <a:ext cx="5328591" cy="258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558" tIns="416560" rIns="413558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0" kern="1200" baseline="0" dirty="0" smtClean="0">
              <a:latin typeface="Comic Sans MS" pitchFamily="66" charset="0"/>
              <a:ea typeface="微軟正黑體" pitchFamily="34" charset="-120"/>
            </a:rPr>
            <a:t>以物易物網讓網友可以提供自己手中的產品，並設定要交換的東西，如果有人擁有該品項，就可以完成交易，目前可供交易的產品分類共有 </a:t>
          </a:r>
          <a:r>
            <a:rPr lang="en-US" altLang="en-US" sz="2000" b="0" kern="1200" baseline="0" dirty="0" smtClean="0">
              <a:latin typeface="Comic Sans MS" pitchFamily="66" charset="0"/>
              <a:ea typeface="微軟正黑體" pitchFamily="34" charset="-120"/>
            </a:rPr>
            <a:t>20 </a:t>
          </a:r>
          <a:r>
            <a:rPr lang="zh-TW" altLang="en-US" sz="2000" b="0" kern="1200" baseline="0" dirty="0" smtClean="0">
              <a:latin typeface="Comic Sans MS" pitchFamily="66" charset="0"/>
              <a:ea typeface="微軟正黑體" pitchFamily="34" charset="-120"/>
            </a:rPr>
            <a:t>類，品項非常多</a:t>
          </a:r>
          <a:r>
            <a:rPr lang="en-US" altLang="en-US" sz="2000" b="0" kern="1200" baseline="0" dirty="0" smtClean="0">
              <a:latin typeface="Comic Sans MS" pitchFamily="66" charset="0"/>
              <a:ea typeface="微軟正黑體" pitchFamily="34" charset="-120"/>
            </a:rPr>
            <a:t>(</a:t>
          </a:r>
          <a:r>
            <a:rPr lang="zh-TW" altLang="en-US" sz="2000" b="0" kern="1200" baseline="0" dirty="0" smtClean="0">
              <a:latin typeface="Comic Sans MS" pitchFamily="66" charset="0"/>
              <a:ea typeface="微軟正黑體" pitchFamily="34" charset="-120"/>
            </a:rPr>
            <a:t>如圖 </a:t>
          </a:r>
          <a:r>
            <a:rPr lang="en-US" altLang="en-US" sz="2000" b="0" kern="1200" baseline="0" dirty="0" smtClean="0">
              <a:latin typeface="Comic Sans MS" pitchFamily="66" charset="0"/>
              <a:ea typeface="微軟正黑體" pitchFamily="34" charset="-120"/>
            </a:rPr>
            <a:t>12-10)</a:t>
          </a:r>
          <a:r>
            <a:rPr lang="zh-TW" altLang="en-US" sz="2000" b="0" kern="1200" baseline="0" dirty="0" smtClean="0">
              <a:latin typeface="Comic Sans MS" pitchFamily="66" charset="0"/>
              <a:ea typeface="微軟正黑體" pitchFamily="34" charset="-120"/>
            </a:rPr>
            <a:t>。</a:t>
          </a:r>
          <a:endParaRPr lang="en-US" sz="2000" b="0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0" y="584291"/>
        <a:ext cx="5328591" cy="2583000"/>
      </dsp:txXfrm>
    </dsp:sp>
    <dsp:sp modelId="{B5F6F61D-EF25-4A47-983E-634B94395C57}">
      <dsp:nvSpPr>
        <dsp:cNvPr id="0" name=""/>
        <dsp:cNvSpPr/>
      </dsp:nvSpPr>
      <dsp:spPr>
        <a:xfrm>
          <a:off x="266429" y="289091"/>
          <a:ext cx="3730014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86" tIns="0" rIns="140986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000" b="1" kern="1200" baseline="0" dirty="0" smtClean="0">
              <a:latin typeface="Comic Sans MS" pitchFamily="66" charset="0"/>
              <a:ea typeface="微軟正黑體" pitchFamily="34" charset="-120"/>
            </a:rPr>
            <a:t>生活上的應用</a:t>
          </a:r>
          <a:r>
            <a:rPr lang="en-US" sz="2000" b="1" kern="1200" baseline="0" dirty="0" smtClean="0">
              <a:latin typeface="Comic Sans MS" pitchFamily="66" charset="0"/>
              <a:ea typeface="微軟正黑體" pitchFamily="34" charset="-120"/>
            </a:rPr>
            <a:t>——</a:t>
          </a:r>
          <a:r>
            <a:rPr lang="zh-TW" altLang="en-US" sz="2000" b="1" kern="1200" baseline="0" dirty="0" smtClean="0">
              <a:latin typeface="Comic Sans MS" pitchFamily="66" charset="0"/>
              <a:ea typeface="微軟正黑體" pitchFamily="34" charset="-120"/>
            </a:rPr>
            <a:t>以物易物網</a:t>
          </a:r>
          <a:endParaRPr lang="en-US" sz="2000" b="1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266429" y="289091"/>
        <a:ext cx="3730014" cy="59040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5563853-1E3D-41FE-8329-2C2752A3F71D}">
      <dsp:nvSpPr>
        <dsp:cNvPr id="0" name=""/>
        <dsp:cNvSpPr/>
      </dsp:nvSpPr>
      <dsp:spPr>
        <a:xfrm>
          <a:off x="0" y="436659"/>
          <a:ext cx="4968552" cy="3109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5615" tIns="437388" rIns="385615" bIns="149352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2100" b="0" kern="1200" baseline="0" dirty="0" smtClean="0">
              <a:latin typeface="Comic Sans MS" pitchFamily="66" charset="0"/>
              <a:ea typeface="微軟正黑體" pitchFamily="34" charset="-120"/>
            </a:rPr>
            <a:t>Fever38 </a:t>
          </a:r>
          <a:r>
            <a:rPr lang="zh-TW" altLang="en-US" sz="2100" b="0" kern="1200" baseline="0" dirty="0" smtClean="0">
              <a:latin typeface="Comic Sans MS" pitchFamily="66" charset="0"/>
              <a:ea typeface="微軟正黑體" pitchFamily="34" charset="-120"/>
            </a:rPr>
            <a:t>是提供抽獎好康的網站，使用者只要透過自己的 </a:t>
          </a:r>
          <a:r>
            <a:rPr lang="en-US" altLang="en-US" sz="2100" b="0" kern="1200" baseline="0" dirty="0" err="1" smtClean="0">
              <a:latin typeface="Comic Sans MS" pitchFamily="66" charset="0"/>
              <a:ea typeface="微軟正黑體" pitchFamily="34" charset="-120"/>
            </a:rPr>
            <a:t>facebook</a:t>
          </a:r>
          <a:r>
            <a:rPr lang="en-US" altLang="en-US" sz="2100" b="0" kern="1200" baseline="0" dirty="0" smtClean="0">
              <a:latin typeface="Comic Sans MS" pitchFamily="66" charset="0"/>
              <a:ea typeface="微軟正黑體" pitchFamily="34" charset="-120"/>
            </a:rPr>
            <a:t> </a:t>
          </a:r>
          <a:r>
            <a:rPr lang="zh-TW" altLang="en-US" sz="2100" b="0" kern="1200" baseline="0" dirty="0" smtClean="0">
              <a:latin typeface="Comic Sans MS" pitchFamily="66" charset="0"/>
              <a:ea typeface="微軟正黑體" pitchFamily="34" charset="-120"/>
            </a:rPr>
            <a:t>帳號登入，並在想要加入的抽獎內按讚或是加入粉絲團，就可以加入該抽獎活動，其首頁如圖 </a:t>
          </a:r>
          <a:r>
            <a:rPr lang="en-US" altLang="en-US" sz="2100" b="0" kern="1200" baseline="0" dirty="0" smtClean="0">
              <a:latin typeface="Comic Sans MS" pitchFamily="66" charset="0"/>
              <a:ea typeface="微軟正黑體" pitchFamily="34" charset="-120"/>
            </a:rPr>
            <a:t>12-15 </a:t>
          </a:r>
          <a:r>
            <a:rPr lang="zh-TW" altLang="en-US" sz="2100" b="0" kern="1200" baseline="0" dirty="0" smtClean="0">
              <a:latin typeface="Comic Sans MS" pitchFamily="66" charset="0"/>
              <a:ea typeface="微軟正黑體" pitchFamily="34" charset="-120"/>
            </a:rPr>
            <a:t>所示。</a:t>
          </a:r>
          <a:endParaRPr lang="en-US" sz="2100" b="0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0" y="436659"/>
        <a:ext cx="4968552" cy="3109050"/>
      </dsp:txXfrm>
    </dsp:sp>
    <dsp:sp modelId="{B5F6F61D-EF25-4A47-983E-634B94395C57}">
      <dsp:nvSpPr>
        <dsp:cNvPr id="0" name=""/>
        <dsp:cNvSpPr/>
      </dsp:nvSpPr>
      <dsp:spPr>
        <a:xfrm>
          <a:off x="248427" y="126699"/>
          <a:ext cx="3477986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460" tIns="0" rIns="131460" bIns="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100" b="1" kern="1200" baseline="0" dirty="0" smtClean="0">
              <a:latin typeface="Comic Sans MS" pitchFamily="66" charset="0"/>
              <a:ea typeface="微軟正黑體" pitchFamily="34" charset="-120"/>
            </a:rPr>
            <a:t>生活上的應用</a:t>
          </a:r>
          <a:r>
            <a:rPr lang="en-US" sz="2100" b="1" kern="1200" baseline="0" dirty="0" smtClean="0">
              <a:latin typeface="Comic Sans MS" pitchFamily="66" charset="0"/>
              <a:ea typeface="微軟正黑體" pitchFamily="34" charset="-120"/>
            </a:rPr>
            <a:t>——</a:t>
          </a:r>
          <a:r>
            <a:rPr lang="zh-TW" altLang="en-US" sz="2100" b="1" kern="1200" baseline="0" dirty="0" smtClean="0">
              <a:latin typeface="Comic Sans MS" pitchFamily="66" charset="0"/>
              <a:ea typeface="微軟正黑體" pitchFamily="34" charset="-120"/>
            </a:rPr>
            <a:t>按讚抽獎</a:t>
          </a:r>
          <a:endParaRPr lang="en-US" sz="2100" b="1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248427" y="126699"/>
        <a:ext cx="3477986" cy="619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01C8E-1B55-4A42-BBAB-DD36E01F151E}" type="datetimeFigureOut">
              <a:rPr lang="zh-TW" altLang="en-US" smtClean="0"/>
              <a:pPr/>
              <a:t>2015/4/27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DD22F-5C51-4EE9-B183-E01CCDD29B9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 bwMode="ltGray">
      <p:bgPr>
        <a:blipFill dpi="0" rotWithShape="0">
          <a:blip r:embed="rId2" cstate="print">
            <a:alphaModFix amt="8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1052736"/>
            <a:ext cx="9144000" cy="2232248"/>
          </a:xfrm>
          <a:gradFill>
            <a:gsLst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>
              <a:defRPr sz="5400" b="1" cap="none" spc="0">
                <a:ln w="11430"/>
                <a:solidFill>
                  <a:schemeClr val="accent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altLang="zh-TW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0" y="3933056"/>
            <a:ext cx="9144000" cy="1012627"/>
          </a:xfrm>
          <a:noFill/>
        </p:spPr>
        <p:txBody>
          <a:bodyPr anchor="ctr" anchorCtr="0"/>
          <a:lstStyle>
            <a:lvl1pPr marL="0" indent="0" algn="ctr">
              <a:buFont typeface="Wingdings" pitchFamily="2" charset="2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按一下以編輯母片副標題樣式</a:t>
            </a:r>
            <a:endParaRPr lang="en-US" altLang="zh-TW" dirty="0"/>
          </a:p>
        </p:txBody>
      </p:sp>
      <p:pic>
        <p:nvPicPr>
          <p:cNvPr id="5" name="圖片 4" descr="網路行銷CEO二版封面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5445224"/>
            <a:ext cx="3630857" cy="10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 descr="logo-彩色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60" y="5949280"/>
            <a:ext cx="1664208" cy="649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C8E5C6-22C7-4AC6-BD58-CF6DC3CE9F19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172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1722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468D8A-8F83-44D1-8620-0188EA9C0FEC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6695256" cy="98072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229600" cy="5257800"/>
          </a:xfrm>
        </p:spPr>
        <p:txBody>
          <a:bodyPr/>
          <a:lstStyle/>
          <a:p>
            <a:r>
              <a:rPr lang="zh-TW" altLang="en-US" smtClean="0"/>
              <a:t>按一下圖示以新增表格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>
          <a:xfrm>
            <a:off x="6172200" y="6521450"/>
            <a:ext cx="2743200" cy="2603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>
          <a:xfrm>
            <a:off x="3429000" y="6521450"/>
            <a:ext cx="2133600" cy="263525"/>
          </a:xfrm>
        </p:spPr>
        <p:txBody>
          <a:bodyPr/>
          <a:lstStyle>
            <a:lvl1pPr>
              <a:defRPr/>
            </a:lvl1pPr>
          </a:lstStyle>
          <a:p>
            <a:fld id="{E234BF0B-541C-4B24-BC8F-18B3522073AF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>
          <a:xfrm>
            <a:off x="304800" y="6521450"/>
            <a:ext cx="2743200" cy="2889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143000"/>
            <a:ext cx="8147248" cy="5257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3DEC8BA-62D7-46A7-9980-A77EEE976E4E}" type="slidenum">
              <a:rPr lang="en-US" altLang="zh-TW" smtClean="0"/>
              <a:pPr/>
              <a:t>‹#›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BA3E7A-87E7-4C97-AD20-DE42A8C59E85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D8824F-3647-4D17-AED6-3EF5BC0FAA96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836514"/>
            <a:ext cx="4040188" cy="45448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124744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836514"/>
            <a:ext cx="4041775" cy="45448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14C9131-9FE9-4630-85FD-BB8C07B7F0CE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9" name="日期版面配置區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02C2A6-B111-49CD-ABB5-5118BF4D06E8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6197641-FBCB-450C-BDA2-E4C0C71CFE5C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90A593C-E8AD-4503-9E99-7811709683BC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515374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96591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72048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915312-8402-4E4D-BCA3-1AA4471A3E67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" name="Picture 81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1101" name="Object 77"/>
          <p:cNvGraphicFramePr>
            <a:graphicFrameLocks noChangeAspect="1"/>
          </p:cNvGraphicFramePr>
          <p:nvPr/>
        </p:nvGraphicFramePr>
        <p:xfrm>
          <a:off x="0" y="6553200"/>
          <a:ext cx="9144000" cy="304800"/>
        </p:xfrm>
        <a:graphic>
          <a:graphicData uri="http://schemas.openxmlformats.org/presentationml/2006/ole">
            <p:oleObj spid="_x0000_s2050" name="Image" r:id="rId16" imgW="6273016" imgH="304547" progId="">
              <p:embed/>
            </p:oleObj>
          </a:graphicData>
        </a:graphic>
      </p:graphicFrame>
      <p:sp>
        <p:nvSpPr>
          <p:cNvPr id="1102" name="Rectangle 78"/>
          <p:cNvSpPr>
            <a:spLocks noChangeArrowheads="1"/>
          </p:cNvSpPr>
          <p:nvPr/>
        </p:nvSpPr>
        <p:spPr bwMode="ltGray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6172200" y="6525344"/>
            <a:ext cx="2743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latin typeface="+mn-lt"/>
                <a:ea typeface="新細明體" charset="-120"/>
              </a:defRPr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3429000" y="6525344"/>
            <a:ext cx="21336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ea typeface="新細明體" charset="-120"/>
              </a:defRPr>
            </a:lvl1pPr>
          </a:lstStyle>
          <a:p>
            <a:fld id="{105256C5-925F-4E24-AE16-9C99A431B1DF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67544" y="0"/>
            <a:ext cx="6695256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  <a:endParaRPr lang="en-US" altLang="zh-TW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304800" y="6525344"/>
            <a:ext cx="27432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latin typeface="+mn-lt"/>
                <a:ea typeface="新細明體" charset="-120"/>
              </a:defRPr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 dirty="0"/>
          </a:p>
        </p:txBody>
      </p:sp>
      <p:pic>
        <p:nvPicPr>
          <p:cNvPr id="11" name="圖片 10" descr="書名2.jpg"/>
          <p:cNvPicPr>
            <a:picLocks noChangeAspect="1"/>
          </p:cNvPicPr>
          <p:nvPr/>
        </p:nvPicPr>
        <p:blipFill>
          <a:blip r:embed="rId17" cstate="screen">
            <a:clrChange>
              <a:clrFrom>
                <a:srgbClr val="FAE6C3"/>
              </a:clrFrom>
              <a:clrTo>
                <a:srgbClr val="FAE6C3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745506" y="0"/>
            <a:ext cx="2398494" cy="997089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altLang="zh-TW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mic Sans MS" pitchFamily="66" charset="0"/>
          <a:ea typeface="微軟正黑體" pitchFamily="34" charset="-12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ts val="1000"/>
        </a:spcBef>
        <a:spcAft>
          <a:spcPct val="0"/>
        </a:spcAft>
        <a:buClr>
          <a:schemeClr val="hlink"/>
        </a:buClr>
        <a:buFontTx/>
        <a:buBlip>
          <a:blip r:embed="rId18"/>
        </a:buBlip>
        <a:defRPr sz="2800" b="0" baseline="0">
          <a:solidFill>
            <a:schemeClr val="accent4"/>
          </a:solidFill>
          <a:latin typeface="Comic Sans MS" pitchFamily="66" charset="0"/>
          <a:ea typeface="微軟正黑體" pitchFamily="34" charset="-120"/>
          <a:cs typeface="+mn-cs"/>
        </a:defRPr>
      </a:lvl1pPr>
      <a:lvl2pPr marL="742950" indent="-285750" algn="l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FontTx/>
        <a:buBlip>
          <a:blip r:embed="rId19"/>
        </a:buBlip>
        <a:defRPr sz="2400" b="0" baseline="0">
          <a:solidFill>
            <a:schemeClr val="tx1"/>
          </a:solidFill>
          <a:latin typeface="Comic Sans MS" pitchFamily="66" charset="0"/>
          <a:ea typeface="微軟正黑體" pitchFamily="34" charset="-120"/>
        </a:defRPr>
      </a:lvl2pPr>
      <a:lvl3pPr marL="1143000" indent="-228600" algn="l" rtl="0" eaLnBrk="1" fontAlgn="base" hangingPunct="1">
        <a:spcBef>
          <a:spcPts val="1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sz="2200" b="0" baseline="0">
          <a:solidFill>
            <a:schemeClr val="tx1"/>
          </a:solidFill>
          <a:latin typeface="Comic Sans MS" pitchFamily="66" charset="0"/>
          <a:ea typeface="微軟正黑體" pitchFamily="34" charset="-120"/>
        </a:defRPr>
      </a:lvl3pPr>
      <a:lvl4pPr marL="1600200" indent="-228600" algn="l" rtl="0" eaLnBrk="1" fontAlgn="base" hangingPunct="1">
        <a:spcBef>
          <a:spcPts val="1000"/>
        </a:spcBef>
        <a:spcAft>
          <a:spcPct val="0"/>
        </a:spcAft>
        <a:buChar char="–"/>
        <a:defRPr sz="2000" b="0" baseline="0">
          <a:solidFill>
            <a:schemeClr val="tx1"/>
          </a:solidFill>
          <a:latin typeface="Comic Sans MS" pitchFamily="66" charset="0"/>
          <a:ea typeface="微軟正黑體" pitchFamily="34" charset="-120"/>
        </a:defRPr>
      </a:lvl4pPr>
      <a:lvl5pPr marL="2057400" indent="-228600" algn="l" rtl="0" eaLnBrk="1" fontAlgn="base" hangingPunct="1">
        <a:spcBef>
          <a:spcPts val="1000"/>
        </a:spcBef>
        <a:spcAft>
          <a:spcPct val="0"/>
        </a:spcAft>
        <a:buChar char="»"/>
        <a:defRPr sz="2000" b="0" baseline="0">
          <a:solidFill>
            <a:schemeClr val="tx1"/>
          </a:solidFill>
          <a:latin typeface="Comic Sans MS" pitchFamily="66" charset="0"/>
          <a:ea typeface="微軟正黑體" pitchFamily="34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tust.edu.tw/front/bin/home.p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rcamel.com.tw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iceline.com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change.e1515.com.tw/" TargetMode="External"/><Relationship Id="rId3" Type="http://schemas.openxmlformats.org/officeDocument/2006/relationships/diagramLayout" Target="../diagrams/layout8.xml"/><Relationship Id="rId7" Type="http://schemas.openxmlformats.org/officeDocument/2006/relationships/image" Target="../media/image2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7life.com/ppon/default.aspx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ber.com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smartm.tw?fref=ts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agaclub?fref=ts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ever38.com/" TargetMode="External"/><Relationship Id="rId3" Type="http://schemas.openxmlformats.org/officeDocument/2006/relationships/diagramLayout" Target="../diagrams/layout9.xml"/><Relationship Id="rId7" Type="http://schemas.openxmlformats.org/officeDocument/2006/relationships/image" Target="../media/image3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maji.com/Taipei_p54360.html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decorrespondent.nl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oursquare.com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yuki.com.tw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zh-TW" altLang="en-US" dirty="0" smtClean="0"/>
              <a:t>第</a:t>
            </a:r>
            <a:r>
              <a:rPr lang="en-US" altLang="zh-TW" dirty="0" smtClean="0"/>
              <a:t>12</a:t>
            </a:r>
            <a:r>
              <a:rPr lang="zh-TW" altLang="en-US" dirty="0" smtClean="0"/>
              <a:t>章 網路行銷與通路</a:t>
            </a:r>
            <a:endParaRPr lang="zh-TW" altLang="en-US" dirty="0"/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通路管理決策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1.</a:t>
            </a:r>
            <a:r>
              <a:rPr lang="zh-TW" altLang="en-US" b="1" dirty="0" smtClean="0">
                <a:solidFill>
                  <a:srgbClr val="C00000"/>
                </a:solidFill>
              </a:rPr>
              <a:t>通路目標的設立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10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虛擬通路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行銷通路</a:t>
            </a:r>
            <a:endParaRPr lang="ja-JP" altLang="en-US" sz="2400" dirty="0">
              <a:ea typeface="標楷體" pitchFamily="65" charset="-120"/>
            </a:endParaRPr>
          </a:p>
        </p:txBody>
      </p:sp>
      <p:graphicFrame>
        <p:nvGraphicFramePr>
          <p:cNvPr id="11" name="內容版面配置區 15"/>
          <p:cNvGraphicFramePr>
            <a:graphicFrameLocks/>
          </p:cNvGraphicFramePr>
          <p:nvPr/>
        </p:nvGraphicFramePr>
        <p:xfrm>
          <a:off x="539552" y="2060848"/>
          <a:ext cx="8147248" cy="4339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文字方塊 13"/>
          <p:cNvSpPr txBox="1"/>
          <p:nvPr/>
        </p:nvSpPr>
        <p:spPr>
          <a:xfrm>
            <a:off x="3707904" y="39537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(1/4)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通路管理決策</a:t>
            </a:r>
            <a:endParaRPr lang="zh-TW" alt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2.</a:t>
            </a:r>
            <a:r>
              <a:rPr lang="zh-TW" altLang="en-US" b="1" dirty="0" smtClean="0">
                <a:solidFill>
                  <a:srgbClr val="C00000"/>
                </a:solidFill>
              </a:rPr>
              <a:t>通路方案的建立</a:t>
            </a:r>
            <a:endParaRPr lang="zh-TW" altLang="en-US" dirty="0" smtClean="0">
              <a:solidFill>
                <a:srgbClr val="C00000"/>
              </a:solidFill>
            </a:endParaRPr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11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虛擬通路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行銷通路</a:t>
            </a:r>
            <a:endParaRPr lang="ja-JP" altLang="en-US" sz="2400" dirty="0">
              <a:ea typeface="標楷體" pitchFamily="65" charset="-12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1988840"/>
            <a:ext cx="8147050" cy="295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文字方塊 13"/>
          <p:cNvSpPr txBox="1"/>
          <p:nvPr/>
        </p:nvSpPr>
        <p:spPr>
          <a:xfrm>
            <a:off x="3707904" y="39537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(2/4)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/>
              <a:t>王品集團的選點策略</a:t>
            </a:r>
            <a:endParaRPr lang="en-US" altLang="zh-TW" b="1" dirty="0" smtClean="0"/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pPr lvl="1"/>
            <a:r>
              <a:rPr lang="zh-TW" altLang="en-US" dirty="0" smtClean="0"/>
              <a:t>王品集團下的西堤牛排，第一家店開在台北市復興北路跟民生東路交叉口，這裡是餐飲業的一級戰區，如果能在高度競爭的商圈存在，就可以在其他商圈獲得更多的機會，而且，其大多數的點都選擇在二樓，將省下的成本反映在價格上，回饋給消費者，藉此提高對消費者的吸引力。</a:t>
            </a:r>
            <a:endParaRPr lang="en-US" altLang="zh-TW" dirty="0" smtClean="0"/>
          </a:p>
          <a:p>
            <a:pPr lvl="1"/>
            <a:r>
              <a:rPr lang="zh-TW" altLang="en-US" dirty="0" smtClean="0">
                <a:solidFill>
                  <a:srgbClr val="C00000"/>
                </a:solidFill>
              </a:rPr>
              <a:t>想一想：</a:t>
            </a:r>
            <a:r>
              <a:rPr lang="zh-TW" altLang="en-US" dirty="0" smtClean="0"/>
              <a:t>如果不是王品集團的品牌，消費者還會想到二樓用餐嗎？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12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虛擬通路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行銷通路</a:t>
            </a:r>
            <a:endParaRPr lang="ja-JP" altLang="en-US" sz="2400" dirty="0">
              <a:ea typeface="標楷體" pitchFamily="65" charset="-120"/>
            </a:endParaRPr>
          </a:p>
        </p:txBody>
      </p:sp>
      <p:pic>
        <p:nvPicPr>
          <p:cNvPr id="139268" name="Picture 4" descr="https://sp.yimg.com/ib/th?id=HN.608049927928810038&amp;pid=15.1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24744"/>
            <a:ext cx="28575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通路管理決策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3.</a:t>
            </a:r>
            <a:r>
              <a:rPr lang="zh-TW" altLang="en-US" b="1" dirty="0" smtClean="0">
                <a:solidFill>
                  <a:srgbClr val="C00000"/>
                </a:solidFill>
              </a:rPr>
              <a:t>通路組合的選擇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13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虛擬通路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行銷通路</a:t>
            </a:r>
            <a:endParaRPr lang="ja-JP" altLang="en-US" sz="2400" dirty="0">
              <a:ea typeface="標楷體" pitchFamily="65" charset="-120"/>
            </a:endParaRPr>
          </a:p>
        </p:txBody>
      </p:sp>
      <p:graphicFrame>
        <p:nvGraphicFramePr>
          <p:cNvPr id="11" name="內容版面配置區 15"/>
          <p:cNvGraphicFramePr>
            <a:graphicFrameLocks/>
          </p:cNvGraphicFramePr>
          <p:nvPr/>
        </p:nvGraphicFramePr>
        <p:xfrm>
          <a:off x="539552" y="2060848"/>
          <a:ext cx="8147248" cy="4339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文字方塊 12"/>
          <p:cNvSpPr txBox="1"/>
          <p:nvPr/>
        </p:nvSpPr>
        <p:spPr>
          <a:xfrm>
            <a:off x="3707904" y="39537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(3/4)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通路管理決策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4.</a:t>
            </a:r>
            <a:r>
              <a:rPr lang="zh-TW" altLang="en-US" b="1" dirty="0" smtClean="0">
                <a:solidFill>
                  <a:srgbClr val="C00000"/>
                </a:solidFill>
              </a:rPr>
              <a:t>監控機制的發展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14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虛擬通路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行銷通路</a:t>
            </a:r>
            <a:endParaRPr lang="ja-JP" altLang="en-US" sz="2400" dirty="0">
              <a:ea typeface="標楷體" pitchFamily="65" charset="-12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2132856"/>
            <a:ext cx="8147050" cy="272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文字方塊 12"/>
          <p:cNvSpPr txBox="1"/>
          <p:nvPr/>
        </p:nvSpPr>
        <p:spPr>
          <a:xfrm>
            <a:off x="3707904" y="39537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(4/4)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11" name="內容版面配置區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/>
              <a:t>中華電信與神腦國際</a:t>
            </a:r>
            <a:endParaRPr lang="en-US" altLang="zh-TW" b="1" dirty="0" smtClean="0"/>
          </a:p>
          <a:p>
            <a:pPr lvl="1"/>
            <a:r>
              <a:rPr lang="en-US" altLang="zh-TW" dirty="0" smtClean="0"/>
              <a:t>2007 </a:t>
            </a:r>
            <a:r>
              <a:rPr lang="zh-TW" altLang="en-US" dirty="0" smtClean="0"/>
              <a:t>年中華電信完成入股神腦國際後，神腦國際便成為中華電信唯一的銷售通路，兩者在智慧型手機、門號銷售上積極合作，取得市場的領導地位。</a:t>
            </a:r>
            <a:r>
              <a:rPr lang="en-US" altLang="zh-TW" dirty="0" smtClean="0"/>
              <a:t>2011 </a:t>
            </a:r>
            <a:r>
              <a:rPr lang="zh-TW" altLang="en-US" dirty="0" smtClean="0"/>
              <a:t>年以來，中華電信在高層政策的指導下，積極拓展自有門市，以求跟台灣大哥大、遠傳電信競爭。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同時，神腦國際也成立數位匯流門市，將原先僅銷售手機的門市轉變成銷售智慧型手機、電視、門號等多元服務，加上中華電信的積極拓展門市政策，造成雙方在業務上的重疊，甚至中華電信與神腦國際的據點過近，變成彼此競爭，進而導致在 </a:t>
            </a:r>
            <a:r>
              <a:rPr lang="en-US" altLang="zh-TW" dirty="0" smtClean="0"/>
              <a:t>2014 </a:t>
            </a:r>
            <a:r>
              <a:rPr lang="zh-TW" altLang="en-US" dirty="0" smtClean="0"/>
              <a:t>年中華電信、神腦國際在持股比例、經營權方面產生嫌隙。</a:t>
            </a:r>
            <a:endParaRPr lang="en-US" altLang="zh-TW" dirty="0" smtClean="0"/>
          </a:p>
          <a:p>
            <a:pPr lvl="1"/>
            <a:r>
              <a:rPr lang="zh-TW" altLang="en-US" dirty="0" smtClean="0">
                <a:solidFill>
                  <a:srgbClr val="C00000"/>
                </a:solidFill>
              </a:rPr>
              <a:t>想一想：</a:t>
            </a:r>
            <a:r>
              <a:rPr lang="zh-TW" altLang="en-US" dirty="0" smtClean="0"/>
              <a:t>中華電信與神腦國際的合作出了什麼問題？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15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虛擬通路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行銷通路</a:t>
            </a:r>
            <a:endParaRPr lang="ja-JP" altLang="en-US" sz="2400" dirty="0">
              <a:ea typeface="標楷體" pitchFamily="65" charset="-120"/>
            </a:endParaRPr>
          </a:p>
        </p:txBody>
      </p:sp>
      <p:pic>
        <p:nvPicPr>
          <p:cNvPr id="136197" name="Picture 5" descr="https://sp.yimg.com/ib/th?id=HN.607992890758070950&amp;pid=15.1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7" y="260648"/>
            <a:ext cx="2325032" cy="134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虛擬通路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C00000"/>
                </a:solidFill>
              </a:rPr>
              <a:t>虛擬通路 </a:t>
            </a:r>
            <a:r>
              <a:rPr lang="en-US" altLang="zh-TW" b="1" dirty="0" smtClean="0">
                <a:solidFill>
                  <a:srgbClr val="C00000"/>
                </a:solidFill>
              </a:rPr>
              <a:t>(Virtual Channel) </a:t>
            </a:r>
            <a:r>
              <a:rPr lang="zh-TW" altLang="en-US" dirty="0" smtClean="0"/>
              <a:t>是指透過網路、電視或型錄等模式，讓消費者進行購物的管道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16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虛擬通路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行銷通路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2354289"/>
            <a:ext cx="8147050" cy="330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 to C </a:t>
            </a:r>
            <a:r>
              <a:rPr lang="zh-TW" altLang="en-US" dirty="0" smtClean="0"/>
              <a:t>電子商務</a:t>
            </a:r>
            <a:r>
              <a:rPr lang="en-US" altLang="zh-TW" dirty="0" smtClean="0"/>
              <a:t>(</a:t>
            </a:r>
            <a:r>
              <a:rPr lang="zh-TW" altLang="en-US" dirty="0" smtClean="0"/>
              <a:t>一</a:t>
            </a:r>
            <a:r>
              <a:rPr lang="en-US" altLang="zh-TW" dirty="0" smtClean="0"/>
              <a:t>)</a:t>
            </a:r>
            <a:r>
              <a:rPr lang="zh-TW" altLang="en-US" dirty="0" smtClean="0"/>
              <a:t>入口網站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143000"/>
            <a:ext cx="4032448" cy="5257800"/>
          </a:xfrm>
        </p:spPr>
        <p:txBody>
          <a:bodyPr/>
          <a:lstStyle/>
          <a:p>
            <a:r>
              <a:rPr lang="zh-TW" altLang="en-US" dirty="0" smtClean="0"/>
              <a:t>入口網站的英文是 </a:t>
            </a:r>
            <a:r>
              <a:rPr lang="en-US" altLang="zh-TW" dirty="0" smtClean="0"/>
              <a:t>Internet Portal</a:t>
            </a:r>
            <a:r>
              <a:rPr lang="zh-TW" altLang="en-US" dirty="0" smtClean="0"/>
              <a:t>，其中 </a:t>
            </a:r>
            <a:r>
              <a:rPr lang="en-US" altLang="zh-TW" dirty="0" smtClean="0"/>
              <a:t>Portal </a:t>
            </a:r>
            <a:r>
              <a:rPr lang="zh-TW" altLang="en-US" dirty="0" smtClean="0"/>
              <a:t>的原意為港口，代表入口網站就像港口一樣，可以讓旅客獲取所需。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7" name="投影片編號版面配置區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17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虛擬通路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行銷通路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427984" y="1340767"/>
            <a:ext cx="4644008" cy="425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特定企業的通路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0046" t="6935" r="19817" b="28049"/>
          <a:stretch/>
        </p:blipFill>
        <p:spPr bwMode="auto">
          <a:xfrm>
            <a:off x="955058" y="1143000"/>
            <a:ext cx="7217342" cy="4876810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18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矩形 7"/>
          <p:cNvSpPr/>
          <p:nvPr/>
        </p:nvSpPr>
        <p:spPr>
          <a:xfrm>
            <a:off x="899592" y="6021288"/>
            <a:ext cx="7776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12-4</a:t>
            </a:r>
            <a:r>
              <a:rPr lang="zh-TW" altLang="en-US" dirty="0" smtClean="0"/>
              <a:t>　台灣科技大學首頁 </a:t>
            </a:r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http://www.ntust.edu.tw/front/bin/home.phtml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入口網站的五種經營模式</a:t>
            </a:r>
            <a:endParaRPr lang="zh-TW" altLang="en-US" dirty="0"/>
          </a:p>
        </p:txBody>
      </p:sp>
      <p:graphicFrame>
        <p:nvGraphicFramePr>
          <p:cNvPr id="12" name="內容版面配置區 11"/>
          <p:cNvGraphicFramePr>
            <a:graphicFrameLocks noGrp="1"/>
          </p:cNvGraphicFramePr>
          <p:nvPr>
            <p:ph idx="1"/>
          </p:nvPr>
        </p:nvGraphicFramePr>
        <p:xfrm>
          <a:off x="539750" y="1143000"/>
          <a:ext cx="814705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19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虛擬通路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行銷通路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4" name="圖片 13"/>
          <p:cNvPicPr/>
          <p:nvPr/>
        </p:nvPicPr>
        <p:blipFill rotWithShape="1">
          <a:blip r:embed="rId7" cstate="print"/>
          <a:srcRect l="21129" t="6357" r="21984" b="24871"/>
          <a:stretch/>
        </p:blipFill>
        <p:spPr bwMode="auto">
          <a:xfrm>
            <a:off x="611560" y="3342072"/>
            <a:ext cx="3641223" cy="2751224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8" cstate="print"/>
          <a:srcRect l="13712" t="9956" r="15239" b="12214"/>
          <a:stretch>
            <a:fillRect/>
          </a:stretch>
        </p:blipFill>
        <p:spPr bwMode="auto">
          <a:xfrm>
            <a:off x="4932040" y="3283551"/>
            <a:ext cx="3643200" cy="28097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" name="文字方塊 16"/>
          <p:cNvSpPr txBox="1"/>
          <p:nvPr/>
        </p:nvSpPr>
        <p:spPr>
          <a:xfrm>
            <a:off x="5785053" y="39537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(1/3)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學習目標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本章將介紹通路的概念，從傳統行銷通路切入，接著說明網路通路的相關內容，最後則分析網路社群下，造成通路哪些改變。</a:t>
            </a:r>
            <a:endParaRPr lang="en-US" altLang="zh-TW" dirty="0" smtClean="0"/>
          </a:p>
          <a:p>
            <a:r>
              <a:rPr lang="zh-TW" altLang="en-US" dirty="0" smtClean="0"/>
              <a:t>藉此說明傳統、網路與社群通路的觀點，讓讀者對於通路的概念能有更深一層的認知。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入口網站的五種經營模式</a:t>
            </a:r>
            <a:endParaRPr lang="zh-TW" altLang="en-US" dirty="0"/>
          </a:p>
        </p:txBody>
      </p:sp>
      <p:graphicFrame>
        <p:nvGraphicFramePr>
          <p:cNvPr id="12" name="內容版面配置區 11"/>
          <p:cNvGraphicFramePr>
            <a:graphicFrameLocks noGrp="1"/>
          </p:cNvGraphicFramePr>
          <p:nvPr>
            <p:ph idx="1"/>
          </p:nvPr>
        </p:nvGraphicFramePr>
        <p:xfrm>
          <a:off x="539750" y="1143000"/>
          <a:ext cx="814705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20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虛擬通路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行銷通路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3" name="圖片 12"/>
          <p:cNvPicPr/>
          <p:nvPr/>
        </p:nvPicPr>
        <p:blipFill rotWithShape="1">
          <a:blip r:embed="rId7" cstate="print"/>
          <a:srcRect l="5599" t="7802" r="8981" b="5510"/>
          <a:stretch/>
        </p:blipFill>
        <p:spPr bwMode="auto">
          <a:xfrm>
            <a:off x="611560" y="3356992"/>
            <a:ext cx="3643200" cy="2340869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5" name="圖片 14"/>
          <p:cNvPicPr/>
          <p:nvPr/>
        </p:nvPicPr>
        <p:blipFill rotWithShape="1">
          <a:blip r:embed="rId8" cstate="print"/>
          <a:srcRect l="19866" t="6646" r="20538" b="23250"/>
          <a:stretch/>
        </p:blipFill>
        <p:spPr bwMode="auto">
          <a:xfrm>
            <a:off x="4932040" y="3573016"/>
            <a:ext cx="3643200" cy="2664296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5785053" y="39537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(2/3)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入口網站的五種經營模式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5.</a:t>
            </a:r>
            <a:r>
              <a:rPr lang="zh-TW" altLang="en-US" b="1" dirty="0" smtClean="0">
                <a:solidFill>
                  <a:srgbClr val="C00000"/>
                </a:solidFill>
              </a:rPr>
              <a:t>網路交易策略 </a:t>
            </a:r>
            <a:r>
              <a:rPr lang="en-US" altLang="zh-TW" b="1" dirty="0" smtClean="0">
                <a:solidFill>
                  <a:srgbClr val="C00000"/>
                </a:solidFill>
              </a:rPr>
              <a:t>(Online Transaction Strategy)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21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虛擬通路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行銷通路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graphicFrame>
        <p:nvGraphicFramePr>
          <p:cNvPr id="10" name="內容版面配置區 15"/>
          <p:cNvGraphicFramePr>
            <a:graphicFrameLocks/>
          </p:cNvGraphicFramePr>
          <p:nvPr/>
        </p:nvGraphicFramePr>
        <p:xfrm>
          <a:off x="539552" y="2060848"/>
          <a:ext cx="8147248" cy="4339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文字方塊 11"/>
          <p:cNvSpPr txBox="1"/>
          <p:nvPr/>
        </p:nvSpPr>
        <p:spPr>
          <a:xfrm>
            <a:off x="5785053" y="39537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(3/3)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 to C </a:t>
            </a:r>
            <a:r>
              <a:rPr lang="zh-TW" altLang="en-US" dirty="0" smtClean="0"/>
              <a:t>電子商務</a:t>
            </a:r>
            <a:r>
              <a:rPr lang="en-US" altLang="zh-TW" dirty="0" smtClean="0"/>
              <a:t>(</a:t>
            </a:r>
            <a:r>
              <a:rPr lang="zh-TW" altLang="en-US" dirty="0" smtClean="0"/>
              <a:t>二</a:t>
            </a:r>
            <a:r>
              <a:rPr lang="en-US" altLang="zh-TW" dirty="0" smtClean="0"/>
              <a:t>)</a:t>
            </a:r>
            <a:r>
              <a:rPr lang="zh-TW" altLang="en-US" dirty="0" smtClean="0"/>
              <a:t>網路交易</a:t>
            </a:r>
            <a:endParaRPr lang="zh-TW" altLang="en-US" dirty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89615" y="1143000"/>
            <a:ext cx="764732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22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虛擬通路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行銷通路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 to C </a:t>
            </a:r>
            <a:r>
              <a:rPr lang="zh-TW" altLang="en-US" dirty="0" smtClean="0"/>
              <a:t>網站可選擇的角色</a:t>
            </a:r>
            <a:endParaRPr lang="zh-TW" alt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1.</a:t>
            </a:r>
            <a:r>
              <a:rPr lang="zh-TW" altLang="en-US" b="1" dirty="0" smtClean="0">
                <a:solidFill>
                  <a:srgbClr val="C00000"/>
                </a:solidFill>
              </a:rPr>
              <a:t>銷售通路者 </a:t>
            </a:r>
            <a:r>
              <a:rPr lang="en-US" altLang="zh-TW" b="1" dirty="0" smtClean="0">
                <a:solidFill>
                  <a:srgbClr val="C00000"/>
                </a:solidFill>
              </a:rPr>
              <a:t>(Sales Chain)</a:t>
            </a:r>
          </a:p>
          <a:p>
            <a:pPr lvl="1"/>
            <a:r>
              <a:rPr lang="zh-TW" altLang="en-US" dirty="0" smtClean="0"/>
              <a:t>建立讓消費者找尋商品、訂購、付款與收到產品等過程的平台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23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虛擬通路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行銷通路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2" name="圖片 11"/>
          <p:cNvPicPr/>
          <p:nvPr/>
        </p:nvPicPr>
        <p:blipFill rotWithShape="1">
          <a:blip r:embed="rId2" cstate="print"/>
          <a:srcRect l="12641" t="6068" r="13317" b="4354"/>
          <a:stretch/>
        </p:blipFill>
        <p:spPr bwMode="auto">
          <a:xfrm>
            <a:off x="2123728" y="2492896"/>
            <a:ext cx="4739280" cy="3583568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3" name="矩形 12"/>
          <p:cNvSpPr/>
          <p:nvPr/>
        </p:nvSpPr>
        <p:spPr>
          <a:xfrm>
            <a:off x="2123728" y="6093296"/>
            <a:ext cx="5634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12-8</a:t>
            </a:r>
            <a:r>
              <a:rPr lang="zh-TW" altLang="en-US" dirty="0" smtClean="0"/>
              <a:t>　飛翔駱駝首頁 </a:t>
            </a:r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http://www.aircamel.com.tw/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5929069" y="39537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(1/2)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 to C </a:t>
            </a:r>
            <a:r>
              <a:rPr lang="zh-TW" altLang="en-US" dirty="0" smtClean="0"/>
              <a:t>網站可選擇的角色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2.</a:t>
            </a:r>
            <a:r>
              <a:rPr lang="zh-TW" altLang="en-US" b="1" dirty="0" smtClean="0">
                <a:solidFill>
                  <a:srgbClr val="C00000"/>
                </a:solidFill>
              </a:rPr>
              <a:t>市場製造者 </a:t>
            </a:r>
            <a:r>
              <a:rPr lang="en-US" altLang="zh-TW" b="1" dirty="0" smtClean="0">
                <a:solidFill>
                  <a:srgbClr val="C00000"/>
                </a:solidFill>
              </a:rPr>
              <a:t>(Business Manufacture)</a:t>
            </a:r>
          </a:p>
          <a:p>
            <a:pPr lvl="1"/>
            <a:r>
              <a:rPr lang="zh-TW" altLang="en-US" dirty="0" smtClean="0"/>
              <a:t>泛指切入特定的市場，透過適當的行銷手法來塑造，像是團購業者利用團體大量議價的優勢取得較為便宜的票 ，再銷售給消費者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3.</a:t>
            </a:r>
            <a:r>
              <a:rPr lang="zh-TW" altLang="en-US" b="1" dirty="0" smtClean="0">
                <a:solidFill>
                  <a:srgbClr val="C00000"/>
                </a:solidFill>
              </a:rPr>
              <a:t>交易服務者 </a:t>
            </a:r>
            <a:r>
              <a:rPr lang="en-US" altLang="zh-TW" b="1" dirty="0" smtClean="0">
                <a:solidFill>
                  <a:srgbClr val="C00000"/>
                </a:solidFill>
              </a:rPr>
              <a:t>(Transaction Service)</a:t>
            </a:r>
          </a:p>
          <a:p>
            <a:pPr lvl="1"/>
            <a:r>
              <a:rPr lang="zh-TW" altLang="en-US" dirty="0" smtClean="0"/>
              <a:t>指提供在交易過程中需要的服務，包括金流、物流、溝通或是產品品質保證等，讓消費者可以安心在此進行消費之所有的服務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24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虛擬通路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行銷通路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929069" y="39537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(2/2)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/>
              <a:t>第三方支付</a:t>
            </a:r>
            <a:endParaRPr lang="en-US" altLang="zh-TW" b="1" dirty="0" smtClean="0"/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pPr lvl="1"/>
            <a:r>
              <a:rPr lang="zh-TW" altLang="en-US" dirty="0" smtClean="0"/>
              <a:t>為了增加網路交易的安全性，出現了具備信譽的獨立機構，跟各大銀行簽約來進行網路支付的模式。買方購買商品後，利用第三方平台的帳戶來進行貨款支付，再由第三方平台通知賣方發貨，並將貨款轉到賣方的帳戶上，藉此串連買賣雙方，並確保彼此的權益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25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虛擬通路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行銷通路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53604" name="Picture 4" descr="http://kmfile.funddj.com/WikiFiles/cd2cae00-3df4-49ad-a6dc-2c6fc0ef7fbc/第三方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7904" y="1196752"/>
            <a:ext cx="4706668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 to C </a:t>
            </a:r>
            <a:r>
              <a:rPr lang="zh-TW" altLang="en-US" dirty="0" smtClean="0"/>
              <a:t>電子商務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C00000"/>
                </a:solidFill>
              </a:rPr>
              <a:t>消費者對消費者 </a:t>
            </a:r>
            <a:r>
              <a:rPr lang="en-US" altLang="zh-TW" b="1" dirty="0" smtClean="0">
                <a:solidFill>
                  <a:srgbClr val="C00000"/>
                </a:solidFill>
              </a:rPr>
              <a:t>(Customer-to-Customer, C to C) </a:t>
            </a:r>
            <a:r>
              <a:rPr lang="zh-TW" altLang="en-US" dirty="0" smtClean="0"/>
              <a:t>電子商務是指買方與賣方都是消費者 </a:t>
            </a:r>
            <a:r>
              <a:rPr lang="en-US" altLang="zh-TW" dirty="0" smtClean="0"/>
              <a:t>(</a:t>
            </a:r>
            <a:r>
              <a:rPr lang="zh-TW" altLang="en-US" dirty="0" smtClean="0"/>
              <a:t>網路使用者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26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虛擬通路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行銷通路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69986" name="Picture 2" descr="風險管理與保險教育推廣入口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780928"/>
            <a:ext cx="2809875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 to C </a:t>
            </a:r>
            <a:r>
              <a:rPr lang="zh-TW" altLang="en-US" dirty="0" smtClean="0"/>
              <a:t>電子商務的模式</a:t>
            </a:r>
            <a:endParaRPr lang="zh-TW" altLang="en-US" dirty="0"/>
          </a:p>
        </p:txBody>
      </p:sp>
      <p:pic>
        <p:nvPicPr>
          <p:cNvPr id="159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39750" y="1157705"/>
            <a:ext cx="8147050" cy="522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27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虛擬通路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行銷通路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 to C </a:t>
            </a:r>
            <a:r>
              <a:rPr lang="zh-TW" altLang="en-US" dirty="0" smtClean="0"/>
              <a:t>電子商務的交易模式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1.</a:t>
            </a:r>
            <a:r>
              <a:rPr lang="zh-TW" altLang="en-US" b="1" dirty="0" smtClean="0">
                <a:solidFill>
                  <a:srgbClr val="C00000"/>
                </a:solidFill>
              </a:rPr>
              <a:t>網路拍賣 </a:t>
            </a:r>
            <a:r>
              <a:rPr lang="en-US" altLang="zh-TW" b="1" dirty="0" smtClean="0">
                <a:solidFill>
                  <a:srgbClr val="C00000"/>
                </a:solidFill>
              </a:rPr>
              <a:t>(Online Auction)</a:t>
            </a:r>
          </a:p>
          <a:p>
            <a:pPr lvl="1"/>
            <a:r>
              <a:rPr lang="zh-TW" altLang="en-US" dirty="0" smtClean="0"/>
              <a:t>透過網路的便利性，讓使用者彼此很容易進行議價與交易行為，只要能夠上網，就可以在任何時間、任何地點進行交易</a:t>
            </a:r>
            <a:endParaRPr lang="en-US" altLang="zh-TW" dirty="0" smtClean="0"/>
          </a:p>
          <a:p>
            <a:pPr marL="914400" lvl="1" indent="-457200">
              <a:buAutoNum type="arabicParenBoth"/>
            </a:pPr>
            <a:r>
              <a:rPr lang="zh-TW" altLang="en-US" dirty="0" smtClean="0"/>
              <a:t>正向拍賣</a:t>
            </a:r>
            <a:endParaRPr lang="en-US" altLang="zh-TW" dirty="0" smtClean="0"/>
          </a:p>
          <a:p>
            <a:pPr marL="914400" lvl="1" indent="-457200">
              <a:buAutoNum type="arabicParenBoth"/>
            </a:pPr>
            <a:r>
              <a:rPr lang="zh-TW" altLang="en-US" dirty="0" smtClean="0"/>
              <a:t>逆向拍賣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28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虛擬通路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行銷通路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1" name="圖片 10"/>
          <p:cNvPicPr/>
          <p:nvPr/>
        </p:nvPicPr>
        <p:blipFill rotWithShape="1">
          <a:blip r:embed="rId2" cstate="print"/>
          <a:srcRect l="18781" t="6068" r="20720" b="6087"/>
          <a:stretch/>
        </p:blipFill>
        <p:spPr bwMode="auto">
          <a:xfrm>
            <a:off x="3923928" y="2564904"/>
            <a:ext cx="3872420" cy="3514239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2" name="矩形 11"/>
          <p:cNvSpPr/>
          <p:nvPr/>
        </p:nvSpPr>
        <p:spPr>
          <a:xfrm>
            <a:off x="3707904" y="6093296"/>
            <a:ext cx="4660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12-9</a:t>
            </a:r>
            <a:r>
              <a:rPr lang="zh-TW" altLang="en-US" dirty="0" smtClean="0"/>
              <a:t>　</a:t>
            </a:r>
            <a:r>
              <a:rPr lang="en-US" altLang="zh-TW" dirty="0" smtClean="0"/>
              <a:t>priceline.com (</a:t>
            </a:r>
            <a:r>
              <a:rPr lang="en-US" altLang="zh-TW" dirty="0" smtClean="0">
                <a:hlinkClick r:id="rId3"/>
              </a:rPr>
              <a:t>www.priceline.com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145093" y="61139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(1/2)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 to C </a:t>
            </a:r>
            <a:r>
              <a:rPr lang="zh-TW" altLang="en-US" dirty="0" smtClean="0"/>
              <a:t>電子商務的交易模式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2.</a:t>
            </a:r>
            <a:r>
              <a:rPr lang="zh-TW" altLang="en-US" b="1" dirty="0" smtClean="0">
                <a:solidFill>
                  <a:srgbClr val="C00000"/>
                </a:solidFill>
              </a:rPr>
              <a:t>以物易物 </a:t>
            </a:r>
            <a:r>
              <a:rPr lang="en-US" altLang="zh-TW" b="1" dirty="0" smtClean="0">
                <a:solidFill>
                  <a:srgbClr val="C00000"/>
                </a:solidFill>
              </a:rPr>
              <a:t>(Product Exchange)</a:t>
            </a:r>
          </a:p>
          <a:p>
            <a:pPr lvl="1"/>
            <a:r>
              <a:rPr lang="zh-TW" altLang="en-US" dirty="0" smtClean="0"/>
              <a:t>以物易物的網站是提供貨品交換的空間，讓使用者可彼此進行溝通與物品交換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29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虛擬通路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行銷通路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graphicFrame>
        <p:nvGraphicFramePr>
          <p:cNvPr id="10" name="內容版面配置區 15"/>
          <p:cNvGraphicFramePr>
            <a:graphicFrameLocks/>
          </p:cNvGraphicFramePr>
          <p:nvPr/>
        </p:nvGraphicFramePr>
        <p:xfrm>
          <a:off x="539552" y="2636912"/>
          <a:ext cx="5328592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圖片 10"/>
          <p:cNvPicPr/>
          <p:nvPr/>
        </p:nvPicPr>
        <p:blipFill rotWithShape="1">
          <a:blip r:embed="rId7" cstate="print"/>
          <a:srcRect l="19684" t="5491" r="20720" b="4064"/>
          <a:stretch/>
        </p:blipFill>
        <p:spPr bwMode="auto">
          <a:xfrm>
            <a:off x="5940152" y="2577678"/>
            <a:ext cx="3143250" cy="2981325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2" name="矩形 11"/>
          <p:cNvSpPr/>
          <p:nvPr/>
        </p:nvSpPr>
        <p:spPr>
          <a:xfrm>
            <a:off x="5940152" y="5602014"/>
            <a:ext cx="3131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12-10</a:t>
            </a:r>
            <a:r>
              <a:rPr lang="zh-TW" altLang="en-US" dirty="0" smtClean="0"/>
              <a:t>　以物易物網的交換頻道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8"/>
              </a:rPr>
              <a:t>http://change.e1515.com.tw/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145093" y="61139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(2/2)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網路行銷與通路</a:t>
            </a:r>
            <a:endParaRPr lang="zh-TW" altLang="en-US" dirty="0"/>
          </a:p>
        </p:txBody>
      </p:sp>
      <p:graphicFrame>
        <p:nvGraphicFramePr>
          <p:cNvPr id="7" name="內容版面配置區 11"/>
          <p:cNvGraphicFramePr>
            <a:graphicFrameLocks noGrp="1"/>
          </p:cNvGraphicFramePr>
          <p:nvPr>
            <p:ph idx="1"/>
          </p:nvPr>
        </p:nvGraphicFramePr>
        <p:xfrm>
          <a:off x="539750" y="1143000"/>
          <a:ext cx="814705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 to O </a:t>
            </a:r>
            <a:r>
              <a:rPr lang="zh-TW" altLang="en-US" dirty="0" smtClean="0"/>
              <a:t>電子商務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C00000"/>
                </a:solidFill>
              </a:rPr>
              <a:t>O to</a:t>
            </a:r>
            <a:r>
              <a:rPr lang="zh-TW" altLang="en-US" b="1" dirty="0" smtClean="0">
                <a:solidFill>
                  <a:srgbClr val="C00000"/>
                </a:solidFill>
              </a:rPr>
              <a:t> </a:t>
            </a:r>
            <a:r>
              <a:rPr lang="en-US" altLang="zh-TW" b="1" dirty="0" smtClean="0">
                <a:solidFill>
                  <a:srgbClr val="C00000"/>
                </a:solidFill>
              </a:rPr>
              <a:t>O (Online to Offline) </a:t>
            </a:r>
            <a:r>
              <a:rPr lang="zh-TW" altLang="en-US" b="1" dirty="0" smtClean="0">
                <a:solidFill>
                  <a:srgbClr val="C00000"/>
                </a:solidFill>
              </a:rPr>
              <a:t>模式</a:t>
            </a:r>
            <a:r>
              <a:rPr lang="zh-TW" altLang="en-US" dirty="0" smtClean="0"/>
              <a:t>是 </a:t>
            </a:r>
            <a:r>
              <a:rPr lang="en-US" altLang="zh-TW" dirty="0" smtClean="0"/>
              <a:t>B to C </a:t>
            </a:r>
            <a:r>
              <a:rPr lang="zh-TW" altLang="en-US" dirty="0" smtClean="0"/>
              <a:t>電子商務與</a:t>
            </a:r>
            <a:r>
              <a:rPr lang="en-US" altLang="zh-TW" dirty="0" smtClean="0"/>
              <a:t>C to C </a:t>
            </a:r>
            <a:r>
              <a:rPr lang="zh-TW" altLang="en-US" dirty="0" smtClean="0"/>
              <a:t>電子商務的延伸，結合網路與實體的經營與通路轉變成網路 </a:t>
            </a:r>
            <a:r>
              <a:rPr lang="en-US" altLang="zh-TW" dirty="0" smtClean="0"/>
              <a:t>(Online)</a:t>
            </a:r>
            <a:r>
              <a:rPr lang="zh-TW" altLang="en-US" dirty="0" smtClean="0"/>
              <a:t>與實體 </a:t>
            </a:r>
            <a:r>
              <a:rPr lang="en-US" altLang="zh-TW" dirty="0" smtClean="0"/>
              <a:t>(</a:t>
            </a:r>
            <a:r>
              <a:rPr lang="zh-TW" altLang="en-US" dirty="0" smtClean="0"/>
              <a:t>離線，</a:t>
            </a:r>
            <a:r>
              <a:rPr lang="en-US" altLang="zh-TW" dirty="0" smtClean="0"/>
              <a:t>Offline) </a:t>
            </a:r>
            <a:r>
              <a:rPr lang="zh-TW" altLang="en-US" dirty="0" smtClean="0"/>
              <a:t>電子商務的模式。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O to O </a:t>
            </a:r>
            <a:r>
              <a:rPr lang="zh-TW" altLang="en-US" dirty="0" smtClean="0"/>
              <a:t>電子商務會利用折扣、團購或粉絲團等方式，將網路的訊息傳遞給消費者，再由消費者前往實體的店家進行消費，就像是我們加入團購網站的粉絲團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30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虛擬通路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行銷通路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344893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(1/2)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 to O </a:t>
            </a:r>
            <a:r>
              <a:rPr lang="zh-TW" altLang="en-US" dirty="0" smtClean="0"/>
              <a:t>電子商務</a:t>
            </a:r>
            <a:endParaRPr lang="zh-TW" altLang="en-US" dirty="0"/>
          </a:p>
        </p:txBody>
      </p:sp>
      <p:pic>
        <p:nvPicPr>
          <p:cNvPr id="10" name="內容版面配置區 9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0768" t="7513" r="15122" b="15912"/>
          <a:stretch/>
        </p:blipFill>
        <p:spPr bwMode="auto">
          <a:xfrm>
            <a:off x="1523861" y="1143001"/>
            <a:ext cx="6360507" cy="4748243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31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虛擬通路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行銷通路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619672" y="6021288"/>
            <a:ext cx="6951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12-11</a:t>
            </a:r>
            <a:r>
              <a:rPr lang="zh-TW" altLang="en-US" dirty="0" smtClean="0"/>
              <a:t>　團購網站首頁 </a:t>
            </a:r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http://www.17life.com/ppon/default.aspx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344893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(2/2)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err="1" smtClean="0"/>
              <a:t>Uber</a:t>
            </a:r>
            <a:r>
              <a:rPr lang="en-US" altLang="zh-TW" b="1" dirty="0" smtClean="0"/>
              <a:t> </a:t>
            </a:r>
            <a:r>
              <a:rPr lang="zh-TW" altLang="en-US" b="1" dirty="0" smtClean="0"/>
              <a:t>的叫車服務</a:t>
            </a:r>
            <a:endParaRPr lang="en-US" altLang="zh-TW" b="1" dirty="0" smtClean="0"/>
          </a:p>
          <a:p>
            <a:pPr lvl="1"/>
            <a:r>
              <a:rPr lang="zh-TW" altLang="en-US" dirty="0" smtClean="0"/>
              <a:t>在歐美受到歡迎的 </a:t>
            </a:r>
            <a:r>
              <a:rPr lang="en-US" altLang="zh-TW" dirty="0" err="1" smtClean="0"/>
              <a:t>Uber</a:t>
            </a:r>
            <a:r>
              <a:rPr lang="en-US" altLang="zh-TW" dirty="0" smtClean="0"/>
              <a:t> </a:t>
            </a:r>
            <a:r>
              <a:rPr lang="zh-TW" altLang="en-US" dirty="0" smtClean="0"/>
              <a:t>叫車服務 </a:t>
            </a:r>
            <a:r>
              <a:rPr lang="en-US" altLang="zh-TW" dirty="0" smtClean="0"/>
              <a:t>(</a:t>
            </a:r>
            <a:r>
              <a:rPr lang="zh-TW" altLang="en-US" dirty="0" smtClean="0"/>
              <a:t>如圖 </a:t>
            </a:r>
            <a:r>
              <a:rPr lang="en-US" altLang="zh-TW" dirty="0" smtClean="0"/>
              <a:t>12-12)</a:t>
            </a:r>
            <a:r>
              <a:rPr lang="zh-TW" altLang="en-US" dirty="0" smtClean="0"/>
              <a:t>，起源於美國舊金山，在 </a:t>
            </a:r>
            <a:r>
              <a:rPr lang="en-US" altLang="zh-TW" dirty="0" smtClean="0"/>
              <a:t>2013</a:t>
            </a:r>
            <a:r>
              <a:rPr lang="zh-TW" altLang="en-US" dirty="0" smtClean="0"/>
              <a:t>年正式進入台北，只要透過智慧型手機下載叫車 </a:t>
            </a:r>
            <a:r>
              <a:rPr lang="en-US" altLang="zh-TW" dirty="0" smtClean="0"/>
              <a:t>App</a:t>
            </a:r>
            <a:r>
              <a:rPr lang="zh-TW" altLang="en-US" dirty="0" smtClean="0"/>
              <a:t>，並填入個人資料，叫車之後幾分鐘內就會有名貴轎車到達你所在的位置，利用信用卡付費，同時會提供費用的收據清單。</a:t>
            </a:r>
            <a:endParaRPr lang="en-US" altLang="zh-TW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32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虛擬通路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行銷通路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0" name="圖片 9"/>
          <p:cNvPicPr/>
          <p:nvPr/>
        </p:nvPicPr>
        <p:blipFill rotWithShape="1">
          <a:blip r:embed="rId2" cstate="print"/>
          <a:srcRect l="1084" t="7224" r="7356" b="5221"/>
          <a:stretch/>
        </p:blipFill>
        <p:spPr bwMode="auto">
          <a:xfrm>
            <a:off x="2480827" y="3538326"/>
            <a:ext cx="4395429" cy="2626978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1" name="矩形 10"/>
          <p:cNvSpPr/>
          <p:nvPr/>
        </p:nvSpPr>
        <p:spPr>
          <a:xfrm>
            <a:off x="2339752" y="6165304"/>
            <a:ext cx="4801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12-12</a:t>
            </a:r>
            <a:r>
              <a:rPr lang="zh-TW" altLang="en-US" dirty="0" smtClean="0"/>
              <a:t>　</a:t>
            </a:r>
            <a:r>
              <a:rPr lang="en-US" altLang="zh-TW" dirty="0" err="1" smtClean="0"/>
              <a:t>Uber</a:t>
            </a:r>
            <a:r>
              <a:rPr lang="en-US" altLang="zh-TW" dirty="0" smtClean="0"/>
              <a:t> </a:t>
            </a:r>
            <a:r>
              <a:rPr lang="zh-TW" altLang="en-US" dirty="0" smtClean="0"/>
              <a:t>首頁 </a:t>
            </a:r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https://www.uber.com/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707904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(1/2)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err="1" smtClean="0"/>
              <a:t>Uber</a:t>
            </a:r>
            <a:r>
              <a:rPr lang="en-US" altLang="zh-TW" b="1" dirty="0" smtClean="0"/>
              <a:t> </a:t>
            </a:r>
            <a:r>
              <a:rPr lang="zh-TW" altLang="en-US" b="1" dirty="0" smtClean="0"/>
              <a:t>的叫車服務</a:t>
            </a:r>
            <a:endParaRPr lang="en-US" altLang="zh-TW" b="1" dirty="0" smtClean="0"/>
          </a:p>
          <a:p>
            <a:pPr lvl="1"/>
            <a:r>
              <a:rPr lang="en-US" altLang="zh-TW" dirty="0" err="1" smtClean="0"/>
              <a:t>Uber</a:t>
            </a:r>
            <a:r>
              <a:rPr lang="en-US" altLang="zh-TW" dirty="0" smtClean="0"/>
              <a:t> </a:t>
            </a:r>
            <a:r>
              <a:rPr lang="zh-TW" altLang="en-US" dirty="0" smtClean="0"/>
              <a:t>在台北的計價方式為上車起跳價是 </a:t>
            </a:r>
            <a:r>
              <a:rPr lang="en-US" altLang="zh-TW" dirty="0" smtClean="0"/>
              <a:t>126 </a:t>
            </a:r>
            <a:r>
              <a:rPr lang="zh-TW" altLang="en-US" dirty="0" smtClean="0"/>
              <a:t>元，只要時速低於 </a:t>
            </a:r>
            <a:r>
              <a:rPr lang="en-US" altLang="zh-TW" dirty="0" smtClean="0"/>
              <a:t>18 </a:t>
            </a:r>
            <a:r>
              <a:rPr lang="zh-TW" altLang="en-US" dirty="0" smtClean="0"/>
              <a:t>公里，每分鐘 </a:t>
            </a:r>
            <a:r>
              <a:rPr lang="en-US" altLang="zh-TW" dirty="0" smtClean="0"/>
              <a:t>16.5 </a:t>
            </a:r>
            <a:r>
              <a:rPr lang="zh-TW" altLang="en-US" dirty="0" smtClean="0"/>
              <a:t>元；高於 </a:t>
            </a:r>
            <a:r>
              <a:rPr lang="en-US" altLang="zh-TW" dirty="0" smtClean="0"/>
              <a:t>18 </a:t>
            </a:r>
            <a:r>
              <a:rPr lang="zh-TW" altLang="en-US" dirty="0" smtClean="0"/>
              <a:t>公里則為每公里 </a:t>
            </a:r>
            <a:r>
              <a:rPr lang="en-US" altLang="zh-TW" dirty="0" smtClean="0"/>
              <a:t>30</a:t>
            </a:r>
            <a:r>
              <a:rPr lang="zh-TW" altLang="en-US" dirty="0" smtClean="0"/>
              <a:t>元，同時有最低消費 </a:t>
            </a:r>
            <a:r>
              <a:rPr lang="en-US" altLang="zh-TW" dirty="0" smtClean="0"/>
              <a:t>230 </a:t>
            </a:r>
            <a:r>
              <a:rPr lang="zh-TW" altLang="en-US" dirty="0" smtClean="0"/>
              <a:t>元的規定。而一般計程車的價格則是起跳價 </a:t>
            </a:r>
            <a:r>
              <a:rPr lang="en-US" altLang="zh-TW" dirty="0" smtClean="0"/>
              <a:t>70 </a:t>
            </a:r>
            <a:r>
              <a:rPr lang="zh-TW" altLang="en-US" dirty="0" smtClean="0"/>
              <a:t>元，超過</a:t>
            </a:r>
            <a:r>
              <a:rPr lang="en-US" altLang="zh-TW" dirty="0" smtClean="0"/>
              <a:t>1.25 </a:t>
            </a:r>
            <a:r>
              <a:rPr lang="zh-TW" altLang="en-US" dirty="0" smtClean="0"/>
              <a:t>公里後每 </a:t>
            </a:r>
            <a:r>
              <a:rPr lang="en-US" altLang="zh-TW" dirty="0" smtClean="0"/>
              <a:t>250 </a:t>
            </a:r>
            <a:r>
              <a:rPr lang="zh-TW" altLang="en-US" dirty="0" smtClean="0"/>
              <a:t>公尺 </a:t>
            </a:r>
            <a:r>
              <a:rPr lang="en-US" altLang="zh-TW" dirty="0" smtClean="0"/>
              <a:t>5 </a:t>
            </a:r>
            <a:r>
              <a:rPr lang="zh-TW" altLang="en-US" dirty="0" smtClean="0"/>
              <a:t>元，時速低於 </a:t>
            </a:r>
            <a:r>
              <a:rPr lang="en-US" altLang="zh-TW" dirty="0" smtClean="0"/>
              <a:t>5</a:t>
            </a:r>
            <a:r>
              <a:rPr lang="zh-TW" altLang="en-US" dirty="0" smtClean="0"/>
              <a:t>公里則會計時，累積 </a:t>
            </a:r>
            <a:r>
              <a:rPr lang="en-US" altLang="zh-TW" dirty="0" smtClean="0"/>
              <a:t>1 </a:t>
            </a:r>
            <a:r>
              <a:rPr lang="zh-TW" altLang="en-US" dirty="0" smtClean="0"/>
              <a:t>分 </a:t>
            </a:r>
            <a:r>
              <a:rPr lang="en-US" altLang="zh-TW" dirty="0" smtClean="0"/>
              <a:t>40 </a:t>
            </a:r>
            <a:r>
              <a:rPr lang="zh-TW" altLang="en-US" dirty="0" smtClean="0"/>
              <a:t>秒跳 </a:t>
            </a:r>
            <a:r>
              <a:rPr lang="en-US" altLang="zh-TW" dirty="0" smtClean="0"/>
              <a:t>5 </a:t>
            </a:r>
            <a:r>
              <a:rPr lang="zh-TW" altLang="en-US" dirty="0" smtClean="0"/>
              <a:t>元。</a:t>
            </a:r>
          </a:p>
          <a:p>
            <a:pPr lvl="1"/>
            <a:r>
              <a:rPr lang="zh-TW" altLang="en-US" dirty="0" smtClean="0"/>
              <a:t>由上述可發現，搭乘 </a:t>
            </a:r>
            <a:r>
              <a:rPr lang="en-US" altLang="zh-TW" dirty="0" err="1" smtClean="0"/>
              <a:t>Uber</a:t>
            </a:r>
            <a:r>
              <a:rPr lang="en-US" altLang="zh-TW" dirty="0" smtClean="0"/>
              <a:t> </a:t>
            </a:r>
            <a:r>
              <a:rPr lang="zh-TW" altLang="en-US" dirty="0" smtClean="0"/>
              <a:t>的費用比一般計程車還貴，但 </a:t>
            </a:r>
            <a:r>
              <a:rPr lang="en-US" altLang="zh-TW" dirty="0" err="1" smtClean="0"/>
              <a:t>Uber</a:t>
            </a:r>
            <a:r>
              <a:rPr lang="en-US" altLang="zh-TW" dirty="0" smtClean="0"/>
              <a:t> </a:t>
            </a:r>
            <a:r>
              <a:rPr lang="zh-TW" altLang="en-US" dirty="0" smtClean="0"/>
              <a:t>不只提供名貴轎車，還結合智慧型手機的優點，可以即時顯示車子行進過程，讓使用者確認車子的位置，又可以利用信用卡付費等，都是一般計程車所沒有的服務。</a:t>
            </a:r>
            <a:endParaRPr lang="en-US" altLang="zh-TW" dirty="0" smtClean="0"/>
          </a:p>
          <a:p>
            <a:pPr lvl="1"/>
            <a:r>
              <a:rPr lang="zh-TW" altLang="en-US" dirty="0" smtClean="0">
                <a:solidFill>
                  <a:srgbClr val="C00000"/>
                </a:solidFill>
              </a:rPr>
              <a:t>想一想：</a:t>
            </a:r>
            <a:r>
              <a:rPr lang="zh-TW" altLang="en-US" dirty="0" smtClean="0"/>
              <a:t>網路為 </a:t>
            </a:r>
            <a:r>
              <a:rPr lang="en-US" altLang="zh-TW" dirty="0" err="1" smtClean="0"/>
              <a:t>Uber</a:t>
            </a:r>
            <a:r>
              <a:rPr lang="en-US" altLang="zh-TW" dirty="0" smtClean="0"/>
              <a:t> </a:t>
            </a:r>
            <a:r>
              <a:rPr lang="zh-TW" altLang="en-US" dirty="0" smtClean="0"/>
              <a:t>帶來哪些助益？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33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虛擬通路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行銷通路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707904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mtClean="0">
                <a:solidFill>
                  <a:schemeClr val="accent2"/>
                </a:solidFill>
              </a:rPr>
              <a:t>(2/2</a:t>
            </a:r>
            <a:r>
              <a:rPr lang="en-US" altLang="zh-TW" dirty="0" smtClean="0">
                <a:solidFill>
                  <a:schemeClr val="accent2"/>
                </a:solidFill>
              </a:rPr>
              <a:t>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社群通路的概念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企業要經營好社群通路，需要注意以下三個因素</a:t>
            </a:r>
            <a:endParaRPr lang="en-US" altLang="zh-TW" dirty="0" smtClean="0"/>
          </a:p>
          <a:p>
            <a:pPr>
              <a:buNone/>
            </a:pPr>
            <a:endParaRPr lang="en-US" altLang="zh-TW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1.</a:t>
            </a:r>
            <a:r>
              <a:rPr lang="zh-TW" altLang="en-US" b="1" dirty="0" smtClean="0">
                <a:solidFill>
                  <a:srgbClr val="C00000"/>
                </a:solidFill>
              </a:rPr>
              <a:t>生活化的資訊</a:t>
            </a:r>
          </a:p>
          <a:p>
            <a:pPr lvl="1"/>
            <a:r>
              <a:rPr lang="zh-TW" altLang="en-US" dirty="0" smtClean="0"/>
              <a:t>企業必須要學習成為消費者的朋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友，除了傳遞產品的訊息之外，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還要能夠公告生活雜事、氣溫變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化時提醒消費者要穿衣、可能會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下雨則要提醒帶傘、下午還會發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表吃下午茶的訊息</a:t>
            </a:r>
            <a:endParaRPr lang="en-US" altLang="zh-TW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34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社群通路</a:t>
            </a: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虛擬通路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行銷通路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0" name="圖片 9"/>
          <p:cNvPicPr/>
          <p:nvPr/>
        </p:nvPicPr>
        <p:blipFill rotWithShape="1">
          <a:blip r:embed="rId2" cstate="print"/>
          <a:srcRect l="34493" t="13292" r="35348" b="8977"/>
          <a:stretch/>
        </p:blipFill>
        <p:spPr bwMode="auto">
          <a:xfrm>
            <a:off x="5940152" y="1700808"/>
            <a:ext cx="2654324" cy="4275740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1" name="矩形 10"/>
          <p:cNvSpPr/>
          <p:nvPr/>
        </p:nvSpPr>
        <p:spPr>
          <a:xfrm>
            <a:off x="5868144" y="5949280"/>
            <a:ext cx="29523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12-13</a:t>
            </a:r>
            <a:r>
              <a:rPr lang="zh-TW" altLang="en-US" dirty="0" smtClean="0"/>
              <a:t>　</a:t>
            </a:r>
            <a:r>
              <a:rPr lang="en-US" altLang="zh-TW" dirty="0" smtClean="0"/>
              <a:t>Smart M </a:t>
            </a:r>
            <a:r>
              <a:rPr lang="zh-TW" altLang="en-US" dirty="0" smtClean="0"/>
              <a:t>粉絲團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http://www.facebook.com/smartm.tw?fref=ts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139952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(1/3)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社群通路的概念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2.</a:t>
            </a:r>
            <a:r>
              <a:rPr lang="zh-TW" altLang="en-US" b="1" dirty="0" smtClean="0">
                <a:solidFill>
                  <a:srgbClr val="C00000"/>
                </a:solidFill>
              </a:rPr>
              <a:t>朋友化的往來</a:t>
            </a:r>
          </a:p>
          <a:p>
            <a:pPr lvl="1"/>
            <a:r>
              <a:rPr lang="zh-TW" altLang="en-US" dirty="0" smtClean="0"/>
              <a:t>建立一個有成效的社群通路，成為消費者的朋友，巧妙的加入消費者社群關係中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35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社群通路</a:t>
            </a: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虛擬通路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行銷通路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0" name="圖片 9"/>
          <p:cNvPicPr/>
          <p:nvPr/>
        </p:nvPicPr>
        <p:blipFill rotWithShape="1">
          <a:blip r:embed="rId2" cstate="print"/>
          <a:srcRect l="13906" t="10114" r="35529" b="41629"/>
          <a:stretch/>
        </p:blipFill>
        <p:spPr bwMode="auto">
          <a:xfrm>
            <a:off x="2195736" y="2708920"/>
            <a:ext cx="4854847" cy="2895782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1" name="矩形 10"/>
          <p:cNvSpPr/>
          <p:nvPr/>
        </p:nvSpPr>
        <p:spPr>
          <a:xfrm>
            <a:off x="2483768" y="5661248"/>
            <a:ext cx="4551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12-14</a:t>
            </a:r>
            <a:r>
              <a:rPr lang="zh-TW" altLang="en-US" dirty="0" smtClean="0"/>
              <a:t>　網路名人粉絲團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http://www.facebook.com/agaclub?fref=ts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139952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(2/3)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社群通路的概念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3.</a:t>
            </a:r>
            <a:r>
              <a:rPr lang="zh-TW" altLang="en-US" b="1" dirty="0" smtClean="0">
                <a:solidFill>
                  <a:srgbClr val="C00000"/>
                </a:solidFill>
              </a:rPr>
              <a:t>社團化的經營</a:t>
            </a:r>
          </a:p>
          <a:p>
            <a:pPr lvl="1"/>
            <a:r>
              <a:rPr lang="zh-TW" altLang="en-US" dirty="0" smtClean="0"/>
              <a:t>社群通路的成敗在於粉絲人數，這也是企業經營粉絲團時最應注意的重點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36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社群通路</a:t>
            </a: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虛擬通路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行銷通路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graphicFrame>
        <p:nvGraphicFramePr>
          <p:cNvPr id="11" name="內容版面配置區 15"/>
          <p:cNvGraphicFramePr>
            <a:graphicFrameLocks/>
          </p:cNvGraphicFramePr>
          <p:nvPr/>
        </p:nvGraphicFramePr>
        <p:xfrm>
          <a:off x="539552" y="2636912"/>
          <a:ext cx="4968552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圖片 11"/>
          <p:cNvPicPr/>
          <p:nvPr/>
        </p:nvPicPr>
        <p:blipFill rotWithShape="1">
          <a:blip r:embed="rId7" cstate="print"/>
          <a:srcRect l="16975" t="7513" r="17831" b="6665"/>
          <a:stretch/>
        </p:blipFill>
        <p:spPr bwMode="auto">
          <a:xfrm>
            <a:off x="5580112" y="2834064"/>
            <a:ext cx="3438525" cy="2828925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3" name="矩形 12"/>
          <p:cNvSpPr/>
          <p:nvPr/>
        </p:nvSpPr>
        <p:spPr>
          <a:xfrm>
            <a:off x="5868144" y="5662989"/>
            <a:ext cx="28008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12-15</a:t>
            </a:r>
            <a:r>
              <a:rPr lang="zh-TW" altLang="en-US" dirty="0" smtClean="0"/>
              <a:t>　</a:t>
            </a:r>
            <a:r>
              <a:rPr lang="en-US" altLang="zh-TW" dirty="0" smtClean="0"/>
              <a:t>Fever38 </a:t>
            </a:r>
            <a:r>
              <a:rPr lang="zh-TW" altLang="en-US" dirty="0" smtClean="0"/>
              <a:t>首頁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8"/>
              </a:rPr>
              <a:t>http://www.fever38.com/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4139952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(3/3)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團購的概念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C00000"/>
                </a:solidFill>
              </a:rPr>
              <a:t>團購 </a:t>
            </a:r>
            <a:r>
              <a:rPr lang="en-US" altLang="zh-TW" b="1" dirty="0" smtClean="0">
                <a:solidFill>
                  <a:srgbClr val="C00000"/>
                </a:solidFill>
              </a:rPr>
              <a:t>(Group Buying) </a:t>
            </a:r>
            <a:r>
              <a:rPr lang="zh-TW" altLang="en-US" dirty="0" smtClean="0"/>
              <a:t>是指消費者線上集體購物的行為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團購的特色是隨著訂購數量的增加，商品價格將會不斷下降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37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社群通路</a:t>
            </a: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虛擬通路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行銷通路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pic>
        <p:nvPicPr>
          <p:cNvPr id="15" name="圖片 14"/>
          <p:cNvPicPr/>
          <p:nvPr/>
        </p:nvPicPr>
        <p:blipFill rotWithShape="1">
          <a:blip r:embed="rId2" cstate="print"/>
          <a:srcRect l="20948" t="7223" r="15483" b="9555"/>
          <a:stretch/>
        </p:blipFill>
        <p:spPr bwMode="auto">
          <a:xfrm>
            <a:off x="1187624" y="2060848"/>
            <a:ext cx="4068924" cy="3329296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6" name="矩形 15"/>
          <p:cNvSpPr/>
          <p:nvPr/>
        </p:nvSpPr>
        <p:spPr>
          <a:xfrm>
            <a:off x="5317311" y="4521894"/>
            <a:ext cx="38266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12-16</a:t>
            </a:r>
            <a:r>
              <a:rPr lang="zh-TW" altLang="en-US" dirty="0" smtClean="0"/>
              <a:t>　團購網站的門檻 </a:t>
            </a:r>
            <a:r>
              <a:rPr lang="en-US" altLang="zh-TW" dirty="0" smtClean="0"/>
              <a:t>(</a:t>
            </a:r>
            <a:r>
              <a:rPr lang="zh-TW" altLang="en-US" dirty="0" smtClean="0"/>
              <a:t>右下方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http://www.gomaji.com/Taipei_p54360.html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7" name="矩形 16"/>
          <p:cNvSpPr/>
          <p:nvPr/>
        </p:nvSpPr>
        <p:spPr bwMode="auto">
          <a:xfrm>
            <a:off x="4211960" y="3212976"/>
            <a:ext cx="720080" cy="2160240"/>
          </a:xfrm>
          <a:prstGeom prst="rect">
            <a:avLst/>
          </a:prstGeom>
          <a:noFill/>
          <a:ln>
            <a:solidFill>
              <a:srgbClr val="692AA2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網路行銷案例探討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/>
              <a:t>群眾的力量</a:t>
            </a:r>
            <a:endParaRPr lang="en-US" altLang="zh-TW" b="1" dirty="0" smtClean="0"/>
          </a:p>
          <a:p>
            <a:pPr lvl="1"/>
            <a:r>
              <a:rPr lang="zh-TW" altLang="en-US" dirty="0" smtClean="0">
                <a:solidFill>
                  <a:srgbClr val="C00000"/>
                </a:solidFill>
              </a:rPr>
              <a:t>思考時間：</a:t>
            </a:r>
            <a:r>
              <a:rPr lang="zh-TW" altLang="en-US" dirty="0" smtClean="0"/>
              <a:t>請問群眾會對網站進行網路行銷營運時造成哪些影響？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38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pic>
        <p:nvPicPr>
          <p:cNvPr id="10" name="圖片 9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24533" t="8038" r="25497" b="24437"/>
          <a:stretch>
            <a:fillRect/>
          </a:stretch>
        </p:blipFill>
        <p:spPr bwMode="auto">
          <a:xfrm>
            <a:off x="2339752" y="2492896"/>
            <a:ext cx="4569257" cy="347314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1" name="矩形 10"/>
          <p:cNvSpPr/>
          <p:nvPr/>
        </p:nvSpPr>
        <p:spPr>
          <a:xfrm>
            <a:off x="2411760" y="5949280"/>
            <a:ext cx="3672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12-17</a:t>
            </a:r>
            <a:r>
              <a:rPr lang="zh-TW" altLang="en-US" dirty="0" smtClean="0"/>
              <a:t>　</a:t>
            </a:r>
            <a:r>
              <a:rPr lang="en-US" altLang="zh-TW" dirty="0" smtClean="0"/>
              <a:t>de Correspondent </a:t>
            </a:r>
            <a:r>
              <a:rPr lang="zh-TW" altLang="en-US" dirty="0" smtClean="0"/>
              <a:t>首頁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http://decorrespondent.nl/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WordArt 3"/>
          <p:cNvSpPr>
            <a:spLocks noChangeArrowheads="1" noChangeShapeType="1" noTextEdit="1"/>
          </p:cNvSpPr>
          <p:nvPr/>
        </p:nvSpPr>
        <p:spPr bwMode="gray">
          <a:xfrm>
            <a:off x="1995488" y="2133600"/>
            <a:ext cx="5472112" cy="9350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altLang="zh-TW" sz="5400" b="1" kern="1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hlink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  <a:latin typeface="Verdana"/>
                <a:ea typeface="Verdana"/>
                <a:cs typeface="Verdana"/>
              </a:rPr>
              <a:t>Thank You !</a:t>
            </a:r>
            <a:endParaRPr lang="zh-TW" altLang="en-US" sz="5400" b="1" kern="10" dirty="0">
              <a:ln w="28575">
                <a:solidFill>
                  <a:schemeClr val="accent2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hlink"/>
                  </a:gs>
                  <a:gs pos="100000">
                    <a:schemeClr val="tx1"/>
                  </a:gs>
                </a:gsLst>
                <a:lin ang="5400000" scaled="1"/>
              </a:gradFill>
              <a:effectLst>
                <a:outerShdw dist="71842" dir="2700000" algn="ctr" rotWithShape="0">
                  <a:schemeClr val="bg2">
                    <a:alpha val="50000"/>
                  </a:scheme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網路行銷與我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pic>
        <p:nvPicPr>
          <p:cNvPr id="7" name="內容版面配置區 6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0948" t="8669" r="22526" b="18450"/>
          <a:stretch/>
        </p:blipFill>
        <p:spPr bwMode="auto">
          <a:xfrm>
            <a:off x="1093001" y="1143000"/>
            <a:ext cx="6719359" cy="4873224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4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矩形 7"/>
          <p:cNvSpPr/>
          <p:nvPr/>
        </p:nvSpPr>
        <p:spPr>
          <a:xfrm>
            <a:off x="1331640" y="6021288"/>
            <a:ext cx="5378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12-1</a:t>
            </a:r>
            <a:r>
              <a:rPr lang="zh-TW" altLang="en-US" dirty="0" smtClean="0"/>
              <a:t>　</a:t>
            </a:r>
            <a:r>
              <a:rPr lang="en-US" altLang="zh-TW" dirty="0" smtClean="0"/>
              <a:t>foursquare </a:t>
            </a:r>
            <a:r>
              <a:rPr lang="zh-TW" altLang="en-US" dirty="0" smtClean="0"/>
              <a:t>首頁 </a:t>
            </a:r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https://foursquare.com/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課前討論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通路是所有企業第一線接觸消費者的管道，藉此不但能產生商品的銷售行為，還可以獲得消費者的訊息，進而掌握其偏好，提高企業的競爭力。請讀者以上述 </a:t>
            </a:r>
            <a:r>
              <a:rPr lang="en-US" altLang="zh-TW" dirty="0" smtClean="0"/>
              <a:t>foursquare </a:t>
            </a:r>
            <a:r>
              <a:rPr lang="zh-TW" altLang="en-US" dirty="0" smtClean="0"/>
              <a:t>為例，思考以下三個問題：</a:t>
            </a:r>
          </a:p>
          <a:p>
            <a:pPr>
              <a:buNone/>
            </a:pPr>
            <a:r>
              <a:rPr lang="en-US" altLang="zh-TW" dirty="0" smtClean="0"/>
              <a:t>1. </a:t>
            </a:r>
            <a:r>
              <a:rPr lang="zh-TW" altLang="en-US" dirty="0" smtClean="0"/>
              <a:t>請思考網路通路的影響為何。</a:t>
            </a:r>
          </a:p>
          <a:p>
            <a:pPr>
              <a:buNone/>
            </a:pPr>
            <a:r>
              <a:rPr lang="en-US" altLang="zh-TW" dirty="0" smtClean="0"/>
              <a:t>2. </a:t>
            </a:r>
            <a:r>
              <a:rPr lang="zh-TW" altLang="en-US" dirty="0" smtClean="0"/>
              <a:t>有哪些因素會影響你在虛擬通路購買的決策？</a:t>
            </a:r>
          </a:p>
          <a:p>
            <a:pPr>
              <a:buNone/>
            </a:pPr>
            <a:r>
              <a:rPr lang="en-US" altLang="zh-TW" dirty="0" smtClean="0"/>
              <a:t>3. </a:t>
            </a:r>
            <a:r>
              <a:rPr lang="zh-TW" altLang="en-US" dirty="0" smtClean="0"/>
              <a:t>如何才能提高你打卡的意願？</a:t>
            </a:r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5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行銷通路的概念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C00000"/>
                </a:solidFill>
              </a:rPr>
              <a:t>行銷通路 </a:t>
            </a:r>
            <a:r>
              <a:rPr lang="en-US" altLang="zh-TW" b="1" dirty="0" smtClean="0">
                <a:solidFill>
                  <a:srgbClr val="C00000"/>
                </a:solidFill>
              </a:rPr>
              <a:t>(Marketing Channel) </a:t>
            </a:r>
            <a:r>
              <a:rPr lang="zh-TW" altLang="en-US" dirty="0" smtClean="0"/>
              <a:t>是指將產品由生產者轉移到消費者手上，所需經過的企業體。</a:t>
            </a:r>
            <a:endParaRPr lang="en-US" altLang="zh-TW" dirty="0" smtClean="0"/>
          </a:p>
          <a:p>
            <a:r>
              <a:rPr lang="zh-TW" altLang="en-US" dirty="0" smtClean="0"/>
              <a:t>行銷通路就是聯繫消費者與企業之間的橋樑，如果直接與消費者接觸，可稱為</a:t>
            </a:r>
            <a:r>
              <a:rPr lang="zh-TW" altLang="en-US" b="1" dirty="0" smtClean="0">
                <a:solidFill>
                  <a:srgbClr val="C00000"/>
                </a:solidFill>
              </a:rPr>
              <a:t>直接通路 </a:t>
            </a:r>
            <a:r>
              <a:rPr lang="en-US" altLang="zh-TW" b="1" dirty="0" smtClean="0">
                <a:solidFill>
                  <a:srgbClr val="C00000"/>
                </a:solidFill>
              </a:rPr>
              <a:t>(Direct Channel) </a:t>
            </a:r>
            <a:r>
              <a:rPr lang="zh-TW" altLang="en-US" dirty="0" smtClean="0"/>
              <a:t>或</a:t>
            </a:r>
            <a:r>
              <a:rPr lang="zh-TW" altLang="en-US" b="1" dirty="0" smtClean="0">
                <a:solidFill>
                  <a:srgbClr val="C00000"/>
                </a:solidFill>
              </a:rPr>
              <a:t>直效行銷 </a:t>
            </a:r>
            <a:r>
              <a:rPr lang="en-US" altLang="zh-TW" b="1" dirty="0" smtClean="0">
                <a:solidFill>
                  <a:srgbClr val="C00000"/>
                </a:solidFill>
              </a:rPr>
              <a:t>(Direct Marketing)</a:t>
            </a:r>
            <a:r>
              <a:rPr lang="zh-TW" altLang="en-US" dirty="0" smtClean="0"/>
              <a:t>，而中間有代理商、批發商或零售商等不同角色，則稱為</a:t>
            </a:r>
            <a:r>
              <a:rPr lang="zh-TW" altLang="en-US" b="1" dirty="0" smtClean="0">
                <a:solidFill>
                  <a:srgbClr val="C00000"/>
                </a:solidFill>
              </a:rPr>
              <a:t>間接通路 </a:t>
            </a:r>
            <a:r>
              <a:rPr lang="en-US" altLang="zh-TW" b="1" dirty="0" smtClean="0">
                <a:solidFill>
                  <a:srgbClr val="C00000"/>
                </a:solidFill>
              </a:rPr>
              <a:t>(Indirect Channel)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往往會有兩個或兩個以上的通路來將產品送到消費者手上，此稱為</a:t>
            </a:r>
            <a:r>
              <a:rPr lang="zh-TW" altLang="en-US" b="1" dirty="0" smtClean="0">
                <a:solidFill>
                  <a:srgbClr val="C00000"/>
                </a:solidFill>
              </a:rPr>
              <a:t>多重通路 </a:t>
            </a:r>
            <a:r>
              <a:rPr lang="en-US" altLang="zh-TW" b="1" dirty="0" smtClean="0">
                <a:solidFill>
                  <a:srgbClr val="C00000"/>
                </a:solidFill>
              </a:rPr>
              <a:t>(Multiple Channel)</a:t>
            </a:r>
            <a:endParaRPr lang="en-US" altLang="zh-TW" dirty="0" smtClean="0"/>
          </a:p>
          <a:p>
            <a:r>
              <a:rPr lang="zh-TW" altLang="en-US" dirty="0" smtClean="0"/>
              <a:t>企業須建立</a:t>
            </a:r>
            <a:r>
              <a:rPr lang="zh-TW" altLang="en-US" b="1" dirty="0" smtClean="0">
                <a:solidFill>
                  <a:srgbClr val="C00000"/>
                </a:solidFill>
              </a:rPr>
              <a:t>回溯通路 </a:t>
            </a:r>
            <a:r>
              <a:rPr lang="en-US" altLang="zh-TW" b="1" dirty="0" smtClean="0">
                <a:solidFill>
                  <a:srgbClr val="C00000"/>
                </a:solidFill>
              </a:rPr>
              <a:t>(Reverse Channel) </a:t>
            </a:r>
            <a:r>
              <a:rPr lang="zh-TW" altLang="en-US" dirty="0" smtClean="0"/>
              <a:t>來回收瑕疵產品與提供維修的服務。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26" name="投影片編號版面配置區 2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6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虛擬通路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行銷通路</a:t>
            </a:r>
            <a:endParaRPr lang="ja-JP" altLang="en-US" sz="2400" dirty="0"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通路的功能</a:t>
            </a:r>
            <a:endParaRPr lang="zh-TW" altLang="en-US" dirty="0"/>
          </a:p>
        </p:txBody>
      </p:sp>
      <p:pic>
        <p:nvPicPr>
          <p:cNvPr id="133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39750" y="1495652"/>
            <a:ext cx="8147050" cy="455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7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虛擬通路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行銷通路</a:t>
            </a:r>
            <a:endParaRPr lang="ja-JP" altLang="en-US" sz="2400" dirty="0"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143000"/>
            <a:ext cx="4752528" cy="5257800"/>
          </a:xfrm>
        </p:spPr>
        <p:txBody>
          <a:bodyPr/>
          <a:lstStyle/>
          <a:p>
            <a:r>
              <a:rPr lang="zh-TW" altLang="en-US" b="1" dirty="0" smtClean="0"/>
              <a:t>從虛擬到實體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創立於 </a:t>
            </a:r>
            <a:r>
              <a:rPr lang="en-US" altLang="zh-TW" dirty="0" smtClean="0"/>
              <a:t>2004 </a:t>
            </a:r>
            <a:r>
              <a:rPr lang="zh-TW" altLang="en-US" dirty="0" smtClean="0"/>
              <a:t>年的東京著衣 </a:t>
            </a:r>
            <a:r>
              <a:rPr lang="en-US" altLang="zh-TW" dirty="0" smtClean="0"/>
              <a:t>(</a:t>
            </a:r>
            <a:r>
              <a:rPr lang="zh-TW" altLang="en-US" dirty="0" smtClean="0"/>
              <a:t>其首頁如圖 </a:t>
            </a:r>
            <a:r>
              <a:rPr lang="en-US" altLang="zh-TW" dirty="0" smtClean="0"/>
              <a:t>12-2)</a:t>
            </a:r>
            <a:r>
              <a:rPr lang="zh-TW" altLang="en-US" dirty="0" smtClean="0"/>
              <a:t>，透過制度化的生產模式，並站在消費者所需的角度推薦產品，讓該公司成立後即成為 </a:t>
            </a:r>
            <a:r>
              <a:rPr lang="en-US" altLang="zh-TW" dirty="0" smtClean="0"/>
              <a:t>Yahoo!</a:t>
            </a:r>
            <a:r>
              <a:rPr lang="zh-TW" altLang="en-US" dirty="0" smtClean="0"/>
              <a:t>奇摩拍賣網站銷售量最大的業者，在 </a:t>
            </a:r>
            <a:r>
              <a:rPr lang="en-US" altLang="zh-TW" dirty="0" smtClean="0"/>
              <a:t>2007 </a:t>
            </a:r>
            <a:r>
              <a:rPr lang="zh-TW" altLang="en-US" dirty="0" smtClean="0"/>
              <a:t>年進軍中國大陸後，也成為積分最快破萬的廠商，</a:t>
            </a:r>
            <a:r>
              <a:rPr lang="en-US" altLang="zh-TW" dirty="0" smtClean="0"/>
              <a:t>2009</a:t>
            </a:r>
            <a:r>
              <a:rPr lang="zh-TW" altLang="en-US" dirty="0" smtClean="0"/>
              <a:t> 年於台北士林成立第一家實體店面，讓消費者有實際試穿的管道，正式從虛擬走向實體。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8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虛擬通路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行銷通路</a:t>
            </a:r>
            <a:endParaRPr lang="ja-JP" altLang="en-US" sz="2400" dirty="0">
              <a:ea typeface="標楷體" pitchFamily="65" charset="-120"/>
            </a:endParaRPr>
          </a:p>
        </p:txBody>
      </p:sp>
      <p:pic>
        <p:nvPicPr>
          <p:cNvPr id="11" name="圖片 10"/>
          <p:cNvPicPr/>
          <p:nvPr/>
        </p:nvPicPr>
        <p:blipFill rotWithShape="1">
          <a:blip r:embed="rId2" cstate="print"/>
          <a:srcRect l="14808" t="6068" r="16927" b="4064"/>
          <a:stretch/>
        </p:blipFill>
        <p:spPr bwMode="auto">
          <a:xfrm>
            <a:off x="5436096" y="1268760"/>
            <a:ext cx="3600450" cy="2962275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2" name="矩形 11"/>
          <p:cNvSpPr/>
          <p:nvPr/>
        </p:nvSpPr>
        <p:spPr>
          <a:xfrm>
            <a:off x="5547136" y="4293096"/>
            <a:ext cx="30573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12-2</a:t>
            </a:r>
            <a:r>
              <a:rPr lang="zh-TW" altLang="en-US" dirty="0" smtClean="0"/>
              <a:t>　東京著衣首頁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http://www.mayuki.com.tw/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通路管理決策的流程</a:t>
            </a:r>
            <a:endParaRPr lang="zh-TW" altLang="en-US" dirty="0"/>
          </a:p>
        </p:txBody>
      </p:sp>
      <p:graphicFrame>
        <p:nvGraphicFramePr>
          <p:cNvPr id="18" name="內容版面配置區 17"/>
          <p:cNvGraphicFramePr>
            <a:graphicFrameLocks noGrp="1"/>
          </p:cNvGraphicFramePr>
          <p:nvPr>
            <p:ph idx="1"/>
          </p:nvPr>
        </p:nvGraphicFramePr>
        <p:xfrm>
          <a:off x="539552" y="1484784"/>
          <a:ext cx="8147248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12</a:t>
            </a:r>
            <a:r>
              <a:rPr lang="zh-TW" altLang="en-US" smtClean="0"/>
              <a:t>章 網路行銷與通路</a:t>
            </a:r>
            <a:endParaRPr lang="en-US" altLang="zh-TW"/>
          </a:p>
        </p:txBody>
      </p:sp>
      <p:sp>
        <p:nvSpPr>
          <p:cNvPr id="19" name="投影片編號版面配置區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9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39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社群通路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虛擬通路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行銷通路</a:t>
            </a:r>
            <a:endParaRPr lang="ja-JP" altLang="en-US" sz="2400" dirty="0"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75TGp_Computer_green _v2">
  <a:themeElements>
    <a:clrScheme name="Firelight">
      <a:dk1>
        <a:sysClr val="windowText" lastClr="000000"/>
      </a:dk1>
      <a:lt1>
        <a:sysClr val="window" lastClr="FFFFFF"/>
      </a:lt1>
      <a:dk2>
        <a:srgbClr val="9F1C00"/>
      </a:dk2>
      <a:lt2>
        <a:srgbClr val="EEECE1"/>
      </a:lt2>
      <a:accent1>
        <a:srgbClr val="FF881F"/>
      </a:accent1>
      <a:accent2>
        <a:srgbClr val="771C00"/>
      </a:accent2>
      <a:accent3>
        <a:srgbClr val="576A2C"/>
      </a:accent3>
      <a:accent4>
        <a:srgbClr val="A24D00"/>
      </a:accent4>
      <a:accent5>
        <a:srgbClr val="244872"/>
      </a:accent5>
      <a:accent6>
        <a:srgbClr val="5E341C"/>
      </a:accent6>
      <a:hlink>
        <a:srgbClr val="FF912E"/>
      </a:hlink>
      <a:folHlink>
        <a:srgbClr val="B5CB83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B166E"/>
        </a:dk1>
        <a:lt1>
          <a:srgbClr val="FFFFFF"/>
        </a:lt1>
        <a:dk2>
          <a:srgbClr val="336699"/>
        </a:dk2>
        <a:lt2>
          <a:srgbClr val="DDDDDD"/>
        </a:lt2>
        <a:accent1>
          <a:srgbClr val="458F8F"/>
        </a:accent1>
        <a:accent2>
          <a:srgbClr val="CCCC00"/>
        </a:accent2>
        <a:accent3>
          <a:srgbClr val="FFFFFF"/>
        </a:accent3>
        <a:accent4>
          <a:srgbClr val="23115D"/>
        </a:accent4>
        <a:accent5>
          <a:srgbClr val="B0C6C6"/>
        </a:accent5>
        <a:accent6>
          <a:srgbClr val="B9B900"/>
        </a:accent6>
        <a:hlink>
          <a:srgbClr val="9999FF"/>
        </a:hlink>
        <a:folHlink>
          <a:srgbClr val="6C9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B24242"/>
        </a:accent1>
        <a:accent2>
          <a:srgbClr val="CC9900"/>
        </a:accent2>
        <a:accent3>
          <a:srgbClr val="FFFFFF"/>
        </a:accent3>
        <a:accent4>
          <a:srgbClr val="174578"/>
        </a:accent4>
        <a:accent5>
          <a:srgbClr val="D5B0B0"/>
        </a:accent5>
        <a:accent6>
          <a:srgbClr val="B98A00"/>
        </a:accent6>
        <a:hlink>
          <a:srgbClr val="808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666635"/>
        </a:dk1>
        <a:lt1>
          <a:srgbClr val="FFFFFF"/>
        </a:lt1>
        <a:dk2>
          <a:srgbClr val="25413E"/>
        </a:dk2>
        <a:lt2>
          <a:srgbClr val="B2B2B2"/>
        </a:lt2>
        <a:accent1>
          <a:srgbClr val="83AE4E"/>
        </a:accent1>
        <a:accent2>
          <a:srgbClr val="C78DD7"/>
        </a:accent2>
        <a:accent3>
          <a:srgbClr val="FFFFFF"/>
        </a:accent3>
        <a:accent4>
          <a:srgbClr val="56562C"/>
        </a:accent4>
        <a:accent5>
          <a:srgbClr val="C1D3B2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網路行銷CEO</Template>
  <TotalTime>89</TotalTime>
  <Words>2930</Words>
  <Application>Microsoft Office PowerPoint</Application>
  <PresentationFormat>如螢幕大小 (4:3)</PresentationFormat>
  <Paragraphs>394</Paragraphs>
  <Slides>39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1" baseType="lpstr">
      <vt:lpstr>075TGp_Computer_green _v2</vt:lpstr>
      <vt:lpstr>Image</vt:lpstr>
      <vt:lpstr>第12章 網路行銷與通路</vt:lpstr>
      <vt:lpstr>學習目標</vt:lpstr>
      <vt:lpstr>網路行銷與通路</vt:lpstr>
      <vt:lpstr>網路行銷與我</vt:lpstr>
      <vt:lpstr>課前討論</vt:lpstr>
      <vt:lpstr>行銷通路的概念</vt:lpstr>
      <vt:lpstr>通路的功能</vt:lpstr>
      <vt:lpstr>生活上的應用</vt:lpstr>
      <vt:lpstr>通路管理決策的流程</vt:lpstr>
      <vt:lpstr>通路管理決策</vt:lpstr>
      <vt:lpstr>通路管理決策</vt:lpstr>
      <vt:lpstr>生活上的應用</vt:lpstr>
      <vt:lpstr>通路管理決策</vt:lpstr>
      <vt:lpstr>通路管理決策</vt:lpstr>
      <vt:lpstr>生活上的應用</vt:lpstr>
      <vt:lpstr>虛擬通路</vt:lpstr>
      <vt:lpstr>B to C 電子商務(一)入口網站</vt:lpstr>
      <vt:lpstr>特定企業的通路</vt:lpstr>
      <vt:lpstr>入口網站的五種經營模式</vt:lpstr>
      <vt:lpstr>入口網站的五種經營模式</vt:lpstr>
      <vt:lpstr>入口網站的五種經營模式</vt:lpstr>
      <vt:lpstr>B to C 電子商務(二)網路交易</vt:lpstr>
      <vt:lpstr>B to C 網站可選擇的角色</vt:lpstr>
      <vt:lpstr>B to C 網站可選擇的角色</vt:lpstr>
      <vt:lpstr>生活上的應用</vt:lpstr>
      <vt:lpstr>C to C 電子商務</vt:lpstr>
      <vt:lpstr>C to C 電子商務的模式</vt:lpstr>
      <vt:lpstr>C to C 電子商務的交易模式</vt:lpstr>
      <vt:lpstr>C to C 電子商務的交易模式</vt:lpstr>
      <vt:lpstr>O to O 電子商務</vt:lpstr>
      <vt:lpstr>O to O 電子商務</vt:lpstr>
      <vt:lpstr>生活上的應用</vt:lpstr>
      <vt:lpstr>生活上的應用</vt:lpstr>
      <vt:lpstr>社群通路的概念</vt:lpstr>
      <vt:lpstr>社群通路的概念</vt:lpstr>
      <vt:lpstr>社群通路的概念</vt:lpstr>
      <vt:lpstr>團購的概念</vt:lpstr>
      <vt:lpstr>網路行銷案例探討</vt:lpstr>
      <vt:lpstr>投影片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Fenny Lee</dc:creator>
  <cp:lastModifiedBy>Fenny Lee</cp:lastModifiedBy>
  <cp:revision>60</cp:revision>
  <dcterms:created xsi:type="dcterms:W3CDTF">2014-12-22T08:14:35Z</dcterms:created>
  <dcterms:modified xsi:type="dcterms:W3CDTF">2015-04-27T06:35:06Z</dcterms:modified>
</cp:coreProperties>
</file>