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diagrams/drawing7.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Default Extension="ppt" ContentType="application/vnd.ms-powerpoint"/>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Default Extension="pptx" ContentType="application/vnd.openxmlformats-officedocument.presentationml.presentation"/>
  <Override PartName="/ppt/diagrams/layout3.xml" ContentType="application/vnd.openxmlformats-officedocument.drawingml.diagramLayout+xml"/>
  <Override PartName="/ppt/diagrams/data4.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59"/>
  </p:notesMasterIdLst>
  <p:sldIdLst>
    <p:sldId id="295" r:id="rId2"/>
    <p:sldId id="300" r:id="rId3"/>
    <p:sldId id="304" r:id="rId4"/>
    <p:sldId id="303" r:id="rId5"/>
    <p:sldId id="301" r:id="rId6"/>
    <p:sldId id="296" r:id="rId7"/>
    <p:sldId id="305" r:id="rId8"/>
    <p:sldId id="302" r:id="rId9"/>
    <p:sldId id="307" r:id="rId10"/>
    <p:sldId id="308" r:id="rId11"/>
    <p:sldId id="309" r:id="rId12"/>
    <p:sldId id="310" r:id="rId13"/>
    <p:sldId id="311" r:id="rId14"/>
    <p:sldId id="312" r:id="rId15"/>
    <p:sldId id="313" r:id="rId16"/>
    <p:sldId id="314" r:id="rId17"/>
    <p:sldId id="315" r:id="rId18"/>
    <p:sldId id="316" r:id="rId19"/>
    <p:sldId id="317" r:id="rId20"/>
    <p:sldId id="318" r:id="rId21"/>
    <p:sldId id="319" r:id="rId22"/>
    <p:sldId id="320" r:id="rId23"/>
    <p:sldId id="321" r:id="rId24"/>
    <p:sldId id="322" r:id="rId25"/>
    <p:sldId id="326" r:id="rId26"/>
    <p:sldId id="327" r:id="rId27"/>
    <p:sldId id="328" r:id="rId28"/>
    <p:sldId id="329" r:id="rId29"/>
    <p:sldId id="330" r:id="rId30"/>
    <p:sldId id="331" r:id="rId31"/>
    <p:sldId id="333" r:id="rId32"/>
    <p:sldId id="332" r:id="rId33"/>
    <p:sldId id="323" r:id="rId34"/>
    <p:sldId id="324" r:id="rId35"/>
    <p:sldId id="325" r:id="rId36"/>
    <p:sldId id="339" r:id="rId37"/>
    <p:sldId id="334" r:id="rId38"/>
    <p:sldId id="335" r:id="rId39"/>
    <p:sldId id="336" r:id="rId40"/>
    <p:sldId id="337" r:id="rId41"/>
    <p:sldId id="338" r:id="rId42"/>
    <p:sldId id="340" r:id="rId43"/>
    <p:sldId id="341" r:id="rId44"/>
    <p:sldId id="342" r:id="rId45"/>
    <p:sldId id="298" r:id="rId46"/>
    <p:sldId id="343" r:id="rId47"/>
    <p:sldId id="344" r:id="rId48"/>
    <p:sldId id="345" r:id="rId49"/>
    <p:sldId id="346" r:id="rId50"/>
    <p:sldId id="347" r:id="rId51"/>
    <p:sldId id="348" r:id="rId52"/>
    <p:sldId id="349" r:id="rId53"/>
    <p:sldId id="350" r:id="rId54"/>
    <p:sldId id="351" r:id="rId55"/>
    <p:sldId id="352" r:id="rId56"/>
    <p:sldId id="299" r:id="rId57"/>
    <p:sldId id="278" r:id="rId5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92AA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49" autoAdjust="0"/>
    <p:restoredTop sz="94660"/>
  </p:normalViewPr>
  <p:slideViewPr>
    <p:cSldViewPr>
      <p:cViewPr varScale="1">
        <p:scale>
          <a:sx n="77" d="100"/>
          <a:sy n="77" d="100"/>
        </p:scale>
        <p:origin x="-124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BF4EBA-73E5-4B4A-B4BE-5D0728DDF0A0}" type="doc">
      <dgm:prSet loTypeId="urn:microsoft.com/office/officeart/2005/8/layout/hList1" loCatId="list" qsTypeId="urn:microsoft.com/office/officeart/2005/8/quickstyle/3d2" qsCatId="3D" csTypeId="urn:microsoft.com/office/officeart/2005/8/colors/accent0_3" csCatId="mainScheme" phldr="1"/>
      <dgm:spPr/>
      <dgm:t>
        <a:bodyPr/>
        <a:lstStyle/>
        <a:p>
          <a:endParaRPr lang="zh-TW" altLang="en-US"/>
        </a:p>
      </dgm:t>
    </dgm:pt>
    <dgm:pt modelId="{E4A1EBB4-D39A-4D6E-A7E0-3FDF7F049E0E}">
      <dgm:prSet phldrT="[文字]"/>
      <dgm:spPr/>
      <dgm:t>
        <a:bodyPr/>
        <a:lstStyle/>
        <a:p>
          <a:r>
            <a:rPr lang="zh-TW" altLang="en-US" dirty="0" smtClean="0">
              <a:latin typeface="Comic Sans MS" pitchFamily="66" charset="0"/>
              <a:ea typeface="微軟正黑體" pitchFamily="34" charset="-120"/>
            </a:rPr>
            <a:t>本章架構</a:t>
          </a:r>
          <a:endParaRPr lang="zh-TW" altLang="en-US" dirty="0">
            <a:latin typeface="Comic Sans MS" pitchFamily="66" charset="0"/>
            <a:ea typeface="微軟正黑體" pitchFamily="34" charset="-120"/>
          </a:endParaRPr>
        </a:p>
      </dgm:t>
    </dgm:pt>
    <dgm:pt modelId="{864704CD-0D52-4A0D-BF36-78E3FBA4603B}" type="parTrans" cxnId="{0179FA65-3302-409D-AFF5-F5698B0843B5}">
      <dgm:prSet/>
      <dgm:spPr/>
      <dgm:t>
        <a:bodyPr/>
        <a:lstStyle/>
        <a:p>
          <a:endParaRPr lang="zh-TW" altLang="en-US">
            <a:latin typeface="Comic Sans MS" pitchFamily="66" charset="0"/>
            <a:ea typeface="微軟正黑體" pitchFamily="34" charset="-120"/>
          </a:endParaRPr>
        </a:p>
      </dgm:t>
    </dgm:pt>
    <dgm:pt modelId="{17603063-77FA-4F7D-A1C9-DF40F1F75996}" type="sibTrans" cxnId="{0179FA65-3302-409D-AFF5-F5698B0843B5}">
      <dgm:prSet/>
      <dgm:spPr/>
      <dgm:t>
        <a:bodyPr/>
        <a:lstStyle/>
        <a:p>
          <a:endParaRPr lang="zh-TW" altLang="en-US">
            <a:latin typeface="Comic Sans MS" pitchFamily="66" charset="0"/>
            <a:ea typeface="微軟正黑體" pitchFamily="34" charset="-120"/>
          </a:endParaRPr>
        </a:p>
      </dgm:t>
    </dgm:pt>
    <dgm:pt modelId="{98D33023-AC0E-467B-9396-0CAFD8DB1C96}">
      <dgm:prSet phldrT="[文字]"/>
      <dgm:spPr/>
      <dgm:t>
        <a:bodyPr/>
        <a:lstStyle/>
        <a:p>
          <a:r>
            <a:rPr lang="zh-TW" altLang="en-US" dirty="0" smtClean="0">
              <a:latin typeface="Comic Sans MS" pitchFamily="66" charset="0"/>
              <a:ea typeface="微軟正黑體" pitchFamily="34" charset="-120"/>
            </a:rPr>
            <a:t>推廣</a:t>
          </a:r>
          <a:endParaRPr lang="zh-TW" altLang="en-US" dirty="0">
            <a:latin typeface="Comic Sans MS" pitchFamily="66" charset="0"/>
            <a:ea typeface="微軟正黑體" pitchFamily="34" charset="-120"/>
          </a:endParaRPr>
        </a:p>
      </dgm:t>
    </dgm:pt>
    <dgm:pt modelId="{C217A114-BAE2-4675-AF9B-E26BE3638A74}" type="parTrans" cxnId="{6912C096-5145-4095-B1D9-6CB980A1E041}">
      <dgm:prSet/>
      <dgm:spPr/>
      <dgm:t>
        <a:bodyPr/>
        <a:lstStyle/>
        <a:p>
          <a:endParaRPr lang="zh-TW" altLang="en-US">
            <a:latin typeface="Comic Sans MS" pitchFamily="66" charset="0"/>
            <a:ea typeface="微軟正黑體" pitchFamily="34" charset="-120"/>
          </a:endParaRPr>
        </a:p>
      </dgm:t>
    </dgm:pt>
    <dgm:pt modelId="{49637A52-E230-4C72-B792-F36C3CE352C6}" type="sibTrans" cxnId="{6912C096-5145-4095-B1D9-6CB980A1E041}">
      <dgm:prSet/>
      <dgm:spPr/>
      <dgm:t>
        <a:bodyPr/>
        <a:lstStyle/>
        <a:p>
          <a:endParaRPr lang="zh-TW" altLang="en-US">
            <a:latin typeface="Comic Sans MS" pitchFamily="66" charset="0"/>
            <a:ea typeface="微軟正黑體" pitchFamily="34" charset="-120"/>
          </a:endParaRPr>
        </a:p>
      </dgm:t>
    </dgm:pt>
    <dgm:pt modelId="{77F9DB03-9D2B-4BF8-B8E7-887802EC4E0A}">
      <dgm:prSet phldrT="[文字]"/>
      <dgm:spPr/>
      <dgm:t>
        <a:bodyPr/>
        <a:lstStyle/>
        <a:p>
          <a:r>
            <a:rPr lang="zh-TW" altLang="en-US" dirty="0" smtClean="0">
              <a:latin typeface="Comic Sans MS" pitchFamily="66" charset="0"/>
              <a:ea typeface="微軟正黑體" pitchFamily="34" charset="-120"/>
            </a:rPr>
            <a:t>學習重點</a:t>
          </a:r>
          <a:endParaRPr lang="zh-TW" altLang="en-US" dirty="0">
            <a:latin typeface="Comic Sans MS" pitchFamily="66" charset="0"/>
            <a:ea typeface="微軟正黑體" pitchFamily="34" charset="-120"/>
          </a:endParaRPr>
        </a:p>
      </dgm:t>
    </dgm:pt>
    <dgm:pt modelId="{09803F90-D37F-4C53-BA88-A9EE3B9F2DD6}" type="parTrans" cxnId="{0AB6AC6C-35BA-452C-A27F-E727F130016E}">
      <dgm:prSet/>
      <dgm:spPr/>
      <dgm:t>
        <a:bodyPr/>
        <a:lstStyle/>
        <a:p>
          <a:endParaRPr lang="zh-TW" altLang="en-US">
            <a:latin typeface="Comic Sans MS" pitchFamily="66" charset="0"/>
            <a:ea typeface="微軟正黑體" pitchFamily="34" charset="-120"/>
          </a:endParaRPr>
        </a:p>
      </dgm:t>
    </dgm:pt>
    <dgm:pt modelId="{D6E20EEC-1409-4E9D-A229-54903BB28780}" type="sibTrans" cxnId="{0AB6AC6C-35BA-452C-A27F-E727F130016E}">
      <dgm:prSet/>
      <dgm:spPr/>
      <dgm:t>
        <a:bodyPr/>
        <a:lstStyle/>
        <a:p>
          <a:endParaRPr lang="zh-TW" altLang="en-US">
            <a:latin typeface="Comic Sans MS" pitchFamily="66" charset="0"/>
            <a:ea typeface="微軟正黑體" pitchFamily="34" charset="-120"/>
          </a:endParaRPr>
        </a:p>
      </dgm:t>
    </dgm:pt>
    <dgm:pt modelId="{003EE496-4A51-49B3-8F65-7984AC4651B7}">
      <dgm:prSet phldrT="[文字]"/>
      <dgm:spPr/>
      <dgm:t>
        <a:bodyPr/>
        <a:lstStyle/>
        <a:p>
          <a:r>
            <a:rPr lang="zh-TW" altLang="en-US" dirty="0" smtClean="0">
              <a:latin typeface="Comic Sans MS" pitchFamily="66" charset="0"/>
              <a:ea typeface="微軟正黑體" pitchFamily="34" charset="-120"/>
            </a:rPr>
            <a:t>推廣</a:t>
          </a:r>
          <a:endParaRPr lang="zh-TW" altLang="en-US" dirty="0">
            <a:latin typeface="Comic Sans MS" pitchFamily="66" charset="0"/>
            <a:ea typeface="微軟正黑體" pitchFamily="34" charset="-120"/>
          </a:endParaRPr>
        </a:p>
      </dgm:t>
    </dgm:pt>
    <dgm:pt modelId="{0B18AADB-8F1D-4B8E-B0AC-6190A571DB36}" type="parTrans" cxnId="{9401087A-51AE-4442-9CFD-29547F89D6AE}">
      <dgm:prSet/>
      <dgm:spPr/>
      <dgm:t>
        <a:bodyPr/>
        <a:lstStyle/>
        <a:p>
          <a:endParaRPr lang="zh-TW" altLang="en-US">
            <a:latin typeface="Comic Sans MS" pitchFamily="66" charset="0"/>
            <a:ea typeface="微軟正黑體" pitchFamily="34" charset="-120"/>
          </a:endParaRPr>
        </a:p>
      </dgm:t>
    </dgm:pt>
    <dgm:pt modelId="{9D4B41EB-DD00-40AC-91B6-C2E44CB70115}" type="sibTrans" cxnId="{9401087A-51AE-4442-9CFD-29547F89D6AE}">
      <dgm:prSet/>
      <dgm:spPr/>
      <dgm:t>
        <a:bodyPr/>
        <a:lstStyle/>
        <a:p>
          <a:endParaRPr lang="zh-TW" altLang="en-US">
            <a:latin typeface="Comic Sans MS" pitchFamily="66" charset="0"/>
            <a:ea typeface="微軟正黑體" pitchFamily="34" charset="-120"/>
          </a:endParaRPr>
        </a:p>
      </dgm:t>
    </dgm:pt>
    <dgm:pt modelId="{63D8EFAA-6562-4A02-8580-1F3FC0838AB8}">
      <dgm:prSet/>
      <dgm:spPr/>
      <dgm:t>
        <a:bodyPr/>
        <a:lstStyle/>
        <a:p>
          <a:r>
            <a:rPr lang="zh-TW" altLang="en-US" dirty="0" smtClean="0">
              <a:latin typeface="Comic Sans MS" pitchFamily="66" charset="0"/>
              <a:ea typeface="微軟正黑體" pitchFamily="34" charset="-120"/>
            </a:rPr>
            <a:t>網路推廣</a:t>
          </a:r>
        </a:p>
      </dgm:t>
    </dgm:pt>
    <dgm:pt modelId="{87B555E1-5405-4042-B3C7-039AF078CCB8}" type="parTrans" cxnId="{E0652AF9-190C-4970-8139-FD0D8E9D4749}">
      <dgm:prSet/>
      <dgm:spPr/>
      <dgm:t>
        <a:bodyPr/>
        <a:lstStyle/>
        <a:p>
          <a:endParaRPr lang="zh-TW" altLang="en-US"/>
        </a:p>
      </dgm:t>
    </dgm:pt>
    <dgm:pt modelId="{8F4B806C-82A4-4FEB-BC97-C8E81F05A4D9}" type="sibTrans" cxnId="{E0652AF9-190C-4970-8139-FD0D8E9D4749}">
      <dgm:prSet/>
      <dgm:spPr/>
      <dgm:t>
        <a:bodyPr/>
        <a:lstStyle/>
        <a:p>
          <a:endParaRPr lang="zh-TW" altLang="en-US"/>
        </a:p>
      </dgm:t>
    </dgm:pt>
    <dgm:pt modelId="{D98C16FE-E84F-4DB7-BD34-3A36CC0C5213}">
      <dgm:prSet/>
      <dgm:spPr/>
      <dgm:t>
        <a:bodyPr/>
        <a:lstStyle/>
        <a:p>
          <a:r>
            <a:rPr lang="zh-TW" altLang="en-US" dirty="0" smtClean="0">
              <a:latin typeface="Comic Sans MS" pitchFamily="66" charset="0"/>
              <a:ea typeface="微軟正黑體" pitchFamily="34" charset="-120"/>
            </a:rPr>
            <a:t>社群推薦</a:t>
          </a:r>
        </a:p>
      </dgm:t>
    </dgm:pt>
    <dgm:pt modelId="{371393E3-B819-4CE9-85ED-075398C40ACC}" type="parTrans" cxnId="{AB512604-1020-47E9-B09B-7253E679C810}">
      <dgm:prSet/>
      <dgm:spPr/>
      <dgm:t>
        <a:bodyPr/>
        <a:lstStyle/>
        <a:p>
          <a:endParaRPr lang="zh-TW" altLang="en-US"/>
        </a:p>
      </dgm:t>
    </dgm:pt>
    <dgm:pt modelId="{0977CEDA-5FC1-4217-8E35-64E515C8186F}" type="sibTrans" cxnId="{AB512604-1020-47E9-B09B-7253E679C810}">
      <dgm:prSet/>
      <dgm:spPr/>
      <dgm:t>
        <a:bodyPr/>
        <a:lstStyle/>
        <a:p>
          <a:endParaRPr lang="zh-TW" altLang="en-US"/>
        </a:p>
      </dgm:t>
    </dgm:pt>
    <dgm:pt modelId="{ADBAB050-2115-487E-8F84-068613578BC2}">
      <dgm:prSet/>
      <dgm:spPr/>
      <dgm:t>
        <a:bodyPr/>
        <a:lstStyle/>
        <a:p>
          <a:r>
            <a:rPr lang="zh-TW" altLang="en-US" dirty="0" smtClean="0">
              <a:latin typeface="Comic Sans MS" pitchFamily="66" charset="0"/>
              <a:ea typeface="微軟正黑體" pitchFamily="34" charset="-120"/>
            </a:rPr>
            <a:t>結論</a:t>
          </a:r>
        </a:p>
      </dgm:t>
    </dgm:pt>
    <dgm:pt modelId="{E176E263-BDD0-4131-95E9-80B5214FB8A4}" type="parTrans" cxnId="{C67419E4-F219-479B-A857-A49F2C98DC2A}">
      <dgm:prSet/>
      <dgm:spPr/>
      <dgm:t>
        <a:bodyPr/>
        <a:lstStyle/>
        <a:p>
          <a:endParaRPr lang="zh-TW" altLang="en-US"/>
        </a:p>
      </dgm:t>
    </dgm:pt>
    <dgm:pt modelId="{583543DD-FBBC-490F-B2D5-34D84A0F0611}" type="sibTrans" cxnId="{C67419E4-F219-479B-A857-A49F2C98DC2A}">
      <dgm:prSet/>
      <dgm:spPr/>
      <dgm:t>
        <a:bodyPr/>
        <a:lstStyle/>
        <a:p>
          <a:endParaRPr lang="zh-TW" altLang="en-US"/>
        </a:p>
      </dgm:t>
    </dgm:pt>
    <dgm:pt modelId="{A5D6ECA5-D466-4354-989E-3B743BD91338}">
      <dgm:prSet/>
      <dgm:spPr/>
      <dgm:t>
        <a:bodyPr/>
        <a:lstStyle/>
        <a:p>
          <a:r>
            <a:rPr lang="zh-TW" altLang="en-US" dirty="0" smtClean="0">
              <a:latin typeface="Comic Sans MS" pitchFamily="66" charset="0"/>
              <a:ea typeface="微軟正黑體" pitchFamily="34" charset="-120"/>
            </a:rPr>
            <a:t>溝通</a:t>
          </a:r>
        </a:p>
      </dgm:t>
    </dgm:pt>
    <dgm:pt modelId="{73879B11-9027-4B33-9306-635E916F696D}" type="parTrans" cxnId="{FDEE41B6-B84B-4089-A526-CE3C569DAE1C}">
      <dgm:prSet/>
      <dgm:spPr/>
      <dgm:t>
        <a:bodyPr/>
        <a:lstStyle/>
        <a:p>
          <a:endParaRPr lang="zh-TW" altLang="en-US"/>
        </a:p>
      </dgm:t>
    </dgm:pt>
    <dgm:pt modelId="{2E7D9CB3-D235-45C5-8CC1-BED4036C4FFF}" type="sibTrans" cxnId="{FDEE41B6-B84B-4089-A526-CE3C569DAE1C}">
      <dgm:prSet/>
      <dgm:spPr/>
      <dgm:t>
        <a:bodyPr/>
        <a:lstStyle/>
        <a:p>
          <a:endParaRPr lang="zh-TW" altLang="en-US"/>
        </a:p>
      </dgm:t>
    </dgm:pt>
    <dgm:pt modelId="{AD436D73-FBD7-430D-8AB9-3ECBF3DC502D}">
      <dgm:prSet/>
      <dgm:spPr/>
      <dgm:t>
        <a:bodyPr/>
        <a:lstStyle/>
        <a:p>
          <a:r>
            <a:rPr lang="zh-TW" altLang="en-US" dirty="0" smtClean="0">
              <a:latin typeface="Comic Sans MS" pitchFamily="66" charset="0"/>
              <a:ea typeface="微軟正黑體" pitchFamily="34" charset="-120"/>
            </a:rPr>
            <a:t>推廣組合</a:t>
          </a:r>
        </a:p>
      </dgm:t>
    </dgm:pt>
    <dgm:pt modelId="{77AA0377-1AD9-471D-B08C-61B7897B6455}" type="parTrans" cxnId="{C010B24B-A611-437F-9365-6DA3BEE62FD2}">
      <dgm:prSet/>
      <dgm:spPr/>
      <dgm:t>
        <a:bodyPr/>
        <a:lstStyle/>
        <a:p>
          <a:endParaRPr lang="zh-TW" altLang="en-US"/>
        </a:p>
      </dgm:t>
    </dgm:pt>
    <dgm:pt modelId="{853BB96D-9EC6-441A-96EC-EF55350900C0}" type="sibTrans" cxnId="{C010B24B-A611-437F-9365-6DA3BEE62FD2}">
      <dgm:prSet/>
      <dgm:spPr/>
      <dgm:t>
        <a:bodyPr/>
        <a:lstStyle/>
        <a:p>
          <a:endParaRPr lang="zh-TW" altLang="en-US"/>
        </a:p>
      </dgm:t>
    </dgm:pt>
    <dgm:pt modelId="{D67CA88A-2B07-4131-9211-C8B8574CBD87}">
      <dgm:prSet/>
      <dgm:spPr/>
      <dgm:t>
        <a:bodyPr/>
        <a:lstStyle/>
        <a:p>
          <a:r>
            <a:rPr lang="zh-TW" altLang="en-US" dirty="0" smtClean="0">
              <a:latin typeface="Comic Sans MS" pitchFamily="66" charset="0"/>
              <a:ea typeface="微軟正黑體" pitchFamily="34" charset="-120"/>
            </a:rPr>
            <a:t>網路廣告</a:t>
          </a:r>
        </a:p>
      </dgm:t>
    </dgm:pt>
    <dgm:pt modelId="{87688236-BC50-4142-831F-63B68CFDF35F}" type="parTrans" cxnId="{563725ED-BAA0-418C-9AD7-E6642C846DCC}">
      <dgm:prSet/>
      <dgm:spPr/>
      <dgm:t>
        <a:bodyPr/>
        <a:lstStyle/>
        <a:p>
          <a:endParaRPr lang="zh-TW" altLang="en-US"/>
        </a:p>
      </dgm:t>
    </dgm:pt>
    <dgm:pt modelId="{AADB7385-F09C-44FA-B2F6-75262AECABC4}" type="sibTrans" cxnId="{563725ED-BAA0-418C-9AD7-E6642C846DCC}">
      <dgm:prSet/>
      <dgm:spPr/>
      <dgm:t>
        <a:bodyPr/>
        <a:lstStyle/>
        <a:p>
          <a:endParaRPr lang="zh-TW" altLang="en-US"/>
        </a:p>
      </dgm:t>
    </dgm:pt>
    <dgm:pt modelId="{0713962D-62BF-4EED-8C63-909FC74BD9EE}">
      <dgm:prSet/>
      <dgm:spPr/>
      <dgm:t>
        <a:bodyPr/>
        <a:lstStyle/>
        <a:p>
          <a:r>
            <a:rPr lang="zh-TW" altLang="en-US" dirty="0" smtClean="0">
              <a:latin typeface="Comic Sans MS" pitchFamily="66" charset="0"/>
              <a:ea typeface="微軟正黑體" pitchFamily="34" charset="-120"/>
            </a:rPr>
            <a:t>關鍵字廣告</a:t>
          </a:r>
        </a:p>
      </dgm:t>
    </dgm:pt>
    <dgm:pt modelId="{F0E74C0A-6AF0-462B-9036-0536D831CCE7}" type="parTrans" cxnId="{E123F8E2-8F13-465F-83A9-30691BEEB12C}">
      <dgm:prSet/>
      <dgm:spPr/>
      <dgm:t>
        <a:bodyPr/>
        <a:lstStyle/>
        <a:p>
          <a:endParaRPr lang="zh-TW" altLang="en-US"/>
        </a:p>
      </dgm:t>
    </dgm:pt>
    <dgm:pt modelId="{162FB1FB-D547-4655-AA60-EB541848D9F3}" type="sibTrans" cxnId="{E123F8E2-8F13-465F-83A9-30691BEEB12C}">
      <dgm:prSet/>
      <dgm:spPr/>
      <dgm:t>
        <a:bodyPr/>
        <a:lstStyle/>
        <a:p>
          <a:endParaRPr lang="zh-TW" altLang="en-US"/>
        </a:p>
      </dgm:t>
    </dgm:pt>
    <dgm:pt modelId="{9F23A53E-4FCE-4E7A-B324-775BDC1F2FD6}">
      <dgm:prSet/>
      <dgm:spPr/>
      <dgm:t>
        <a:bodyPr/>
        <a:lstStyle/>
        <a:p>
          <a:r>
            <a:rPr lang="zh-TW" altLang="en-US" dirty="0" smtClean="0">
              <a:latin typeface="Comic Sans MS" pitchFamily="66" charset="0"/>
              <a:ea typeface="微軟正黑體" pitchFamily="34" charset="-120"/>
            </a:rPr>
            <a:t>社群推薦</a:t>
          </a:r>
        </a:p>
      </dgm:t>
    </dgm:pt>
    <dgm:pt modelId="{C6767373-AAD6-4B2E-BA43-6FDAE9B5D2CF}" type="parTrans" cxnId="{F539756E-9633-4BE1-8B64-6770D9C2F22D}">
      <dgm:prSet/>
      <dgm:spPr/>
      <dgm:t>
        <a:bodyPr/>
        <a:lstStyle/>
        <a:p>
          <a:endParaRPr lang="zh-TW" altLang="en-US"/>
        </a:p>
      </dgm:t>
    </dgm:pt>
    <dgm:pt modelId="{E8A20E47-70C9-4658-8D4A-E3FBEABA70B7}" type="sibTrans" cxnId="{F539756E-9633-4BE1-8B64-6770D9C2F22D}">
      <dgm:prSet/>
      <dgm:spPr/>
      <dgm:t>
        <a:bodyPr/>
        <a:lstStyle/>
        <a:p>
          <a:endParaRPr lang="zh-TW" altLang="en-US"/>
        </a:p>
      </dgm:t>
    </dgm:pt>
    <dgm:pt modelId="{D8F19259-4EAF-459C-BE81-143B6BB19BF4}">
      <dgm:prSet/>
      <dgm:spPr/>
      <dgm:t>
        <a:bodyPr/>
        <a:lstStyle/>
        <a:p>
          <a:r>
            <a:rPr lang="zh-TW" altLang="en-US" dirty="0" smtClean="0">
              <a:latin typeface="Comic Sans MS" pitchFamily="66" charset="0"/>
              <a:ea typeface="微軟正黑體" pitchFamily="34" charset="-120"/>
            </a:rPr>
            <a:t>部落格行銷</a:t>
          </a:r>
        </a:p>
      </dgm:t>
    </dgm:pt>
    <dgm:pt modelId="{B4615EFF-AA34-4820-B8F5-47B92F38E6A4}" type="parTrans" cxnId="{343D3704-5DAC-407F-BF38-DDC566689BE8}">
      <dgm:prSet/>
      <dgm:spPr/>
      <dgm:t>
        <a:bodyPr/>
        <a:lstStyle/>
        <a:p>
          <a:endParaRPr lang="zh-TW" altLang="en-US"/>
        </a:p>
      </dgm:t>
    </dgm:pt>
    <dgm:pt modelId="{C3732D9C-B3A4-4FEF-9DA4-8BB06518BAC1}" type="sibTrans" cxnId="{343D3704-5DAC-407F-BF38-DDC566689BE8}">
      <dgm:prSet/>
      <dgm:spPr/>
      <dgm:t>
        <a:bodyPr/>
        <a:lstStyle/>
        <a:p>
          <a:endParaRPr lang="zh-TW" altLang="en-US"/>
        </a:p>
      </dgm:t>
    </dgm:pt>
    <dgm:pt modelId="{4772DCC5-6BC4-4D9B-8BE6-EB08C2A82916}">
      <dgm:prSet/>
      <dgm:spPr/>
      <dgm:t>
        <a:bodyPr/>
        <a:lstStyle/>
        <a:p>
          <a:r>
            <a:rPr lang="zh-TW" altLang="en-US" dirty="0" smtClean="0">
              <a:latin typeface="Comic Sans MS" pitchFamily="66" charset="0"/>
              <a:ea typeface="微軟正黑體" pitchFamily="34" charset="-120"/>
            </a:rPr>
            <a:t>網路論壇</a:t>
          </a:r>
        </a:p>
      </dgm:t>
    </dgm:pt>
    <dgm:pt modelId="{A0A187DC-E415-4214-906F-174C3DBFABD7}" type="parTrans" cxnId="{D2EA773E-9BB4-4F01-9753-6ACBD5F26A8B}">
      <dgm:prSet/>
      <dgm:spPr/>
      <dgm:t>
        <a:bodyPr/>
        <a:lstStyle/>
        <a:p>
          <a:endParaRPr lang="zh-TW" altLang="en-US"/>
        </a:p>
      </dgm:t>
    </dgm:pt>
    <dgm:pt modelId="{C232AC38-5864-4183-B774-2ADAB5062269}" type="sibTrans" cxnId="{D2EA773E-9BB4-4F01-9753-6ACBD5F26A8B}">
      <dgm:prSet/>
      <dgm:spPr/>
      <dgm:t>
        <a:bodyPr/>
        <a:lstStyle/>
        <a:p>
          <a:endParaRPr lang="zh-TW" altLang="en-US"/>
        </a:p>
      </dgm:t>
    </dgm:pt>
    <dgm:pt modelId="{6C4BCBF3-CCFD-4120-ABBA-C800E578A2DB}">
      <dgm:prSet/>
      <dgm:spPr/>
      <dgm:t>
        <a:bodyPr/>
        <a:lstStyle/>
        <a:p>
          <a:r>
            <a:rPr lang="zh-TW" altLang="en-US" dirty="0" smtClean="0">
              <a:latin typeface="Comic Sans MS" pitchFamily="66" charset="0"/>
              <a:ea typeface="微軟正黑體" pitchFamily="34" charset="-120"/>
            </a:rPr>
            <a:t>病毒式行銷</a:t>
          </a:r>
        </a:p>
      </dgm:t>
    </dgm:pt>
    <dgm:pt modelId="{10097C55-6DF0-4084-B849-089B6C3F6E29}" type="parTrans" cxnId="{91B2E607-7642-4352-818E-0147920371B4}">
      <dgm:prSet/>
      <dgm:spPr/>
      <dgm:t>
        <a:bodyPr/>
        <a:lstStyle/>
        <a:p>
          <a:endParaRPr lang="zh-TW" altLang="en-US"/>
        </a:p>
      </dgm:t>
    </dgm:pt>
    <dgm:pt modelId="{3D00952B-F414-4A36-9F14-77F7C58A0CF6}" type="sibTrans" cxnId="{91B2E607-7642-4352-818E-0147920371B4}">
      <dgm:prSet/>
      <dgm:spPr/>
      <dgm:t>
        <a:bodyPr/>
        <a:lstStyle/>
        <a:p>
          <a:endParaRPr lang="zh-TW" altLang="en-US"/>
        </a:p>
      </dgm:t>
    </dgm:pt>
    <dgm:pt modelId="{92222684-6383-4735-A894-EC2D8F2124AB}" type="pres">
      <dgm:prSet presAssocID="{FABF4EBA-73E5-4B4A-B4BE-5D0728DDF0A0}" presName="Name0" presStyleCnt="0">
        <dgm:presLayoutVars>
          <dgm:dir/>
          <dgm:animLvl val="lvl"/>
          <dgm:resizeHandles val="exact"/>
        </dgm:presLayoutVars>
      </dgm:prSet>
      <dgm:spPr/>
      <dgm:t>
        <a:bodyPr/>
        <a:lstStyle/>
        <a:p>
          <a:endParaRPr lang="zh-TW" altLang="en-US"/>
        </a:p>
      </dgm:t>
    </dgm:pt>
    <dgm:pt modelId="{A5178B8A-77EF-40BF-8921-D9692DCEDEAB}" type="pres">
      <dgm:prSet presAssocID="{E4A1EBB4-D39A-4D6E-A7E0-3FDF7F049E0E}" presName="composite" presStyleCnt="0"/>
      <dgm:spPr/>
    </dgm:pt>
    <dgm:pt modelId="{AF2A1CEA-EDA7-469D-97B0-E1106174A4F1}" type="pres">
      <dgm:prSet presAssocID="{E4A1EBB4-D39A-4D6E-A7E0-3FDF7F049E0E}" presName="parTx" presStyleLbl="alignNode1" presStyleIdx="0" presStyleCnt="2">
        <dgm:presLayoutVars>
          <dgm:chMax val="0"/>
          <dgm:chPref val="0"/>
          <dgm:bulletEnabled val="1"/>
        </dgm:presLayoutVars>
      </dgm:prSet>
      <dgm:spPr/>
      <dgm:t>
        <a:bodyPr/>
        <a:lstStyle/>
        <a:p>
          <a:endParaRPr lang="zh-TW" altLang="en-US"/>
        </a:p>
      </dgm:t>
    </dgm:pt>
    <dgm:pt modelId="{CB7CA0C3-5174-4BF6-A50E-12806AD19BFE}" type="pres">
      <dgm:prSet presAssocID="{E4A1EBB4-D39A-4D6E-A7E0-3FDF7F049E0E}" presName="desTx" presStyleLbl="alignAccFollowNode1" presStyleIdx="0" presStyleCnt="2">
        <dgm:presLayoutVars>
          <dgm:bulletEnabled val="1"/>
        </dgm:presLayoutVars>
      </dgm:prSet>
      <dgm:spPr/>
      <dgm:t>
        <a:bodyPr/>
        <a:lstStyle/>
        <a:p>
          <a:endParaRPr lang="zh-TW" altLang="en-US"/>
        </a:p>
      </dgm:t>
    </dgm:pt>
    <dgm:pt modelId="{2C993241-5E2C-4F63-8F8A-D9949DDB720A}" type="pres">
      <dgm:prSet presAssocID="{17603063-77FA-4F7D-A1C9-DF40F1F75996}" presName="space" presStyleCnt="0"/>
      <dgm:spPr/>
    </dgm:pt>
    <dgm:pt modelId="{5917A22E-C59C-4DD7-8C6A-A00CE8AB2BD1}" type="pres">
      <dgm:prSet presAssocID="{77F9DB03-9D2B-4BF8-B8E7-887802EC4E0A}" presName="composite" presStyleCnt="0"/>
      <dgm:spPr/>
    </dgm:pt>
    <dgm:pt modelId="{250695A9-FC4C-4B3A-BBB1-01E6A70DD9B1}" type="pres">
      <dgm:prSet presAssocID="{77F9DB03-9D2B-4BF8-B8E7-887802EC4E0A}" presName="parTx" presStyleLbl="alignNode1" presStyleIdx="1" presStyleCnt="2">
        <dgm:presLayoutVars>
          <dgm:chMax val="0"/>
          <dgm:chPref val="0"/>
          <dgm:bulletEnabled val="1"/>
        </dgm:presLayoutVars>
      </dgm:prSet>
      <dgm:spPr/>
      <dgm:t>
        <a:bodyPr/>
        <a:lstStyle/>
        <a:p>
          <a:endParaRPr lang="zh-TW" altLang="en-US"/>
        </a:p>
      </dgm:t>
    </dgm:pt>
    <dgm:pt modelId="{A228CC51-C6BE-43B9-84F1-6FE1982F2811}" type="pres">
      <dgm:prSet presAssocID="{77F9DB03-9D2B-4BF8-B8E7-887802EC4E0A}" presName="desTx" presStyleLbl="alignAccFollowNode1" presStyleIdx="1" presStyleCnt="2">
        <dgm:presLayoutVars>
          <dgm:bulletEnabled val="1"/>
        </dgm:presLayoutVars>
      </dgm:prSet>
      <dgm:spPr/>
      <dgm:t>
        <a:bodyPr/>
        <a:lstStyle/>
        <a:p>
          <a:endParaRPr lang="zh-TW" altLang="en-US"/>
        </a:p>
      </dgm:t>
    </dgm:pt>
  </dgm:ptLst>
  <dgm:cxnLst>
    <dgm:cxn modelId="{91B2E607-7642-4352-818E-0147920371B4}" srcId="{77F9DB03-9D2B-4BF8-B8E7-887802EC4E0A}" destId="{6C4BCBF3-CCFD-4120-ABBA-C800E578A2DB}" srcOrd="8" destOrd="0" parTransId="{10097C55-6DF0-4084-B849-089B6C3F6E29}" sibTransId="{3D00952B-F414-4A36-9F14-77F7C58A0CF6}"/>
    <dgm:cxn modelId="{E0652AF9-190C-4970-8139-FD0D8E9D4749}" srcId="{E4A1EBB4-D39A-4D6E-A7E0-3FDF7F049E0E}" destId="{63D8EFAA-6562-4A02-8580-1F3FC0838AB8}" srcOrd="1" destOrd="0" parTransId="{87B555E1-5405-4042-B3C7-039AF078CCB8}" sibTransId="{8F4B806C-82A4-4FEB-BC97-C8E81F05A4D9}"/>
    <dgm:cxn modelId="{64927163-1511-4D12-8057-C4EB9FF101FD}" type="presOf" srcId="{4772DCC5-6BC4-4D9B-8BE6-EB08C2A82916}" destId="{A228CC51-C6BE-43B9-84F1-6FE1982F2811}" srcOrd="0" destOrd="7" presId="urn:microsoft.com/office/officeart/2005/8/layout/hList1"/>
    <dgm:cxn modelId="{9401087A-51AE-4442-9CFD-29547F89D6AE}" srcId="{77F9DB03-9D2B-4BF8-B8E7-887802EC4E0A}" destId="{003EE496-4A51-49B3-8F65-7984AC4651B7}" srcOrd="0" destOrd="0" parTransId="{0B18AADB-8F1D-4B8E-B0AC-6190A571DB36}" sibTransId="{9D4B41EB-DD00-40AC-91B6-C2E44CB70115}"/>
    <dgm:cxn modelId="{E123F8E2-8F13-465F-83A9-30691BEEB12C}" srcId="{77F9DB03-9D2B-4BF8-B8E7-887802EC4E0A}" destId="{0713962D-62BF-4EED-8C63-909FC74BD9EE}" srcOrd="4" destOrd="0" parTransId="{F0E74C0A-6AF0-462B-9036-0536D831CCE7}" sibTransId="{162FB1FB-D547-4655-AA60-EB541848D9F3}"/>
    <dgm:cxn modelId="{58124489-2650-4787-B81D-C9A93C31B19C}" type="presOf" srcId="{D67CA88A-2B07-4131-9211-C8B8574CBD87}" destId="{A228CC51-C6BE-43B9-84F1-6FE1982F2811}" srcOrd="0" destOrd="3" presId="urn:microsoft.com/office/officeart/2005/8/layout/hList1"/>
    <dgm:cxn modelId="{C010B24B-A611-437F-9365-6DA3BEE62FD2}" srcId="{77F9DB03-9D2B-4BF8-B8E7-887802EC4E0A}" destId="{AD436D73-FBD7-430D-8AB9-3ECBF3DC502D}" srcOrd="2" destOrd="0" parTransId="{77AA0377-1AD9-471D-B08C-61B7897B6455}" sibTransId="{853BB96D-9EC6-441A-96EC-EF55350900C0}"/>
    <dgm:cxn modelId="{BC14772A-C132-428B-B16D-44A2D5CCD846}" type="presOf" srcId="{98D33023-AC0E-467B-9396-0CAFD8DB1C96}" destId="{CB7CA0C3-5174-4BF6-A50E-12806AD19BFE}" srcOrd="0" destOrd="0" presId="urn:microsoft.com/office/officeart/2005/8/layout/hList1"/>
    <dgm:cxn modelId="{587D5E02-C0E9-4786-B81A-A4586551A24E}" type="presOf" srcId="{D8F19259-4EAF-459C-BE81-143B6BB19BF4}" destId="{A228CC51-C6BE-43B9-84F1-6FE1982F2811}" srcOrd="0" destOrd="6" presId="urn:microsoft.com/office/officeart/2005/8/layout/hList1"/>
    <dgm:cxn modelId="{D2EA773E-9BB4-4F01-9753-6ACBD5F26A8B}" srcId="{77F9DB03-9D2B-4BF8-B8E7-887802EC4E0A}" destId="{4772DCC5-6BC4-4D9B-8BE6-EB08C2A82916}" srcOrd="7" destOrd="0" parTransId="{A0A187DC-E415-4214-906F-174C3DBFABD7}" sibTransId="{C232AC38-5864-4183-B774-2ADAB5062269}"/>
    <dgm:cxn modelId="{E26494A5-4E0F-49D3-8662-2E67CD078B14}" type="presOf" srcId="{A5D6ECA5-D466-4354-989E-3B743BD91338}" destId="{A228CC51-C6BE-43B9-84F1-6FE1982F2811}" srcOrd="0" destOrd="1" presId="urn:microsoft.com/office/officeart/2005/8/layout/hList1"/>
    <dgm:cxn modelId="{32E6B8CA-2867-4E56-A3B2-4F17C6EEF5F9}" type="presOf" srcId="{D98C16FE-E84F-4DB7-BD34-3A36CC0C5213}" destId="{CB7CA0C3-5174-4BF6-A50E-12806AD19BFE}" srcOrd="0" destOrd="2" presId="urn:microsoft.com/office/officeart/2005/8/layout/hList1"/>
    <dgm:cxn modelId="{D7F95C6C-436C-4D53-9F8F-00B1243AB993}" type="presOf" srcId="{0713962D-62BF-4EED-8C63-909FC74BD9EE}" destId="{A228CC51-C6BE-43B9-84F1-6FE1982F2811}" srcOrd="0" destOrd="4" presId="urn:microsoft.com/office/officeart/2005/8/layout/hList1"/>
    <dgm:cxn modelId="{6912C096-5145-4095-B1D9-6CB980A1E041}" srcId="{E4A1EBB4-D39A-4D6E-A7E0-3FDF7F049E0E}" destId="{98D33023-AC0E-467B-9396-0CAFD8DB1C96}" srcOrd="0" destOrd="0" parTransId="{C217A114-BAE2-4675-AF9B-E26BE3638A74}" sibTransId="{49637A52-E230-4C72-B792-F36C3CE352C6}"/>
    <dgm:cxn modelId="{0AB6AC6C-35BA-452C-A27F-E727F130016E}" srcId="{FABF4EBA-73E5-4B4A-B4BE-5D0728DDF0A0}" destId="{77F9DB03-9D2B-4BF8-B8E7-887802EC4E0A}" srcOrd="1" destOrd="0" parTransId="{09803F90-D37F-4C53-BA88-A9EE3B9F2DD6}" sibTransId="{D6E20EEC-1409-4E9D-A229-54903BB28780}"/>
    <dgm:cxn modelId="{6CC3BDBA-32B7-4F4E-87CE-687B7C4B2E1A}" type="presOf" srcId="{63D8EFAA-6562-4A02-8580-1F3FC0838AB8}" destId="{CB7CA0C3-5174-4BF6-A50E-12806AD19BFE}" srcOrd="0" destOrd="1" presId="urn:microsoft.com/office/officeart/2005/8/layout/hList1"/>
    <dgm:cxn modelId="{38DF27A9-663D-4AED-8510-C12F2DD5101D}" type="presOf" srcId="{77F9DB03-9D2B-4BF8-B8E7-887802EC4E0A}" destId="{250695A9-FC4C-4B3A-BBB1-01E6A70DD9B1}" srcOrd="0" destOrd="0" presId="urn:microsoft.com/office/officeart/2005/8/layout/hList1"/>
    <dgm:cxn modelId="{80DAA635-E8D1-4015-9D4D-3EB48719E033}" type="presOf" srcId="{ADBAB050-2115-487E-8F84-068613578BC2}" destId="{CB7CA0C3-5174-4BF6-A50E-12806AD19BFE}" srcOrd="0" destOrd="3" presId="urn:microsoft.com/office/officeart/2005/8/layout/hList1"/>
    <dgm:cxn modelId="{FDEE41B6-B84B-4089-A526-CE3C569DAE1C}" srcId="{77F9DB03-9D2B-4BF8-B8E7-887802EC4E0A}" destId="{A5D6ECA5-D466-4354-989E-3B743BD91338}" srcOrd="1" destOrd="0" parTransId="{73879B11-9027-4B33-9306-635E916F696D}" sibTransId="{2E7D9CB3-D235-45C5-8CC1-BED4036C4FFF}"/>
    <dgm:cxn modelId="{563725ED-BAA0-418C-9AD7-E6642C846DCC}" srcId="{77F9DB03-9D2B-4BF8-B8E7-887802EC4E0A}" destId="{D67CA88A-2B07-4131-9211-C8B8574CBD87}" srcOrd="3" destOrd="0" parTransId="{87688236-BC50-4142-831F-63B68CFDF35F}" sibTransId="{AADB7385-F09C-44FA-B2F6-75262AECABC4}"/>
    <dgm:cxn modelId="{7DEA662F-BC3E-479E-AD24-6D8EAA8EA3E7}" type="presOf" srcId="{6C4BCBF3-CCFD-4120-ABBA-C800E578A2DB}" destId="{A228CC51-C6BE-43B9-84F1-6FE1982F2811}" srcOrd="0" destOrd="8" presId="urn:microsoft.com/office/officeart/2005/8/layout/hList1"/>
    <dgm:cxn modelId="{B83F2A9F-56A6-4D85-BD7E-D04DEB47040D}" type="presOf" srcId="{003EE496-4A51-49B3-8F65-7984AC4651B7}" destId="{A228CC51-C6BE-43B9-84F1-6FE1982F2811}" srcOrd="0" destOrd="0" presId="urn:microsoft.com/office/officeart/2005/8/layout/hList1"/>
    <dgm:cxn modelId="{EC161665-4D1C-4827-92FA-E44014C90A1D}" type="presOf" srcId="{E4A1EBB4-D39A-4D6E-A7E0-3FDF7F049E0E}" destId="{AF2A1CEA-EDA7-469D-97B0-E1106174A4F1}" srcOrd="0" destOrd="0" presId="urn:microsoft.com/office/officeart/2005/8/layout/hList1"/>
    <dgm:cxn modelId="{343D3704-5DAC-407F-BF38-DDC566689BE8}" srcId="{77F9DB03-9D2B-4BF8-B8E7-887802EC4E0A}" destId="{D8F19259-4EAF-459C-BE81-143B6BB19BF4}" srcOrd="6" destOrd="0" parTransId="{B4615EFF-AA34-4820-B8F5-47B92F38E6A4}" sibTransId="{C3732D9C-B3A4-4FEF-9DA4-8BB06518BAC1}"/>
    <dgm:cxn modelId="{AB512604-1020-47E9-B09B-7253E679C810}" srcId="{E4A1EBB4-D39A-4D6E-A7E0-3FDF7F049E0E}" destId="{D98C16FE-E84F-4DB7-BD34-3A36CC0C5213}" srcOrd="2" destOrd="0" parTransId="{371393E3-B819-4CE9-85ED-075398C40ACC}" sibTransId="{0977CEDA-5FC1-4217-8E35-64E515C8186F}"/>
    <dgm:cxn modelId="{C67419E4-F219-479B-A857-A49F2C98DC2A}" srcId="{E4A1EBB4-D39A-4D6E-A7E0-3FDF7F049E0E}" destId="{ADBAB050-2115-487E-8F84-068613578BC2}" srcOrd="3" destOrd="0" parTransId="{E176E263-BDD0-4131-95E9-80B5214FB8A4}" sibTransId="{583543DD-FBBC-490F-B2D5-34D84A0F0611}"/>
    <dgm:cxn modelId="{F539756E-9633-4BE1-8B64-6770D9C2F22D}" srcId="{77F9DB03-9D2B-4BF8-B8E7-887802EC4E0A}" destId="{9F23A53E-4FCE-4E7A-B324-775BDC1F2FD6}" srcOrd="5" destOrd="0" parTransId="{C6767373-AAD6-4B2E-BA43-6FDAE9B5D2CF}" sibTransId="{E8A20E47-70C9-4658-8D4A-E3FBEABA70B7}"/>
    <dgm:cxn modelId="{22EEC64C-3F52-452E-A959-6A2677356A56}" type="presOf" srcId="{9F23A53E-4FCE-4E7A-B324-775BDC1F2FD6}" destId="{A228CC51-C6BE-43B9-84F1-6FE1982F2811}" srcOrd="0" destOrd="5" presId="urn:microsoft.com/office/officeart/2005/8/layout/hList1"/>
    <dgm:cxn modelId="{8545C970-2232-44F1-9996-E72AE1F2674C}" type="presOf" srcId="{FABF4EBA-73E5-4B4A-B4BE-5D0728DDF0A0}" destId="{92222684-6383-4735-A894-EC2D8F2124AB}" srcOrd="0" destOrd="0" presId="urn:microsoft.com/office/officeart/2005/8/layout/hList1"/>
    <dgm:cxn modelId="{0179FA65-3302-409D-AFF5-F5698B0843B5}" srcId="{FABF4EBA-73E5-4B4A-B4BE-5D0728DDF0A0}" destId="{E4A1EBB4-D39A-4D6E-A7E0-3FDF7F049E0E}" srcOrd="0" destOrd="0" parTransId="{864704CD-0D52-4A0D-BF36-78E3FBA4603B}" sibTransId="{17603063-77FA-4F7D-A1C9-DF40F1F75996}"/>
    <dgm:cxn modelId="{DF81AD57-0D5A-48CD-9E0F-609151526CBD}" type="presOf" srcId="{AD436D73-FBD7-430D-8AB9-3ECBF3DC502D}" destId="{A228CC51-C6BE-43B9-84F1-6FE1982F2811}" srcOrd="0" destOrd="2" presId="urn:microsoft.com/office/officeart/2005/8/layout/hList1"/>
    <dgm:cxn modelId="{34510E50-A708-4572-A08A-A2343696357C}" type="presParOf" srcId="{92222684-6383-4735-A894-EC2D8F2124AB}" destId="{A5178B8A-77EF-40BF-8921-D9692DCEDEAB}" srcOrd="0" destOrd="0" presId="urn:microsoft.com/office/officeart/2005/8/layout/hList1"/>
    <dgm:cxn modelId="{5C4B1367-E474-4EBA-A6A8-AA6868CC4542}" type="presParOf" srcId="{A5178B8A-77EF-40BF-8921-D9692DCEDEAB}" destId="{AF2A1CEA-EDA7-469D-97B0-E1106174A4F1}" srcOrd="0" destOrd="0" presId="urn:microsoft.com/office/officeart/2005/8/layout/hList1"/>
    <dgm:cxn modelId="{B714D817-DC56-4BEA-A553-691CBDA141FA}" type="presParOf" srcId="{A5178B8A-77EF-40BF-8921-D9692DCEDEAB}" destId="{CB7CA0C3-5174-4BF6-A50E-12806AD19BFE}" srcOrd="1" destOrd="0" presId="urn:microsoft.com/office/officeart/2005/8/layout/hList1"/>
    <dgm:cxn modelId="{C6A09A8A-AB83-463F-871E-6933C0D37FA8}" type="presParOf" srcId="{92222684-6383-4735-A894-EC2D8F2124AB}" destId="{2C993241-5E2C-4F63-8F8A-D9949DDB720A}" srcOrd="1" destOrd="0" presId="urn:microsoft.com/office/officeart/2005/8/layout/hList1"/>
    <dgm:cxn modelId="{7DF4DBDA-94CD-43A7-AA33-00C786E20FA4}" type="presParOf" srcId="{92222684-6383-4735-A894-EC2D8F2124AB}" destId="{5917A22E-C59C-4DD7-8C6A-A00CE8AB2BD1}" srcOrd="2" destOrd="0" presId="urn:microsoft.com/office/officeart/2005/8/layout/hList1"/>
    <dgm:cxn modelId="{EBECED40-17D8-4108-A56E-A1CE414C9CE4}" type="presParOf" srcId="{5917A22E-C59C-4DD7-8C6A-A00CE8AB2BD1}" destId="{250695A9-FC4C-4B3A-BBB1-01E6A70DD9B1}" srcOrd="0" destOrd="0" presId="urn:microsoft.com/office/officeart/2005/8/layout/hList1"/>
    <dgm:cxn modelId="{9CDFFDAF-0CAD-47C6-B797-DFB2DD6F392E}" type="presParOf" srcId="{5917A22E-C59C-4DD7-8C6A-A00CE8AB2BD1}" destId="{A228CC51-C6BE-43B9-84F1-6FE1982F2811}"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CF3EE0-0D8F-4A11-9D96-A73AF31E14FC}" type="doc">
      <dgm:prSet loTypeId="urn:microsoft.com/office/officeart/2005/8/layout/default" loCatId="list" qsTypeId="urn:microsoft.com/office/officeart/2005/8/quickstyle/3d1" qsCatId="3D" csTypeId="urn:microsoft.com/office/officeart/2005/8/colors/colorful2" csCatId="colorful" phldr="1"/>
      <dgm:spPr/>
      <dgm:t>
        <a:bodyPr/>
        <a:lstStyle/>
        <a:p>
          <a:endParaRPr lang="zh-TW" altLang="en-US"/>
        </a:p>
      </dgm:t>
    </dgm:pt>
    <dgm:pt modelId="{39FFFF03-6065-4C31-80FF-1F86F66A4F08}">
      <dgm:prSet custT="1"/>
      <dgm:spPr/>
      <dgm:t>
        <a:bodyPr/>
        <a:lstStyle/>
        <a:p>
          <a:pPr rtl="0"/>
          <a:r>
            <a:rPr lang="en-US" sz="3800" b="1" baseline="0" dirty="0" smtClean="0">
              <a:solidFill>
                <a:schemeClr val="bg1"/>
              </a:solidFill>
              <a:latin typeface="Comic Sans MS" pitchFamily="66" charset="0"/>
              <a:ea typeface="微軟正黑體" pitchFamily="34" charset="-120"/>
            </a:rPr>
            <a:t>1.</a:t>
          </a:r>
          <a:r>
            <a:rPr lang="zh-TW" sz="3800" b="1" baseline="0" dirty="0" smtClean="0">
              <a:solidFill>
                <a:schemeClr val="bg1"/>
              </a:solidFill>
              <a:latin typeface="Comic Sans MS" pitchFamily="66" charset="0"/>
              <a:ea typeface="微軟正黑體" pitchFamily="34" charset="-120"/>
            </a:rPr>
            <a:t>發訊者</a:t>
          </a:r>
          <a:r>
            <a:rPr lang="en-US" sz="3800" b="1" baseline="0" dirty="0" smtClean="0">
              <a:solidFill>
                <a:schemeClr val="bg1"/>
              </a:solidFill>
              <a:latin typeface="Comic Sans MS" pitchFamily="66" charset="0"/>
              <a:ea typeface="微軟正黑體" pitchFamily="34" charset="-120"/>
            </a:rPr>
            <a:t>/</a:t>
          </a:r>
          <a:r>
            <a:rPr lang="zh-TW" sz="3800" b="1" baseline="0" dirty="0" smtClean="0">
              <a:solidFill>
                <a:schemeClr val="bg1"/>
              </a:solidFill>
              <a:latin typeface="Comic Sans MS" pitchFamily="66" charset="0"/>
              <a:ea typeface="微軟正黑體" pitchFamily="34" charset="-120"/>
            </a:rPr>
            <a:t>收訊者 </a:t>
          </a:r>
          <a:r>
            <a:rPr lang="en-US" sz="3800" b="1" baseline="0" dirty="0" smtClean="0">
              <a:solidFill>
                <a:schemeClr val="bg1"/>
              </a:solidFill>
              <a:latin typeface="Comic Sans MS" pitchFamily="66" charset="0"/>
              <a:ea typeface="微軟正黑體" pitchFamily="34" charset="-120"/>
            </a:rPr>
            <a:t>(Sender/</a:t>
          </a:r>
          <a:br>
            <a:rPr lang="en-US" sz="3800" b="1" baseline="0" dirty="0" smtClean="0">
              <a:solidFill>
                <a:schemeClr val="bg1"/>
              </a:solidFill>
              <a:latin typeface="Comic Sans MS" pitchFamily="66" charset="0"/>
              <a:ea typeface="微軟正黑體" pitchFamily="34" charset="-120"/>
            </a:rPr>
          </a:br>
          <a:r>
            <a:rPr lang="en-US" sz="3800" b="1" baseline="0" dirty="0" smtClean="0">
              <a:solidFill>
                <a:schemeClr val="bg1"/>
              </a:solidFill>
              <a:latin typeface="Comic Sans MS" pitchFamily="66" charset="0"/>
              <a:ea typeface="微軟正黑體" pitchFamily="34" charset="-120"/>
            </a:rPr>
            <a:t>Receiver)</a:t>
          </a:r>
          <a:endParaRPr lang="zh-TW" sz="3800" b="1" baseline="0" dirty="0">
            <a:solidFill>
              <a:schemeClr val="bg1"/>
            </a:solidFill>
            <a:latin typeface="Comic Sans MS" pitchFamily="66" charset="0"/>
            <a:ea typeface="微軟正黑體" pitchFamily="34" charset="-120"/>
          </a:endParaRPr>
        </a:p>
      </dgm:t>
    </dgm:pt>
    <dgm:pt modelId="{C1F116EB-9F6B-4E5C-B797-3E901D488A40}" type="parTrans" cxnId="{85AA2CC9-8BB1-49CD-8DC9-7A984235EB2E}">
      <dgm:prSet/>
      <dgm:spPr/>
      <dgm:t>
        <a:bodyPr/>
        <a:lstStyle/>
        <a:p>
          <a:endParaRPr lang="zh-TW" altLang="en-US" sz="3800" b="1" baseline="0">
            <a:solidFill>
              <a:schemeClr val="bg1"/>
            </a:solidFill>
            <a:latin typeface="Comic Sans MS" pitchFamily="66" charset="0"/>
            <a:ea typeface="微軟正黑體" pitchFamily="34" charset="-120"/>
          </a:endParaRPr>
        </a:p>
      </dgm:t>
    </dgm:pt>
    <dgm:pt modelId="{BE444C09-0456-4A86-B455-B5C4B933054B}" type="sibTrans" cxnId="{85AA2CC9-8BB1-49CD-8DC9-7A984235EB2E}">
      <dgm:prSet/>
      <dgm:spPr/>
      <dgm:t>
        <a:bodyPr/>
        <a:lstStyle/>
        <a:p>
          <a:endParaRPr lang="zh-TW" altLang="en-US" sz="3800" b="1" baseline="0">
            <a:solidFill>
              <a:schemeClr val="bg1"/>
            </a:solidFill>
            <a:latin typeface="Comic Sans MS" pitchFamily="66" charset="0"/>
            <a:ea typeface="微軟正黑體" pitchFamily="34" charset="-120"/>
          </a:endParaRPr>
        </a:p>
      </dgm:t>
    </dgm:pt>
    <dgm:pt modelId="{97CE7CDF-0BC7-4410-8943-2629334415C3}">
      <dgm:prSet custT="1"/>
      <dgm:spPr/>
      <dgm:t>
        <a:bodyPr/>
        <a:lstStyle/>
        <a:p>
          <a:pPr rtl="0"/>
          <a:r>
            <a:rPr lang="en-US" sz="3800" b="1" baseline="0" dirty="0" smtClean="0">
              <a:solidFill>
                <a:schemeClr val="bg1"/>
              </a:solidFill>
              <a:latin typeface="Comic Sans MS" pitchFamily="66" charset="0"/>
              <a:ea typeface="微軟正黑體" pitchFamily="34" charset="-120"/>
            </a:rPr>
            <a:t>2.</a:t>
          </a:r>
          <a:r>
            <a:rPr lang="zh-TW" sz="3800" b="1" baseline="0" dirty="0" smtClean="0">
              <a:solidFill>
                <a:schemeClr val="bg1"/>
              </a:solidFill>
              <a:latin typeface="Comic Sans MS" pitchFamily="66" charset="0"/>
              <a:ea typeface="微軟正黑體" pitchFamily="34" charset="-120"/>
            </a:rPr>
            <a:t>編碼</a:t>
          </a:r>
          <a:r>
            <a:rPr lang="en-US" sz="3800" b="1" baseline="0" dirty="0" smtClean="0">
              <a:solidFill>
                <a:schemeClr val="bg1"/>
              </a:solidFill>
              <a:latin typeface="Comic Sans MS" pitchFamily="66" charset="0"/>
              <a:ea typeface="微軟正黑體" pitchFamily="34" charset="-120"/>
            </a:rPr>
            <a:t>/</a:t>
          </a:r>
          <a:r>
            <a:rPr lang="zh-TW" sz="3800" b="1" baseline="0" dirty="0" smtClean="0">
              <a:solidFill>
                <a:schemeClr val="bg1"/>
              </a:solidFill>
              <a:latin typeface="Comic Sans MS" pitchFamily="66" charset="0"/>
              <a:ea typeface="微軟正黑體" pitchFamily="34" charset="-120"/>
            </a:rPr>
            <a:t>解碼 </a:t>
          </a:r>
          <a:r>
            <a:rPr lang="en-US" sz="3800" b="1" baseline="0" dirty="0" smtClean="0">
              <a:solidFill>
                <a:schemeClr val="bg1"/>
              </a:solidFill>
              <a:latin typeface="Comic Sans MS" pitchFamily="66" charset="0"/>
              <a:ea typeface="微軟正黑體" pitchFamily="34" charset="-120"/>
            </a:rPr>
            <a:t>(Encoding/</a:t>
          </a:r>
          <a:br>
            <a:rPr lang="en-US" sz="3800" b="1" baseline="0" dirty="0" smtClean="0">
              <a:solidFill>
                <a:schemeClr val="bg1"/>
              </a:solidFill>
              <a:latin typeface="Comic Sans MS" pitchFamily="66" charset="0"/>
              <a:ea typeface="微軟正黑體" pitchFamily="34" charset="-120"/>
            </a:rPr>
          </a:br>
          <a:r>
            <a:rPr lang="en-US" sz="3800" b="1" baseline="0" dirty="0" smtClean="0">
              <a:solidFill>
                <a:schemeClr val="bg1"/>
              </a:solidFill>
              <a:latin typeface="Comic Sans MS" pitchFamily="66" charset="0"/>
              <a:ea typeface="微軟正黑體" pitchFamily="34" charset="-120"/>
            </a:rPr>
            <a:t>Decoding)</a:t>
          </a:r>
          <a:endParaRPr lang="zh-TW" sz="3800" b="1" baseline="0" dirty="0">
            <a:solidFill>
              <a:schemeClr val="bg1"/>
            </a:solidFill>
            <a:latin typeface="Comic Sans MS" pitchFamily="66" charset="0"/>
            <a:ea typeface="微軟正黑體" pitchFamily="34" charset="-120"/>
          </a:endParaRPr>
        </a:p>
      </dgm:t>
    </dgm:pt>
    <dgm:pt modelId="{1895EC80-7C0D-4637-9B50-846125CED255}" type="parTrans" cxnId="{385C267C-E155-4648-A7AE-86951511E5F0}">
      <dgm:prSet/>
      <dgm:spPr/>
      <dgm:t>
        <a:bodyPr/>
        <a:lstStyle/>
        <a:p>
          <a:endParaRPr lang="zh-TW" altLang="en-US" sz="3800" b="1" baseline="0">
            <a:solidFill>
              <a:schemeClr val="bg1"/>
            </a:solidFill>
            <a:latin typeface="Comic Sans MS" pitchFamily="66" charset="0"/>
            <a:ea typeface="微軟正黑體" pitchFamily="34" charset="-120"/>
          </a:endParaRPr>
        </a:p>
      </dgm:t>
    </dgm:pt>
    <dgm:pt modelId="{A3CA9334-0646-4F02-BD5B-83B46CBB66E3}" type="sibTrans" cxnId="{385C267C-E155-4648-A7AE-86951511E5F0}">
      <dgm:prSet/>
      <dgm:spPr/>
      <dgm:t>
        <a:bodyPr/>
        <a:lstStyle/>
        <a:p>
          <a:endParaRPr lang="zh-TW" altLang="en-US" sz="3800" b="1" baseline="0">
            <a:solidFill>
              <a:schemeClr val="bg1"/>
            </a:solidFill>
            <a:latin typeface="Comic Sans MS" pitchFamily="66" charset="0"/>
            <a:ea typeface="微軟正黑體" pitchFamily="34" charset="-120"/>
          </a:endParaRPr>
        </a:p>
      </dgm:t>
    </dgm:pt>
    <dgm:pt modelId="{F80153F8-95CA-4E58-9AC3-10FB34C080E3}">
      <dgm:prSet custT="1"/>
      <dgm:spPr/>
      <dgm:t>
        <a:bodyPr/>
        <a:lstStyle/>
        <a:p>
          <a:pPr rtl="0"/>
          <a:r>
            <a:rPr lang="en-US" sz="3800" b="1" baseline="0" dirty="0" smtClean="0">
              <a:solidFill>
                <a:schemeClr val="bg1"/>
              </a:solidFill>
              <a:latin typeface="Comic Sans MS" pitchFamily="66" charset="0"/>
              <a:ea typeface="微軟正黑體" pitchFamily="34" charset="-120"/>
            </a:rPr>
            <a:t>3.</a:t>
          </a:r>
          <a:r>
            <a:rPr lang="zh-TW" sz="3800" b="1" baseline="0" dirty="0" smtClean="0">
              <a:solidFill>
                <a:schemeClr val="bg1"/>
              </a:solidFill>
              <a:latin typeface="Comic Sans MS" pitchFamily="66" charset="0"/>
              <a:ea typeface="微軟正黑體" pitchFamily="34" charset="-120"/>
            </a:rPr>
            <a:t>媒介 </a:t>
          </a:r>
          <a:r>
            <a:rPr lang="en-US" sz="3800" b="1" baseline="0" dirty="0" smtClean="0">
              <a:solidFill>
                <a:schemeClr val="bg1"/>
              </a:solidFill>
              <a:latin typeface="Comic Sans MS" pitchFamily="66" charset="0"/>
              <a:ea typeface="微軟正黑體" pitchFamily="34" charset="-120"/>
            </a:rPr>
            <a:t>(Channel)</a:t>
          </a:r>
          <a:endParaRPr lang="zh-TW" sz="3800" b="1" baseline="0" dirty="0">
            <a:solidFill>
              <a:schemeClr val="bg1"/>
            </a:solidFill>
            <a:latin typeface="Comic Sans MS" pitchFamily="66" charset="0"/>
            <a:ea typeface="微軟正黑體" pitchFamily="34" charset="-120"/>
          </a:endParaRPr>
        </a:p>
      </dgm:t>
    </dgm:pt>
    <dgm:pt modelId="{2B3B36BE-FB9E-47EE-95D6-2E80621A3211}" type="parTrans" cxnId="{C9B33ED1-2E83-4EE0-8C0D-7C93B91F78C5}">
      <dgm:prSet/>
      <dgm:spPr/>
      <dgm:t>
        <a:bodyPr/>
        <a:lstStyle/>
        <a:p>
          <a:endParaRPr lang="zh-TW" altLang="en-US" sz="3800" b="1" baseline="0">
            <a:solidFill>
              <a:schemeClr val="bg1"/>
            </a:solidFill>
            <a:latin typeface="Comic Sans MS" pitchFamily="66" charset="0"/>
            <a:ea typeface="微軟正黑體" pitchFamily="34" charset="-120"/>
          </a:endParaRPr>
        </a:p>
      </dgm:t>
    </dgm:pt>
    <dgm:pt modelId="{487900B0-54D3-4630-A19A-71E56F49B4EB}" type="sibTrans" cxnId="{C9B33ED1-2E83-4EE0-8C0D-7C93B91F78C5}">
      <dgm:prSet/>
      <dgm:spPr/>
      <dgm:t>
        <a:bodyPr/>
        <a:lstStyle/>
        <a:p>
          <a:endParaRPr lang="zh-TW" altLang="en-US" sz="3800" b="1" baseline="0">
            <a:solidFill>
              <a:schemeClr val="bg1"/>
            </a:solidFill>
            <a:latin typeface="Comic Sans MS" pitchFamily="66" charset="0"/>
            <a:ea typeface="微軟正黑體" pitchFamily="34" charset="-120"/>
          </a:endParaRPr>
        </a:p>
      </dgm:t>
    </dgm:pt>
    <dgm:pt modelId="{F6E08993-2377-4A75-931C-245B53CDEA6D}">
      <dgm:prSet custT="1"/>
      <dgm:spPr/>
      <dgm:t>
        <a:bodyPr/>
        <a:lstStyle/>
        <a:p>
          <a:pPr rtl="0"/>
          <a:r>
            <a:rPr lang="en-US" sz="3800" b="1" baseline="0" dirty="0" smtClean="0">
              <a:solidFill>
                <a:schemeClr val="bg1"/>
              </a:solidFill>
              <a:latin typeface="Comic Sans MS" pitchFamily="66" charset="0"/>
              <a:ea typeface="微軟正黑體" pitchFamily="34" charset="-120"/>
            </a:rPr>
            <a:t>4.</a:t>
          </a:r>
          <a:r>
            <a:rPr lang="zh-TW" sz="3800" b="1" baseline="0" dirty="0" smtClean="0">
              <a:solidFill>
                <a:schemeClr val="bg1"/>
              </a:solidFill>
              <a:latin typeface="Comic Sans MS" pitchFamily="66" charset="0"/>
              <a:ea typeface="微軟正黑體" pitchFamily="34" charset="-120"/>
            </a:rPr>
            <a:t>干擾 </a:t>
          </a:r>
          <a:r>
            <a:rPr lang="en-US" sz="3800" b="1" baseline="0" dirty="0" smtClean="0">
              <a:solidFill>
                <a:schemeClr val="bg1"/>
              </a:solidFill>
              <a:latin typeface="Comic Sans MS" pitchFamily="66" charset="0"/>
              <a:ea typeface="微軟正黑體" pitchFamily="34" charset="-120"/>
            </a:rPr>
            <a:t>(Noise)</a:t>
          </a:r>
          <a:endParaRPr lang="zh-TW" sz="3800" b="1" baseline="0" dirty="0">
            <a:solidFill>
              <a:schemeClr val="bg1"/>
            </a:solidFill>
            <a:latin typeface="Comic Sans MS" pitchFamily="66" charset="0"/>
            <a:ea typeface="微軟正黑體" pitchFamily="34" charset="-120"/>
          </a:endParaRPr>
        </a:p>
      </dgm:t>
    </dgm:pt>
    <dgm:pt modelId="{3349DEF5-8785-4145-B078-BA42E0960AE7}" type="parTrans" cxnId="{F2F33DFC-D9CC-43EE-AD8B-B13CC8AD4481}">
      <dgm:prSet/>
      <dgm:spPr/>
      <dgm:t>
        <a:bodyPr/>
        <a:lstStyle/>
        <a:p>
          <a:endParaRPr lang="zh-TW" altLang="en-US" sz="3800" b="1" baseline="0">
            <a:solidFill>
              <a:schemeClr val="bg1"/>
            </a:solidFill>
            <a:latin typeface="Comic Sans MS" pitchFamily="66" charset="0"/>
            <a:ea typeface="微軟正黑體" pitchFamily="34" charset="-120"/>
          </a:endParaRPr>
        </a:p>
      </dgm:t>
    </dgm:pt>
    <dgm:pt modelId="{5D751795-34CB-44B7-97BE-769555EC2928}" type="sibTrans" cxnId="{F2F33DFC-D9CC-43EE-AD8B-B13CC8AD4481}">
      <dgm:prSet/>
      <dgm:spPr/>
      <dgm:t>
        <a:bodyPr/>
        <a:lstStyle/>
        <a:p>
          <a:endParaRPr lang="zh-TW" altLang="en-US" sz="3800" b="1" baseline="0">
            <a:solidFill>
              <a:schemeClr val="bg1"/>
            </a:solidFill>
            <a:latin typeface="Comic Sans MS" pitchFamily="66" charset="0"/>
            <a:ea typeface="微軟正黑體" pitchFamily="34" charset="-120"/>
          </a:endParaRPr>
        </a:p>
      </dgm:t>
    </dgm:pt>
    <dgm:pt modelId="{D87134C0-D314-47C4-B21D-8C9959ADC736}" type="pres">
      <dgm:prSet presAssocID="{66CF3EE0-0D8F-4A11-9D96-A73AF31E14FC}" presName="diagram" presStyleCnt="0">
        <dgm:presLayoutVars>
          <dgm:dir/>
          <dgm:resizeHandles val="exact"/>
        </dgm:presLayoutVars>
      </dgm:prSet>
      <dgm:spPr/>
      <dgm:t>
        <a:bodyPr/>
        <a:lstStyle/>
        <a:p>
          <a:endParaRPr lang="zh-TW" altLang="en-US"/>
        </a:p>
      </dgm:t>
    </dgm:pt>
    <dgm:pt modelId="{CC65DC13-128E-4AD1-A893-41D68B12784C}" type="pres">
      <dgm:prSet presAssocID="{39FFFF03-6065-4C31-80FF-1F86F66A4F08}" presName="node" presStyleLbl="node1" presStyleIdx="0" presStyleCnt="4">
        <dgm:presLayoutVars>
          <dgm:bulletEnabled val="1"/>
        </dgm:presLayoutVars>
      </dgm:prSet>
      <dgm:spPr/>
      <dgm:t>
        <a:bodyPr/>
        <a:lstStyle/>
        <a:p>
          <a:endParaRPr lang="zh-TW" altLang="en-US"/>
        </a:p>
      </dgm:t>
    </dgm:pt>
    <dgm:pt modelId="{BCF228E0-9B90-4C30-8B80-DA9BA552C3B7}" type="pres">
      <dgm:prSet presAssocID="{BE444C09-0456-4A86-B455-B5C4B933054B}" presName="sibTrans" presStyleCnt="0"/>
      <dgm:spPr/>
    </dgm:pt>
    <dgm:pt modelId="{218A39BF-8158-4DE5-9D8B-BA8663C47BD7}" type="pres">
      <dgm:prSet presAssocID="{97CE7CDF-0BC7-4410-8943-2629334415C3}" presName="node" presStyleLbl="node1" presStyleIdx="1" presStyleCnt="4">
        <dgm:presLayoutVars>
          <dgm:bulletEnabled val="1"/>
        </dgm:presLayoutVars>
      </dgm:prSet>
      <dgm:spPr/>
      <dgm:t>
        <a:bodyPr/>
        <a:lstStyle/>
        <a:p>
          <a:endParaRPr lang="zh-TW" altLang="en-US"/>
        </a:p>
      </dgm:t>
    </dgm:pt>
    <dgm:pt modelId="{FEC6A4C7-A03A-4ECE-9A5F-1F8B02DCF5BD}" type="pres">
      <dgm:prSet presAssocID="{A3CA9334-0646-4F02-BD5B-83B46CBB66E3}" presName="sibTrans" presStyleCnt="0"/>
      <dgm:spPr/>
    </dgm:pt>
    <dgm:pt modelId="{18765BE0-217C-45CC-B83D-CD5B3B855747}" type="pres">
      <dgm:prSet presAssocID="{F80153F8-95CA-4E58-9AC3-10FB34C080E3}" presName="node" presStyleLbl="node1" presStyleIdx="2" presStyleCnt="4">
        <dgm:presLayoutVars>
          <dgm:bulletEnabled val="1"/>
        </dgm:presLayoutVars>
      </dgm:prSet>
      <dgm:spPr/>
      <dgm:t>
        <a:bodyPr/>
        <a:lstStyle/>
        <a:p>
          <a:endParaRPr lang="zh-TW" altLang="en-US"/>
        </a:p>
      </dgm:t>
    </dgm:pt>
    <dgm:pt modelId="{67DBF3D8-4814-4847-8DD4-EB3CE9F2BA6C}" type="pres">
      <dgm:prSet presAssocID="{487900B0-54D3-4630-A19A-71E56F49B4EB}" presName="sibTrans" presStyleCnt="0"/>
      <dgm:spPr/>
    </dgm:pt>
    <dgm:pt modelId="{A895D2C2-7FAD-43C1-9E42-B68FAFAA38CB}" type="pres">
      <dgm:prSet presAssocID="{F6E08993-2377-4A75-931C-245B53CDEA6D}" presName="node" presStyleLbl="node1" presStyleIdx="3" presStyleCnt="4">
        <dgm:presLayoutVars>
          <dgm:bulletEnabled val="1"/>
        </dgm:presLayoutVars>
      </dgm:prSet>
      <dgm:spPr/>
      <dgm:t>
        <a:bodyPr/>
        <a:lstStyle/>
        <a:p>
          <a:endParaRPr lang="zh-TW" altLang="en-US"/>
        </a:p>
      </dgm:t>
    </dgm:pt>
  </dgm:ptLst>
  <dgm:cxnLst>
    <dgm:cxn modelId="{385C267C-E155-4648-A7AE-86951511E5F0}" srcId="{66CF3EE0-0D8F-4A11-9D96-A73AF31E14FC}" destId="{97CE7CDF-0BC7-4410-8943-2629334415C3}" srcOrd="1" destOrd="0" parTransId="{1895EC80-7C0D-4637-9B50-846125CED255}" sibTransId="{A3CA9334-0646-4F02-BD5B-83B46CBB66E3}"/>
    <dgm:cxn modelId="{F2F33DFC-D9CC-43EE-AD8B-B13CC8AD4481}" srcId="{66CF3EE0-0D8F-4A11-9D96-A73AF31E14FC}" destId="{F6E08993-2377-4A75-931C-245B53CDEA6D}" srcOrd="3" destOrd="0" parTransId="{3349DEF5-8785-4145-B078-BA42E0960AE7}" sibTransId="{5D751795-34CB-44B7-97BE-769555EC2928}"/>
    <dgm:cxn modelId="{35B9D864-C5B0-4F3D-9A54-AA33DAE62588}" type="presOf" srcId="{39FFFF03-6065-4C31-80FF-1F86F66A4F08}" destId="{CC65DC13-128E-4AD1-A893-41D68B12784C}" srcOrd="0" destOrd="0" presId="urn:microsoft.com/office/officeart/2005/8/layout/default"/>
    <dgm:cxn modelId="{63A648C5-A957-445C-9F63-205F12487093}" type="presOf" srcId="{97CE7CDF-0BC7-4410-8943-2629334415C3}" destId="{218A39BF-8158-4DE5-9D8B-BA8663C47BD7}" srcOrd="0" destOrd="0" presId="urn:microsoft.com/office/officeart/2005/8/layout/default"/>
    <dgm:cxn modelId="{85AA2CC9-8BB1-49CD-8DC9-7A984235EB2E}" srcId="{66CF3EE0-0D8F-4A11-9D96-A73AF31E14FC}" destId="{39FFFF03-6065-4C31-80FF-1F86F66A4F08}" srcOrd="0" destOrd="0" parTransId="{C1F116EB-9F6B-4E5C-B797-3E901D488A40}" sibTransId="{BE444C09-0456-4A86-B455-B5C4B933054B}"/>
    <dgm:cxn modelId="{C9B33ED1-2E83-4EE0-8C0D-7C93B91F78C5}" srcId="{66CF3EE0-0D8F-4A11-9D96-A73AF31E14FC}" destId="{F80153F8-95CA-4E58-9AC3-10FB34C080E3}" srcOrd="2" destOrd="0" parTransId="{2B3B36BE-FB9E-47EE-95D6-2E80621A3211}" sibTransId="{487900B0-54D3-4630-A19A-71E56F49B4EB}"/>
    <dgm:cxn modelId="{C3176142-4316-4F9C-83F9-9155341129FC}" type="presOf" srcId="{66CF3EE0-0D8F-4A11-9D96-A73AF31E14FC}" destId="{D87134C0-D314-47C4-B21D-8C9959ADC736}" srcOrd="0" destOrd="0" presId="urn:microsoft.com/office/officeart/2005/8/layout/default"/>
    <dgm:cxn modelId="{D818A460-7CF8-4210-8DCC-359A8B510722}" type="presOf" srcId="{F6E08993-2377-4A75-931C-245B53CDEA6D}" destId="{A895D2C2-7FAD-43C1-9E42-B68FAFAA38CB}" srcOrd="0" destOrd="0" presId="urn:microsoft.com/office/officeart/2005/8/layout/default"/>
    <dgm:cxn modelId="{7222A69C-0653-4FD5-B1C5-C51F284A84C7}" type="presOf" srcId="{F80153F8-95CA-4E58-9AC3-10FB34C080E3}" destId="{18765BE0-217C-45CC-B83D-CD5B3B855747}" srcOrd="0" destOrd="0" presId="urn:microsoft.com/office/officeart/2005/8/layout/default"/>
    <dgm:cxn modelId="{DD219BC9-4312-4B06-93D3-C629F6B086F4}" type="presParOf" srcId="{D87134C0-D314-47C4-B21D-8C9959ADC736}" destId="{CC65DC13-128E-4AD1-A893-41D68B12784C}" srcOrd="0" destOrd="0" presId="urn:microsoft.com/office/officeart/2005/8/layout/default"/>
    <dgm:cxn modelId="{1525CE03-D4E2-4629-9D6E-6DD031F02E79}" type="presParOf" srcId="{D87134C0-D314-47C4-B21D-8C9959ADC736}" destId="{BCF228E0-9B90-4C30-8B80-DA9BA552C3B7}" srcOrd="1" destOrd="0" presId="urn:microsoft.com/office/officeart/2005/8/layout/default"/>
    <dgm:cxn modelId="{032F158A-187B-42E3-BE6C-E32712593880}" type="presParOf" srcId="{D87134C0-D314-47C4-B21D-8C9959ADC736}" destId="{218A39BF-8158-4DE5-9D8B-BA8663C47BD7}" srcOrd="2" destOrd="0" presId="urn:microsoft.com/office/officeart/2005/8/layout/default"/>
    <dgm:cxn modelId="{437F5D65-4C5F-4F8D-9628-69AD98519A5C}" type="presParOf" srcId="{D87134C0-D314-47C4-B21D-8C9959ADC736}" destId="{FEC6A4C7-A03A-4ECE-9A5F-1F8B02DCF5BD}" srcOrd="3" destOrd="0" presId="urn:microsoft.com/office/officeart/2005/8/layout/default"/>
    <dgm:cxn modelId="{AA57368E-B857-430F-9E41-ECD47CA51EA1}" type="presParOf" srcId="{D87134C0-D314-47C4-B21D-8C9959ADC736}" destId="{18765BE0-217C-45CC-B83D-CD5B3B855747}" srcOrd="4" destOrd="0" presId="urn:microsoft.com/office/officeart/2005/8/layout/default"/>
    <dgm:cxn modelId="{C36A9E43-3197-4C23-BA4A-874F9C2F25FA}" type="presParOf" srcId="{D87134C0-D314-47C4-B21D-8C9959ADC736}" destId="{67DBF3D8-4814-4847-8DD4-EB3CE9F2BA6C}" srcOrd="5" destOrd="0" presId="urn:microsoft.com/office/officeart/2005/8/layout/default"/>
    <dgm:cxn modelId="{19873831-4370-417E-A240-83D14E076E66}" type="presParOf" srcId="{D87134C0-D314-47C4-B21D-8C9959ADC736}" destId="{A895D2C2-7FAD-43C1-9E42-B68FAFAA38CB}" srcOrd="6" destOrd="0" presId="urn:microsoft.com/office/officeart/2005/8/layout/defaul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95C816-6005-4899-932A-6A8383C8D703}" type="doc">
      <dgm:prSet loTypeId="urn:microsoft.com/office/officeart/2005/8/layout/vProcess5" loCatId="process" qsTypeId="urn:microsoft.com/office/officeart/2005/8/quickstyle/simple4" qsCatId="simple" csTypeId="urn:microsoft.com/office/officeart/2005/8/colors/accent1_2" csCatId="accent1"/>
      <dgm:spPr/>
      <dgm:t>
        <a:bodyPr/>
        <a:lstStyle/>
        <a:p>
          <a:endParaRPr lang="zh-TW" altLang="en-US"/>
        </a:p>
      </dgm:t>
    </dgm:pt>
    <dgm:pt modelId="{39F71A1D-FE58-4CD7-A969-F3A68434EC3F}">
      <dgm:prSet/>
      <dgm:spPr/>
      <dgm:t>
        <a:bodyPr/>
        <a:lstStyle/>
        <a:p>
          <a:pPr rtl="0"/>
          <a:r>
            <a:rPr lang="zh-TW" b="0" baseline="0" dirty="0" smtClean="0">
              <a:ea typeface="微軟正黑體" pitchFamily="34" charset="-120"/>
            </a:rPr>
            <a:t>目標對象的建立</a:t>
          </a:r>
          <a:endParaRPr lang="en-US" b="0" baseline="0" dirty="0">
            <a:ea typeface="微軟正黑體" pitchFamily="34" charset="-120"/>
          </a:endParaRPr>
        </a:p>
      </dgm:t>
    </dgm:pt>
    <dgm:pt modelId="{0C93A04E-2B98-4290-9C8B-8CAAFEBCCF2E}" type="parTrans" cxnId="{0B43E452-621C-4581-B65E-FB72D15FF727}">
      <dgm:prSet/>
      <dgm:spPr/>
      <dgm:t>
        <a:bodyPr/>
        <a:lstStyle/>
        <a:p>
          <a:endParaRPr lang="zh-TW" altLang="en-US" baseline="0">
            <a:latin typeface="微軟正黑體" pitchFamily="34" charset="-120"/>
            <a:ea typeface="微軟正黑體" pitchFamily="34" charset="-120"/>
          </a:endParaRPr>
        </a:p>
      </dgm:t>
    </dgm:pt>
    <dgm:pt modelId="{A85865B5-143C-41E5-951E-CF28395B1539}" type="sibTrans" cxnId="{0B43E452-621C-4581-B65E-FB72D15FF727}">
      <dgm:prSet/>
      <dgm:spPr/>
      <dgm:t>
        <a:bodyPr/>
        <a:lstStyle/>
        <a:p>
          <a:endParaRPr lang="zh-TW" altLang="en-US" baseline="0">
            <a:ea typeface="微軟正黑體" pitchFamily="34" charset="-120"/>
          </a:endParaRPr>
        </a:p>
      </dgm:t>
    </dgm:pt>
    <dgm:pt modelId="{7A2A2F70-3FCD-4F0F-A7F1-30F19C2CCBCC}">
      <dgm:prSet/>
      <dgm:spPr/>
      <dgm:t>
        <a:bodyPr/>
        <a:lstStyle/>
        <a:p>
          <a:pPr rtl="0"/>
          <a:r>
            <a:rPr lang="zh-TW" b="0" baseline="0" dirty="0" smtClean="0">
              <a:ea typeface="微軟正黑體" pitchFamily="34" charset="-120"/>
            </a:rPr>
            <a:t>推廣目標的建立</a:t>
          </a:r>
          <a:endParaRPr lang="en-US" b="0" baseline="0" dirty="0">
            <a:ea typeface="微軟正黑體" pitchFamily="34" charset="-120"/>
          </a:endParaRPr>
        </a:p>
      </dgm:t>
    </dgm:pt>
    <dgm:pt modelId="{E28A0AB2-2FF3-4A72-BFAE-5E42273972DF}" type="parTrans" cxnId="{7C979493-2DFD-4EED-8EBC-E5A2BFA5CDEB}">
      <dgm:prSet/>
      <dgm:spPr/>
      <dgm:t>
        <a:bodyPr/>
        <a:lstStyle/>
        <a:p>
          <a:endParaRPr lang="zh-TW" altLang="en-US" baseline="0">
            <a:latin typeface="微軟正黑體" pitchFamily="34" charset="-120"/>
            <a:ea typeface="微軟正黑體" pitchFamily="34" charset="-120"/>
          </a:endParaRPr>
        </a:p>
      </dgm:t>
    </dgm:pt>
    <dgm:pt modelId="{A993E1CF-6E25-41A0-875B-8323CB5E693A}" type="sibTrans" cxnId="{7C979493-2DFD-4EED-8EBC-E5A2BFA5CDEB}">
      <dgm:prSet/>
      <dgm:spPr/>
      <dgm:t>
        <a:bodyPr/>
        <a:lstStyle/>
        <a:p>
          <a:endParaRPr lang="zh-TW" altLang="en-US" baseline="0">
            <a:ea typeface="微軟正黑體" pitchFamily="34" charset="-120"/>
          </a:endParaRPr>
        </a:p>
      </dgm:t>
    </dgm:pt>
    <dgm:pt modelId="{74D181CD-DAC8-4153-99BC-043635018AFE}">
      <dgm:prSet/>
      <dgm:spPr/>
      <dgm:t>
        <a:bodyPr/>
        <a:lstStyle/>
        <a:p>
          <a:pPr rtl="0"/>
          <a:r>
            <a:rPr lang="zh-TW" b="0" baseline="0" dirty="0" smtClean="0">
              <a:ea typeface="微軟正黑體" pitchFamily="34" charset="-120"/>
            </a:rPr>
            <a:t>推廣預算的製作</a:t>
          </a:r>
          <a:endParaRPr lang="en-US" b="0" baseline="0" dirty="0">
            <a:ea typeface="微軟正黑體" pitchFamily="34" charset="-120"/>
          </a:endParaRPr>
        </a:p>
      </dgm:t>
    </dgm:pt>
    <dgm:pt modelId="{C7D3E7DC-F251-46EA-ADB9-D86CD26B34E4}" type="parTrans" cxnId="{F5D63DCF-1962-46F5-A920-BCE48F4438A9}">
      <dgm:prSet/>
      <dgm:spPr/>
      <dgm:t>
        <a:bodyPr/>
        <a:lstStyle/>
        <a:p>
          <a:endParaRPr lang="zh-TW" altLang="en-US" baseline="0">
            <a:latin typeface="微軟正黑體" pitchFamily="34" charset="-120"/>
            <a:ea typeface="微軟正黑體" pitchFamily="34" charset="-120"/>
          </a:endParaRPr>
        </a:p>
      </dgm:t>
    </dgm:pt>
    <dgm:pt modelId="{0E498AB2-2C8D-4DA4-9238-85498864E2A9}" type="sibTrans" cxnId="{F5D63DCF-1962-46F5-A920-BCE48F4438A9}">
      <dgm:prSet/>
      <dgm:spPr/>
      <dgm:t>
        <a:bodyPr/>
        <a:lstStyle/>
        <a:p>
          <a:endParaRPr lang="zh-TW" altLang="en-US" baseline="0">
            <a:ea typeface="微軟正黑體" pitchFamily="34" charset="-120"/>
          </a:endParaRPr>
        </a:p>
      </dgm:t>
    </dgm:pt>
    <dgm:pt modelId="{DCB8868D-D82D-47B8-B9EE-5FBF2B5D9112}">
      <dgm:prSet/>
      <dgm:spPr/>
      <dgm:t>
        <a:bodyPr/>
        <a:lstStyle/>
        <a:p>
          <a:pPr rtl="0"/>
          <a:r>
            <a:rPr lang="zh-TW" b="0" baseline="0" dirty="0" smtClean="0">
              <a:ea typeface="微軟正黑體" pitchFamily="34" charset="-120"/>
            </a:rPr>
            <a:t>推廣組合的設立</a:t>
          </a:r>
          <a:endParaRPr lang="en-US" b="0" baseline="0" dirty="0">
            <a:ea typeface="微軟正黑體" pitchFamily="34" charset="-120"/>
          </a:endParaRPr>
        </a:p>
      </dgm:t>
    </dgm:pt>
    <dgm:pt modelId="{B40FD413-1570-4A96-B993-8645CB736C5E}" type="parTrans" cxnId="{4AB7D8FF-17FD-4835-9ADB-C843CB7DA981}">
      <dgm:prSet/>
      <dgm:spPr/>
      <dgm:t>
        <a:bodyPr/>
        <a:lstStyle/>
        <a:p>
          <a:endParaRPr lang="zh-TW" altLang="en-US" baseline="0">
            <a:latin typeface="微軟正黑體" pitchFamily="34" charset="-120"/>
            <a:ea typeface="微軟正黑體" pitchFamily="34" charset="-120"/>
          </a:endParaRPr>
        </a:p>
      </dgm:t>
    </dgm:pt>
    <dgm:pt modelId="{8DFEFA9C-31F9-43B3-B084-F8A1E1BA9C5E}" type="sibTrans" cxnId="{4AB7D8FF-17FD-4835-9ADB-C843CB7DA981}">
      <dgm:prSet/>
      <dgm:spPr/>
      <dgm:t>
        <a:bodyPr/>
        <a:lstStyle/>
        <a:p>
          <a:endParaRPr lang="zh-TW" altLang="en-US" baseline="0">
            <a:ea typeface="微軟正黑體" pitchFamily="34" charset="-120"/>
          </a:endParaRPr>
        </a:p>
      </dgm:t>
    </dgm:pt>
    <dgm:pt modelId="{08B36FFD-6BE9-419F-B5DC-1432A56AF3BD}">
      <dgm:prSet/>
      <dgm:spPr/>
      <dgm:t>
        <a:bodyPr/>
        <a:lstStyle/>
        <a:p>
          <a:pPr rtl="0"/>
          <a:r>
            <a:rPr lang="zh-TW" b="0" baseline="0" dirty="0" smtClean="0">
              <a:ea typeface="微軟正黑體" pitchFamily="34" charset="-120"/>
            </a:rPr>
            <a:t>回饋機制的發展</a:t>
          </a:r>
          <a:endParaRPr lang="zh-TW" b="0" baseline="0" dirty="0">
            <a:ea typeface="微軟正黑體" pitchFamily="34" charset="-120"/>
          </a:endParaRPr>
        </a:p>
      </dgm:t>
    </dgm:pt>
    <dgm:pt modelId="{23DF608E-B1D5-4218-8928-A9017CF8A96B}" type="parTrans" cxnId="{E9E615CF-6533-4D31-8B60-275164EB5E51}">
      <dgm:prSet/>
      <dgm:spPr/>
      <dgm:t>
        <a:bodyPr/>
        <a:lstStyle/>
        <a:p>
          <a:endParaRPr lang="zh-TW" altLang="en-US" baseline="0">
            <a:latin typeface="微軟正黑體" pitchFamily="34" charset="-120"/>
            <a:ea typeface="微軟正黑體" pitchFamily="34" charset="-120"/>
          </a:endParaRPr>
        </a:p>
      </dgm:t>
    </dgm:pt>
    <dgm:pt modelId="{E6FF084A-B042-4A54-97E5-80A096D08DAF}" type="sibTrans" cxnId="{E9E615CF-6533-4D31-8B60-275164EB5E51}">
      <dgm:prSet/>
      <dgm:spPr/>
      <dgm:t>
        <a:bodyPr/>
        <a:lstStyle/>
        <a:p>
          <a:endParaRPr lang="zh-TW" altLang="en-US" baseline="0">
            <a:latin typeface="微軟正黑體" pitchFamily="34" charset="-120"/>
            <a:ea typeface="微軟正黑體" pitchFamily="34" charset="-120"/>
          </a:endParaRPr>
        </a:p>
      </dgm:t>
    </dgm:pt>
    <dgm:pt modelId="{D79B754D-9ACC-4B7E-9B63-46C7EDBB0659}" type="pres">
      <dgm:prSet presAssocID="{5D95C816-6005-4899-932A-6A8383C8D703}" presName="outerComposite" presStyleCnt="0">
        <dgm:presLayoutVars>
          <dgm:chMax val="5"/>
          <dgm:dir/>
          <dgm:resizeHandles val="exact"/>
        </dgm:presLayoutVars>
      </dgm:prSet>
      <dgm:spPr/>
      <dgm:t>
        <a:bodyPr/>
        <a:lstStyle/>
        <a:p>
          <a:endParaRPr lang="zh-TW" altLang="en-US"/>
        </a:p>
      </dgm:t>
    </dgm:pt>
    <dgm:pt modelId="{57EDD783-F422-411B-80AE-33BB48720976}" type="pres">
      <dgm:prSet presAssocID="{5D95C816-6005-4899-932A-6A8383C8D703}" presName="dummyMaxCanvas" presStyleCnt="0">
        <dgm:presLayoutVars/>
      </dgm:prSet>
      <dgm:spPr/>
    </dgm:pt>
    <dgm:pt modelId="{CDEC0095-8881-44D9-B0DB-6475D50F4E45}" type="pres">
      <dgm:prSet presAssocID="{5D95C816-6005-4899-932A-6A8383C8D703}" presName="FiveNodes_1" presStyleLbl="node1" presStyleIdx="0" presStyleCnt="5">
        <dgm:presLayoutVars>
          <dgm:bulletEnabled val="1"/>
        </dgm:presLayoutVars>
      </dgm:prSet>
      <dgm:spPr/>
      <dgm:t>
        <a:bodyPr/>
        <a:lstStyle/>
        <a:p>
          <a:endParaRPr lang="zh-TW" altLang="en-US"/>
        </a:p>
      </dgm:t>
    </dgm:pt>
    <dgm:pt modelId="{D9A2A173-DC26-443A-9942-BDD980B242CA}" type="pres">
      <dgm:prSet presAssocID="{5D95C816-6005-4899-932A-6A8383C8D703}" presName="FiveNodes_2" presStyleLbl="node1" presStyleIdx="1" presStyleCnt="5">
        <dgm:presLayoutVars>
          <dgm:bulletEnabled val="1"/>
        </dgm:presLayoutVars>
      </dgm:prSet>
      <dgm:spPr/>
      <dgm:t>
        <a:bodyPr/>
        <a:lstStyle/>
        <a:p>
          <a:endParaRPr lang="zh-TW" altLang="en-US"/>
        </a:p>
      </dgm:t>
    </dgm:pt>
    <dgm:pt modelId="{706BC8EC-E935-4013-869B-108576A1DFB4}" type="pres">
      <dgm:prSet presAssocID="{5D95C816-6005-4899-932A-6A8383C8D703}" presName="FiveNodes_3" presStyleLbl="node1" presStyleIdx="2" presStyleCnt="5">
        <dgm:presLayoutVars>
          <dgm:bulletEnabled val="1"/>
        </dgm:presLayoutVars>
      </dgm:prSet>
      <dgm:spPr/>
      <dgm:t>
        <a:bodyPr/>
        <a:lstStyle/>
        <a:p>
          <a:endParaRPr lang="zh-TW" altLang="en-US"/>
        </a:p>
      </dgm:t>
    </dgm:pt>
    <dgm:pt modelId="{87E45F94-FFC0-4055-8BD9-859F4BBC9848}" type="pres">
      <dgm:prSet presAssocID="{5D95C816-6005-4899-932A-6A8383C8D703}" presName="FiveNodes_4" presStyleLbl="node1" presStyleIdx="3" presStyleCnt="5">
        <dgm:presLayoutVars>
          <dgm:bulletEnabled val="1"/>
        </dgm:presLayoutVars>
      </dgm:prSet>
      <dgm:spPr/>
      <dgm:t>
        <a:bodyPr/>
        <a:lstStyle/>
        <a:p>
          <a:endParaRPr lang="zh-TW" altLang="en-US"/>
        </a:p>
      </dgm:t>
    </dgm:pt>
    <dgm:pt modelId="{C68A95DA-F983-4C42-AAAB-FFB660EF19B9}" type="pres">
      <dgm:prSet presAssocID="{5D95C816-6005-4899-932A-6A8383C8D703}" presName="FiveNodes_5" presStyleLbl="node1" presStyleIdx="4" presStyleCnt="5">
        <dgm:presLayoutVars>
          <dgm:bulletEnabled val="1"/>
        </dgm:presLayoutVars>
      </dgm:prSet>
      <dgm:spPr/>
      <dgm:t>
        <a:bodyPr/>
        <a:lstStyle/>
        <a:p>
          <a:endParaRPr lang="zh-TW" altLang="en-US"/>
        </a:p>
      </dgm:t>
    </dgm:pt>
    <dgm:pt modelId="{77F89973-8229-4FFF-8E52-C4ED88465F3A}" type="pres">
      <dgm:prSet presAssocID="{5D95C816-6005-4899-932A-6A8383C8D703}" presName="FiveConn_1-2" presStyleLbl="fgAccFollowNode1" presStyleIdx="0" presStyleCnt="4">
        <dgm:presLayoutVars>
          <dgm:bulletEnabled val="1"/>
        </dgm:presLayoutVars>
      </dgm:prSet>
      <dgm:spPr/>
      <dgm:t>
        <a:bodyPr/>
        <a:lstStyle/>
        <a:p>
          <a:endParaRPr lang="zh-TW" altLang="en-US"/>
        </a:p>
      </dgm:t>
    </dgm:pt>
    <dgm:pt modelId="{DC2D4AD1-655D-4D14-BFD5-AE628EB90260}" type="pres">
      <dgm:prSet presAssocID="{5D95C816-6005-4899-932A-6A8383C8D703}" presName="FiveConn_2-3" presStyleLbl="fgAccFollowNode1" presStyleIdx="1" presStyleCnt="4">
        <dgm:presLayoutVars>
          <dgm:bulletEnabled val="1"/>
        </dgm:presLayoutVars>
      </dgm:prSet>
      <dgm:spPr/>
      <dgm:t>
        <a:bodyPr/>
        <a:lstStyle/>
        <a:p>
          <a:endParaRPr lang="zh-TW" altLang="en-US"/>
        </a:p>
      </dgm:t>
    </dgm:pt>
    <dgm:pt modelId="{2E9C20F2-3F74-4157-A7E8-2F7970BCDCFF}" type="pres">
      <dgm:prSet presAssocID="{5D95C816-6005-4899-932A-6A8383C8D703}" presName="FiveConn_3-4" presStyleLbl="fgAccFollowNode1" presStyleIdx="2" presStyleCnt="4">
        <dgm:presLayoutVars>
          <dgm:bulletEnabled val="1"/>
        </dgm:presLayoutVars>
      </dgm:prSet>
      <dgm:spPr/>
      <dgm:t>
        <a:bodyPr/>
        <a:lstStyle/>
        <a:p>
          <a:endParaRPr lang="zh-TW" altLang="en-US"/>
        </a:p>
      </dgm:t>
    </dgm:pt>
    <dgm:pt modelId="{C9D63B6F-6C7B-4A7F-9DFC-E76E73143862}" type="pres">
      <dgm:prSet presAssocID="{5D95C816-6005-4899-932A-6A8383C8D703}" presName="FiveConn_4-5" presStyleLbl="fgAccFollowNode1" presStyleIdx="3" presStyleCnt="4">
        <dgm:presLayoutVars>
          <dgm:bulletEnabled val="1"/>
        </dgm:presLayoutVars>
      </dgm:prSet>
      <dgm:spPr/>
      <dgm:t>
        <a:bodyPr/>
        <a:lstStyle/>
        <a:p>
          <a:endParaRPr lang="zh-TW" altLang="en-US"/>
        </a:p>
      </dgm:t>
    </dgm:pt>
    <dgm:pt modelId="{D5CC45A8-AD66-4DB4-94C0-3C96C4044309}" type="pres">
      <dgm:prSet presAssocID="{5D95C816-6005-4899-932A-6A8383C8D703}" presName="FiveNodes_1_text" presStyleLbl="node1" presStyleIdx="4" presStyleCnt="5">
        <dgm:presLayoutVars>
          <dgm:bulletEnabled val="1"/>
        </dgm:presLayoutVars>
      </dgm:prSet>
      <dgm:spPr/>
      <dgm:t>
        <a:bodyPr/>
        <a:lstStyle/>
        <a:p>
          <a:endParaRPr lang="zh-TW" altLang="en-US"/>
        </a:p>
      </dgm:t>
    </dgm:pt>
    <dgm:pt modelId="{458FFD7C-C1CF-4291-9F8E-9C19F193A743}" type="pres">
      <dgm:prSet presAssocID="{5D95C816-6005-4899-932A-6A8383C8D703}" presName="FiveNodes_2_text" presStyleLbl="node1" presStyleIdx="4" presStyleCnt="5">
        <dgm:presLayoutVars>
          <dgm:bulletEnabled val="1"/>
        </dgm:presLayoutVars>
      </dgm:prSet>
      <dgm:spPr/>
      <dgm:t>
        <a:bodyPr/>
        <a:lstStyle/>
        <a:p>
          <a:endParaRPr lang="zh-TW" altLang="en-US"/>
        </a:p>
      </dgm:t>
    </dgm:pt>
    <dgm:pt modelId="{9064D7C1-4EEA-4ECC-AC42-F328ED5DBB96}" type="pres">
      <dgm:prSet presAssocID="{5D95C816-6005-4899-932A-6A8383C8D703}" presName="FiveNodes_3_text" presStyleLbl="node1" presStyleIdx="4" presStyleCnt="5">
        <dgm:presLayoutVars>
          <dgm:bulletEnabled val="1"/>
        </dgm:presLayoutVars>
      </dgm:prSet>
      <dgm:spPr/>
      <dgm:t>
        <a:bodyPr/>
        <a:lstStyle/>
        <a:p>
          <a:endParaRPr lang="zh-TW" altLang="en-US"/>
        </a:p>
      </dgm:t>
    </dgm:pt>
    <dgm:pt modelId="{6E7EA952-6F21-4C39-B6AB-C21925F67D12}" type="pres">
      <dgm:prSet presAssocID="{5D95C816-6005-4899-932A-6A8383C8D703}" presName="FiveNodes_4_text" presStyleLbl="node1" presStyleIdx="4" presStyleCnt="5">
        <dgm:presLayoutVars>
          <dgm:bulletEnabled val="1"/>
        </dgm:presLayoutVars>
      </dgm:prSet>
      <dgm:spPr/>
      <dgm:t>
        <a:bodyPr/>
        <a:lstStyle/>
        <a:p>
          <a:endParaRPr lang="zh-TW" altLang="en-US"/>
        </a:p>
      </dgm:t>
    </dgm:pt>
    <dgm:pt modelId="{B818165C-F420-4D65-BECD-B95103F8C797}" type="pres">
      <dgm:prSet presAssocID="{5D95C816-6005-4899-932A-6A8383C8D703}" presName="FiveNodes_5_text" presStyleLbl="node1" presStyleIdx="4" presStyleCnt="5">
        <dgm:presLayoutVars>
          <dgm:bulletEnabled val="1"/>
        </dgm:presLayoutVars>
      </dgm:prSet>
      <dgm:spPr/>
      <dgm:t>
        <a:bodyPr/>
        <a:lstStyle/>
        <a:p>
          <a:endParaRPr lang="zh-TW" altLang="en-US"/>
        </a:p>
      </dgm:t>
    </dgm:pt>
  </dgm:ptLst>
  <dgm:cxnLst>
    <dgm:cxn modelId="{E28367D4-D614-4889-829A-0C3FC8448C9C}" type="presOf" srcId="{8DFEFA9C-31F9-43B3-B084-F8A1E1BA9C5E}" destId="{C9D63B6F-6C7B-4A7F-9DFC-E76E73143862}" srcOrd="0" destOrd="0" presId="urn:microsoft.com/office/officeart/2005/8/layout/vProcess5"/>
    <dgm:cxn modelId="{9AD26BE6-D7B5-4D10-9271-E03B8D00124E}" type="presOf" srcId="{08B36FFD-6BE9-419F-B5DC-1432A56AF3BD}" destId="{C68A95DA-F983-4C42-AAAB-FFB660EF19B9}" srcOrd="0" destOrd="0" presId="urn:microsoft.com/office/officeart/2005/8/layout/vProcess5"/>
    <dgm:cxn modelId="{DFBBC523-634D-400C-BF6B-7BA57A3CC933}" type="presOf" srcId="{A85865B5-143C-41E5-951E-CF28395B1539}" destId="{77F89973-8229-4FFF-8E52-C4ED88465F3A}" srcOrd="0" destOrd="0" presId="urn:microsoft.com/office/officeart/2005/8/layout/vProcess5"/>
    <dgm:cxn modelId="{E9E615CF-6533-4D31-8B60-275164EB5E51}" srcId="{5D95C816-6005-4899-932A-6A8383C8D703}" destId="{08B36FFD-6BE9-419F-B5DC-1432A56AF3BD}" srcOrd="4" destOrd="0" parTransId="{23DF608E-B1D5-4218-8928-A9017CF8A96B}" sibTransId="{E6FF084A-B042-4A54-97E5-80A096D08DAF}"/>
    <dgm:cxn modelId="{BDFE92D7-AEAA-4D0E-A76F-9C89A3CC8D00}" type="presOf" srcId="{39F71A1D-FE58-4CD7-A969-F3A68434EC3F}" destId="{CDEC0095-8881-44D9-B0DB-6475D50F4E45}" srcOrd="0" destOrd="0" presId="urn:microsoft.com/office/officeart/2005/8/layout/vProcess5"/>
    <dgm:cxn modelId="{43EA4A5A-F28F-401D-88B4-B184153E6FA8}" type="presOf" srcId="{7A2A2F70-3FCD-4F0F-A7F1-30F19C2CCBCC}" destId="{458FFD7C-C1CF-4291-9F8E-9C19F193A743}" srcOrd="1" destOrd="0" presId="urn:microsoft.com/office/officeart/2005/8/layout/vProcess5"/>
    <dgm:cxn modelId="{4AB7D8FF-17FD-4835-9ADB-C843CB7DA981}" srcId="{5D95C816-6005-4899-932A-6A8383C8D703}" destId="{DCB8868D-D82D-47B8-B9EE-5FBF2B5D9112}" srcOrd="3" destOrd="0" parTransId="{B40FD413-1570-4A96-B993-8645CB736C5E}" sibTransId="{8DFEFA9C-31F9-43B3-B084-F8A1E1BA9C5E}"/>
    <dgm:cxn modelId="{A70A5C06-0501-41E4-91DF-03B95E28FCCB}" type="presOf" srcId="{39F71A1D-FE58-4CD7-A969-F3A68434EC3F}" destId="{D5CC45A8-AD66-4DB4-94C0-3C96C4044309}" srcOrd="1" destOrd="0" presId="urn:microsoft.com/office/officeart/2005/8/layout/vProcess5"/>
    <dgm:cxn modelId="{6123B85A-D8DD-4CDD-A73E-5A295CBA825F}" type="presOf" srcId="{5D95C816-6005-4899-932A-6A8383C8D703}" destId="{D79B754D-9ACC-4B7E-9B63-46C7EDBB0659}" srcOrd="0" destOrd="0" presId="urn:microsoft.com/office/officeart/2005/8/layout/vProcess5"/>
    <dgm:cxn modelId="{0B43E452-621C-4581-B65E-FB72D15FF727}" srcId="{5D95C816-6005-4899-932A-6A8383C8D703}" destId="{39F71A1D-FE58-4CD7-A969-F3A68434EC3F}" srcOrd="0" destOrd="0" parTransId="{0C93A04E-2B98-4290-9C8B-8CAAFEBCCF2E}" sibTransId="{A85865B5-143C-41E5-951E-CF28395B1539}"/>
    <dgm:cxn modelId="{7C979493-2DFD-4EED-8EBC-E5A2BFA5CDEB}" srcId="{5D95C816-6005-4899-932A-6A8383C8D703}" destId="{7A2A2F70-3FCD-4F0F-A7F1-30F19C2CCBCC}" srcOrd="1" destOrd="0" parTransId="{E28A0AB2-2FF3-4A72-BFAE-5E42273972DF}" sibTransId="{A993E1CF-6E25-41A0-875B-8323CB5E693A}"/>
    <dgm:cxn modelId="{CC42818B-8297-423B-AEAC-F9CAA4B50800}" type="presOf" srcId="{DCB8868D-D82D-47B8-B9EE-5FBF2B5D9112}" destId="{87E45F94-FFC0-4055-8BD9-859F4BBC9848}" srcOrd="0" destOrd="0" presId="urn:microsoft.com/office/officeart/2005/8/layout/vProcess5"/>
    <dgm:cxn modelId="{F5D63DCF-1962-46F5-A920-BCE48F4438A9}" srcId="{5D95C816-6005-4899-932A-6A8383C8D703}" destId="{74D181CD-DAC8-4153-99BC-043635018AFE}" srcOrd="2" destOrd="0" parTransId="{C7D3E7DC-F251-46EA-ADB9-D86CD26B34E4}" sibTransId="{0E498AB2-2C8D-4DA4-9238-85498864E2A9}"/>
    <dgm:cxn modelId="{E3CA052D-0D7E-46B4-81ED-7F96F637A373}" type="presOf" srcId="{DCB8868D-D82D-47B8-B9EE-5FBF2B5D9112}" destId="{6E7EA952-6F21-4C39-B6AB-C21925F67D12}" srcOrd="1" destOrd="0" presId="urn:microsoft.com/office/officeart/2005/8/layout/vProcess5"/>
    <dgm:cxn modelId="{C3AA2FB4-D026-47FB-9C1C-C3DAB9DED484}" type="presOf" srcId="{A993E1CF-6E25-41A0-875B-8323CB5E693A}" destId="{DC2D4AD1-655D-4D14-BFD5-AE628EB90260}" srcOrd="0" destOrd="0" presId="urn:microsoft.com/office/officeart/2005/8/layout/vProcess5"/>
    <dgm:cxn modelId="{95BC9BD2-C80D-48A1-9A6F-1E5304EC5191}" type="presOf" srcId="{7A2A2F70-3FCD-4F0F-A7F1-30F19C2CCBCC}" destId="{D9A2A173-DC26-443A-9942-BDD980B242CA}" srcOrd="0" destOrd="0" presId="urn:microsoft.com/office/officeart/2005/8/layout/vProcess5"/>
    <dgm:cxn modelId="{AC087EB1-4B42-4A01-8E89-EFC64722DC1A}" type="presOf" srcId="{0E498AB2-2C8D-4DA4-9238-85498864E2A9}" destId="{2E9C20F2-3F74-4157-A7E8-2F7970BCDCFF}" srcOrd="0" destOrd="0" presId="urn:microsoft.com/office/officeart/2005/8/layout/vProcess5"/>
    <dgm:cxn modelId="{2399B8F5-A9C3-4CB1-82E4-773A980F465C}" type="presOf" srcId="{74D181CD-DAC8-4153-99BC-043635018AFE}" destId="{9064D7C1-4EEA-4ECC-AC42-F328ED5DBB96}" srcOrd="1" destOrd="0" presId="urn:microsoft.com/office/officeart/2005/8/layout/vProcess5"/>
    <dgm:cxn modelId="{0E12BB9A-B306-444C-B180-1AD303AA4198}" type="presOf" srcId="{08B36FFD-6BE9-419F-B5DC-1432A56AF3BD}" destId="{B818165C-F420-4D65-BECD-B95103F8C797}" srcOrd="1" destOrd="0" presId="urn:microsoft.com/office/officeart/2005/8/layout/vProcess5"/>
    <dgm:cxn modelId="{5FD857C2-88D7-427D-93C3-C564610D220A}" type="presOf" srcId="{74D181CD-DAC8-4153-99BC-043635018AFE}" destId="{706BC8EC-E935-4013-869B-108576A1DFB4}" srcOrd="0" destOrd="0" presId="urn:microsoft.com/office/officeart/2005/8/layout/vProcess5"/>
    <dgm:cxn modelId="{D0454139-0A62-4968-BC01-A4C1EB936EAD}" type="presParOf" srcId="{D79B754D-9ACC-4B7E-9B63-46C7EDBB0659}" destId="{57EDD783-F422-411B-80AE-33BB48720976}" srcOrd="0" destOrd="0" presId="urn:microsoft.com/office/officeart/2005/8/layout/vProcess5"/>
    <dgm:cxn modelId="{BB2AA66D-E550-4B38-8F22-7F58376E78F6}" type="presParOf" srcId="{D79B754D-9ACC-4B7E-9B63-46C7EDBB0659}" destId="{CDEC0095-8881-44D9-B0DB-6475D50F4E45}" srcOrd="1" destOrd="0" presId="urn:microsoft.com/office/officeart/2005/8/layout/vProcess5"/>
    <dgm:cxn modelId="{F2832803-015A-45C5-AB8A-378183517A89}" type="presParOf" srcId="{D79B754D-9ACC-4B7E-9B63-46C7EDBB0659}" destId="{D9A2A173-DC26-443A-9942-BDD980B242CA}" srcOrd="2" destOrd="0" presId="urn:microsoft.com/office/officeart/2005/8/layout/vProcess5"/>
    <dgm:cxn modelId="{14D137EF-31CE-4C40-BCE5-FD1224CDE2EE}" type="presParOf" srcId="{D79B754D-9ACC-4B7E-9B63-46C7EDBB0659}" destId="{706BC8EC-E935-4013-869B-108576A1DFB4}" srcOrd="3" destOrd="0" presId="urn:microsoft.com/office/officeart/2005/8/layout/vProcess5"/>
    <dgm:cxn modelId="{4A4ED5F0-90EE-4DDD-899E-B50EDFD389F8}" type="presParOf" srcId="{D79B754D-9ACC-4B7E-9B63-46C7EDBB0659}" destId="{87E45F94-FFC0-4055-8BD9-859F4BBC9848}" srcOrd="4" destOrd="0" presId="urn:microsoft.com/office/officeart/2005/8/layout/vProcess5"/>
    <dgm:cxn modelId="{924893C9-6831-4092-8A1A-A7C4ACBBFBA6}" type="presParOf" srcId="{D79B754D-9ACC-4B7E-9B63-46C7EDBB0659}" destId="{C68A95DA-F983-4C42-AAAB-FFB660EF19B9}" srcOrd="5" destOrd="0" presId="urn:microsoft.com/office/officeart/2005/8/layout/vProcess5"/>
    <dgm:cxn modelId="{19CFB944-A4B5-49C2-B39B-EC9825D362D9}" type="presParOf" srcId="{D79B754D-9ACC-4B7E-9B63-46C7EDBB0659}" destId="{77F89973-8229-4FFF-8E52-C4ED88465F3A}" srcOrd="6" destOrd="0" presId="urn:microsoft.com/office/officeart/2005/8/layout/vProcess5"/>
    <dgm:cxn modelId="{BD81DBEE-EC01-4756-8947-4C639CD7832D}" type="presParOf" srcId="{D79B754D-9ACC-4B7E-9B63-46C7EDBB0659}" destId="{DC2D4AD1-655D-4D14-BFD5-AE628EB90260}" srcOrd="7" destOrd="0" presId="urn:microsoft.com/office/officeart/2005/8/layout/vProcess5"/>
    <dgm:cxn modelId="{BC971C6F-B41F-4AF2-A7A8-139A07605B34}" type="presParOf" srcId="{D79B754D-9ACC-4B7E-9B63-46C7EDBB0659}" destId="{2E9C20F2-3F74-4157-A7E8-2F7970BCDCFF}" srcOrd="8" destOrd="0" presId="urn:microsoft.com/office/officeart/2005/8/layout/vProcess5"/>
    <dgm:cxn modelId="{7276494F-D033-4469-B528-E050DB8A0BAE}" type="presParOf" srcId="{D79B754D-9ACC-4B7E-9B63-46C7EDBB0659}" destId="{C9D63B6F-6C7B-4A7F-9DFC-E76E73143862}" srcOrd="9" destOrd="0" presId="urn:microsoft.com/office/officeart/2005/8/layout/vProcess5"/>
    <dgm:cxn modelId="{8B385AA2-E711-4481-99DB-23BA83D4DA57}" type="presParOf" srcId="{D79B754D-9ACC-4B7E-9B63-46C7EDBB0659}" destId="{D5CC45A8-AD66-4DB4-94C0-3C96C4044309}" srcOrd="10" destOrd="0" presId="urn:microsoft.com/office/officeart/2005/8/layout/vProcess5"/>
    <dgm:cxn modelId="{C64A789E-0979-4EFE-958B-2F7C6DA8D1E3}" type="presParOf" srcId="{D79B754D-9ACC-4B7E-9B63-46C7EDBB0659}" destId="{458FFD7C-C1CF-4291-9F8E-9C19F193A743}" srcOrd="11" destOrd="0" presId="urn:microsoft.com/office/officeart/2005/8/layout/vProcess5"/>
    <dgm:cxn modelId="{C8312BED-66AD-46E2-8B85-A0B3E4D58ED8}" type="presParOf" srcId="{D79B754D-9ACC-4B7E-9B63-46C7EDBB0659}" destId="{9064D7C1-4EEA-4ECC-AC42-F328ED5DBB96}" srcOrd="12" destOrd="0" presId="urn:microsoft.com/office/officeart/2005/8/layout/vProcess5"/>
    <dgm:cxn modelId="{F1D983E8-F4E2-4395-A207-DF9C1D4BFC2E}" type="presParOf" srcId="{D79B754D-9ACC-4B7E-9B63-46C7EDBB0659}" destId="{6E7EA952-6F21-4C39-B6AB-C21925F67D12}" srcOrd="13" destOrd="0" presId="urn:microsoft.com/office/officeart/2005/8/layout/vProcess5"/>
    <dgm:cxn modelId="{7EC21225-46FF-420A-8577-2803668315F0}" type="presParOf" srcId="{D79B754D-9ACC-4B7E-9B63-46C7EDBB0659}" destId="{B818165C-F420-4D65-BECD-B95103F8C797}" srcOrd="14"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208574-7822-4BE1-870A-730AD4C3632E}"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zh-TW" altLang="en-US"/>
        </a:p>
      </dgm:t>
    </dgm:pt>
    <dgm:pt modelId="{1C6E80A8-9B90-4CCA-B091-B77FABD8E0B0}">
      <dgm:prSet/>
      <dgm:spPr/>
      <dgm:t>
        <a:bodyPr/>
        <a:lstStyle/>
        <a:p>
          <a:pPr rtl="0"/>
          <a:r>
            <a:rPr lang="zh-TW" b="1" baseline="0" dirty="0" smtClean="0">
              <a:latin typeface="Comic Sans MS" pitchFamily="66" charset="0"/>
              <a:ea typeface="微軟正黑體" pitchFamily="34" charset="-120"/>
            </a:rPr>
            <a:t>生活上的應用</a:t>
          </a:r>
          <a:r>
            <a:rPr lang="en-US" b="1" baseline="0" dirty="0" smtClean="0">
              <a:latin typeface="Comic Sans MS" pitchFamily="66" charset="0"/>
              <a:ea typeface="微軟正黑體" pitchFamily="34" charset="-120"/>
            </a:rPr>
            <a:t>——Google </a:t>
          </a:r>
          <a:r>
            <a:rPr lang="zh-TW" b="1" baseline="0" dirty="0" smtClean="0">
              <a:latin typeface="Comic Sans MS" pitchFamily="66" charset="0"/>
              <a:ea typeface="微軟正黑體" pitchFamily="34" charset="-120"/>
            </a:rPr>
            <a:t>的行動廣告</a:t>
          </a:r>
          <a:endParaRPr lang="en-US" b="1" baseline="0" dirty="0">
            <a:latin typeface="Comic Sans MS" pitchFamily="66" charset="0"/>
            <a:ea typeface="微軟正黑體" pitchFamily="34" charset="-120"/>
          </a:endParaRPr>
        </a:p>
      </dgm:t>
    </dgm:pt>
    <dgm:pt modelId="{BB487DB8-8DD0-4117-A87A-F5121B27E058}" type="parTrans" cxnId="{7190901F-4E10-48C0-A20B-0A02C325E3DA}">
      <dgm:prSet/>
      <dgm:spPr/>
      <dgm:t>
        <a:bodyPr/>
        <a:lstStyle/>
        <a:p>
          <a:endParaRPr lang="zh-TW" altLang="en-US" baseline="0">
            <a:latin typeface="Comic Sans MS" pitchFamily="66" charset="0"/>
            <a:ea typeface="微軟正黑體" pitchFamily="34" charset="-120"/>
          </a:endParaRPr>
        </a:p>
      </dgm:t>
    </dgm:pt>
    <dgm:pt modelId="{04577F46-6E64-4D07-8383-81F528C4972D}" type="sibTrans" cxnId="{7190901F-4E10-48C0-A20B-0A02C325E3DA}">
      <dgm:prSet/>
      <dgm:spPr/>
      <dgm:t>
        <a:bodyPr/>
        <a:lstStyle/>
        <a:p>
          <a:endParaRPr lang="zh-TW" altLang="en-US" baseline="0">
            <a:latin typeface="Comic Sans MS" pitchFamily="66" charset="0"/>
            <a:ea typeface="微軟正黑體" pitchFamily="34" charset="-120"/>
          </a:endParaRPr>
        </a:p>
      </dgm:t>
    </dgm:pt>
    <dgm:pt modelId="{F5EC0120-50AF-4093-A77D-39FBAF8458A1}">
      <dgm:prSet/>
      <dgm:spPr/>
      <dgm:t>
        <a:bodyPr/>
        <a:lstStyle/>
        <a:p>
          <a:pPr rtl="0"/>
          <a:r>
            <a:rPr lang="zh-TW" b="0" baseline="0" dirty="0" smtClean="0">
              <a:latin typeface="Comic Sans MS" pitchFamily="66" charset="0"/>
              <a:ea typeface="微軟正黑體" pitchFamily="34" charset="-120"/>
            </a:rPr>
            <a:t>隨著搭載 </a:t>
          </a:r>
          <a:r>
            <a:rPr lang="en-US" b="0" baseline="0" dirty="0" smtClean="0">
              <a:latin typeface="Comic Sans MS" pitchFamily="66" charset="0"/>
              <a:ea typeface="微軟正黑體" pitchFamily="34" charset="-120"/>
            </a:rPr>
            <a:t>Android </a:t>
          </a:r>
          <a:r>
            <a:rPr lang="zh-TW" b="0" baseline="0" dirty="0" smtClean="0">
              <a:latin typeface="Comic Sans MS" pitchFamily="66" charset="0"/>
              <a:ea typeface="微軟正黑體" pitchFamily="34" charset="-120"/>
            </a:rPr>
            <a:t>系統的智慧型手機越來越普及，讓 </a:t>
          </a:r>
          <a:r>
            <a:rPr lang="en-US" b="0" baseline="0" dirty="0" smtClean="0">
              <a:latin typeface="Comic Sans MS" pitchFamily="66" charset="0"/>
              <a:ea typeface="微軟正黑體" pitchFamily="34" charset="-120"/>
            </a:rPr>
            <a:t>Google </a:t>
          </a:r>
          <a:r>
            <a:rPr lang="zh-TW" b="0" baseline="0" dirty="0" smtClean="0">
              <a:latin typeface="Comic Sans MS" pitchFamily="66" charset="0"/>
              <a:ea typeface="微軟正黑體" pitchFamily="34" charset="-120"/>
            </a:rPr>
            <a:t>得以接觸到更多的行動網路使用者。而搭配推出的 </a:t>
          </a:r>
          <a:r>
            <a:rPr lang="en-US" b="0" baseline="0" dirty="0" smtClean="0">
              <a:latin typeface="Comic Sans MS" pitchFamily="66" charset="0"/>
              <a:ea typeface="微軟正黑體" pitchFamily="34" charset="-120"/>
            </a:rPr>
            <a:t>Google Wallet </a:t>
          </a:r>
          <a:r>
            <a:rPr lang="zh-TW" b="0" baseline="0" dirty="0" smtClean="0">
              <a:latin typeface="Comic Sans MS" pitchFamily="66" charset="0"/>
              <a:ea typeface="微軟正黑體" pitchFamily="34" charset="-120"/>
            </a:rPr>
            <a:t>行動錢包機制，讓 </a:t>
          </a:r>
          <a:r>
            <a:rPr lang="en-US" b="0" baseline="0" dirty="0" smtClean="0">
              <a:latin typeface="Comic Sans MS" pitchFamily="66" charset="0"/>
              <a:ea typeface="微軟正黑體" pitchFamily="34" charset="-120"/>
            </a:rPr>
            <a:t>Google </a:t>
          </a:r>
          <a:r>
            <a:rPr lang="zh-TW" b="0" baseline="0" dirty="0" smtClean="0">
              <a:latin typeface="Comic Sans MS" pitchFamily="66" charset="0"/>
              <a:ea typeface="微軟正黑體" pitchFamily="34" charset="-120"/>
            </a:rPr>
            <a:t>在行動廣告的市場取得領先的地位。</a:t>
          </a:r>
          <a:endParaRPr lang="zh-TW" b="0" baseline="0" dirty="0">
            <a:latin typeface="Comic Sans MS" pitchFamily="66" charset="0"/>
            <a:ea typeface="微軟正黑體" pitchFamily="34" charset="-120"/>
          </a:endParaRPr>
        </a:p>
      </dgm:t>
    </dgm:pt>
    <dgm:pt modelId="{7372B6EA-BAEA-4209-9EDF-043EDB8D5C9D}" type="parTrans" cxnId="{CE5D022B-5357-4169-BBC2-1515599E54DD}">
      <dgm:prSet/>
      <dgm:spPr/>
      <dgm:t>
        <a:bodyPr/>
        <a:lstStyle/>
        <a:p>
          <a:endParaRPr lang="zh-TW" altLang="en-US" baseline="0">
            <a:latin typeface="Comic Sans MS" pitchFamily="66" charset="0"/>
            <a:ea typeface="微軟正黑體" pitchFamily="34" charset="-120"/>
          </a:endParaRPr>
        </a:p>
      </dgm:t>
    </dgm:pt>
    <dgm:pt modelId="{6804C33C-7F4C-4F86-A315-31A3578BD3F5}" type="sibTrans" cxnId="{CE5D022B-5357-4169-BBC2-1515599E54DD}">
      <dgm:prSet/>
      <dgm:spPr/>
      <dgm:t>
        <a:bodyPr/>
        <a:lstStyle/>
        <a:p>
          <a:endParaRPr lang="zh-TW" altLang="en-US" baseline="0">
            <a:latin typeface="Comic Sans MS" pitchFamily="66" charset="0"/>
            <a:ea typeface="微軟正黑體" pitchFamily="34" charset="-120"/>
          </a:endParaRPr>
        </a:p>
      </dgm:t>
    </dgm:pt>
    <dgm:pt modelId="{259CE2B4-F964-4BDA-8473-35FDB272B39E}" type="pres">
      <dgm:prSet presAssocID="{82208574-7822-4BE1-870A-730AD4C3632E}" presName="linear" presStyleCnt="0">
        <dgm:presLayoutVars>
          <dgm:dir/>
          <dgm:animLvl val="lvl"/>
          <dgm:resizeHandles val="exact"/>
        </dgm:presLayoutVars>
      </dgm:prSet>
      <dgm:spPr/>
      <dgm:t>
        <a:bodyPr/>
        <a:lstStyle/>
        <a:p>
          <a:endParaRPr lang="zh-TW" altLang="en-US"/>
        </a:p>
      </dgm:t>
    </dgm:pt>
    <dgm:pt modelId="{377247F2-7528-4975-902D-0DDD2914DE7C}" type="pres">
      <dgm:prSet presAssocID="{1C6E80A8-9B90-4CCA-B091-B77FABD8E0B0}" presName="parentLin" presStyleCnt="0"/>
      <dgm:spPr/>
    </dgm:pt>
    <dgm:pt modelId="{8590C83A-39B5-4519-9BE1-91398093AFE0}" type="pres">
      <dgm:prSet presAssocID="{1C6E80A8-9B90-4CCA-B091-B77FABD8E0B0}" presName="parentLeftMargin" presStyleLbl="node1" presStyleIdx="0" presStyleCnt="1"/>
      <dgm:spPr/>
      <dgm:t>
        <a:bodyPr/>
        <a:lstStyle/>
        <a:p>
          <a:endParaRPr lang="zh-TW" altLang="en-US"/>
        </a:p>
      </dgm:t>
    </dgm:pt>
    <dgm:pt modelId="{AA00674A-440F-4655-AF65-EAF799B3A53B}" type="pres">
      <dgm:prSet presAssocID="{1C6E80A8-9B90-4CCA-B091-B77FABD8E0B0}" presName="parentText" presStyleLbl="node1" presStyleIdx="0" presStyleCnt="1">
        <dgm:presLayoutVars>
          <dgm:chMax val="0"/>
          <dgm:bulletEnabled val="1"/>
        </dgm:presLayoutVars>
      </dgm:prSet>
      <dgm:spPr/>
      <dgm:t>
        <a:bodyPr/>
        <a:lstStyle/>
        <a:p>
          <a:endParaRPr lang="zh-TW" altLang="en-US"/>
        </a:p>
      </dgm:t>
    </dgm:pt>
    <dgm:pt modelId="{0474BD52-47AD-4828-8C41-A35B6625ADFE}" type="pres">
      <dgm:prSet presAssocID="{1C6E80A8-9B90-4CCA-B091-B77FABD8E0B0}" presName="negativeSpace" presStyleCnt="0"/>
      <dgm:spPr/>
    </dgm:pt>
    <dgm:pt modelId="{543D9789-F929-4B5C-A24A-22E3AB09C9EF}" type="pres">
      <dgm:prSet presAssocID="{1C6E80A8-9B90-4CCA-B091-B77FABD8E0B0}" presName="childText" presStyleLbl="conFgAcc1" presStyleIdx="0" presStyleCnt="1">
        <dgm:presLayoutVars>
          <dgm:bulletEnabled val="1"/>
        </dgm:presLayoutVars>
      </dgm:prSet>
      <dgm:spPr/>
      <dgm:t>
        <a:bodyPr/>
        <a:lstStyle/>
        <a:p>
          <a:endParaRPr lang="zh-TW" altLang="en-US"/>
        </a:p>
      </dgm:t>
    </dgm:pt>
  </dgm:ptLst>
  <dgm:cxnLst>
    <dgm:cxn modelId="{91714EF0-0BE1-40DB-BBDF-2F86CBDB11C6}" type="presOf" srcId="{82208574-7822-4BE1-870A-730AD4C3632E}" destId="{259CE2B4-F964-4BDA-8473-35FDB272B39E}" srcOrd="0" destOrd="0" presId="urn:microsoft.com/office/officeart/2005/8/layout/list1"/>
    <dgm:cxn modelId="{7190901F-4E10-48C0-A20B-0A02C325E3DA}" srcId="{82208574-7822-4BE1-870A-730AD4C3632E}" destId="{1C6E80A8-9B90-4CCA-B091-B77FABD8E0B0}" srcOrd="0" destOrd="0" parTransId="{BB487DB8-8DD0-4117-A87A-F5121B27E058}" sibTransId="{04577F46-6E64-4D07-8383-81F528C4972D}"/>
    <dgm:cxn modelId="{5084EDE0-C2E4-4E38-94CB-BBF0C2857069}" type="presOf" srcId="{1C6E80A8-9B90-4CCA-B091-B77FABD8E0B0}" destId="{8590C83A-39B5-4519-9BE1-91398093AFE0}" srcOrd="0" destOrd="0" presId="urn:microsoft.com/office/officeart/2005/8/layout/list1"/>
    <dgm:cxn modelId="{CE5D022B-5357-4169-BBC2-1515599E54DD}" srcId="{1C6E80A8-9B90-4CCA-B091-B77FABD8E0B0}" destId="{F5EC0120-50AF-4093-A77D-39FBAF8458A1}" srcOrd="0" destOrd="0" parTransId="{7372B6EA-BAEA-4209-9EDF-043EDB8D5C9D}" sibTransId="{6804C33C-7F4C-4F86-A315-31A3578BD3F5}"/>
    <dgm:cxn modelId="{D7213EB9-150C-42F8-9385-349C29D84CE9}" type="presOf" srcId="{1C6E80A8-9B90-4CCA-B091-B77FABD8E0B0}" destId="{AA00674A-440F-4655-AF65-EAF799B3A53B}" srcOrd="1" destOrd="0" presId="urn:microsoft.com/office/officeart/2005/8/layout/list1"/>
    <dgm:cxn modelId="{C8FF8BA1-7CD1-4CF8-B6A3-536A1E7652D0}" type="presOf" srcId="{F5EC0120-50AF-4093-A77D-39FBAF8458A1}" destId="{543D9789-F929-4B5C-A24A-22E3AB09C9EF}" srcOrd="0" destOrd="0" presId="urn:microsoft.com/office/officeart/2005/8/layout/list1"/>
    <dgm:cxn modelId="{57390ED7-9640-4A50-88CB-4ED291254321}" type="presParOf" srcId="{259CE2B4-F964-4BDA-8473-35FDB272B39E}" destId="{377247F2-7528-4975-902D-0DDD2914DE7C}" srcOrd="0" destOrd="0" presId="urn:microsoft.com/office/officeart/2005/8/layout/list1"/>
    <dgm:cxn modelId="{B66316B8-5BB3-43CD-9DFF-6358D37D6690}" type="presParOf" srcId="{377247F2-7528-4975-902D-0DDD2914DE7C}" destId="{8590C83A-39B5-4519-9BE1-91398093AFE0}" srcOrd="0" destOrd="0" presId="urn:microsoft.com/office/officeart/2005/8/layout/list1"/>
    <dgm:cxn modelId="{8EE01A26-05EB-4ABE-A4C3-D52FA7DEBF7B}" type="presParOf" srcId="{377247F2-7528-4975-902D-0DDD2914DE7C}" destId="{AA00674A-440F-4655-AF65-EAF799B3A53B}" srcOrd="1" destOrd="0" presId="urn:microsoft.com/office/officeart/2005/8/layout/list1"/>
    <dgm:cxn modelId="{E5AFA99F-327A-4855-AEC4-C07D4ED1C053}" type="presParOf" srcId="{259CE2B4-F964-4BDA-8473-35FDB272B39E}" destId="{0474BD52-47AD-4828-8C41-A35B6625ADFE}" srcOrd="1" destOrd="0" presId="urn:microsoft.com/office/officeart/2005/8/layout/list1"/>
    <dgm:cxn modelId="{AF57CB33-A79A-4917-976F-AF34EC9AC36F}" type="presParOf" srcId="{259CE2B4-F964-4BDA-8473-35FDB272B39E}" destId="{543D9789-F929-4B5C-A24A-22E3AB09C9EF}" srcOrd="2"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208574-7822-4BE1-870A-730AD4C3632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TW" altLang="en-US"/>
        </a:p>
      </dgm:t>
    </dgm:pt>
    <dgm:pt modelId="{1C6E80A8-9B90-4CCA-B091-B77FABD8E0B0}">
      <dgm:prSet/>
      <dgm:spPr/>
      <dgm:t>
        <a:bodyPr/>
        <a:lstStyle/>
        <a:p>
          <a:pPr rtl="0"/>
          <a:r>
            <a:rPr lang="zh-TW" b="1" baseline="0" dirty="0" smtClean="0">
              <a:latin typeface="Comic Sans MS" pitchFamily="66" charset="0"/>
              <a:ea typeface="微軟正黑體" pitchFamily="34" charset="-120"/>
            </a:rPr>
            <a:t>生活上的應用</a:t>
          </a:r>
          <a:r>
            <a:rPr lang="en-US" b="1" baseline="0" dirty="0" smtClean="0">
              <a:latin typeface="Comic Sans MS" pitchFamily="66" charset="0"/>
              <a:ea typeface="微軟正黑體" pitchFamily="34" charset="-120"/>
            </a:rPr>
            <a:t>——</a:t>
          </a:r>
          <a:r>
            <a:rPr lang="en-US" altLang="zh-TW" b="1" baseline="0" dirty="0" smtClean="0">
              <a:latin typeface="Comic Sans MS" pitchFamily="66" charset="0"/>
              <a:ea typeface="微軟正黑體" pitchFamily="34" charset="-120"/>
            </a:rPr>
            <a:t>Google </a:t>
          </a:r>
          <a:r>
            <a:rPr lang="en-US" altLang="zh-TW" b="1" baseline="0" dirty="0" err="1" smtClean="0">
              <a:latin typeface="Comic Sans MS" pitchFamily="66" charset="0"/>
              <a:ea typeface="微軟正黑體" pitchFamily="34" charset="-120"/>
            </a:rPr>
            <a:t>AdSense</a:t>
          </a:r>
          <a:endParaRPr lang="en-US" b="1" baseline="0" dirty="0">
            <a:latin typeface="Comic Sans MS" pitchFamily="66" charset="0"/>
            <a:ea typeface="微軟正黑體" pitchFamily="34" charset="-120"/>
          </a:endParaRPr>
        </a:p>
      </dgm:t>
    </dgm:pt>
    <dgm:pt modelId="{BB487DB8-8DD0-4117-A87A-F5121B27E058}" type="parTrans" cxnId="{7190901F-4E10-48C0-A20B-0A02C325E3DA}">
      <dgm:prSet/>
      <dgm:spPr/>
      <dgm:t>
        <a:bodyPr/>
        <a:lstStyle/>
        <a:p>
          <a:endParaRPr lang="zh-TW" altLang="en-US" baseline="0">
            <a:latin typeface="Comic Sans MS" pitchFamily="66" charset="0"/>
            <a:ea typeface="微軟正黑體" pitchFamily="34" charset="-120"/>
          </a:endParaRPr>
        </a:p>
      </dgm:t>
    </dgm:pt>
    <dgm:pt modelId="{04577F46-6E64-4D07-8383-81F528C4972D}" type="sibTrans" cxnId="{7190901F-4E10-48C0-A20B-0A02C325E3DA}">
      <dgm:prSet/>
      <dgm:spPr/>
      <dgm:t>
        <a:bodyPr/>
        <a:lstStyle/>
        <a:p>
          <a:endParaRPr lang="zh-TW" altLang="en-US" baseline="0">
            <a:latin typeface="Comic Sans MS" pitchFamily="66" charset="0"/>
            <a:ea typeface="微軟正黑體" pitchFamily="34" charset="-120"/>
          </a:endParaRPr>
        </a:p>
      </dgm:t>
    </dgm:pt>
    <dgm:pt modelId="{F5EC0120-50AF-4093-A77D-39FBAF8458A1}">
      <dgm:prSet/>
      <dgm:spPr/>
      <dgm:t>
        <a:bodyPr/>
        <a:lstStyle/>
        <a:p>
          <a:pPr rtl="0"/>
          <a:r>
            <a:rPr lang="en-US" altLang="zh-TW" b="0" baseline="0" dirty="0" smtClean="0">
              <a:latin typeface="Comic Sans MS" pitchFamily="66" charset="0"/>
              <a:ea typeface="微軟正黑體" pitchFamily="34" charset="-120"/>
            </a:rPr>
            <a:t>Google </a:t>
          </a:r>
          <a:r>
            <a:rPr lang="zh-TW" altLang="en-US" b="0" baseline="0" dirty="0" smtClean="0">
              <a:latin typeface="Comic Sans MS" pitchFamily="66" charset="0"/>
              <a:ea typeface="微軟正黑體" pitchFamily="34" charset="-120"/>
            </a:rPr>
            <a:t>發展出 </a:t>
          </a:r>
          <a:r>
            <a:rPr lang="en-US" altLang="zh-TW" b="0" baseline="0" dirty="0" err="1" smtClean="0">
              <a:latin typeface="Comic Sans MS" pitchFamily="66" charset="0"/>
              <a:ea typeface="微軟正黑體" pitchFamily="34" charset="-120"/>
            </a:rPr>
            <a:t>AdSense</a:t>
          </a:r>
          <a:r>
            <a:rPr lang="en-US" altLang="zh-TW" b="0" baseline="0" dirty="0" smtClean="0">
              <a:latin typeface="Comic Sans MS" pitchFamily="66" charset="0"/>
              <a:ea typeface="微軟正黑體" pitchFamily="34" charset="-120"/>
            </a:rPr>
            <a:t> for Content </a:t>
          </a:r>
          <a:r>
            <a:rPr lang="zh-TW" altLang="en-US" b="0" baseline="0" dirty="0" smtClean="0">
              <a:latin typeface="Comic Sans MS" pitchFamily="66" charset="0"/>
              <a:ea typeface="微軟正黑體" pitchFamily="34" charset="-120"/>
            </a:rPr>
            <a:t>計畫，除了在自己的網頁刊登文字廣告外，還提供專業網站與個人部落格刊登廣告的通路，藉由回饋金來提高廣告被引用的機會。</a:t>
          </a:r>
          <a:endParaRPr lang="zh-TW" b="0" baseline="0" dirty="0">
            <a:latin typeface="Comic Sans MS" pitchFamily="66" charset="0"/>
            <a:ea typeface="微軟正黑體" pitchFamily="34" charset="-120"/>
          </a:endParaRPr>
        </a:p>
      </dgm:t>
    </dgm:pt>
    <dgm:pt modelId="{7372B6EA-BAEA-4209-9EDF-043EDB8D5C9D}" type="parTrans" cxnId="{CE5D022B-5357-4169-BBC2-1515599E54DD}">
      <dgm:prSet/>
      <dgm:spPr/>
      <dgm:t>
        <a:bodyPr/>
        <a:lstStyle/>
        <a:p>
          <a:endParaRPr lang="zh-TW" altLang="en-US" baseline="0">
            <a:latin typeface="Comic Sans MS" pitchFamily="66" charset="0"/>
            <a:ea typeface="微軟正黑體" pitchFamily="34" charset="-120"/>
          </a:endParaRPr>
        </a:p>
      </dgm:t>
    </dgm:pt>
    <dgm:pt modelId="{6804C33C-7F4C-4F86-A315-31A3578BD3F5}" type="sibTrans" cxnId="{CE5D022B-5357-4169-BBC2-1515599E54DD}">
      <dgm:prSet/>
      <dgm:spPr/>
      <dgm:t>
        <a:bodyPr/>
        <a:lstStyle/>
        <a:p>
          <a:endParaRPr lang="zh-TW" altLang="en-US" baseline="0">
            <a:latin typeface="Comic Sans MS" pitchFamily="66" charset="0"/>
            <a:ea typeface="微軟正黑體" pitchFamily="34" charset="-120"/>
          </a:endParaRPr>
        </a:p>
      </dgm:t>
    </dgm:pt>
    <dgm:pt modelId="{259CE2B4-F964-4BDA-8473-35FDB272B39E}" type="pres">
      <dgm:prSet presAssocID="{82208574-7822-4BE1-870A-730AD4C3632E}" presName="linear" presStyleCnt="0">
        <dgm:presLayoutVars>
          <dgm:dir/>
          <dgm:animLvl val="lvl"/>
          <dgm:resizeHandles val="exact"/>
        </dgm:presLayoutVars>
      </dgm:prSet>
      <dgm:spPr/>
      <dgm:t>
        <a:bodyPr/>
        <a:lstStyle/>
        <a:p>
          <a:endParaRPr lang="zh-TW" altLang="en-US"/>
        </a:p>
      </dgm:t>
    </dgm:pt>
    <dgm:pt modelId="{377247F2-7528-4975-902D-0DDD2914DE7C}" type="pres">
      <dgm:prSet presAssocID="{1C6E80A8-9B90-4CCA-B091-B77FABD8E0B0}" presName="parentLin" presStyleCnt="0"/>
      <dgm:spPr/>
    </dgm:pt>
    <dgm:pt modelId="{8590C83A-39B5-4519-9BE1-91398093AFE0}" type="pres">
      <dgm:prSet presAssocID="{1C6E80A8-9B90-4CCA-B091-B77FABD8E0B0}" presName="parentLeftMargin" presStyleLbl="node1" presStyleIdx="0" presStyleCnt="1"/>
      <dgm:spPr/>
      <dgm:t>
        <a:bodyPr/>
        <a:lstStyle/>
        <a:p>
          <a:endParaRPr lang="zh-TW" altLang="en-US"/>
        </a:p>
      </dgm:t>
    </dgm:pt>
    <dgm:pt modelId="{AA00674A-440F-4655-AF65-EAF799B3A53B}" type="pres">
      <dgm:prSet presAssocID="{1C6E80A8-9B90-4CCA-B091-B77FABD8E0B0}" presName="parentText" presStyleLbl="node1" presStyleIdx="0" presStyleCnt="1">
        <dgm:presLayoutVars>
          <dgm:chMax val="0"/>
          <dgm:bulletEnabled val="1"/>
        </dgm:presLayoutVars>
      </dgm:prSet>
      <dgm:spPr/>
      <dgm:t>
        <a:bodyPr/>
        <a:lstStyle/>
        <a:p>
          <a:endParaRPr lang="zh-TW" altLang="en-US"/>
        </a:p>
      </dgm:t>
    </dgm:pt>
    <dgm:pt modelId="{0474BD52-47AD-4828-8C41-A35B6625ADFE}" type="pres">
      <dgm:prSet presAssocID="{1C6E80A8-9B90-4CCA-B091-B77FABD8E0B0}" presName="negativeSpace" presStyleCnt="0"/>
      <dgm:spPr/>
    </dgm:pt>
    <dgm:pt modelId="{543D9789-F929-4B5C-A24A-22E3AB09C9EF}" type="pres">
      <dgm:prSet presAssocID="{1C6E80A8-9B90-4CCA-B091-B77FABD8E0B0}" presName="childText" presStyleLbl="conFgAcc1" presStyleIdx="0" presStyleCnt="1">
        <dgm:presLayoutVars>
          <dgm:bulletEnabled val="1"/>
        </dgm:presLayoutVars>
      </dgm:prSet>
      <dgm:spPr/>
      <dgm:t>
        <a:bodyPr/>
        <a:lstStyle/>
        <a:p>
          <a:endParaRPr lang="zh-TW" altLang="en-US"/>
        </a:p>
      </dgm:t>
    </dgm:pt>
  </dgm:ptLst>
  <dgm:cxnLst>
    <dgm:cxn modelId="{7190901F-4E10-48C0-A20B-0A02C325E3DA}" srcId="{82208574-7822-4BE1-870A-730AD4C3632E}" destId="{1C6E80A8-9B90-4CCA-B091-B77FABD8E0B0}" srcOrd="0" destOrd="0" parTransId="{BB487DB8-8DD0-4117-A87A-F5121B27E058}" sibTransId="{04577F46-6E64-4D07-8383-81F528C4972D}"/>
    <dgm:cxn modelId="{8B41D2ED-CEAB-494C-B2E5-285DB7B6A197}" type="presOf" srcId="{1C6E80A8-9B90-4CCA-B091-B77FABD8E0B0}" destId="{AA00674A-440F-4655-AF65-EAF799B3A53B}" srcOrd="1" destOrd="0" presId="urn:microsoft.com/office/officeart/2005/8/layout/list1"/>
    <dgm:cxn modelId="{CE5D022B-5357-4169-BBC2-1515599E54DD}" srcId="{1C6E80A8-9B90-4CCA-B091-B77FABD8E0B0}" destId="{F5EC0120-50AF-4093-A77D-39FBAF8458A1}" srcOrd="0" destOrd="0" parTransId="{7372B6EA-BAEA-4209-9EDF-043EDB8D5C9D}" sibTransId="{6804C33C-7F4C-4F86-A315-31A3578BD3F5}"/>
    <dgm:cxn modelId="{97BFC191-1369-48C3-851C-C93FB1338F46}" type="presOf" srcId="{1C6E80A8-9B90-4CCA-B091-B77FABD8E0B0}" destId="{8590C83A-39B5-4519-9BE1-91398093AFE0}" srcOrd="0" destOrd="0" presId="urn:microsoft.com/office/officeart/2005/8/layout/list1"/>
    <dgm:cxn modelId="{439815F7-0951-478B-8A51-FE56A67DF77F}" type="presOf" srcId="{F5EC0120-50AF-4093-A77D-39FBAF8458A1}" destId="{543D9789-F929-4B5C-A24A-22E3AB09C9EF}" srcOrd="0" destOrd="0" presId="urn:microsoft.com/office/officeart/2005/8/layout/list1"/>
    <dgm:cxn modelId="{5EBCABB0-5950-4EC2-8854-DE6905046787}" type="presOf" srcId="{82208574-7822-4BE1-870A-730AD4C3632E}" destId="{259CE2B4-F964-4BDA-8473-35FDB272B39E}" srcOrd="0" destOrd="0" presId="urn:microsoft.com/office/officeart/2005/8/layout/list1"/>
    <dgm:cxn modelId="{B52A4A6A-8863-43DC-A962-E0B34AA30891}" type="presParOf" srcId="{259CE2B4-F964-4BDA-8473-35FDB272B39E}" destId="{377247F2-7528-4975-902D-0DDD2914DE7C}" srcOrd="0" destOrd="0" presId="urn:microsoft.com/office/officeart/2005/8/layout/list1"/>
    <dgm:cxn modelId="{0E96DA8F-B5BB-4F19-AC40-A5E90A99BD1B}" type="presParOf" srcId="{377247F2-7528-4975-902D-0DDD2914DE7C}" destId="{8590C83A-39B5-4519-9BE1-91398093AFE0}" srcOrd="0" destOrd="0" presId="urn:microsoft.com/office/officeart/2005/8/layout/list1"/>
    <dgm:cxn modelId="{D93A3559-9167-4C6A-80DD-7325CC9AB25D}" type="presParOf" srcId="{377247F2-7528-4975-902D-0DDD2914DE7C}" destId="{AA00674A-440F-4655-AF65-EAF799B3A53B}" srcOrd="1" destOrd="0" presId="urn:microsoft.com/office/officeart/2005/8/layout/list1"/>
    <dgm:cxn modelId="{93BF80C1-7C13-445A-9030-2905FD01E206}" type="presParOf" srcId="{259CE2B4-F964-4BDA-8473-35FDB272B39E}" destId="{0474BD52-47AD-4828-8C41-A35B6625ADFE}" srcOrd="1" destOrd="0" presId="urn:microsoft.com/office/officeart/2005/8/layout/list1"/>
    <dgm:cxn modelId="{9C0D60BA-D3BC-44AC-BF5A-6987E3F9377A}" type="presParOf" srcId="{259CE2B4-F964-4BDA-8473-35FDB272B39E}" destId="{543D9789-F929-4B5C-A24A-22E3AB09C9EF}" srcOrd="2"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208574-7822-4BE1-870A-730AD4C3632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TW" altLang="en-US"/>
        </a:p>
      </dgm:t>
    </dgm:pt>
    <dgm:pt modelId="{1C6E80A8-9B90-4CCA-B091-B77FABD8E0B0}">
      <dgm:prSet/>
      <dgm:spPr/>
      <dgm:t>
        <a:bodyPr/>
        <a:lstStyle/>
        <a:p>
          <a:pPr rtl="0"/>
          <a:r>
            <a:rPr lang="zh-TW" b="1" baseline="0" dirty="0" smtClean="0">
              <a:latin typeface="Comic Sans MS" pitchFamily="66" charset="0"/>
              <a:ea typeface="微軟正黑體" pitchFamily="34" charset="-120"/>
            </a:rPr>
            <a:t>生活上的應用</a:t>
          </a:r>
          <a:r>
            <a:rPr lang="en-US" b="1" baseline="0" dirty="0" smtClean="0">
              <a:latin typeface="Comic Sans MS" pitchFamily="66" charset="0"/>
              <a:ea typeface="微軟正黑體" pitchFamily="34" charset="-120"/>
            </a:rPr>
            <a:t>——</a:t>
          </a:r>
          <a:r>
            <a:rPr lang="en-US" altLang="zh-TW" b="1" baseline="0" dirty="0" smtClean="0">
              <a:latin typeface="Comic Sans MS" pitchFamily="66" charset="0"/>
              <a:ea typeface="微軟正黑體" pitchFamily="34" charset="-120"/>
            </a:rPr>
            <a:t>Yahoo!</a:t>
          </a:r>
          <a:r>
            <a:rPr lang="zh-TW" altLang="en-US" b="1" baseline="0" dirty="0" smtClean="0">
              <a:latin typeface="Comic Sans MS" pitchFamily="66" charset="0"/>
              <a:ea typeface="微軟正黑體" pitchFamily="34" charset="-120"/>
            </a:rPr>
            <a:t>奇摩付費搜尋機制</a:t>
          </a:r>
          <a:endParaRPr lang="en-US" b="1" baseline="0" dirty="0">
            <a:latin typeface="Comic Sans MS" pitchFamily="66" charset="0"/>
            <a:ea typeface="微軟正黑體" pitchFamily="34" charset="-120"/>
          </a:endParaRPr>
        </a:p>
      </dgm:t>
    </dgm:pt>
    <dgm:pt modelId="{BB487DB8-8DD0-4117-A87A-F5121B27E058}" type="parTrans" cxnId="{7190901F-4E10-48C0-A20B-0A02C325E3DA}">
      <dgm:prSet/>
      <dgm:spPr/>
      <dgm:t>
        <a:bodyPr/>
        <a:lstStyle/>
        <a:p>
          <a:endParaRPr lang="zh-TW" altLang="en-US" baseline="0">
            <a:latin typeface="Comic Sans MS" pitchFamily="66" charset="0"/>
            <a:ea typeface="微軟正黑體" pitchFamily="34" charset="-120"/>
          </a:endParaRPr>
        </a:p>
      </dgm:t>
    </dgm:pt>
    <dgm:pt modelId="{04577F46-6E64-4D07-8383-81F528C4972D}" type="sibTrans" cxnId="{7190901F-4E10-48C0-A20B-0A02C325E3DA}">
      <dgm:prSet/>
      <dgm:spPr/>
      <dgm:t>
        <a:bodyPr/>
        <a:lstStyle/>
        <a:p>
          <a:endParaRPr lang="zh-TW" altLang="en-US" baseline="0">
            <a:latin typeface="Comic Sans MS" pitchFamily="66" charset="0"/>
            <a:ea typeface="微軟正黑體" pitchFamily="34" charset="-120"/>
          </a:endParaRPr>
        </a:p>
      </dgm:t>
    </dgm:pt>
    <dgm:pt modelId="{F5EC0120-50AF-4093-A77D-39FBAF8458A1}">
      <dgm:prSet/>
      <dgm:spPr/>
      <dgm:t>
        <a:bodyPr/>
        <a:lstStyle/>
        <a:p>
          <a:pPr rtl="0"/>
          <a:r>
            <a:rPr lang="en-US" altLang="zh-TW" b="0" baseline="0" dirty="0" smtClean="0">
              <a:latin typeface="Comic Sans MS" pitchFamily="66" charset="0"/>
              <a:ea typeface="微軟正黑體" pitchFamily="34" charset="-120"/>
            </a:rPr>
            <a:t>Yahoo!</a:t>
          </a:r>
          <a:r>
            <a:rPr lang="zh-TW" altLang="en-US" b="0" baseline="0" dirty="0" smtClean="0">
              <a:latin typeface="Comic Sans MS" pitchFamily="66" charset="0"/>
              <a:ea typeface="微軟正黑體" pitchFamily="34" charset="-120"/>
            </a:rPr>
            <a:t>奇摩提供給付費的廣告業者若網友查詢相關字串是與廣告主有相關者，便會優先出現在最上層的搜尋結果，將</a:t>
          </a:r>
          <a:r>
            <a:rPr lang="en-US" altLang="zh-TW" b="0" baseline="0" dirty="0" smtClean="0">
              <a:latin typeface="Comic Sans MS" pitchFamily="66" charset="0"/>
              <a:ea typeface="微軟正黑體" pitchFamily="34" charset="-120"/>
            </a:rPr>
            <a:t>Yahoo!</a:t>
          </a:r>
          <a:r>
            <a:rPr lang="zh-TW" altLang="en-US" b="0" baseline="0" dirty="0" smtClean="0">
              <a:latin typeface="Comic Sans MS" pitchFamily="66" charset="0"/>
              <a:ea typeface="微軟正黑體" pitchFamily="34" charset="-120"/>
            </a:rPr>
            <a:t>奇摩網站的訊息與搜尋的結果區隔開 </a:t>
          </a:r>
          <a:r>
            <a:rPr lang="en-US" altLang="zh-TW" b="0" baseline="0" dirty="0" smtClean="0">
              <a:latin typeface="Comic Sans MS" pitchFamily="66" charset="0"/>
              <a:ea typeface="微軟正黑體" pitchFamily="34" charset="-120"/>
            </a:rPr>
            <a:t>(</a:t>
          </a:r>
          <a:r>
            <a:rPr lang="zh-TW" altLang="en-US" b="0" baseline="0" dirty="0" smtClean="0">
              <a:latin typeface="Comic Sans MS" pitchFamily="66" charset="0"/>
              <a:ea typeface="微軟正黑體" pitchFamily="34" charset="-120"/>
            </a:rPr>
            <a:t>如圖 </a:t>
          </a:r>
          <a:r>
            <a:rPr lang="en-US" altLang="zh-TW" b="0" baseline="0" dirty="0" smtClean="0">
              <a:latin typeface="Comic Sans MS" pitchFamily="66" charset="0"/>
              <a:ea typeface="微軟正黑體" pitchFamily="34" charset="-120"/>
            </a:rPr>
            <a:t>13-17 </a:t>
          </a:r>
          <a:r>
            <a:rPr lang="zh-TW" altLang="en-US" b="0" baseline="0" dirty="0" smtClean="0">
              <a:latin typeface="Comic Sans MS" pitchFamily="66" charset="0"/>
              <a:ea typeface="微軟正黑體" pitchFamily="34" charset="-120"/>
            </a:rPr>
            <a:t>上方色框處</a:t>
          </a:r>
          <a:r>
            <a:rPr lang="en-US" altLang="zh-TW" b="0" baseline="0" dirty="0" smtClean="0">
              <a:latin typeface="Comic Sans MS" pitchFamily="66" charset="0"/>
              <a:ea typeface="微軟正黑體" pitchFamily="34" charset="-120"/>
            </a:rPr>
            <a:t>)</a:t>
          </a:r>
          <a:r>
            <a:rPr lang="zh-TW" altLang="en-US" b="0" baseline="0" dirty="0" smtClean="0">
              <a:latin typeface="Comic Sans MS" pitchFamily="66" charset="0"/>
              <a:ea typeface="微軟正黑體" pitchFamily="34" charset="-120"/>
            </a:rPr>
            <a:t>。</a:t>
          </a:r>
          <a:endParaRPr lang="zh-TW" b="0" baseline="0" dirty="0">
            <a:latin typeface="Comic Sans MS" pitchFamily="66" charset="0"/>
            <a:ea typeface="微軟正黑體" pitchFamily="34" charset="-120"/>
          </a:endParaRPr>
        </a:p>
      </dgm:t>
    </dgm:pt>
    <dgm:pt modelId="{7372B6EA-BAEA-4209-9EDF-043EDB8D5C9D}" type="parTrans" cxnId="{CE5D022B-5357-4169-BBC2-1515599E54DD}">
      <dgm:prSet/>
      <dgm:spPr/>
      <dgm:t>
        <a:bodyPr/>
        <a:lstStyle/>
        <a:p>
          <a:endParaRPr lang="zh-TW" altLang="en-US" baseline="0">
            <a:latin typeface="Comic Sans MS" pitchFamily="66" charset="0"/>
            <a:ea typeface="微軟正黑體" pitchFamily="34" charset="-120"/>
          </a:endParaRPr>
        </a:p>
      </dgm:t>
    </dgm:pt>
    <dgm:pt modelId="{6804C33C-7F4C-4F86-A315-31A3578BD3F5}" type="sibTrans" cxnId="{CE5D022B-5357-4169-BBC2-1515599E54DD}">
      <dgm:prSet/>
      <dgm:spPr/>
      <dgm:t>
        <a:bodyPr/>
        <a:lstStyle/>
        <a:p>
          <a:endParaRPr lang="zh-TW" altLang="en-US" baseline="0">
            <a:latin typeface="Comic Sans MS" pitchFamily="66" charset="0"/>
            <a:ea typeface="微軟正黑體" pitchFamily="34" charset="-120"/>
          </a:endParaRPr>
        </a:p>
      </dgm:t>
    </dgm:pt>
    <dgm:pt modelId="{259CE2B4-F964-4BDA-8473-35FDB272B39E}" type="pres">
      <dgm:prSet presAssocID="{82208574-7822-4BE1-870A-730AD4C3632E}" presName="linear" presStyleCnt="0">
        <dgm:presLayoutVars>
          <dgm:dir/>
          <dgm:animLvl val="lvl"/>
          <dgm:resizeHandles val="exact"/>
        </dgm:presLayoutVars>
      </dgm:prSet>
      <dgm:spPr/>
      <dgm:t>
        <a:bodyPr/>
        <a:lstStyle/>
        <a:p>
          <a:endParaRPr lang="zh-TW" altLang="en-US"/>
        </a:p>
      </dgm:t>
    </dgm:pt>
    <dgm:pt modelId="{377247F2-7528-4975-902D-0DDD2914DE7C}" type="pres">
      <dgm:prSet presAssocID="{1C6E80A8-9B90-4CCA-B091-B77FABD8E0B0}" presName="parentLin" presStyleCnt="0"/>
      <dgm:spPr/>
    </dgm:pt>
    <dgm:pt modelId="{8590C83A-39B5-4519-9BE1-91398093AFE0}" type="pres">
      <dgm:prSet presAssocID="{1C6E80A8-9B90-4CCA-B091-B77FABD8E0B0}" presName="parentLeftMargin" presStyleLbl="node1" presStyleIdx="0" presStyleCnt="1"/>
      <dgm:spPr/>
      <dgm:t>
        <a:bodyPr/>
        <a:lstStyle/>
        <a:p>
          <a:endParaRPr lang="zh-TW" altLang="en-US"/>
        </a:p>
      </dgm:t>
    </dgm:pt>
    <dgm:pt modelId="{AA00674A-440F-4655-AF65-EAF799B3A53B}" type="pres">
      <dgm:prSet presAssocID="{1C6E80A8-9B90-4CCA-B091-B77FABD8E0B0}" presName="parentText" presStyleLbl="node1" presStyleIdx="0" presStyleCnt="1">
        <dgm:presLayoutVars>
          <dgm:chMax val="0"/>
          <dgm:bulletEnabled val="1"/>
        </dgm:presLayoutVars>
      </dgm:prSet>
      <dgm:spPr/>
      <dgm:t>
        <a:bodyPr/>
        <a:lstStyle/>
        <a:p>
          <a:endParaRPr lang="zh-TW" altLang="en-US"/>
        </a:p>
      </dgm:t>
    </dgm:pt>
    <dgm:pt modelId="{0474BD52-47AD-4828-8C41-A35B6625ADFE}" type="pres">
      <dgm:prSet presAssocID="{1C6E80A8-9B90-4CCA-B091-B77FABD8E0B0}" presName="negativeSpace" presStyleCnt="0"/>
      <dgm:spPr/>
    </dgm:pt>
    <dgm:pt modelId="{543D9789-F929-4B5C-A24A-22E3AB09C9EF}" type="pres">
      <dgm:prSet presAssocID="{1C6E80A8-9B90-4CCA-B091-B77FABD8E0B0}" presName="childText" presStyleLbl="conFgAcc1" presStyleIdx="0" presStyleCnt="1">
        <dgm:presLayoutVars>
          <dgm:bulletEnabled val="1"/>
        </dgm:presLayoutVars>
      </dgm:prSet>
      <dgm:spPr/>
      <dgm:t>
        <a:bodyPr/>
        <a:lstStyle/>
        <a:p>
          <a:endParaRPr lang="zh-TW" altLang="en-US"/>
        </a:p>
      </dgm:t>
    </dgm:pt>
  </dgm:ptLst>
  <dgm:cxnLst>
    <dgm:cxn modelId="{7190901F-4E10-48C0-A20B-0A02C325E3DA}" srcId="{82208574-7822-4BE1-870A-730AD4C3632E}" destId="{1C6E80A8-9B90-4CCA-B091-B77FABD8E0B0}" srcOrd="0" destOrd="0" parTransId="{BB487DB8-8DD0-4117-A87A-F5121B27E058}" sibTransId="{04577F46-6E64-4D07-8383-81F528C4972D}"/>
    <dgm:cxn modelId="{CE5D022B-5357-4169-BBC2-1515599E54DD}" srcId="{1C6E80A8-9B90-4CCA-B091-B77FABD8E0B0}" destId="{F5EC0120-50AF-4093-A77D-39FBAF8458A1}" srcOrd="0" destOrd="0" parTransId="{7372B6EA-BAEA-4209-9EDF-043EDB8D5C9D}" sibTransId="{6804C33C-7F4C-4F86-A315-31A3578BD3F5}"/>
    <dgm:cxn modelId="{9A4FBF44-78FF-4519-B255-CE79F0220CE0}" type="presOf" srcId="{82208574-7822-4BE1-870A-730AD4C3632E}" destId="{259CE2B4-F964-4BDA-8473-35FDB272B39E}" srcOrd="0" destOrd="0" presId="urn:microsoft.com/office/officeart/2005/8/layout/list1"/>
    <dgm:cxn modelId="{122DD3AA-7CE5-46D2-BE10-AAFF3E18181E}" type="presOf" srcId="{1C6E80A8-9B90-4CCA-B091-B77FABD8E0B0}" destId="{AA00674A-440F-4655-AF65-EAF799B3A53B}" srcOrd="1" destOrd="0" presId="urn:microsoft.com/office/officeart/2005/8/layout/list1"/>
    <dgm:cxn modelId="{8EAE4F52-504B-4C5B-8F9A-F01EC1C5429D}" type="presOf" srcId="{1C6E80A8-9B90-4CCA-B091-B77FABD8E0B0}" destId="{8590C83A-39B5-4519-9BE1-91398093AFE0}" srcOrd="0" destOrd="0" presId="urn:microsoft.com/office/officeart/2005/8/layout/list1"/>
    <dgm:cxn modelId="{E8B8C87D-212E-4AF8-AC9F-F84B8022E5EA}" type="presOf" srcId="{F5EC0120-50AF-4093-A77D-39FBAF8458A1}" destId="{543D9789-F929-4B5C-A24A-22E3AB09C9EF}" srcOrd="0" destOrd="0" presId="urn:microsoft.com/office/officeart/2005/8/layout/list1"/>
    <dgm:cxn modelId="{036943EF-3521-4C84-8C41-95677B197CEA}" type="presParOf" srcId="{259CE2B4-F964-4BDA-8473-35FDB272B39E}" destId="{377247F2-7528-4975-902D-0DDD2914DE7C}" srcOrd="0" destOrd="0" presId="urn:microsoft.com/office/officeart/2005/8/layout/list1"/>
    <dgm:cxn modelId="{7C56E29F-5261-4BC5-B661-2E8BB4C90E32}" type="presParOf" srcId="{377247F2-7528-4975-902D-0DDD2914DE7C}" destId="{8590C83A-39B5-4519-9BE1-91398093AFE0}" srcOrd="0" destOrd="0" presId="urn:microsoft.com/office/officeart/2005/8/layout/list1"/>
    <dgm:cxn modelId="{C209978C-4EB8-4963-B70A-96D9F1A2F18C}" type="presParOf" srcId="{377247F2-7528-4975-902D-0DDD2914DE7C}" destId="{AA00674A-440F-4655-AF65-EAF799B3A53B}" srcOrd="1" destOrd="0" presId="urn:microsoft.com/office/officeart/2005/8/layout/list1"/>
    <dgm:cxn modelId="{75B01517-0FCC-47AD-870E-F6BA2196D3C3}" type="presParOf" srcId="{259CE2B4-F964-4BDA-8473-35FDB272B39E}" destId="{0474BD52-47AD-4828-8C41-A35B6625ADFE}" srcOrd="1" destOrd="0" presId="urn:microsoft.com/office/officeart/2005/8/layout/list1"/>
    <dgm:cxn modelId="{EF39B92E-D799-45BA-ACE2-D3EF1DDE3CC8}" type="presParOf" srcId="{259CE2B4-F964-4BDA-8473-35FDB272B39E}" destId="{543D9789-F929-4B5C-A24A-22E3AB09C9EF}" srcOrd="2"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2208574-7822-4BE1-870A-730AD4C3632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TW" altLang="en-US"/>
        </a:p>
      </dgm:t>
    </dgm:pt>
    <dgm:pt modelId="{1C6E80A8-9B90-4CCA-B091-B77FABD8E0B0}">
      <dgm:prSet/>
      <dgm:spPr/>
      <dgm:t>
        <a:bodyPr/>
        <a:lstStyle/>
        <a:p>
          <a:pPr rtl="0"/>
          <a:r>
            <a:rPr lang="zh-TW" b="1" baseline="0" dirty="0" smtClean="0">
              <a:latin typeface="Comic Sans MS" pitchFamily="66" charset="0"/>
              <a:ea typeface="微軟正黑體" pitchFamily="34" charset="-120"/>
            </a:rPr>
            <a:t>生活上的應用</a:t>
          </a:r>
          <a:r>
            <a:rPr lang="en-US" b="1" baseline="0" dirty="0" smtClean="0">
              <a:latin typeface="Comic Sans MS" pitchFamily="66" charset="0"/>
              <a:ea typeface="微軟正黑體" pitchFamily="34" charset="-120"/>
            </a:rPr>
            <a:t>——</a:t>
          </a:r>
          <a:r>
            <a:rPr lang="en-US" altLang="zh-TW" b="1" baseline="0" dirty="0" smtClean="0">
              <a:latin typeface="Comic Sans MS" pitchFamily="66" charset="0"/>
              <a:ea typeface="微軟正黑體" pitchFamily="34" charset="-120"/>
            </a:rPr>
            <a:t>Google </a:t>
          </a:r>
          <a:r>
            <a:rPr lang="zh-TW" altLang="en-US" b="1" baseline="0" dirty="0" smtClean="0">
              <a:latin typeface="Comic Sans MS" pitchFamily="66" charset="0"/>
              <a:ea typeface="微軟正黑體" pitchFamily="34" charset="-120"/>
            </a:rPr>
            <a:t>的關鍵字廣告</a:t>
          </a:r>
          <a:endParaRPr lang="en-US" b="1" baseline="0" dirty="0">
            <a:latin typeface="Comic Sans MS" pitchFamily="66" charset="0"/>
            <a:ea typeface="微軟正黑體" pitchFamily="34" charset="-120"/>
          </a:endParaRPr>
        </a:p>
      </dgm:t>
    </dgm:pt>
    <dgm:pt modelId="{BB487DB8-8DD0-4117-A87A-F5121B27E058}" type="parTrans" cxnId="{7190901F-4E10-48C0-A20B-0A02C325E3DA}">
      <dgm:prSet/>
      <dgm:spPr/>
      <dgm:t>
        <a:bodyPr/>
        <a:lstStyle/>
        <a:p>
          <a:endParaRPr lang="zh-TW" altLang="en-US" baseline="0">
            <a:latin typeface="Comic Sans MS" pitchFamily="66" charset="0"/>
            <a:ea typeface="微軟正黑體" pitchFamily="34" charset="-120"/>
          </a:endParaRPr>
        </a:p>
      </dgm:t>
    </dgm:pt>
    <dgm:pt modelId="{04577F46-6E64-4D07-8383-81F528C4972D}" type="sibTrans" cxnId="{7190901F-4E10-48C0-A20B-0A02C325E3DA}">
      <dgm:prSet/>
      <dgm:spPr/>
      <dgm:t>
        <a:bodyPr/>
        <a:lstStyle/>
        <a:p>
          <a:endParaRPr lang="zh-TW" altLang="en-US" baseline="0">
            <a:latin typeface="Comic Sans MS" pitchFamily="66" charset="0"/>
            <a:ea typeface="微軟正黑體" pitchFamily="34" charset="-120"/>
          </a:endParaRPr>
        </a:p>
      </dgm:t>
    </dgm:pt>
    <dgm:pt modelId="{F5EC0120-50AF-4093-A77D-39FBAF8458A1}">
      <dgm:prSet/>
      <dgm:spPr/>
      <dgm:t>
        <a:bodyPr/>
        <a:lstStyle/>
        <a:p>
          <a:pPr rtl="0"/>
          <a:r>
            <a:rPr lang="en-US" altLang="zh-TW" b="0" baseline="0" dirty="0" smtClean="0">
              <a:latin typeface="Comic Sans MS" pitchFamily="66" charset="0"/>
              <a:ea typeface="微軟正黑體" pitchFamily="34" charset="-120"/>
            </a:rPr>
            <a:t>Google </a:t>
          </a:r>
          <a:r>
            <a:rPr lang="zh-TW" altLang="zh-TW" b="0" baseline="0" dirty="0" smtClean="0">
              <a:latin typeface="Comic Sans MS" pitchFamily="66" charset="0"/>
              <a:ea typeface="微軟正黑體" pitchFamily="34" charset="-120"/>
            </a:rPr>
            <a:t>的關鍵字廣告能讓使用者只提供部分的字詞就可以找到最多人點選的連結，透過不同關鍵字的組合，使用者也可找出不同的資料與廣告。</a:t>
          </a:r>
          <a:endParaRPr lang="zh-TW" b="0" baseline="0" dirty="0">
            <a:latin typeface="Comic Sans MS" pitchFamily="66" charset="0"/>
            <a:ea typeface="微軟正黑體" pitchFamily="34" charset="-120"/>
          </a:endParaRPr>
        </a:p>
      </dgm:t>
    </dgm:pt>
    <dgm:pt modelId="{7372B6EA-BAEA-4209-9EDF-043EDB8D5C9D}" type="parTrans" cxnId="{CE5D022B-5357-4169-BBC2-1515599E54DD}">
      <dgm:prSet/>
      <dgm:spPr/>
      <dgm:t>
        <a:bodyPr/>
        <a:lstStyle/>
        <a:p>
          <a:endParaRPr lang="zh-TW" altLang="en-US" baseline="0">
            <a:latin typeface="Comic Sans MS" pitchFamily="66" charset="0"/>
            <a:ea typeface="微軟正黑體" pitchFamily="34" charset="-120"/>
          </a:endParaRPr>
        </a:p>
      </dgm:t>
    </dgm:pt>
    <dgm:pt modelId="{6804C33C-7F4C-4F86-A315-31A3578BD3F5}" type="sibTrans" cxnId="{CE5D022B-5357-4169-BBC2-1515599E54DD}">
      <dgm:prSet/>
      <dgm:spPr/>
      <dgm:t>
        <a:bodyPr/>
        <a:lstStyle/>
        <a:p>
          <a:endParaRPr lang="zh-TW" altLang="en-US" baseline="0">
            <a:latin typeface="Comic Sans MS" pitchFamily="66" charset="0"/>
            <a:ea typeface="微軟正黑體" pitchFamily="34" charset="-120"/>
          </a:endParaRPr>
        </a:p>
      </dgm:t>
    </dgm:pt>
    <dgm:pt modelId="{259CE2B4-F964-4BDA-8473-35FDB272B39E}" type="pres">
      <dgm:prSet presAssocID="{82208574-7822-4BE1-870A-730AD4C3632E}" presName="linear" presStyleCnt="0">
        <dgm:presLayoutVars>
          <dgm:dir/>
          <dgm:animLvl val="lvl"/>
          <dgm:resizeHandles val="exact"/>
        </dgm:presLayoutVars>
      </dgm:prSet>
      <dgm:spPr/>
      <dgm:t>
        <a:bodyPr/>
        <a:lstStyle/>
        <a:p>
          <a:endParaRPr lang="zh-TW" altLang="en-US"/>
        </a:p>
      </dgm:t>
    </dgm:pt>
    <dgm:pt modelId="{377247F2-7528-4975-902D-0DDD2914DE7C}" type="pres">
      <dgm:prSet presAssocID="{1C6E80A8-9B90-4CCA-B091-B77FABD8E0B0}" presName="parentLin" presStyleCnt="0"/>
      <dgm:spPr/>
    </dgm:pt>
    <dgm:pt modelId="{8590C83A-39B5-4519-9BE1-91398093AFE0}" type="pres">
      <dgm:prSet presAssocID="{1C6E80A8-9B90-4CCA-B091-B77FABD8E0B0}" presName="parentLeftMargin" presStyleLbl="node1" presStyleIdx="0" presStyleCnt="1"/>
      <dgm:spPr/>
      <dgm:t>
        <a:bodyPr/>
        <a:lstStyle/>
        <a:p>
          <a:endParaRPr lang="zh-TW" altLang="en-US"/>
        </a:p>
      </dgm:t>
    </dgm:pt>
    <dgm:pt modelId="{AA00674A-440F-4655-AF65-EAF799B3A53B}" type="pres">
      <dgm:prSet presAssocID="{1C6E80A8-9B90-4CCA-B091-B77FABD8E0B0}" presName="parentText" presStyleLbl="node1" presStyleIdx="0" presStyleCnt="1">
        <dgm:presLayoutVars>
          <dgm:chMax val="0"/>
          <dgm:bulletEnabled val="1"/>
        </dgm:presLayoutVars>
      </dgm:prSet>
      <dgm:spPr/>
      <dgm:t>
        <a:bodyPr/>
        <a:lstStyle/>
        <a:p>
          <a:endParaRPr lang="zh-TW" altLang="en-US"/>
        </a:p>
      </dgm:t>
    </dgm:pt>
    <dgm:pt modelId="{0474BD52-47AD-4828-8C41-A35B6625ADFE}" type="pres">
      <dgm:prSet presAssocID="{1C6E80A8-9B90-4CCA-B091-B77FABD8E0B0}" presName="negativeSpace" presStyleCnt="0"/>
      <dgm:spPr/>
    </dgm:pt>
    <dgm:pt modelId="{543D9789-F929-4B5C-A24A-22E3AB09C9EF}" type="pres">
      <dgm:prSet presAssocID="{1C6E80A8-9B90-4CCA-B091-B77FABD8E0B0}" presName="childText" presStyleLbl="conFgAcc1" presStyleIdx="0" presStyleCnt="1">
        <dgm:presLayoutVars>
          <dgm:bulletEnabled val="1"/>
        </dgm:presLayoutVars>
      </dgm:prSet>
      <dgm:spPr/>
      <dgm:t>
        <a:bodyPr/>
        <a:lstStyle/>
        <a:p>
          <a:endParaRPr lang="zh-TW" altLang="en-US"/>
        </a:p>
      </dgm:t>
    </dgm:pt>
  </dgm:ptLst>
  <dgm:cxnLst>
    <dgm:cxn modelId="{7190901F-4E10-48C0-A20B-0A02C325E3DA}" srcId="{82208574-7822-4BE1-870A-730AD4C3632E}" destId="{1C6E80A8-9B90-4CCA-B091-B77FABD8E0B0}" srcOrd="0" destOrd="0" parTransId="{BB487DB8-8DD0-4117-A87A-F5121B27E058}" sibTransId="{04577F46-6E64-4D07-8383-81F528C4972D}"/>
    <dgm:cxn modelId="{DC6EEE9D-313F-4EEA-8E9D-4B75677DDB4A}" type="presOf" srcId="{82208574-7822-4BE1-870A-730AD4C3632E}" destId="{259CE2B4-F964-4BDA-8473-35FDB272B39E}" srcOrd="0" destOrd="0" presId="urn:microsoft.com/office/officeart/2005/8/layout/list1"/>
    <dgm:cxn modelId="{CE5D022B-5357-4169-BBC2-1515599E54DD}" srcId="{1C6E80A8-9B90-4CCA-B091-B77FABD8E0B0}" destId="{F5EC0120-50AF-4093-A77D-39FBAF8458A1}" srcOrd="0" destOrd="0" parTransId="{7372B6EA-BAEA-4209-9EDF-043EDB8D5C9D}" sibTransId="{6804C33C-7F4C-4F86-A315-31A3578BD3F5}"/>
    <dgm:cxn modelId="{F80126CF-6445-44DA-8513-D5AD86214C4F}" type="presOf" srcId="{F5EC0120-50AF-4093-A77D-39FBAF8458A1}" destId="{543D9789-F929-4B5C-A24A-22E3AB09C9EF}" srcOrd="0" destOrd="0" presId="urn:microsoft.com/office/officeart/2005/8/layout/list1"/>
    <dgm:cxn modelId="{24C13278-1636-44D7-851D-8D70EE3D39B2}" type="presOf" srcId="{1C6E80A8-9B90-4CCA-B091-B77FABD8E0B0}" destId="{AA00674A-440F-4655-AF65-EAF799B3A53B}" srcOrd="1" destOrd="0" presId="urn:microsoft.com/office/officeart/2005/8/layout/list1"/>
    <dgm:cxn modelId="{95C792E0-F41A-4BAB-8E8F-74A476126B40}" type="presOf" srcId="{1C6E80A8-9B90-4CCA-B091-B77FABD8E0B0}" destId="{8590C83A-39B5-4519-9BE1-91398093AFE0}" srcOrd="0" destOrd="0" presId="urn:microsoft.com/office/officeart/2005/8/layout/list1"/>
    <dgm:cxn modelId="{E33E533C-E5B1-4517-BC7A-8103580307F4}" type="presParOf" srcId="{259CE2B4-F964-4BDA-8473-35FDB272B39E}" destId="{377247F2-7528-4975-902D-0DDD2914DE7C}" srcOrd="0" destOrd="0" presId="urn:microsoft.com/office/officeart/2005/8/layout/list1"/>
    <dgm:cxn modelId="{42A94D7B-9E20-4202-A806-22C45D2A435C}" type="presParOf" srcId="{377247F2-7528-4975-902D-0DDD2914DE7C}" destId="{8590C83A-39B5-4519-9BE1-91398093AFE0}" srcOrd="0" destOrd="0" presId="urn:microsoft.com/office/officeart/2005/8/layout/list1"/>
    <dgm:cxn modelId="{DBFE9EC1-B203-4373-BB68-94D798AD25C1}" type="presParOf" srcId="{377247F2-7528-4975-902D-0DDD2914DE7C}" destId="{AA00674A-440F-4655-AF65-EAF799B3A53B}" srcOrd="1" destOrd="0" presId="urn:microsoft.com/office/officeart/2005/8/layout/list1"/>
    <dgm:cxn modelId="{23FB895E-2408-4DD8-A17D-E4F560115595}" type="presParOf" srcId="{259CE2B4-F964-4BDA-8473-35FDB272B39E}" destId="{0474BD52-47AD-4828-8C41-A35B6625ADFE}" srcOrd="1" destOrd="0" presId="urn:microsoft.com/office/officeart/2005/8/layout/list1"/>
    <dgm:cxn modelId="{87D8C960-5B4C-4EAC-8BF8-A2C383CC73BA}" type="presParOf" srcId="{259CE2B4-F964-4BDA-8473-35FDB272B39E}" destId="{543D9789-F929-4B5C-A24A-22E3AB09C9EF}" srcOrd="2"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2208574-7822-4BE1-870A-730AD4C3632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TW" altLang="en-US"/>
        </a:p>
      </dgm:t>
    </dgm:pt>
    <dgm:pt modelId="{1C6E80A8-9B90-4CCA-B091-B77FABD8E0B0}">
      <dgm:prSet/>
      <dgm:spPr/>
      <dgm:t>
        <a:bodyPr/>
        <a:lstStyle/>
        <a:p>
          <a:pPr rtl="0"/>
          <a:r>
            <a:rPr lang="zh-TW" b="1" baseline="0" dirty="0" smtClean="0">
              <a:latin typeface="Comic Sans MS" pitchFamily="66" charset="0"/>
              <a:ea typeface="微軟正黑體" pitchFamily="34" charset="-120"/>
            </a:rPr>
            <a:t>生活上的應用</a:t>
          </a:r>
          <a:r>
            <a:rPr lang="en-US" b="1" baseline="0" dirty="0" smtClean="0">
              <a:latin typeface="Comic Sans MS" pitchFamily="66" charset="0"/>
              <a:ea typeface="微軟正黑體" pitchFamily="34" charset="-120"/>
            </a:rPr>
            <a:t>——</a:t>
          </a:r>
          <a:r>
            <a:rPr lang="en-US" altLang="zh-TW" b="1" baseline="0" dirty="0" smtClean="0">
              <a:latin typeface="Comic Sans MS" pitchFamily="66" charset="0"/>
              <a:ea typeface="微軟正黑體" pitchFamily="34" charset="-120"/>
            </a:rPr>
            <a:t>FOXY </a:t>
          </a:r>
          <a:r>
            <a:rPr lang="zh-TW" altLang="en-US" b="1" baseline="0" dirty="0" smtClean="0">
              <a:latin typeface="Comic Sans MS" pitchFamily="66" charset="0"/>
              <a:ea typeface="微軟正黑體" pitchFamily="34" charset="-120"/>
            </a:rPr>
            <a:t>的侵權</a:t>
          </a:r>
          <a:endParaRPr lang="en-US" b="1" baseline="0" dirty="0">
            <a:latin typeface="Comic Sans MS" pitchFamily="66" charset="0"/>
            <a:ea typeface="微軟正黑體" pitchFamily="34" charset="-120"/>
          </a:endParaRPr>
        </a:p>
      </dgm:t>
    </dgm:pt>
    <dgm:pt modelId="{BB487DB8-8DD0-4117-A87A-F5121B27E058}" type="parTrans" cxnId="{7190901F-4E10-48C0-A20B-0A02C325E3DA}">
      <dgm:prSet/>
      <dgm:spPr/>
      <dgm:t>
        <a:bodyPr/>
        <a:lstStyle/>
        <a:p>
          <a:endParaRPr lang="zh-TW" altLang="en-US" baseline="0">
            <a:latin typeface="Comic Sans MS" pitchFamily="66" charset="0"/>
            <a:ea typeface="微軟正黑體" pitchFamily="34" charset="-120"/>
          </a:endParaRPr>
        </a:p>
      </dgm:t>
    </dgm:pt>
    <dgm:pt modelId="{04577F46-6E64-4D07-8383-81F528C4972D}" type="sibTrans" cxnId="{7190901F-4E10-48C0-A20B-0A02C325E3DA}">
      <dgm:prSet/>
      <dgm:spPr/>
      <dgm:t>
        <a:bodyPr/>
        <a:lstStyle/>
        <a:p>
          <a:endParaRPr lang="zh-TW" altLang="en-US" baseline="0">
            <a:latin typeface="Comic Sans MS" pitchFamily="66" charset="0"/>
            <a:ea typeface="微軟正黑體" pitchFamily="34" charset="-120"/>
          </a:endParaRPr>
        </a:p>
      </dgm:t>
    </dgm:pt>
    <dgm:pt modelId="{F5EC0120-50AF-4093-A77D-39FBAF8458A1}">
      <dgm:prSet/>
      <dgm:spPr/>
      <dgm:t>
        <a:bodyPr/>
        <a:lstStyle/>
        <a:p>
          <a:pPr rtl="0"/>
          <a:r>
            <a:rPr lang="en-US" altLang="zh-TW" b="0" baseline="0" dirty="0" smtClean="0">
              <a:latin typeface="Comic Sans MS" pitchFamily="66" charset="0"/>
              <a:ea typeface="微軟正黑體" pitchFamily="34" charset="-120"/>
            </a:rPr>
            <a:t>Foxy </a:t>
          </a:r>
          <a:r>
            <a:rPr lang="zh-TW" altLang="zh-TW" b="0" baseline="0" dirty="0" smtClean="0">
              <a:latin typeface="Comic Sans MS" pitchFamily="66" charset="0"/>
              <a:ea typeface="微軟正黑體" pitchFamily="34" charset="-120"/>
            </a:rPr>
            <a:t>憑藉著容易使用、搜尋與下載的使用模式，推出後就受到兩岸三地使用者的高度接受，在該平台上分享大量的資訊。但在 </a:t>
          </a:r>
          <a:r>
            <a:rPr lang="en-US" altLang="zh-TW" b="0" baseline="0" dirty="0" smtClean="0">
              <a:latin typeface="Comic Sans MS" pitchFamily="66" charset="0"/>
              <a:ea typeface="微軟正黑體" pitchFamily="34" charset="-120"/>
            </a:rPr>
            <a:t>2010 </a:t>
          </a:r>
          <a:r>
            <a:rPr lang="zh-TW" altLang="zh-TW" b="0" baseline="0" dirty="0" smtClean="0">
              <a:latin typeface="Comic Sans MS" pitchFamily="66" charset="0"/>
              <a:ea typeface="微軟正黑體" pitchFamily="34" charset="-120"/>
            </a:rPr>
            <a:t>年，其負責人因 </a:t>
          </a:r>
          <a:r>
            <a:rPr lang="en-US" altLang="zh-TW" b="0" baseline="0" dirty="0" smtClean="0">
              <a:latin typeface="Comic Sans MS" pitchFamily="66" charset="0"/>
              <a:ea typeface="微軟正黑體" pitchFamily="34" charset="-120"/>
            </a:rPr>
            <a:t>FOXY </a:t>
          </a:r>
          <a:r>
            <a:rPr lang="zh-TW" altLang="zh-TW" b="0" baseline="0" dirty="0" smtClean="0">
              <a:latin typeface="Comic Sans MS" pitchFamily="66" charset="0"/>
              <a:ea typeface="微軟正黑體" pitchFamily="34" charset="-120"/>
            </a:rPr>
            <a:t>涉及侵權，被處以 </a:t>
          </a:r>
          <a:r>
            <a:rPr lang="en-US" altLang="zh-TW" b="0" baseline="0" dirty="0" smtClean="0">
              <a:latin typeface="Comic Sans MS" pitchFamily="66" charset="0"/>
              <a:ea typeface="微軟正黑體" pitchFamily="34" charset="-120"/>
            </a:rPr>
            <a:t>1 </a:t>
          </a:r>
          <a:r>
            <a:rPr lang="zh-TW" altLang="zh-TW" b="0" baseline="0" dirty="0" smtClean="0">
              <a:latin typeface="Comic Sans MS" pitchFamily="66" charset="0"/>
              <a:ea typeface="微軟正黑體" pitchFamily="34" charset="-120"/>
            </a:rPr>
            <a:t>年半的有期徒刑，而公司也被勒令停業。</a:t>
          </a:r>
          <a:endParaRPr lang="zh-TW" b="0" baseline="0" dirty="0">
            <a:latin typeface="Comic Sans MS" pitchFamily="66" charset="0"/>
            <a:ea typeface="微軟正黑體" pitchFamily="34" charset="-120"/>
          </a:endParaRPr>
        </a:p>
      </dgm:t>
    </dgm:pt>
    <dgm:pt modelId="{7372B6EA-BAEA-4209-9EDF-043EDB8D5C9D}" type="parTrans" cxnId="{CE5D022B-5357-4169-BBC2-1515599E54DD}">
      <dgm:prSet/>
      <dgm:spPr/>
      <dgm:t>
        <a:bodyPr/>
        <a:lstStyle/>
        <a:p>
          <a:endParaRPr lang="zh-TW" altLang="en-US" baseline="0">
            <a:latin typeface="Comic Sans MS" pitchFamily="66" charset="0"/>
            <a:ea typeface="微軟正黑體" pitchFamily="34" charset="-120"/>
          </a:endParaRPr>
        </a:p>
      </dgm:t>
    </dgm:pt>
    <dgm:pt modelId="{6804C33C-7F4C-4F86-A315-31A3578BD3F5}" type="sibTrans" cxnId="{CE5D022B-5357-4169-BBC2-1515599E54DD}">
      <dgm:prSet/>
      <dgm:spPr/>
      <dgm:t>
        <a:bodyPr/>
        <a:lstStyle/>
        <a:p>
          <a:endParaRPr lang="zh-TW" altLang="en-US" baseline="0">
            <a:latin typeface="Comic Sans MS" pitchFamily="66" charset="0"/>
            <a:ea typeface="微軟正黑體" pitchFamily="34" charset="-120"/>
          </a:endParaRPr>
        </a:p>
      </dgm:t>
    </dgm:pt>
    <dgm:pt modelId="{259CE2B4-F964-4BDA-8473-35FDB272B39E}" type="pres">
      <dgm:prSet presAssocID="{82208574-7822-4BE1-870A-730AD4C3632E}" presName="linear" presStyleCnt="0">
        <dgm:presLayoutVars>
          <dgm:dir/>
          <dgm:animLvl val="lvl"/>
          <dgm:resizeHandles val="exact"/>
        </dgm:presLayoutVars>
      </dgm:prSet>
      <dgm:spPr/>
      <dgm:t>
        <a:bodyPr/>
        <a:lstStyle/>
        <a:p>
          <a:endParaRPr lang="zh-TW" altLang="en-US"/>
        </a:p>
      </dgm:t>
    </dgm:pt>
    <dgm:pt modelId="{377247F2-7528-4975-902D-0DDD2914DE7C}" type="pres">
      <dgm:prSet presAssocID="{1C6E80A8-9B90-4CCA-B091-B77FABD8E0B0}" presName="parentLin" presStyleCnt="0"/>
      <dgm:spPr/>
    </dgm:pt>
    <dgm:pt modelId="{8590C83A-39B5-4519-9BE1-91398093AFE0}" type="pres">
      <dgm:prSet presAssocID="{1C6E80A8-9B90-4CCA-B091-B77FABD8E0B0}" presName="parentLeftMargin" presStyleLbl="node1" presStyleIdx="0" presStyleCnt="1"/>
      <dgm:spPr/>
      <dgm:t>
        <a:bodyPr/>
        <a:lstStyle/>
        <a:p>
          <a:endParaRPr lang="zh-TW" altLang="en-US"/>
        </a:p>
      </dgm:t>
    </dgm:pt>
    <dgm:pt modelId="{AA00674A-440F-4655-AF65-EAF799B3A53B}" type="pres">
      <dgm:prSet presAssocID="{1C6E80A8-9B90-4CCA-B091-B77FABD8E0B0}" presName="parentText" presStyleLbl="node1" presStyleIdx="0" presStyleCnt="1">
        <dgm:presLayoutVars>
          <dgm:chMax val="0"/>
          <dgm:bulletEnabled val="1"/>
        </dgm:presLayoutVars>
      </dgm:prSet>
      <dgm:spPr/>
      <dgm:t>
        <a:bodyPr/>
        <a:lstStyle/>
        <a:p>
          <a:endParaRPr lang="zh-TW" altLang="en-US"/>
        </a:p>
      </dgm:t>
    </dgm:pt>
    <dgm:pt modelId="{0474BD52-47AD-4828-8C41-A35B6625ADFE}" type="pres">
      <dgm:prSet presAssocID="{1C6E80A8-9B90-4CCA-B091-B77FABD8E0B0}" presName="negativeSpace" presStyleCnt="0"/>
      <dgm:spPr/>
    </dgm:pt>
    <dgm:pt modelId="{543D9789-F929-4B5C-A24A-22E3AB09C9EF}" type="pres">
      <dgm:prSet presAssocID="{1C6E80A8-9B90-4CCA-B091-B77FABD8E0B0}" presName="childText" presStyleLbl="conFgAcc1" presStyleIdx="0" presStyleCnt="1">
        <dgm:presLayoutVars>
          <dgm:bulletEnabled val="1"/>
        </dgm:presLayoutVars>
      </dgm:prSet>
      <dgm:spPr/>
      <dgm:t>
        <a:bodyPr/>
        <a:lstStyle/>
        <a:p>
          <a:endParaRPr lang="zh-TW" altLang="en-US"/>
        </a:p>
      </dgm:t>
    </dgm:pt>
  </dgm:ptLst>
  <dgm:cxnLst>
    <dgm:cxn modelId="{7190901F-4E10-48C0-A20B-0A02C325E3DA}" srcId="{82208574-7822-4BE1-870A-730AD4C3632E}" destId="{1C6E80A8-9B90-4CCA-B091-B77FABD8E0B0}" srcOrd="0" destOrd="0" parTransId="{BB487DB8-8DD0-4117-A87A-F5121B27E058}" sibTransId="{04577F46-6E64-4D07-8383-81F528C4972D}"/>
    <dgm:cxn modelId="{ECB291F2-1C48-4E21-B709-57DE6BEA2F10}" type="presOf" srcId="{1C6E80A8-9B90-4CCA-B091-B77FABD8E0B0}" destId="{AA00674A-440F-4655-AF65-EAF799B3A53B}" srcOrd="1" destOrd="0" presId="urn:microsoft.com/office/officeart/2005/8/layout/list1"/>
    <dgm:cxn modelId="{CE5D022B-5357-4169-BBC2-1515599E54DD}" srcId="{1C6E80A8-9B90-4CCA-B091-B77FABD8E0B0}" destId="{F5EC0120-50AF-4093-A77D-39FBAF8458A1}" srcOrd="0" destOrd="0" parTransId="{7372B6EA-BAEA-4209-9EDF-043EDB8D5C9D}" sibTransId="{6804C33C-7F4C-4F86-A315-31A3578BD3F5}"/>
    <dgm:cxn modelId="{85A810F7-6CAC-4509-AD54-9A2D86C4B321}" type="presOf" srcId="{F5EC0120-50AF-4093-A77D-39FBAF8458A1}" destId="{543D9789-F929-4B5C-A24A-22E3AB09C9EF}" srcOrd="0" destOrd="0" presId="urn:microsoft.com/office/officeart/2005/8/layout/list1"/>
    <dgm:cxn modelId="{87E1D7D4-6A08-4B6E-BAA0-9C5D80C951FC}" type="presOf" srcId="{1C6E80A8-9B90-4CCA-B091-B77FABD8E0B0}" destId="{8590C83A-39B5-4519-9BE1-91398093AFE0}" srcOrd="0" destOrd="0" presId="urn:microsoft.com/office/officeart/2005/8/layout/list1"/>
    <dgm:cxn modelId="{6FA4F7D3-B9C2-4152-A45E-B827FE6271D6}" type="presOf" srcId="{82208574-7822-4BE1-870A-730AD4C3632E}" destId="{259CE2B4-F964-4BDA-8473-35FDB272B39E}" srcOrd="0" destOrd="0" presId="urn:microsoft.com/office/officeart/2005/8/layout/list1"/>
    <dgm:cxn modelId="{6571DB34-57C3-49A9-94B2-A7280B04BDA4}" type="presParOf" srcId="{259CE2B4-F964-4BDA-8473-35FDB272B39E}" destId="{377247F2-7528-4975-902D-0DDD2914DE7C}" srcOrd="0" destOrd="0" presId="urn:microsoft.com/office/officeart/2005/8/layout/list1"/>
    <dgm:cxn modelId="{AF594ABD-4EA2-49D3-9DCF-BCBB2531DD23}" type="presParOf" srcId="{377247F2-7528-4975-902D-0DDD2914DE7C}" destId="{8590C83A-39B5-4519-9BE1-91398093AFE0}" srcOrd="0" destOrd="0" presId="urn:microsoft.com/office/officeart/2005/8/layout/list1"/>
    <dgm:cxn modelId="{1BF6A0C2-7EBA-4F92-A8FE-B19A10B415D6}" type="presParOf" srcId="{377247F2-7528-4975-902D-0DDD2914DE7C}" destId="{AA00674A-440F-4655-AF65-EAF799B3A53B}" srcOrd="1" destOrd="0" presId="urn:microsoft.com/office/officeart/2005/8/layout/list1"/>
    <dgm:cxn modelId="{13C44CDF-DBD3-4966-BF49-9FA1496D4B97}" type="presParOf" srcId="{259CE2B4-F964-4BDA-8473-35FDB272B39E}" destId="{0474BD52-47AD-4828-8C41-A35B6625ADFE}" srcOrd="1" destOrd="0" presId="urn:microsoft.com/office/officeart/2005/8/layout/list1"/>
    <dgm:cxn modelId="{3B733EBE-4611-4F39-BA0A-82C48706BF1A}" type="presParOf" srcId="{259CE2B4-F964-4BDA-8473-35FDB272B39E}" destId="{543D9789-F929-4B5C-A24A-22E3AB09C9EF}" srcOrd="2"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F2A1CEA-EDA7-469D-97B0-E1106174A4F1}">
      <dsp:nvSpPr>
        <dsp:cNvPr id="0" name=""/>
        <dsp:cNvSpPr/>
      </dsp:nvSpPr>
      <dsp:spPr>
        <a:xfrm>
          <a:off x="39" y="124312"/>
          <a:ext cx="3806995" cy="57600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zh-TW" altLang="en-US" sz="2000" kern="1200" dirty="0" smtClean="0">
              <a:latin typeface="Comic Sans MS" pitchFamily="66" charset="0"/>
              <a:ea typeface="微軟正黑體" pitchFamily="34" charset="-120"/>
            </a:rPr>
            <a:t>本章架構</a:t>
          </a:r>
          <a:endParaRPr lang="zh-TW" altLang="en-US" sz="2000" kern="1200" dirty="0">
            <a:latin typeface="Comic Sans MS" pitchFamily="66" charset="0"/>
            <a:ea typeface="微軟正黑體" pitchFamily="34" charset="-120"/>
          </a:endParaRPr>
        </a:p>
      </dsp:txBody>
      <dsp:txXfrm>
        <a:off x="39" y="124312"/>
        <a:ext cx="3806995" cy="576000"/>
      </dsp:txXfrm>
    </dsp:sp>
    <dsp:sp modelId="{CB7CA0C3-5174-4BF6-A50E-12806AD19BFE}">
      <dsp:nvSpPr>
        <dsp:cNvPr id="0" name=""/>
        <dsp:cNvSpPr/>
      </dsp:nvSpPr>
      <dsp:spPr>
        <a:xfrm>
          <a:off x="39" y="700312"/>
          <a:ext cx="3806995" cy="4433174"/>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smtClean="0">
              <a:latin typeface="Comic Sans MS" pitchFamily="66" charset="0"/>
              <a:ea typeface="微軟正黑體" pitchFamily="34" charset="-120"/>
            </a:rPr>
            <a:t>推廣</a:t>
          </a:r>
          <a:endParaRPr lang="zh-TW" altLang="en-US" sz="2000" kern="1200" dirty="0">
            <a:latin typeface="Comic Sans MS" pitchFamily="66" charset="0"/>
            <a:ea typeface="微軟正黑體" pitchFamily="34" charset="-120"/>
          </a:endParaRPr>
        </a:p>
        <a:p>
          <a:pPr marL="228600" lvl="1" indent="-228600" algn="l" defTabSz="889000">
            <a:lnSpc>
              <a:spcPct val="90000"/>
            </a:lnSpc>
            <a:spcBef>
              <a:spcPct val="0"/>
            </a:spcBef>
            <a:spcAft>
              <a:spcPct val="15000"/>
            </a:spcAft>
            <a:buChar char="••"/>
          </a:pPr>
          <a:r>
            <a:rPr lang="zh-TW" altLang="en-US" sz="2000" kern="1200" dirty="0" smtClean="0">
              <a:latin typeface="Comic Sans MS" pitchFamily="66" charset="0"/>
              <a:ea typeface="微軟正黑體" pitchFamily="34" charset="-120"/>
            </a:rPr>
            <a:t>網路推廣</a:t>
          </a:r>
        </a:p>
        <a:p>
          <a:pPr marL="228600" lvl="1" indent="-228600" algn="l" defTabSz="889000">
            <a:lnSpc>
              <a:spcPct val="90000"/>
            </a:lnSpc>
            <a:spcBef>
              <a:spcPct val="0"/>
            </a:spcBef>
            <a:spcAft>
              <a:spcPct val="15000"/>
            </a:spcAft>
            <a:buChar char="••"/>
          </a:pPr>
          <a:r>
            <a:rPr lang="zh-TW" altLang="en-US" sz="2000" kern="1200" dirty="0" smtClean="0">
              <a:latin typeface="Comic Sans MS" pitchFamily="66" charset="0"/>
              <a:ea typeface="微軟正黑體" pitchFamily="34" charset="-120"/>
            </a:rPr>
            <a:t>社群推薦</a:t>
          </a:r>
        </a:p>
        <a:p>
          <a:pPr marL="228600" lvl="1" indent="-228600" algn="l" defTabSz="889000">
            <a:lnSpc>
              <a:spcPct val="90000"/>
            </a:lnSpc>
            <a:spcBef>
              <a:spcPct val="0"/>
            </a:spcBef>
            <a:spcAft>
              <a:spcPct val="15000"/>
            </a:spcAft>
            <a:buChar char="••"/>
          </a:pPr>
          <a:r>
            <a:rPr lang="zh-TW" altLang="en-US" sz="2000" kern="1200" dirty="0" smtClean="0">
              <a:latin typeface="Comic Sans MS" pitchFamily="66" charset="0"/>
              <a:ea typeface="微軟正黑體" pitchFamily="34" charset="-120"/>
            </a:rPr>
            <a:t>結論</a:t>
          </a:r>
        </a:p>
      </dsp:txBody>
      <dsp:txXfrm>
        <a:off x="39" y="700312"/>
        <a:ext cx="3806995" cy="4433174"/>
      </dsp:txXfrm>
    </dsp:sp>
    <dsp:sp modelId="{250695A9-FC4C-4B3A-BBB1-01E6A70DD9B1}">
      <dsp:nvSpPr>
        <dsp:cNvPr id="0" name=""/>
        <dsp:cNvSpPr/>
      </dsp:nvSpPr>
      <dsp:spPr>
        <a:xfrm>
          <a:off x="4340014" y="124312"/>
          <a:ext cx="3806995" cy="57600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zh-TW" altLang="en-US" sz="2000" kern="1200" dirty="0" smtClean="0">
              <a:latin typeface="Comic Sans MS" pitchFamily="66" charset="0"/>
              <a:ea typeface="微軟正黑體" pitchFamily="34" charset="-120"/>
            </a:rPr>
            <a:t>學習重點</a:t>
          </a:r>
          <a:endParaRPr lang="zh-TW" altLang="en-US" sz="2000" kern="1200" dirty="0">
            <a:latin typeface="Comic Sans MS" pitchFamily="66" charset="0"/>
            <a:ea typeface="微軟正黑體" pitchFamily="34" charset="-120"/>
          </a:endParaRPr>
        </a:p>
      </dsp:txBody>
      <dsp:txXfrm>
        <a:off x="4340014" y="124312"/>
        <a:ext cx="3806995" cy="576000"/>
      </dsp:txXfrm>
    </dsp:sp>
    <dsp:sp modelId="{A228CC51-C6BE-43B9-84F1-6FE1982F2811}">
      <dsp:nvSpPr>
        <dsp:cNvPr id="0" name=""/>
        <dsp:cNvSpPr/>
      </dsp:nvSpPr>
      <dsp:spPr>
        <a:xfrm>
          <a:off x="4340014" y="700312"/>
          <a:ext cx="3806995" cy="4433174"/>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smtClean="0">
              <a:latin typeface="Comic Sans MS" pitchFamily="66" charset="0"/>
              <a:ea typeface="微軟正黑體" pitchFamily="34" charset="-120"/>
            </a:rPr>
            <a:t>推廣</a:t>
          </a:r>
          <a:endParaRPr lang="zh-TW" altLang="en-US" sz="2000" kern="1200" dirty="0">
            <a:latin typeface="Comic Sans MS" pitchFamily="66" charset="0"/>
            <a:ea typeface="微軟正黑體" pitchFamily="34" charset="-120"/>
          </a:endParaRPr>
        </a:p>
        <a:p>
          <a:pPr marL="228600" lvl="1" indent="-228600" algn="l" defTabSz="889000">
            <a:lnSpc>
              <a:spcPct val="90000"/>
            </a:lnSpc>
            <a:spcBef>
              <a:spcPct val="0"/>
            </a:spcBef>
            <a:spcAft>
              <a:spcPct val="15000"/>
            </a:spcAft>
            <a:buChar char="••"/>
          </a:pPr>
          <a:r>
            <a:rPr lang="zh-TW" altLang="en-US" sz="2000" kern="1200" dirty="0" smtClean="0">
              <a:latin typeface="Comic Sans MS" pitchFamily="66" charset="0"/>
              <a:ea typeface="微軟正黑體" pitchFamily="34" charset="-120"/>
            </a:rPr>
            <a:t>溝通</a:t>
          </a:r>
        </a:p>
        <a:p>
          <a:pPr marL="228600" lvl="1" indent="-228600" algn="l" defTabSz="889000">
            <a:lnSpc>
              <a:spcPct val="90000"/>
            </a:lnSpc>
            <a:spcBef>
              <a:spcPct val="0"/>
            </a:spcBef>
            <a:spcAft>
              <a:spcPct val="15000"/>
            </a:spcAft>
            <a:buChar char="••"/>
          </a:pPr>
          <a:r>
            <a:rPr lang="zh-TW" altLang="en-US" sz="2000" kern="1200" dirty="0" smtClean="0">
              <a:latin typeface="Comic Sans MS" pitchFamily="66" charset="0"/>
              <a:ea typeface="微軟正黑體" pitchFamily="34" charset="-120"/>
            </a:rPr>
            <a:t>推廣組合</a:t>
          </a:r>
        </a:p>
        <a:p>
          <a:pPr marL="228600" lvl="1" indent="-228600" algn="l" defTabSz="889000">
            <a:lnSpc>
              <a:spcPct val="90000"/>
            </a:lnSpc>
            <a:spcBef>
              <a:spcPct val="0"/>
            </a:spcBef>
            <a:spcAft>
              <a:spcPct val="15000"/>
            </a:spcAft>
            <a:buChar char="••"/>
          </a:pPr>
          <a:r>
            <a:rPr lang="zh-TW" altLang="en-US" sz="2000" kern="1200" dirty="0" smtClean="0">
              <a:latin typeface="Comic Sans MS" pitchFamily="66" charset="0"/>
              <a:ea typeface="微軟正黑體" pitchFamily="34" charset="-120"/>
            </a:rPr>
            <a:t>網路廣告</a:t>
          </a:r>
        </a:p>
        <a:p>
          <a:pPr marL="228600" lvl="1" indent="-228600" algn="l" defTabSz="889000">
            <a:lnSpc>
              <a:spcPct val="90000"/>
            </a:lnSpc>
            <a:spcBef>
              <a:spcPct val="0"/>
            </a:spcBef>
            <a:spcAft>
              <a:spcPct val="15000"/>
            </a:spcAft>
            <a:buChar char="••"/>
          </a:pPr>
          <a:r>
            <a:rPr lang="zh-TW" altLang="en-US" sz="2000" kern="1200" dirty="0" smtClean="0">
              <a:latin typeface="Comic Sans MS" pitchFamily="66" charset="0"/>
              <a:ea typeface="微軟正黑體" pitchFamily="34" charset="-120"/>
            </a:rPr>
            <a:t>關鍵字廣告</a:t>
          </a:r>
        </a:p>
        <a:p>
          <a:pPr marL="228600" lvl="1" indent="-228600" algn="l" defTabSz="889000">
            <a:lnSpc>
              <a:spcPct val="90000"/>
            </a:lnSpc>
            <a:spcBef>
              <a:spcPct val="0"/>
            </a:spcBef>
            <a:spcAft>
              <a:spcPct val="15000"/>
            </a:spcAft>
            <a:buChar char="••"/>
          </a:pPr>
          <a:r>
            <a:rPr lang="zh-TW" altLang="en-US" sz="2000" kern="1200" dirty="0" smtClean="0">
              <a:latin typeface="Comic Sans MS" pitchFamily="66" charset="0"/>
              <a:ea typeface="微軟正黑體" pitchFamily="34" charset="-120"/>
            </a:rPr>
            <a:t>社群推薦</a:t>
          </a:r>
        </a:p>
        <a:p>
          <a:pPr marL="228600" lvl="1" indent="-228600" algn="l" defTabSz="889000">
            <a:lnSpc>
              <a:spcPct val="90000"/>
            </a:lnSpc>
            <a:spcBef>
              <a:spcPct val="0"/>
            </a:spcBef>
            <a:spcAft>
              <a:spcPct val="15000"/>
            </a:spcAft>
            <a:buChar char="••"/>
          </a:pPr>
          <a:r>
            <a:rPr lang="zh-TW" altLang="en-US" sz="2000" kern="1200" dirty="0" smtClean="0">
              <a:latin typeface="Comic Sans MS" pitchFamily="66" charset="0"/>
              <a:ea typeface="微軟正黑體" pitchFamily="34" charset="-120"/>
            </a:rPr>
            <a:t>部落格行銷</a:t>
          </a:r>
        </a:p>
        <a:p>
          <a:pPr marL="228600" lvl="1" indent="-228600" algn="l" defTabSz="889000">
            <a:lnSpc>
              <a:spcPct val="90000"/>
            </a:lnSpc>
            <a:spcBef>
              <a:spcPct val="0"/>
            </a:spcBef>
            <a:spcAft>
              <a:spcPct val="15000"/>
            </a:spcAft>
            <a:buChar char="••"/>
          </a:pPr>
          <a:r>
            <a:rPr lang="zh-TW" altLang="en-US" sz="2000" kern="1200" dirty="0" smtClean="0">
              <a:latin typeface="Comic Sans MS" pitchFamily="66" charset="0"/>
              <a:ea typeface="微軟正黑體" pitchFamily="34" charset="-120"/>
            </a:rPr>
            <a:t>網路論壇</a:t>
          </a:r>
        </a:p>
        <a:p>
          <a:pPr marL="228600" lvl="1" indent="-228600" algn="l" defTabSz="889000">
            <a:lnSpc>
              <a:spcPct val="90000"/>
            </a:lnSpc>
            <a:spcBef>
              <a:spcPct val="0"/>
            </a:spcBef>
            <a:spcAft>
              <a:spcPct val="15000"/>
            </a:spcAft>
            <a:buChar char="••"/>
          </a:pPr>
          <a:r>
            <a:rPr lang="zh-TW" altLang="en-US" sz="2000" kern="1200" dirty="0" smtClean="0">
              <a:latin typeface="Comic Sans MS" pitchFamily="66" charset="0"/>
              <a:ea typeface="微軟正黑體" pitchFamily="34" charset="-120"/>
            </a:rPr>
            <a:t>病毒式行銷</a:t>
          </a:r>
        </a:p>
      </dsp:txBody>
      <dsp:txXfrm>
        <a:off x="4340014" y="700312"/>
        <a:ext cx="3806995" cy="443317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C65DC13-128E-4AD1-A893-41D68B12784C}">
      <dsp:nvSpPr>
        <dsp:cNvPr id="0" name=""/>
        <dsp:cNvSpPr/>
      </dsp:nvSpPr>
      <dsp:spPr>
        <a:xfrm>
          <a:off x="994" y="107809"/>
          <a:ext cx="3878600" cy="232716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rtl="0">
            <a:lnSpc>
              <a:spcPct val="90000"/>
            </a:lnSpc>
            <a:spcBef>
              <a:spcPct val="0"/>
            </a:spcBef>
            <a:spcAft>
              <a:spcPct val="35000"/>
            </a:spcAft>
          </a:pPr>
          <a:r>
            <a:rPr lang="en-US" sz="3800" b="1" kern="1200" baseline="0" dirty="0" smtClean="0">
              <a:solidFill>
                <a:schemeClr val="bg1"/>
              </a:solidFill>
              <a:latin typeface="Comic Sans MS" pitchFamily="66" charset="0"/>
              <a:ea typeface="微軟正黑體" pitchFamily="34" charset="-120"/>
            </a:rPr>
            <a:t>1.</a:t>
          </a:r>
          <a:r>
            <a:rPr lang="zh-TW" sz="3800" b="1" kern="1200" baseline="0" dirty="0" smtClean="0">
              <a:solidFill>
                <a:schemeClr val="bg1"/>
              </a:solidFill>
              <a:latin typeface="Comic Sans MS" pitchFamily="66" charset="0"/>
              <a:ea typeface="微軟正黑體" pitchFamily="34" charset="-120"/>
            </a:rPr>
            <a:t>發訊者</a:t>
          </a:r>
          <a:r>
            <a:rPr lang="en-US" sz="3800" b="1" kern="1200" baseline="0" dirty="0" smtClean="0">
              <a:solidFill>
                <a:schemeClr val="bg1"/>
              </a:solidFill>
              <a:latin typeface="Comic Sans MS" pitchFamily="66" charset="0"/>
              <a:ea typeface="微軟正黑體" pitchFamily="34" charset="-120"/>
            </a:rPr>
            <a:t>/</a:t>
          </a:r>
          <a:r>
            <a:rPr lang="zh-TW" sz="3800" b="1" kern="1200" baseline="0" dirty="0" smtClean="0">
              <a:solidFill>
                <a:schemeClr val="bg1"/>
              </a:solidFill>
              <a:latin typeface="Comic Sans MS" pitchFamily="66" charset="0"/>
              <a:ea typeface="微軟正黑體" pitchFamily="34" charset="-120"/>
            </a:rPr>
            <a:t>收訊者 </a:t>
          </a:r>
          <a:r>
            <a:rPr lang="en-US" sz="3800" b="1" kern="1200" baseline="0" dirty="0" smtClean="0">
              <a:solidFill>
                <a:schemeClr val="bg1"/>
              </a:solidFill>
              <a:latin typeface="Comic Sans MS" pitchFamily="66" charset="0"/>
              <a:ea typeface="微軟正黑體" pitchFamily="34" charset="-120"/>
            </a:rPr>
            <a:t>(Sender/</a:t>
          </a:r>
          <a:br>
            <a:rPr lang="en-US" sz="3800" b="1" kern="1200" baseline="0" dirty="0" smtClean="0">
              <a:solidFill>
                <a:schemeClr val="bg1"/>
              </a:solidFill>
              <a:latin typeface="Comic Sans MS" pitchFamily="66" charset="0"/>
              <a:ea typeface="微軟正黑體" pitchFamily="34" charset="-120"/>
            </a:rPr>
          </a:br>
          <a:r>
            <a:rPr lang="en-US" sz="3800" b="1" kern="1200" baseline="0" dirty="0" smtClean="0">
              <a:solidFill>
                <a:schemeClr val="bg1"/>
              </a:solidFill>
              <a:latin typeface="Comic Sans MS" pitchFamily="66" charset="0"/>
              <a:ea typeface="微軟正黑體" pitchFamily="34" charset="-120"/>
            </a:rPr>
            <a:t>Receiver)</a:t>
          </a:r>
          <a:endParaRPr lang="zh-TW" sz="3800" b="1" kern="1200" baseline="0" dirty="0">
            <a:solidFill>
              <a:schemeClr val="bg1"/>
            </a:solidFill>
            <a:latin typeface="Comic Sans MS" pitchFamily="66" charset="0"/>
            <a:ea typeface="微軟正黑體" pitchFamily="34" charset="-120"/>
          </a:endParaRPr>
        </a:p>
      </dsp:txBody>
      <dsp:txXfrm>
        <a:off x="994" y="107809"/>
        <a:ext cx="3878600" cy="2327160"/>
      </dsp:txXfrm>
    </dsp:sp>
    <dsp:sp modelId="{218A39BF-8158-4DE5-9D8B-BA8663C47BD7}">
      <dsp:nvSpPr>
        <dsp:cNvPr id="0" name=""/>
        <dsp:cNvSpPr/>
      </dsp:nvSpPr>
      <dsp:spPr>
        <a:xfrm>
          <a:off x="4267455" y="107809"/>
          <a:ext cx="3878600" cy="2327160"/>
        </a:xfrm>
        <a:prstGeom prst="rect">
          <a:avLst/>
        </a:prstGeom>
        <a:gradFill rotWithShape="0">
          <a:gsLst>
            <a:gs pos="0">
              <a:schemeClr val="accent2">
                <a:hueOff val="1285430"/>
                <a:satOff val="-19556"/>
                <a:lumOff val="2026"/>
                <a:alphaOff val="0"/>
                <a:shade val="51000"/>
                <a:satMod val="130000"/>
              </a:schemeClr>
            </a:gs>
            <a:gs pos="80000">
              <a:schemeClr val="accent2">
                <a:hueOff val="1285430"/>
                <a:satOff val="-19556"/>
                <a:lumOff val="2026"/>
                <a:alphaOff val="0"/>
                <a:shade val="93000"/>
                <a:satMod val="130000"/>
              </a:schemeClr>
            </a:gs>
            <a:gs pos="100000">
              <a:schemeClr val="accent2">
                <a:hueOff val="1285430"/>
                <a:satOff val="-19556"/>
                <a:lumOff val="202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rtl="0">
            <a:lnSpc>
              <a:spcPct val="90000"/>
            </a:lnSpc>
            <a:spcBef>
              <a:spcPct val="0"/>
            </a:spcBef>
            <a:spcAft>
              <a:spcPct val="35000"/>
            </a:spcAft>
          </a:pPr>
          <a:r>
            <a:rPr lang="en-US" sz="3800" b="1" kern="1200" baseline="0" dirty="0" smtClean="0">
              <a:solidFill>
                <a:schemeClr val="bg1"/>
              </a:solidFill>
              <a:latin typeface="Comic Sans MS" pitchFamily="66" charset="0"/>
              <a:ea typeface="微軟正黑體" pitchFamily="34" charset="-120"/>
            </a:rPr>
            <a:t>2.</a:t>
          </a:r>
          <a:r>
            <a:rPr lang="zh-TW" sz="3800" b="1" kern="1200" baseline="0" dirty="0" smtClean="0">
              <a:solidFill>
                <a:schemeClr val="bg1"/>
              </a:solidFill>
              <a:latin typeface="Comic Sans MS" pitchFamily="66" charset="0"/>
              <a:ea typeface="微軟正黑體" pitchFamily="34" charset="-120"/>
            </a:rPr>
            <a:t>編碼</a:t>
          </a:r>
          <a:r>
            <a:rPr lang="en-US" sz="3800" b="1" kern="1200" baseline="0" dirty="0" smtClean="0">
              <a:solidFill>
                <a:schemeClr val="bg1"/>
              </a:solidFill>
              <a:latin typeface="Comic Sans MS" pitchFamily="66" charset="0"/>
              <a:ea typeface="微軟正黑體" pitchFamily="34" charset="-120"/>
            </a:rPr>
            <a:t>/</a:t>
          </a:r>
          <a:r>
            <a:rPr lang="zh-TW" sz="3800" b="1" kern="1200" baseline="0" dirty="0" smtClean="0">
              <a:solidFill>
                <a:schemeClr val="bg1"/>
              </a:solidFill>
              <a:latin typeface="Comic Sans MS" pitchFamily="66" charset="0"/>
              <a:ea typeface="微軟正黑體" pitchFamily="34" charset="-120"/>
            </a:rPr>
            <a:t>解碼 </a:t>
          </a:r>
          <a:r>
            <a:rPr lang="en-US" sz="3800" b="1" kern="1200" baseline="0" dirty="0" smtClean="0">
              <a:solidFill>
                <a:schemeClr val="bg1"/>
              </a:solidFill>
              <a:latin typeface="Comic Sans MS" pitchFamily="66" charset="0"/>
              <a:ea typeface="微軟正黑體" pitchFamily="34" charset="-120"/>
            </a:rPr>
            <a:t>(Encoding/</a:t>
          </a:r>
          <a:br>
            <a:rPr lang="en-US" sz="3800" b="1" kern="1200" baseline="0" dirty="0" smtClean="0">
              <a:solidFill>
                <a:schemeClr val="bg1"/>
              </a:solidFill>
              <a:latin typeface="Comic Sans MS" pitchFamily="66" charset="0"/>
              <a:ea typeface="微軟正黑體" pitchFamily="34" charset="-120"/>
            </a:rPr>
          </a:br>
          <a:r>
            <a:rPr lang="en-US" sz="3800" b="1" kern="1200" baseline="0" dirty="0" smtClean="0">
              <a:solidFill>
                <a:schemeClr val="bg1"/>
              </a:solidFill>
              <a:latin typeface="Comic Sans MS" pitchFamily="66" charset="0"/>
              <a:ea typeface="微軟正黑體" pitchFamily="34" charset="-120"/>
            </a:rPr>
            <a:t>Decoding)</a:t>
          </a:r>
          <a:endParaRPr lang="zh-TW" sz="3800" b="1" kern="1200" baseline="0" dirty="0">
            <a:solidFill>
              <a:schemeClr val="bg1"/>
            </a:solidFill>
            <a:latin typeface="Comic Sans MS" pitchFamily="66" charset="0"/>
            <a:ea typeface="微軟正黑體" pitchFamily="34" charset="-120"/>
          </a:endParaRPr>
        </a:p>
      </dsp:txBody>
      <dsp:txXfrm>
        <a:off x="4267455" y="107809"/>
        <a:ext cx="3878600" cy="2327160"/>
      </dsp:txXfrm>
    </dsp:sp>
    <dsp:sp modelId="{18765BE0-217C-45CC-B83D-CD5B3B855747}">
      <dsp:nvSpPr>
        <dsp:cNvPr id="0" name=""/>
        <dsp:cNvSpPr/>
      </dsp:nvSpPr>
      <dsp:spPr>
        <a:xfrm>
          <a:off x="994" y="2822830"/>
          <a:ext cx="3878600" cy="2327160"/>
        </a:xfrm>
        <a:prstGeom prst="rect">
          <a:avLst/>
        </a:prstGeom>
        <a:gradFill rotWithShape="0">
          <a:gsLst>
            <a:gs pos="0">
              <a:schemeClr val="accent2">
                <a:hueOff val="2570860"/>
                <a:satOff val="-39113"/>
                <a:lumOff val="4052"/>
                <a:alphaOff val="0"/>
                <a:shade val="51000"/>
                <a:satMod val="130000"/>
              </a:schemeClr>
            </a:gs>
            <a:gs pos="80000">
              <a:schemeClr val="accent2">
                <a:hueOff val="2570860"/>
                <a:satOff val="-39113"/>
                <a:lumOff val="4052"/>
                <a:alphaOff val="0"/>
                <a:shade val="93000"/>
                <a:satMod val="130000"/>
              </a:schemeClr>
            </a:gs>
            <a:gs pos="100000">
              <a:schemeClr val="accent2">
                <a:hueOff val="2570860"/>
                <a:satOff val="-39113"/>
                <a:lumOff val="40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rtl="0">
            <a:lnSpc>
              <a:spcPct val="90000"/>
            </a:lnSpc>
            <a:spcBef>
              <a:spcPct val="0"/>
            </a:spcBef>
            <a:spcAft>
              <a:spcPct val="35000"/>
            </a:spcAft>
          </a:pPr>
          <a:r>
            <a:rPr lang="en-US" sz="3800" b="1" kern="1200" baseline="0" dirty="0" smtClean="0">
              <a:solidFill>
                <a:schemeClr val="bg1"/>
              </a:solidFill>
              <a:latin typeface="Comic Sans MS" pitchFamily="66" charset="0"/>
              <a:ea typeface="微軟正黑體" pitchFamily="34" charset="-120"/>
            </a:rPr>
            <a:t>3.</a:t>
          </a:r>
          <a:r>
            <a:rPr lang="zh-TW" sz="3800" b="1" kern="1200" baseline="0" dirty="0" smtClean="0">
              <a:solidFill>
                <a:schemeClr val="bg1"/>
              </a:solidFill>
              <a:latin typeface="Comic Sans MS" pitchFamily="66" charset="0"/>
              <a:ea typeface="微軟正黑體" pitchFamily="34" charset="-120"/>
            </a:rPr>
            <a:t>媒介 </a:t>
          </a:r>
          <a:r>
            <a:rPr lang="en-US" sz="3800" b="1" kern="1200" baseline="0" dirty="0" smtClean="0">
              <a:solidFill>
                <a:schemeClr val="bg1"/>
              </a:solidFill>
              <a:latin typeface="Comic Sans MS" pitchFamily="66" charset="0"/>
              <a:ea typeface="微軟正黑體" pitchFamily="34" charset="-120"/>
            </a:rPr>
            <a:t>(Channel)</a:t>
          </a:r>
          <a:endParaRPr lang="zh-TW" sz="3800" b="1" kern="1200" baseline="0" dirty="0">
            <a:solidFill>
              <a:schemeClr val="bg1"/>
            </a:solidFill>
            <a:latin typeface="Comic Sans MS" pitchFamily="66" charset="0"/>
            <a:ea typeface="微軟正黑體" pitchFamily="34" charset="-120"/>
          </a:endParaRPr>
        </a:p>
      </dsp:txBody>
      <dsp:txXfrm>
        <a:off x="994" y="2822830"/>
        <a:ext cx="3878600" cy="2327160"/>
      </dsp:txXfrm>
    </dsp:sp>
    <dsp:sp modelId="{A895D2C2-7FAD-43C1-9E42-B68FAFAA38CB}">
      <dsp:nvSpPr>
        <dsp:cNvPr id="0" name=""/>
        <dsp:cNvSpPr/>
      </dsp:nvSpPr>
      <dsp:spPr>
        <a:xfrm>
          <a:off x="4267455" y="2822830"/>
          <a:ext cx="3878600" cy="2327160"/>
        </a:xfrm>
        <a:prstGeom prst="rect">
          <a:avLst/>
        </a:prstGeom>
        <a:gradFill rotWithShape="0">
          <a:gsLst>
            <a:gs pos="0">
              <a:schemeClr val="accent2">
                <a:hueOff val="3856290"/>
                <a:satOff val="-58669"/>
                <a:lumOff val="6078"/>
                <a:alphaOff val="0"/>
                <a:shade val="51000"/>
                <a:satMod val="130000"/>
              </a:schemeClr>
            </a:gs>
            <a:gs pos="80000">
              <a:schemeClr val="accent2">
                <a:hueOff val="3856290"/>
                <a:satOff val="-58669"/>
                <a:lumOff val="6078"/>
                <a:alphaOff val="0"/>
                <a:shade val="93000"/>
                <a:satMod val="130000"/>
              </a:schemeClr>
            </a:gs>
            <a:gs pos="100000">
              <a:schemeClr val="accent2">
                <a:hueOff val="3856290"/>
                <a:satOff val="-58669"/>
                <a:lumOff val="6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rtl="0">
            <a:lnSpc>
              <a:spcPct val="90000"/>
            </a:lnSpc>
            <a:spcBef>
              <a:spcPct val="0"/>
            </a:spcBef>
            <a:spcAft>
              <a:spcPct val="35000"/>
            </a:spcAft>
          </a:pPr>
          <a:r>
            <a:rPr lang="en-US" sz="3800" b="1" kern="1200" baseline="0" dirty="0" smtClean="0">
              <a:solidFill>
                <a:schemeClr val="bg1"/>
              </a:solidFill>
              <a:latin typeface="Comic Sans MS" pitchFamily="66" charset="0"/>
              <a:ea typeface="微軟正黑體" pitchFamily="34" charset="-120"/>
            </a:rPr>
            <a:t>4.</a:t>
          </a:r>
          <a:r>
            <a:rPr lang="zh-TW" sz="3800" b="1" kern="1200" baseline="0" dirty="0" smtClean="0">
              <a:solidFill>
                <a:schemeClr val="bg1"/>
              </a:solidFill>
              <a:latin typeface="Comic Sans MS" pitchFamily="66" charset="0"/>
              <a:ea typeface="微軟正黑體" pitchFamily="34" charset="-120"/>
            </a:rPr>
            <a:t>干擾 </a:t>
          </a:r>
          <a:r>
            <a:rPr lang="en-US" sz="3800" b="1" kern="1200" baseline="0" dirty="0" smtClean="0">
              <a:solidFill>
                <a:schemeClr val="bg1"/>
              </a:solidFill>
              <a:latin typeface="Comic Sans MS" pitchFamily="66" charset="0"/>
              <a:ea typeface="微軟正黑體" pitchFamily="34" charset="-120"/>
            </a:rPr>
            <a:t>(Noise)</a:t>
          </a:r>
          <a:endParaRPr lang="zh-TW" sz="3800" b="1" kern="1200" baseline="0" dirty="0">
            <a:solidFill>
              <a:schemeClr val="bg1"/>
            </a:solidFill>
            <a:latin typeface="Comic Sans MS" pitchFamily="66" charset="0"/>
            <a:ea typeface="微軟正黑體" pitchFamily="34" charset="-120"/>
          </a:endParaRPr>
        </a:p>
      </dsp:txBody>
      <dsp:txXfrm>
        <a:off x="4267455" y="2822830"/>
        <a:ext cx="3878600" cy="232716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EC0095-8881-44D9-B0DB-6475D50F4E45}">
      <dsp:nvSpPr>
        <dsp:cNvPr id="0" name=""/>
        <dsp:cNvSpPr/>
      </dsp:nvSpPr>
      <dsp:spPr>
        <a:xfrm>
          <a:off x="0" y="0"/>
          <a:ext cx="6273228" cy="94640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zh-TW" sz="3100" b="0" kern="1200" baseline="0" dirty="0" smtClean="0">
              <a:ea typeface="微軟正黑體" pitchFamily="34" charset="-120"/>
            </a:rPr>
            <a:t>目標對象的建立</a:t>
          </a:r>
          <a:endParaRPr lang="en-US" sz="3100" b="0" kern="1200" baseline="0" dirty="0">
            <a:ea typeface="微軟正黑體" pitchFamily="34" charset="-120"/>
          </a:endParaRPr>
        </a:p>
      </dsp:txBody>
      <dsp:txXfrm>
        <a:off x="0" y="0"/>
        <a:ext cx="5196693" cy="946404"/>
      </dsp:txXfrm>
    </dsp:sp>
    <dsp:sp modelId="{D9A2A173-DC26-443A-9942-BDD980B242CA}">
      <dsp:nvSpPr>
        <dsp:cNvPr id="0" name=""/>
        <dsp:cNvSpPr/>
      </dsp:nvSpPr>
      <dsp:spPr>
        <a:xfrm>
          <a:off x="468455" y="1077849"/>
          <a:ext cx="6273228" cy="94640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zh-TW" sz="3100" b="0" kern="1200" baseline="0" dirty="0" smtClean="0">
              <a:ea typeface="微軟正黑體" pitchFamily="34" charset="-120"/>
            </a:rPr>
            <a:t>推廣目標的建立</a:t>
          </a:r>
          <a:endParaRPr lang="en-US" sz="3100" b="0" kern="1200" baseline="0" dirty="0">
            <a:ea typeface="微軟正黑體" pitchFamily="34" charset="-120"/>
          </a:endParaRPr>
        </a:p>
      </dsp:txBody>
      <dsp:txXfrm>
        <a:off x="468455" y="1077849"/>
        <a:ext cx="5189610" cy="946404"/>
      </dsp:txXfrm>
    </dsp:sp>
    <dsp:sp modelId="{706BC8EC-E935-4013-869B-108576A1DFB4}">
      <dsp:nvSpPr>
        <dsp:cNvPr id="0" name=""/>
        <dsp:cNvSpPr/>
      </dsp:nvSpPr>
      <dsp:spPr>
        <a:xfrm>
          <a:off x="936910" y="2155698"/>
          <a:ext cx="6273228" cy="94640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zh-TW" sz="3100" b="0" kern="1200" baseline="0" dirty="0" smtClean="0">
              <a:ea typeface="微軟正黑體" pitchFamily="34" charset="-120"/>
            </a:rPr>
            <a:t>推廣預算的製作</a:t>
          </a:r>
          <a:endParaRPr lang="en-US" sz="3100" b="0" kern="1200" baseline="0" dirty="0">
            <a:ea typeface="微軟正黑體" pitchFamily="34" charset="-120"/>
          </a:endParaRPr>
        </a:p>
      </dsp:txBody>
      <dsp:txXfrm>
        <a:off x="936910" y="2155698"/>
        <a:ext cx="5189610" cy="946404"/>
      </dsp:txXfrm>
    </dsp:sp>
    <dsp:sp modelId="{87E45F94-FFC0-4055-8BD9-859F4BBC9848}">
      <dsp:nvSpPr>
        <dsp:cNvPr id="0" name=""/>
        <dsp:cNvSpPr/>
      </dsp:nvSpPr>
      <dsp:spPr>
        <a:xfrm>
          <a:off x="1405366" y="3233547"/>
          <a:ext cx="6273228" cy="94640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zh-TW" sz="3100" b="0" kern="1200" baseline="0" dirty="0" smtClean="0">
              <a:ea typeface="微軟正黑體" pitchFamily="34" charset="-120"/>
            </a:rPr>
            <a:t>推廣組合的設立</a:t>
          </a:r>
          <a:endParaRPr lang="en-US" sz="3100" b="0" kern="1200" baseline="0" dirty="0">
            <a:ea typeface="微軟正黑體" pitchFamily="34" charset="-120"/>
          </a:endParaRPr>
        </a:p>
      </dsp:txBody>
      <dsp:txXfrm>
        <a:off x="1405366" y="3233547"/>
        <a:ext cx="5189610" cy="946404"/>
      </dsp:txXfrm>
    </dsp:sp>
    <dsp:sp modelId="{C68A95DA-F983-4C42-AAAB-FFB660EF19B9}">
      <dsp:nvSpPr>
        <dsp:cNvPr id="0" name=""/>
        <dsp:cNvSpPr/>
      </dsp:nvSpPr>
      <dsp:spPr>
        <a:xfrm>
          <a:off x="1873821" y="4311396"/>
          <a:ext cx="6273228" cy="94640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zh-TW" sz="3100" b="0" kern="1200" baseline="0" dirty="0" smtClean="0">
              <a:ea typeface="微軟正黑體" pitchFamily="34" charset="-120"/>
            </a:rPr>
            <a:t>回饋機制的發展</a:t>
          </a:r>
          <a:endParaRPr lang="zh-TW" sz="3100" b="0" kern="1200" baseline="0" dirty="0">
            <a:ea typeface="微軟正黑體" pitchFamily="34" charset="-120"/>
          </a:endParaRPr>
        </a:p>
      </dsp:txBody>
      <dsp:txXfrm>
        <a:off x="1873821" y="4311396"/>
        <a:ext cx="5189610" cy="946404"/>
      </dsp:txXfrm>
    </dsp:sp>
    <dsp:sp modelId="{77F89973-8229-4FFF-8E52-C4ED88465F3A}">
      <dsp:nvSpPr>
        <dsp:cNvPr id="0" name=""/>
        <dsp:cNvSpPr/>
      </dsp:nvSpPr>
      <dsp:spPr>
        <a:xfrm>
          <a:off x="5658065" y="691400"/>
          <a:ext cx="615162" cy="615162"/>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zh-TW" altLang="en-US" sz="2800" kern="1200" baseline="0">
            <a:ea typeface="微軟正黑體" pitchFamily="34" charset="-120"/>
          </a:endParaRPr>
        </a:p>
      </dsp:txBody>
      <dsp:txXfrm>
        <a:off x="5658065" y="691400"/>
        <a:ext cx="615162" cy="615162"/>
      </dsp:txXfrm>
    </dsp:sp>
    <dsp:sp modelId="{DC2D4AD1-655D-4D14-BFD5-AE628EB90260}">
      <dsp:nvSpPr>
        <dsp:cNvPr id="0" name=""/>
        <dsp:cNvSpPr/>
      </dsp:nvSpPr>
      <dsp:spPr>
        <a:xfrm>
          <a:off x="6126521" y="1769249"/>
          <a:ext cx="615162" cy="615162"/>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zh-TW" altLang="en-US" sz="2800" kern="1200" baseline="0">
            <a:ea typeface="微軟正黑體" pitchFamily="34" charset="-120"/>
          </a:endParaRPr>
        </a:p>
      </dsp:txBody>
      <dsp:txXfrm>
        <a:off x="6126521" y="1769249"/>
        <a:ext cx="615162" cy="615162"/>
      </dsp:txXfrm>
    </dsp:sp>
    <dsp:sp modelId="{2E9C20F2-3F74-4157-A7E8-2F7970BCDCFF}">
      <dsp:nvSpPr>
        <dsp:cNvPr id="0" name=""/>
        <dsp:cNvSpPr/>
      </dsp:nvSpPr>
      <dsp:spPr>
        <a:xfrm>
          <a:off x="6594976" y="2831325"/>
          <a:ext cx="615162" cy="615162"/>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zh-TW" altLang="en-US" sz="2800" kern="1200" baseline="0">
            <a:ea typeface="微軟正黑體" pitchFamily="34" charset="-120"/>
          </a:endParaRPr>
        </a:p>
      </dsp:txBody>
      <dsp:txXfrm>
        <a:off x="6594976" y="2831325"/>
        <a:ext cx="615162" cy="615162"/>
      </dsp:txXfrm>
    </dsp:sp>
    <dsp:sp modelId="{C9D63B6F-6C7B-4A7F-9DFC-E76E73143862}">
      <dsp:nvSpPr>
        <dsp:cNvPr id="0" name=""/>
        <dsp:cNvSpPr/>
      </dsp:nvSpPr>
      <dsp:spPr>
        <a:xfrm>
          <a:off x="7063432" y="3919689"/>
          <a:ext cx="615162" cy="615162"/>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zh-TW" altLang="en-US" sz="2800" kern="1200" baseline="0">
            <a:ea typeface="微軟正黑體" pitchFamily="34" charset="-120"/>
          </a:endParaRPr>
        </a:p>
      </dsp:txBody>
      <dsp:txXfrm>
        <a:off x="7063432" y="3919689"/>
        <a:ext cx="615162" cy="615162"/>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43D9789-F929-4B5C-A24A-22E3AB09C9EF}">
      <dsp:nvSpPr>
        <dsp:cNvPr id="0" name=""/>
        <dsp:cNvSpPr/>
      </dsp:nvSpPr>
      <dsp:spPr>
        <a:xfrm>
          <a:off x="0" y="476095"/>
          <a:ext cx="8147248" cy="257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317" tIns="499872" rIns="632317" bIns="170688" numCol="1" spcCol="1270" anchor="t" anchorCtr="0">
          <a:noAutofit/>
        </a:bodyPr>
        <a:lstStyle/>
        <a:p>
          <a:pPr marL="228600" lvl="1" indent="-228600" algn="l" defTabSz="1066800" rtl="0">
            <a:lnSpc>
              <a:spcPct val="90000"/>
            </a:lnSpc>
            <a:spcBef>
              <a:spcPct val="0"/>
            </a:spcBef>
            <a:spcAft>
              <a:spcPct val="15000"/>
            </a:spcAft>
            <a:buChar char="••"/>
          </a:pPr>
          <a:r>
            <a:rPr lang="zh-TW" sz="2400" b="0" kern="1200" baseline="0" dirty="0" smtClean="0">
              <a:latin typeface="Comic Sans MS" pitchFamily="66" charset="0"/>
              <a:ea typeface="微軟正黑體" pitchFamily="34" charset="-120"/>
            </a:rPr>
            <a:t>隨著搭載 </a:t>
          </a:r>
          <a:r>
            <a:rPr lang="en-US" sz="2400" b="0" kern="1200" baseline="0" dirty="0" smtClean="0">
              <a:latin typeface="Comic Sans MS" pitchFamily="66" charset="0"/>
              <a:ea typeface="微軟正黑體" pitchFamily="34" charset="-120"/>
            </a:rPr>
            <a:t>Android </a:t>
          </a:r>
          <a:r>
            <a:rPr lang="zh-TW" sz="2400" b="0" kern="1200" baseline="0" dirty="0" smtClean="0">
              <a:latin typeface="Comic Sans MS" pitchFamily="66" charset="0"/>
              <a:ea typeface="微軟正黑體" pitchFamily="34" charset="-120"/>
            </a:rPr>
            <a:t>系統的智慧型手機越來越普及，讓 </a:t>
          </a:r>
          <a:r>
            <a:rPr lang="en-US" sz="2400" b="0" kern="1200" baseline="0" dirty="0" smtClean="0">
              <a:latin typeface="Comic Sans MS" pitchFamily="66" charset="0"/>
              <a:ea typeface="微軟正黑體" pitchFamily="34" charset="-120"/>
            </a:rPr>
            <a:t>Google </a:t>
          </a:r>
          <a:r>
            <a:rPr lang="zh-TW" sz="2400" b="0" kern="1200" baseline="0" dirty="0" smtClean="0">
              <a:latin typeface="Comic Sans MS" pitchFamily="66" charset="0"/>
              <a:ea typeface="微軟正黑體" pitchFamily="34" charset="-120"/>
            </a:rPr>
            <a:t>得以接觸到更多的行動網路使用者。而搭配推出的 </a:t>
          </a:r>
          <a:r>
            <a:rPr lang="en-US" sz="2400" b="0" kern="1200" baseline="0" dirty="0" smtClean="0">
              <a:latin typeface="Comic Sans MS" pitchFamily="66" charset="0"/>
              <a:ea typeface="微軟正黑體" pitchFamily="34" charset="-120"/>
            </a:rPr>
            <a:t>Google Wallet </a:t>
          </a:r>
          <a:r>
            <a:rPr lang="zh-TW" sz="2400" b="0" kern="1200" baseline="0" dirty="0" smtClean="0">
              <a:latin typeface="Comic Sans MS" pitchFamily="66" charset="0"/>
              <a:ea typeface="微軟正黑體" pitchFamily="34" charset="-120"/>
            </a:rPr>
            <a:t>行動錢包機制，讓 </a:t>
          </a:r>
          <a:r>
            <a:rPr lang="en-US" sz="2400" b="0" kern="1200" baseline="0" dirty="0" smtClean="0">
              <a:latin typeface="Comic Sans MS" pitchFamily="66" charset="0"/>
              <a:ea typeface="微軟正黑體" pitchFamily="34" charset="-120"/>
            </a:rPr>
            <a:t>Google </a:t>
          </a:r>
          <a:r>
            <a:rPr lang="zh-TW" sz="2400" b="0" kern="1200" baseline="0" dirty="0" smtClean="0">
              <a:latin typeface="Comic Sans MS" pitchFamily="66" charset="0"/>
              <a:ea typeface="微軟正黑體" pitchFamily="34" charset="-120"/>
            </a:rPr>
            <a:t>在行動廣告的市場取得領先的地位。</a:t>
          </a:r>
          <a:endParaRPr lang="zh-TW" sz="2400" b="0" kern="1200" baseline="0" dirty="0">
            <a:latin typeface="Comic Sans MS" pitchFamily="66" charset="0"/>
            <a:ea typeface="微軟正黑體" pitchFamily="34" charset="-120"/>
          </a:endParaRPr>
        </a:p>
      </dsp:txBody>
      <dsp:txXfrm>
        <a:off x="0" y="476095"/>
        <a:ext cx="8147248" cy="2570400"/>
      </dsp:txXfrm>
    </dsp:sp>
    <dsp:sp modelId="{AA00674A-440F-4655-AF65-EAF799B3A53B}">
      <dsp:nvSpPr>
        <dsp:cNvPr id="0" name=""/>
        <dsp:cNvSpPr/>
      </dsp:nvSpPr>
      <dsp:spPr>
        <a:xfrm>
          <a:off x="407362" y="121855"/>
          <a:ext cx="5703073" cy="708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563" tIns="0" rIns="215563" bIns="0" numCol="1" spcCol="1270" anchor="ctr" anchorCtr="0">
          <a:noAutofit/>
        </a:bodyPr>
        <a:lstStyle/>
        <a:p>
          <a:pPr lvl="0" algn="l" defTabSz="1066800" rtl="0">
            <a:lnSpc>
              <a:spcPct val="90000"/>
            </a:lnSpc>
            <a:spcBef>
              <a:spcPct val="0"/>
            </a:spcBef>
            <a:spcAft>
              <a:spcPct val="35000"/>
            </a:spcAft>
          </a:pPr>
          <a:r>
            <a:rPr lang="zh-TW" sz="2400" b="1" kern="1200" baseline="0" dirty="0" smtClean="0">
              <a:latin typeface="Comic Sans MS" pitchFamily="66" charset="0"/>
              <a:ea typeface="微軟正黑體" pitchFamily="34" charset="-120"/>
            </a:rPr>
            <a:t>生活上的應用</a:t>
          </a:r>
          <a:r>
            <a:rPr lang="en-US" sz="2400" b="1" kern="1200" baseline="0" dirty="0" smtClean="0">
              <a:latin typeface="Comic Sans MS" pitchFamily="66" charset="0"/>
              <a:ea typeface="微軟正黑體" pitchFamily="34" charset="-120"/>
            </a:rPr>
            <a:t>——Google </a:t>
          </a:r>
          <a:r>
            <a:rPr lang="zh-TW" sz="2400" b="1" kern="1200" baseline="0" dirty="0" smtClean="0">
              <a:latin typeface="Comic Sans MS" pitchFamily="66" charset="0"/>
              <a:ea typeface="微軟正黑體" pitchFamily="34" charset="-120"/>
            </a:rPr>
            <a:t>的行動廣告</a:t>
          </a:r>
          <a:endParaRPr lang="en-US" sz="2400" b="1" kern="1200" baseline="0" dirty="0">
            <a:latin typeface="Comic Sans MS" pitchFamily="66" charset="0"/>
            <a:ea typeface="微軟正黑體" pitchFamily="34" charset="-120"/>
          </a:endParaRPr>
        </a:p>
      </dsp:txBody>
      <dsp:txXfrm>
        <a:off x="407362" y="121855"/>
        <a:ext cx="5703073" cy="70848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43D9789-F929-4B5C-A24A-22E3AB09C9EF}">
      <dsp:nvSpPr>
        <dsp:cNvPr id="0" name=""/>
        <dsp:cNvSpPr/>
      </dsp:nvSpPr>
      <dsp:spPr>
        <a:xfrm>
          <a:off x="0" y="429925"/>
          <a:ext cx="8147248" cy="2677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317" tIns="520700" rIns="632317" bIns="177800" numCol="1" spcCol="1270" anchor="t" anchorCtr="0">
          <a:noAutofit/>
        </a:bodyPr>
        <a:lstStyle/>
        <a:p>
          <a:pPr marL="228600" lvl="1" indent="-228600" algn="l" defTabSz="1111250" rtl="0">
            <a:lnSpc>
              <a:spcPct val="90000"/>
            </a:lnSpc>
            <a:spcBef>
              <a:spcPct val="0"/>
            </a:spcBef>
            <a:spcAft>
              <a:spcPct val="15000"/>
            </a:spcAft>
            <a:buChar char="••"/>
          </a:pPr>
          <a:r>
            <a:rPr lang="en-US" altLang="zh-TW" sz="2500" b="0" kern="1200" baseline="0" dirty="0" smtClean="0">
              <a:latin typeface="Comic Sans MS" pitchFamily="66" charset="0"/>
              <a:ea typeface="微軟正黑體" pitchFamily="34" charset="-120"/>
            </a:rPr>
            <a:t>Google </a:t>
          </a:r>
          <a:r>
            <a:rPr lang="zh-TW" altLang="en-US" sz="2500" b="0" kern="1200" baseline="0" dirty="0" smtClean="0">
              <a:latin typeface="Comic Sans MS" pitchFamily="66" charset="0"/>
              <a:ea typeface="微軟正黑體" pitchFamily="34" charset="-120"/>
            </a:rPr>
            <a:t>發展出 </a:t>
          </a:r>
          <a:r>
            <a:rPr lang="en-US" altLang="zh-TW" sz="2500" b="0" kern="1200" baseline="0" dirty="0" err="1" smtClean="0">
              <a:latin typeface="Comic Sans MS" pitchFamily="66" charset="0"/>
              <a:ea typeface="微軟正黑體" pitchFamily="34" charset="-120"/>
            </a:rPr>
            <a:t>AdSense</a:t>
          </a:r>
          <a:r>
            <a:rPr lang="en-US" altLang="zh-TW" sz="2500" b="0" kern="1200" baseline="0" dirty="0" smtClean="0">
              <a:latin typeface="Comic Sans MS" pitchFamily="66" charset="0"/>
              <a:ea typeface="微軟正黑體" pitchFamily="34" charset="-120"/>
            </a:rPr>
            <a:t> for Content </a:t>
          </a:r>
          <a:r>
            <a:rPr lang="zh-TW" altLang="en-US" sz="2500" b="0" kern="1200" baseline="0" dirty="0" smtClean="0">
              <a:latin typeface="Comic Sans MS" pitchFamily="66" charset="0"/>
              <a:ea typeface="微軟正黑體" pitchFamily="34" charset="-120"/>
            </a:rPr>
            <a:t>計畫，除了在自己的網頁刊登文字廣告外，還提供專業網站與個人部落格刊登廣告的通路，藉由回饋金來提高廣告被引用的機會。</a:t>
          </a:r>
          <a:endParaRPr lang="zh-TW" sz="2500" b="0" kern="1200" baseline="0" dirty="0">
            <a:latin typeface="Comic Sans MS" pitchFamily="66" charset="0"/>
            <a:ea typeface="微軟正黑體" pitchFamily="34" charset="-120"/>
          </a:endParaRPr>
        </a:p>
      </dsp:txBody>
      <dsp:txXfrm>
        <a:off x="0" y="429925"/>
        <a:ext cx="8147248" cy="2677500"/>
      </dsp:txXfrm>
    </dsp:sp>
    <dsp:sp modelId="{AA00674A-440F-4655-AF65-EAF799B3A53B}">
      <dsp:nvSpPr>
        <dsp:cNvPr id="0" name=""/>
        <dsp:cNvSpPr/>
      </dsp:nvSpPr>
      <dsp:spPr>
        <a:xfrm>
          <a:off x="407362" y="60925"/>
          <a:ext cx="5703073"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563" tIns="0" rIns="215563" bIns="0" numCol="1" spcCol="1270" anchor="ctr" anchorCtr="0">
          <a:noAutofit/>
        </a:bodyPr>
        <a:lstStyle/>
        <a:p>
          <a:pPr lvl="0" algn="l" defTabSz="1111250" rtl="0">
            <a:lnSpc>
              <a:spcPct val="90000"/>
            </a:lnSpc>
            <a:spcBef>
              <a:spcPct val="0"/>
            </a:spcBef>
            <a:spcAft>
              <a:spcPct val="35000"/>
            </a:spcAft>
          </a:pPr>
          <a:r>
            <a:rPr lang="zh-TW" sz="2500" b="1" kern="1200" baseline="0" dirty="0" smtClean="0">
              <a:latin typeface="Comic Sans MS" pitchFamily="66" charset="0"/>
              <a:ea typeface="微軟正黑體" pitchFamily="34" charset="-120"/>
            </a:rPr>
            <a:t>生活上的應用</a:t>
          </a:r>
          <a:r>
            <a:rPr lang="en-US" sz="2500" b="1" kern="1200" baseline="0" dirty="0" smtClean="0">
              <a:latin typeface="Comic Sans MS" pitchFamily="66" charset="0"/>
              <a:ea typeface="微軟正黑體" pitchFamily="34" charset="-120"/>
            </a:rPr>
            <a:t>——</a:t>
          </a:r>
          <a:r>
            <a:rPr lang="en-US" altLang="zh-TW" sz="2500" b="1" kern="1200" baseline="0" dirty="0" smtClean="0">
              <a:latin typeface="Comic Sans MS" pitchFamily="66" charset="0"/>
              <a:ea typeface="微軟正黑體" pitchFamily="34" charset="-120"/>
            </a:rPr>
            <a:t>Google </a:t>
          </a:r>
          <a:r>
            <a:rPr lang="en-US" altLang="zh-TW" sz="2500" b="1" kern="1200" baseline="0" dirty="0" err="1" smtClean="0">
              <a:latin typeface="Comic Sans MS" pitchFamily="66" charset="0"/>
              <a:ea typeface="微軟正黑體" pitchFamily="34" charset="-120"/>
            </a:rPr>
            <a:t>AdSense</a:t>
          </a:r>
          <a:endParaRPr lang="en-US" sz="2500" b="1" kern="1200" baseline="0" dirty="0">
            <a:latin typeface="Comic Sans MS" pitchFamily="66" charset="0"/>
            <a:ea typeface="微軟正黑體" pitchFamily="34" charset="-120"/>
          </a:endParaRPr>
        </a:p>
      </dsp:txBody>
      <dsp:txXfrm>
        <a:off x="407362" y="60925"/>
        <a:ext cx="5703073" cy="73800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43D9789-F929-4B5C-A24A-22E3AB09C9EF}">
      <dsp:nvSpPr>
        <dsp:cNvPr id="0" name=""/>
        <dsp:cNvSpPr/>
      </dsp:nvSpPr>
      <dsp:spPr>
        <a:xfrm>
          <a:off x="0" y="614605"/>
          <a:ext cx="8147248" cy="22491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317" tIns="437388" rIns="632317" bIns="149352" numCol="1" spcCol="1270" anchor="t" anchorCtr="0">
          <a:noAutofit/>
        </a:bodyPr>
        <a:lstStyle/>
        <a:p>
          <a:pPr marL="228600" lvl="1" indent="-228600" algn="l" defTabSz="933450" rtl="0">
            <a:lnSpc>
              <a:spcPct val="90000"/>
            </a:lnSpc>
            <a:spcBef>
              <a:spcPct val="0"/>
            </a:spcBef>
            <a:spcAft>
              <a:spcPct val="15000"/>
            </a:spcAft>
            <a:buChar char="••"/>
          </a:pPr>
          <a:r>
            <a:rPr lang="en-US" altLang="zh-TW" sz="2100" b="0" kern="1200" baseline="0" dirty="0" smtClean="0">
              <a:latin typeface="Comic Sans MS" pitchFamily="66" charset="0"/>
              <a:ea typeface="微軟正黑體" pitchFamily="34" charset="-120"/>
            </a:rPr>
            <a:t>Yahoo!</a:t>
          </a:r>
          <a:r>
            <a:rPr lang="zh-TW" altLang="en-US" sz="2100" b="0" kern="1200" baseline="0" dirty="0" smtClean="0">
              <a:latin typeface="Comic Sans MS" pitchFamily="66" charset="0"/>
              <a:ea typeface="微軟正黑體" pitchFamily="34" charset="-120"/>
            </a:rPr>
            <a:t>奇摩提供給付費的廣告業者若網友查詢相關字串是與廣告主有相關者，便會優先出現在最上層的搜尋結果，將</a:t>
          </a:r>
          <a:r>
            <a:rPr lang="en-US" altLang="zh-TW" sz="2100" b="0" kern="1200" baseline="0" dirty="0" smtClean="0">
              <a:latin typeface="Comic Sans MS" pitchFamily="66" charset="0"/>
              <a:ea typeface="微軟正黑體" pitchFamily="34" charset="-120"/>
            </a:rPr>
            <a:t>Yahoo!</a:t>
          </a:r>
          <a:r>
            <a:rPr lang="zh-TW" altLang="en-US" sz="2100" b="0" kern="1200" baseline="0" dirty="0" smtClean="0">
              <a:latin typeface="Comic Sans MS" pitchFamily="66" charset="0"/>
              <a:ea typeface="微軟正黑體" pitchFamily="34" charset="-120"/>
            </a:rPr>
            <a:t>奇摩網站的訊息與搜尋的結果區隔開 </a:t>
          </a:r>
          <a:r>
            <a:rPr lang="en-US" altLang="zh-TW" sz="2100" b="0" kern="1200" baseline="0" dirty="0" smtClean="0">
              <a:latin typeface="Comic Sans MS" pitchFamily="66" charset="0"/>
              <a:ea typeface="微軟正黑體" pitchFamily="34" charset="-120"/>
            </a:rPr>
            <a:t>(</a:t>
          </a:r>
          <a:r>
            <a:rPr lang="zh-TW" altLang="en-US" sz="2100" b="0" kern="1200" baseline="0" dirty="0" smtClean="0">
              <a:latin typeface="Comic Sans MS" pitchFamily="66" charset="0"/>
              <a:ea typeface="微軟正黑體" pitchFamily="34" charset="-120"/>
            </a:rPr>
            <a:t>如圖 </a:t>
          </a:r>
          <a:r>
            <a:rPr lang="en-US" altLang="zh-TW" sz="2100" b="0" kern="1200" baseline="0" dirty="0" smtClean="0">
              <a:latin typeface="Comic Sans MS" pitchFamily="66" charset="0"/>
              <a:ea typeface="微軟正黑體" pitchFamily="34" charset="-120"/>
            </a:rPr>
            <a:t>13-17 </a:t>
          </a:r>
          <a:r>
            <a:rPr lang="zh-TW" altLang="en-US" sz="2100" b="0" kern="1200" baseline="0" dirty="0" smtClean="0">
              <a:latin typeface="Comic Sans MS" pitchFamily="66" charset="0"/>
              <a:ea typeface="微軟正黑體" pitchFamily="34" charset="-120"/>
            </a:rPr>
            <a:t>上方色框處</a:t>
          </a:r>
          <a:r>
            <a:rPr lang="en-US" altLang="zh-TW" sz="2100" b="0" kern="1200" baseline="0" dirty="0" smtClean="0">
              <a:latin typeface="Comic Sans MS" pitchFamily="66" charset="0"/>
              <a:ea typeface="微軟正黑體" pitchFamily="34" charset="-120"/>
            </a:rPr>
            <a:t>)</a:t>
          </a:r>
          <a:r>
            <a:rPr lang="zh-TW" altLang="en-US" sz="2100" b="0" kern="1200" baseline="0" dirty="0" smtClean="0">
              <a:latin typeface="Comic Sans MS" pitchFamily="66" charset="0"/>
              <a:ea typeface="微軟正黑體" pitchFamily="34" charset="-120"/>
            </a:rPr>
            <a:t>。</a:t>
          </a:r>
          <a:endParaRPr lang="zh-TW" sz="2100" b="0" kern="1200" baseline="0" dirty="0">
            <a:latin typeface="Comic Sans MS" pitchFamily="66" charset="0"/>
            <a:ea typeface="微軟正黑體" pitchFamily="34" charset="-120"/>
          </a:endParaRPr>
        </a:p>
      </dsp:txBody>
      <dsp:txXfrm>
        <a:off x="0" y="614605"/>
        <a:ext cx="8147248" cy="2249100"/>
      </dsp:txXfrm>
    </dsp:sp>
    <dsp:sp modelId="{AA00674A-440F-4655-AF65-EAF799B3A53B}">
      <dsp:nvSpPr>
        <dsp:cNvPr id="0" name=""/>
        <dsp:cNvSpPr/>
      </dsp:nvSpPr>
      <dsp:spPr>
        <a:xfrm>
          <a:off x="407362" y="304645"/>
          <a:ext cx="5703073"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563" tIns="0" rIns="215563" bIns="0" numCol="1" spcCol="1270" anchor="ctr" anchorCtr="0">
          <a:noAutofit/>
        </a:bodyPr>
        <a:lstStyle/>
        <a:p>
          <a:pPr lvl="0" algn="l" defTabSz="933450" rtl="0">
            <a:lnSpc>
              <a:spcPct val="90000"/>
            </a:lnSpc>
            <a:spcBef>
              <a:spcPct val="0"/>
            </a:spcBef>
            <a:spcAft>
              <a:spcPct val="35000"/>
            </a:spcAft>
          </a:pPr>
          <a:r>
            <a:rPr lang="zh-TW" sz="2100" b="1" kern="1200" baseline="0" dirty="0" smtClean="0">
              <a:latin typeface="Comic Sans MS" pitchFamily="66" charset="0"/>
              <a:ea typeface="微軟正黑體" pitchFamily="34" charset="-120"/>
            </a:rPr>
            <a:t>生活上的應用</a:t>
          </a:r>
          <a:r>
            <a:rPr lang="en-US" sz="2100" b="1" kern="1200" baseline="0" dirty="0" smtClean="0">
              <a:latin typeface="Comic Sans MS" pitchFamily="66" charset="0"/>
              <a:ea typeface="微軟正黑體" pitchFamily="34" charset="-120"/>
            </a:rPr>
            <a:t>——</a:t>
          </a:r>
          <a:r>
            <a:rPr lang="en-US" altLang="zh-TW" sz="2100" b="1" kern="1200" baseline="0" dirty="0" smtClean="0">
              <a:latin typeface="Comic Sans MS" pitchFamily="66" charset="0"/>
              <a:ea typeface="微軟正黑體" pitchFamily="34" charset="-120"/>
            </a:rPr>
            <a:t>Yahoo!</a:t>
          </a:r>
          <a:r>
            <a:rPr lang="zh-TW" altLang="en-US" sz="2100" b="1" kern="1200" baseline="0" dirty="0" smtClean="0">
              <a:latin typeface="Comic Sans MS" pitchFamily="66" charset="0"/>
              <a:ea typeface="微軟正黑體" pitchFamily="34" charset="-120"/>
            </a:rPr>
            <a:t>奇摩付費搜尋機制</a:t>
          </a:r>
          <a:endParaRPr lang="en-US" sz="2100" b="1" kern="1200" baseline="0" dirty="0">
            <a:latin typeface="Comic Sans MS" pitchFamily="66" charset="0"/>
            <a:ea typeface="微軟正黑體" pitchFamily="34" charset="-120"/>
          </a:endParaRPr>
        </a:p>
      </dsp:txBody>
      <dsp:txXfrm>
        <a:off x="407362" y="304645"/>
        <a:ext cx="5703073" cy="61992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43D9789-F929-4B5C-A24A-22E3AB09C9EF}">
      <dsp:nvSpPr>
        <dsp:cNvPr id="0" name=""/>
        <dsp:cNvSpPr/>
      </dsp:nvSpPr>
      <dsp:spPr>
        <a:xfrm>
          <a:off x="0" y="739615"/>
          <a:ext cx="8147248" cy="2028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317" tIns="479044" rIns="632317" bIns="163576" numCol="1" spcCol="1270" anchor="t" anchorCtr="0">
          <a:noAutofit/>
        </a:bodyPr>
        <a:lstStyle/>
        <a:p>
          <a:pPr marL="228600" lvl="1" indent="-228600" algn="l" defTabSz="1022350" rtl="0">
            <a:lnSpc>
              <a:spcPct val="90000"/>
            </a:lnSpc>
            <a:spcBef>
              <a:spcPct val="0"/>
            </a:spcBef>
            <a:spcAft>
              <a:spcPct val="15000"/>
            </a:spcAft>
            <a:buChar char="••"/>
          </a:pPr>
          <a:r>
            <a:rPr lang="en-US" altLang="zh-TW" sz="2300" b="0" kern="1200" baseline="0" dirty="0" smtClean="0">
              <a:latin typeface="Comic Sans MS" pitchFamily="66" charset="0"/>
              <a:ea typeface="微軟正黑體" pitchFamily="34" charset="-120"/>
            </a:rPr>
            <a:t>Google </a:t>
          </a:r>
          <a:r>
            <a:rPr lang="zh-TW" altLang="zh-TW" sz="2300" b="0" kern="1200" baseline="0" dirty="0" smtClean="0">
              <a:latin typeface="Comic Sans MS" pitchFamily="66" charset="0"/>
              <a:ea typeface="微軟正黑體" pitchFamily="34" charset="-120"/>
            </a:rPr>
            <a:t>的關鍵字廣告能讓使用者只提供部分的字詞就可以找到最多人點選的連結，透過不同關鍵字的組合，使用者也可找出不同的資料與廣告。</a:t>
          </a:r>
          <a:endParaRPr lang="zh-TW" sz="2300" b="0" kern="1200" baseline="0" dirty="0">
            <a:latin typeface="Comic Sans MS" pitchFamily="66" charset="0"/>
            <a:ea typeface="微軟正黑體" pitchFamily="34" charset="-120"/>
          </a:endParaRPr>
        </a:p>
      </dsp:txBody>
      <dsp:txXfrm>
        <a:off x="0" y="739615"/>
        <a:ext cx="8147248" cy="2028600"/>
      </dsp:txXfrm>
    </dsp:sp>
    <dsp:sp modelId="{AA00674A-440F-4655-AF65-EAF799B3A53B}">
      <dsp:nvSpPr>
        <dsp:cNvPr id="0" name=""/>
        <dsp:cNvSpPr/>
      </dsp:nvSpPr>
      <dsp:spPr>
        <a:xfrm>
          <a:off x="407362" y="400135"/>
          <a:ext cx="5703073"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563" tIns="0" rIns="215563" bIns="0" numCol="1" spcCol="1270" anchor="ctr" anchorCtr="0">
          <a:noAutofit/>
        </a:bodyPr>
        <a:lstStyle/>
        <a:p>
          <a:pPr lvl="0" algn="l" defTabSz="1022350" rtl="0">
            <a:lnSpc>
              <a:spcPct val="90000"/>
            </a:lnSpc>
            <a:spcBef>
              <a:spcPct val="0"/>
            </a:spcBef>
            <a:spcAft>
              <a:spcPct val="35000"/>
            </a:spcAft>
          </a:pPr>
          <a:r>
            <a:rPr lang="zh-TW" sz="2300" b="1" kern="1200" baseline="0" dirty="0" smtClean="0">
              <a:latin typeface="Comic Sans MS" pitchFamily="66" charset="0"/>
              <a:ea typeface="微軟正黑體" pitchFamily="34" charset="-120"/>
            </a:rPr>
            <a:t>生活上的應用</a:t>
          </a:r>
          <a:r>
            <a:rPr lang="en-US" sz="2300" b="1" kern="1200" baseline="0" dirty="0" smtClean="0">
              <a:latin typeface="Comic Sans MS" pitchFamily="66" charset="0"/>
              <a:ea typeface="微軟正黑體" pitchFamily="34" charset="-120"/>
            </a:rPr>
            <a:t>——</a:t>
          </a:r>
          <a:r>
            <a:rPr lang="en-US" altLang="zh-TW" sz="2300" b="1" kern="1200" baseline="0" dirty="0" smtClean="0">
              <a:latin typeface="Comic Sans MS" pitchFamily="66" charset="0"/>
              <a:ea typeface="微軟正黑體" pitchFamily="34" charset="-120"/>
            </a:rPr>
            <a:t>Google </a:t>
          </a:r>
          <a:r>
            <a:rPr lang="zh-TW" altLang="en-US" sz="2300" b="1" kern="1200" baseline="0" dirty="0" smtClean="0">
              <a:latin typeface="Comic Sans MS" pitchFamily="66" charset="0"/>
              <a:ea typeface="微軟正黑體" pitchFamily="34" charset="-120"/>
            </a:rPr>
            <a:t>的關鍵字廣告</a:t>
          </a:r>
          <a:endParaRPr lang="en-US" sz="2300" b="1" kern="1200" baseline="0" dirty="0">
            <a:latin typeface="Comic Sans MS" pitchFamily="66" charset="0"/>
            <a:ea typeface="微軟正黑體" pitchFamily="34" charset="-120"/>
          </a:endParaRPr>
        </a:p>
      </dsp:txBody>
      <dsp:txXfrm>
        <a:off x="407362" y="400135"/>
        <a:ext cx="5703073" cy="678960"/>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43D9789-F929-4B5C-A24A-22E3AB09C9EF}">
      <dsp:nvSpPr>
        <dsp:cNvPr id="0" name=""/>
        <dsp:cNvSpPr/>
      </dsp:nvSpPr>
      <dsp:spPr>
        <a:xfrm>
          <a:off x="0" y="325885"/>
          <a:ext cx="8147248" cy="28413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317" tIns="458216" rIns="632317" bIns="156464" numCol="1" spcCol="1270" anchor="t" anchorCtr="0">
          <a:noAutofit/>
        </a:bodyPr>
        <a:lstStyle/>
        <a:p>
          <a:pPr marL="228600" lvl="1" indent="-228600" algn="l" defTabSz="977900" rtl="0">
            <a:lnSpc>
              <a:spcPct val="90000"/>
            </a:lnSpc>
            <a:spcBef>
              <a:spcPct val="0"/>
            </a:spcBef>
            <a:spcAft>
              <a:spcPct val="15000"/>
            </a:spcAft>
            <a:buChar char="••"/>
          </a:pPr>
          <a:r>
            <a:rPr lang="en-US" altLang="zh-TW" sz="2200" b="0" kern="1200" baseline="0" dirty="0" smtClean="0">
              <a:latin typeface="Comic Sans MS" pitchFamily="66" charset="0"/>
              <a:ea typeface="微軟正黑體" pitchFamily="34" charset="-120"/>
            </a:rPr>
            <a:t>Foxy </a:t>
          </a:r>
          <a:r>
            <a:rPr lang="zh-TW" altLang="zh-TW" sz="2200" b="0" kern="1200" baseline="0" dirty="0" smtClean="0">
              <a:latin typeface="Comic Sans MS" pitchFamily="66" charset="0"/>
              <a:ea typeface="微軟正黑體" pitchFamily="34" charset="-120"/>
            </a:rPr>
            <a:t>憑藉著容易使用、搜尋與下載的使用模式，推出後就受到兩岸三地使用者的高度接受，在該平台上分享大量的資訊。但在 </a:t>
          </a:r>
          <a:r>
            <a:rPr lang="en-US" altLang="zh-TW" sz="2200" b="0" kern="1200" baseline="0" dirty="0" smtClean="0">
              <a:latin typeface="Comic Sans MS" pitchFamily="66" charset="0"/>
              <a:ea typeface="微軟正黑體" pitchFamily="34" charset="-120"/>
            </a:rPr>
            <a:t>2010 </a:t>
          </a:r>
          <a:r>
            <a:rPr lang="zh-TW" altLang="zh-TW" sz="2200" b="0" kern="1200" baseline="0" dirty="0" smtClean="0">
              <a:latin typeface="Comic Sans MS" pitchFamily="66" charset="0"/>
              <a:ea typeface="微軟正黑體" pitchFamily="34" charset="-120"/>
            </a:rPr>
            <a:t>年，其負責人因 </a:t>
          </a:r>
          <a:r>
            <a:rPr lang="en-US" altLang="zh-TW" sz="2200" b="0" kern="1200" baseline="0" dirty="0" smtClean="0">
              <a:latin typeface="Comic Sans MS" pitchFamily="66" charset="0"/>
              <a:ea typeface="微軟正黑體" pitchFamily="34" charset="-120"/>
            </a:rPr>
            <a:t>FOXY </a:t>
          </a:r>
          <a:r>
            <a:rPr lang="zh-TW" altLang="zh-TW" sz="2200" b="0" kern="1200" baseline="0" dirty="0" smtClean="0">
              <a:latin typeface="Comic Sans MS" pitchFamily="66" charset="0"/>
              <a:ea typeface="微軟正黑體" pitchFamily="34" charset="-120"/>
            </a:rPr>
            <a:t>涉及侵權，被處以 </a:t>
          </a:r>
          <a:r>
            <a:rPr lang="en-US" altLang="zh-TW" sz="2200" b="0" kern="1200" baseline="0" dirty="0" smtClean="0">
              <a:latin typeface="Comic Sans MS" pitchFamily="66" charset="0"/>
              <a:ea typeface="微軟正黑體" pitchFamily="34" charset="-120"/>
            </a:rPr>
            <a:t>1 </a:t>
          </a:r>
          <a:r>
            <a:rPr lang="zh-TW" altLang="zh-TW" sz="2200" b="0" kern="1200" baseline="0" dirty="0" smtClean="0">
              <a:latin typeface="Comic Sans MS" pitchFamily="66" charset="0"/>
              <a:ea typeface="微軟正黑體" pitchFamily="34" charset="-120"/>
            </a:rPr>
            <a:t>年半的有期徒刑，而公司也被勒令停業。</a:t>
          </a:r>
          <a:endParaRPr lang="zh-TW" sz="2200" b="0" kern="1200" baseline="0" dirty="0">
            <a:latin typeface="Comic Sans MS" pitchFamily="66" charset="0"/>
            <a:ea typeface="微軟正黑體" pitchFamily="34" charset="-120"/>
          </a:endParaRPr>
        </a:p>
      </dsp:txBody>
      <dsp:txXfrm>
        <a:off x="0" y="325885"/>
        <a:ext cx="8147248" cy="2841300"/>
      </dsp:txXfrm>
    </dsp:sp>
    <dsp:sp modelId="{AA00674A-440F-4655-AF65-EAF799B3A53B}">
      <dsp:nvSpPr>
        <dsp:cNvPr id="0" name=""/>
        <dsp:cNvSpPr/>
      </dsp:nvSpPr>
      <dsp:spPr>
        <a:xfrm>
          <a:off x="407362" y="1165"/>
          <a:ext cx="5703073"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563" tIns="0" rIns="215563" bIns="0" numCol="1" spcCol="1270" anchor="ctr" anchorCtr="0">
          <a:noAutofit/>
        </a:bodyPr>
        <a:lstStyle/>
        <a:p>
          <a:pPr lvl="0" algn="l" defTabSz="977900" rtl="0">
            <a:lnSpc>
              <a:spcPct val="90000"/>
            </a:lnSpc>
            <a:spcBef>
              <a:spcPct val="0"/>
            </a:spcBef>
            <a:spcAft>
              <a:spcPct val="35000"/>
            </a:spcAft>
          </a:pPr>
          <a:r>
            <a:rPr lang="zh-TW" sz="2200" b="1" kern="1200" baseline="0" dirty="0" smtClean="0">
              <a:latin typeface="Comic Sans MS" pitchFamily="66" charset="0"/>
              <a:ea typeface="微軟正黑體" pitchFamily="34" charset="-120"/>
            </a:rPr>
            <a:t>生活上的應用</a:t>
          </a:r>
          <a:r>
            <a:rPr lang="en-US" sz="2200" b="1" kern="1200" baseline="0" dirty="0" smtClean="0">
              <a:latin typeface="Comic Sans MS" pitchFamily="66" charset="0"/>
              <a:ea typeface="微軟正黑體" pitchFamily="34" charset="-120"/>
            </a:rPr>
            <a:t>——</a:t>
          </a:r>
          <a:r>
            <a:rPr lang="en-US" altLang="zh-TW" sz="2200" b="1" kern="1200" baseline="0" dirty="0" smtClean="0">
              <a:latin typeface="Comic Sans MS" pitchFamily="66" charset="0"/>
              <a:ea typeface="微軟正黑體" pitchFamily="34" charset="-120"/>
            </a:rPr>
            <a:t>FOXY </a:t>
          </a:r>
          <a:r>
            <a:rPr lang="zh-TW" altLang="en-US" sz="2200" b="1" kern="1200" baseline="0" dirty="0" smtClean="0">
              <a:latin typeface="Comic Sans MS" pitchFamily="66" charset="0"/>
              <a:ea typeface="微軟正黑體" pitchFamily="34" charset="-120"/>
            </a:rPr>
            <a:t>的侵權</a:t>
          </a:r>
          <a:endParaRPr lang="en-US" sz="2200" b="1" kern="1200" baseline="0" dirty="0">
            <a:latin typeface="Comic Sans MS" pitchFamily="66" charset="0"/>
            <a:ea typeface="微軟正黑體" pitchFamily="34" charset="-120"/>
          </a:endParaRPr>
        </a:p>
      </dsp:txBody>
      <dsp:txXfrm>
        <a:off x="407362" y="1165"/>
        <a:ext cx="5703073" cy="64944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C01C8E-1B55-4A42-BBAB-DD36E01F151E}" type="datetimeFigureOut">
              <a:rPr lang="zh-TW" altLang="en-US" smtClean="0"/>
              <a:pPr/>
              <a:t>2015/4/27</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8DD22F-5C51-4EE9-B183-E01CCDD29B92}"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bwMode="ltGray">
      <p:bgPr>
        <a:blipFill dpi="0" rotWithShape="0">
          <a:blip r:embed="rId2" cstate="print">
            <a:alphaModFix amt="80000"/>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bwMode="auto">
          <a:xfrm>
            <a:off x="0" y="1052736"/>
            <a:ext cx="9144000" cy="2232248"/>
          </a:xfrm>
          <a:gradFill>
            <a:gsLst>
              <a:gs pos="100000">
                <a:schemeClr val="accent1">
                  <a:gamma/>
                  <a:shade val="46275"/>
                  <a:invGamma/>
                  <a:alpha val="0"/>
                </a:schemeClr>
              </a:gs>
              <a:gs pos="50000">
                <a:schemeClr val="accent1"/>
              </a:gs>
              <a:gs pos="100000">
                <a:schemeClr val="accent1">
                  <a:gamma/>
                  <a:shade val="46275"/>
                  <a:invGamma/>
                </a:schemeClr>
              </a:gs>
            </a:gsLst>
            <a:path path="shape">
              <a:fillToRect l="50000" t="50000" r="50000" b="50000"/>
            </a:path>
          </a:gradFill>
          <a:ln>
            <a:noFill/>
          </a:ln>
        </p:spPr>
        <p:style>
          <a:lnRef idx="2">
            <a:schemeClr val="accent4">
              <a:shade val="50000"/>
            </a:schemeClr>
          </a:lnRef>
          <a:fillRef idx="1">
            <a:schemeClr val="accent4"/>
          </a:fillRef>
          <a:effectRef idx="0">
            <a:schemeClr val="accent4"/>
          </a:effectRef>
          <a:fontRef idx="none"/>
        </p:style>
        <p:txBody>
          <a:bodyPr>
            <a:scene3d>
              <a:camera prst="orthographicFront"/>
              <a:lightRig rig="glow" dir="tl">
                <a:rot lat="0" lon="0" rev="5400000"/>
              </a:lightRig>
            </a:scene3d>
            <a:sp3d contourW="12700">
              <a:bevelT w="25400" h="25400"/>
              <a:contourClr>
                <a:schemeClr val="accent6">
                  <a:shade val="73000"/>
                </a:schemeClr>
              </a:contourClr>
            </a:sp3d>
          </a:bodyPr>
          <a:lstStyle>
            <a:lvl1pPr algn="ctr">
              <a:defRPr sz="5400" b="1" cap="none" spc="0">
                <a:ln w="11430"/>
                <a:solidFill>
                  <a:schemeClr val="accent5"/>
                </a:solidFill>
                <a:effectLst>
                  <a:outerShdw blurRad="80000" dist="40000" dir="5040000" algn="tl">
                    <a:srgbClr val="000000">
                      <a:alpha val="30000"/>
                    </a:srgbClr>
                  </a:outerShdw>
                </a:effectLst>
              </a:defRPr>
            </a:lvl1pPr>
          </a:lstStyle>
          <a:p>
            <a:r>
              <a:rPr lang="zh-TW" altLang="en-US" smtClean="0"/>
              <a:t>按一下以編輯母片標題樣式</a:t>
            </a:r>
            <a:endParaRPr lang="en-US" altLang="zh-TW" dirty="0"/>
          </a:p>
        </p:txBody>
      </p:sp>
      <p:sp>
        <p:nvSpPr>
          <p:cNvPr id="3075" name="Rectangle 3"/>
          <p:cNvSpPr>
            <a:spLocks noGrp="1" noChangeArrowheads="1"/>
          </p:cNvSpPr>
          <p:nvPr>
            <p:ph type="subTitle" idx="1"/>
          </p:nvPr>
        </p:nvSpPr>
        <p:spPr bwMode="gray">
          <a:xfrm>
            <a:off x="0" y="3933056"/>
            <a:ext cx="9144000" cy="1012627"/>
          </a:xfrm>
          <a:noFill/>
        </p:spPr>
        <p:txBody>
          <a:bodyPr anchor="ctr" anchorCtr="0"/>
          <a:lstStyle>
            <a:lvl1pPr marL="0" indent="0" algn="ctr">
              <a:buFont typeface="Wingdings" pitchFamily="2" charset="2"/>
              <a:buNone/>
              <a:defRPr sz="3600" b="1">
                <a:solidFill>
                  <a:schemeClr val="bg1"/>
                </a:solidFill>
              </a:defRPr>
            </a:lvl1pPr>
          </a:lstStyle>
          <a:p>
            <a:r>
              <a:rPr lang="zh-TW" altLang="en-US" smtClean="0"/>
              <a:t>按一下以編輯母片副標題樣式</a:t>
            </a:r>
            <a:endParaRPr lang="en-US" altLang="zh-TW" dirty="0"/>
          </a:p>
        </p:txBody>
      </p:sp>
      <p:pic>
        <p:nvPicPr>
          <p:cNvPr id="5" name="圖片 4" descr="網路行銷CEO二版封面.jpg"/>
          <p:cNvPicPr>
            <a:picLocks noChangeAspect="1"/>
          </p:cNvPicPr>
          <p:nvPr/>
        </p:nvPicPr>
        <p:blipFill>
          <a:blip r:embed="rId3" cstate="print"/>
          <a:stretch>
            <a:fillRect/>
          </a:stretch>
        </p:blipFill>
        <p:spPr>
          <a:xfrm>
            <a:off x="3419872" y="5445224"/>
            <a:ext cx="3630857" cy="1080000"/>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pic>
        <p:nvPicPr>
          <p:cNvPr id="7" name="圖片 6" descr="logo-彩色.jpg"/>
          <p:cNvPicPr>
            <a:picLocks noChangeAspect="1"/>
          </p:cNvPicPr>
          <p:nvPr/>
        </p:nvPicPr>
        <p:blipFill>
          <a:blip r:embed="rId4" cstate="print">
            <a:clrChange>
              <a:clrFrom>
                <a:srgbClr val="FFFFFF"/>
              </a:clrFrom>
              <a:clrTo>
                <a:srgbClr val="FFFFFF">
                  <a:alpha val="0"/>
                </a:srgbClr>
              </a:clrTo>
            </a:clrChange>
          </a:blip>
          <a:stretch>
            <a:fillRect/>
          </a:stretch>
        </p:blipFill>
        <p:spPr>
          <a:xfrm>
            <a:off x="611560" y="5949280"/>
            <a:ext cx="1664208" cy="649224"/>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頁尾版面配置區 3"/>
          <p:cNvSpPr>
            <a:spLocks noGrp="1"/>
          </p:cNvSpPr>
          <p:nvPr>
            <p:ph type="ftr" sz="quarter" idx="10"/>
          </p:nvPr>
        </p:nvSpPr>
        <p:spPr/>
        <p:txBody>
          <a:bodyPr/>
          <a:lstStyle>
            <a:lvl1pPr>
              <a:defRPr/>
            </a:lvl1pPr>
          </a:lstStyle>
          <a:p>
            <a:r>
              <a:rPr lang="zh-TW" altLang="en-US" smtClean="0"/>
              <a:t>第</a:t>
            </a:r>
            <a:r>
              <a:rPr lang="en-US" altLang="zh-TW" smtClean="0"/>
              <a:t>13</a:t>
            </a:r>
            <a:r>
              <a:rPr lang="zh-TW" altLang="en-US" smtClean="0"/>
              <a:t>章 網路行銷與推廣</a:t>
            </a:r>
            <a:endParaRPr lang="en-US" altLang="zh-TW"/>
          </a:p>
        </p:txBody>
      </p:sp>
      <p:sp>
        <p:nvSpPr>
          <p:cNvPr id="5" name="投影片編號版面配置區 4"/>
          <p:cNvSpPr>
            <a:spLocks noGrp="1"/>
          </p:cNvSpPr>
          <p:nvPr>
            <p:ph type="sldNum" sz="quarter" idx="11"/>
          </p:nvPr>
        </p:nvSpPr>
        <p:spPr/>
        <p:txBody>
          <a:bodyPr/>
          <a:lstStyle>
            <a:lvl1pPr>
              <a:defRPr/>
            </a:lvl1pPr>
          </a:lstStyle>
          <a:p>
            <a:fld id="{7EC8E5C6-22C7-4AC6-BD58-CF6DC3CE9F19}" type="slidenum">
              <a:rPr lang="en-US" altLang="zh-TW" smtClean="0"/>
              <a:pPr/>
              <a:t>‹#›</a:t>
            </a:fld>
            <a:endParaRPr lang="en-US" altLang="zh-TW"/>
          </a:p>
        </p:txBody>
      </p:sp>
      <p:sp>
        <p:nvSpPr>
          <p:cNvPr id="6" name="日期版面配置區 5"/>
          <p:cNvSpPr>
            <a:spLocks noGrp="1"/>
          </p:cNvSpPr>
          <p:nvPr>
            <p:ph type="dt" sz="half" idx="12"/>
          </p:nvPr>
        </p:nvSpPr>
        <p:spPr/>
        <p:txBody>
          <a:bodyPr/>
          <a:lstStyle>
            <a:lvl1pPr>
              <a:defRPr/>
            </a:lvl1pPr>
          </a:lstStyle>
          <a:p>
            <a:r>
              <a:rPr lang="en-US" altLang="zh-TW" smtClean="0"/>
              <a:t>Copyright © </a:t>
            </a:r>
            <a:r>
              <a:rPr lang="zh-TW" altLang="en-US" smtClean="0"/>
              <a:t>滄海圖書</a:t>
            </a:r>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28600"/>
            <a:ext cx="2057400" cy="61722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28600"/>
            <a:ext cx="6019800" cy="61722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頁尾版面配置區 3"/>
          <p:cNvSpPr>
            <a:spLocks noGrp="1"/>
          </p:cNvSpPr>
          <p:nvPr>
            <p:ph type="ftr" sz="quarter" idx="10"/>
          </p:nvPr>
        </p:nvSpPr>
        <p:spPr/>
        <p:txBody>
          <a:bodyPr/>
          <a:lstStyle>
            <a:lvl1pPr>
              <a:defRPr/>
            </a:lvl1pPr>
          </a:lstStyle>
          <a:p>
            <a:r>
              <a:rPr lang="zh-TW" altLang="en-US" smtClean="0"/>
              <a:t>第</a:t>
            </a:r>
            <a:r>
              <a:rPr lang="en-US" altLang="zh-TW" smtClean="0"/>
              <a:t>13</a:t>
            </a:r>
            <a:r>
              <a:rPr lang="zh-TW" altLang="en-US" smtClean="0"/>
              <a:t>章 網路行銷與推廣</a:t>
            </a:r>
            <a:endParaRPr lang="en-US" altLang="zh-TW"/>
          </a:p>
        </p:txBody>
      </p:sp>
      <p:sp>
        <p:nvSpPr>
          <p:cNvPr id="5" name="投影片編號版面配置區 4"/>
          <p:cNvSpPr>
            <a:spLocks noGrp="1"/>
          </p:cNvSpPr>
          <p:nvPr>
            <p:ph type="sldNum" sz="quarter" idx="11"/>
          </p:nvPr>
        </p:nvSpPr>
        <p:spPr/>
        <p:txBody>
          <a:bodyPr/>
          <a:lstStyle>
            <a:lvl1pPr>
              <a:defRPr/>
            </a:lvl1pPr>
          </a:lstStyle>
          <a:p>
            <a:fld id="{B7468D8A-8F83-44D1-8620-0188EA9C0FEC}" type="slidenum">
              <a:rPr lang="en-US" altLang="zh-TW" smtClean="0"/>
              <a:pPr/>
              <a:t>‹#›</a:t>
            </a:fld>
            <a:endParaRPr lang="en-US" altLang="zh-TW"/>
          </a:p>
        </p:txBody>
      </p:sp>
      <p:sp>
        <p:nvSpPr>
          <p:cNvPr id="6" name="日期版面配置區 5"/>
          <p:cNvSpPr>
            <a:spLocks noGrp="1"/>
          </p:cNvSpPr>
          <p:nvPr>
            <p:ph type="dt" sz="half" idx="12"/>
          </p:nvPr>
        </p:nvSpPr>
        <p:spPr/>
        <p:txBody>
          <a:bodyPr/>
          <a:lstStyle>
            <a:lvl1pPr>
              <a:defRPr/>
            </a:lvl1pPr>
          </a:lstStyle>
          <a:p>
            <a:r>
              <a:rPr lang="en-US" altLang="zh-TW" smtClean="0"/>
              <a:t>Copyright © </a:t>
            </a:r>
            <a:r>
              <a:rPr lang="zh-TW" altLang="en-US" smtClean="0"/>
              <a:t>滄海圖書</a:t>
            </a:r>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67544" y="0"/>
            <a:ext cx="6695256" cy="980728"/>
          </a:xfrm>
        </p:spPr>
        <p:txBody>
          <a:bodyPr/>
          <a:lstStyle/>
          <a:p>
            <a:r>
              <a:rPr lang="zh-TW" altLang="en-US" smtClean="0"/>
              <a:t>按一下以編輯母片標題樣式</a:t>
            </a:r>
            <a:endParaRPr lang="zh-TW" altLang="en-US" dirty="0"/>
          </a:p>
        </p:txBody>
      </p:sp>
      <p:sp>
        <p:nvSpPr>
          <p:cNvPr id="3" name="表格版面配置區 2"/>
          <p:cNvSpPr>
            <a:spLocks noGrp="1"/>
          </p:cNvSpPr>
          <p:nvPr>
            <p:ph type="tbl" idx="1"/>
          </p:nvPr>
        </p:nvSpPr>
        <p:spPr>
          <a:xfrm>
            <a:off x="457200" y="1143000"/>
            <a:ext cx="8229600" cy="5257800"/>
          </a:xfrm>
        </p:spPr>
        <p:txBody>
          <a:bodyPr/>
          <a:lstStyle/>
          <a:p>
            <a:r>
              <a:rPr lang="zh-TW" altLang="en-US" smtClean="0"/>
              <a:t>按一下圖示以新增表格</a:t>
            </a:r>
            <a:endParaRPr lang="zh-TW" altLang="en-US"/>
          </a:p>
        </p:txBody>
      </p:sp>
      <p:sp>
        <p:nvSpPr>
          <p:cNvPr id="4" name="頁尾版面配置區 3"/>
          <p:cNvSpPr>
            <a:spLocks noGrp="1"/>
          </p:cNvSpPr>
          <p:nvPr>
            <p:ph type="ftr" sz="quarter" idx="10"/>
          </p:nvPr>
        </p:nvSpPr>
        <p:spPr>
          <a:xfrm>
            <a:off x="6172200" y="6521450"/>
            <a:ext cx="2743200" cy="260350"/>
          </a:xfrm>
        </p:spPr>
        <p:txBody>
          <a:bodyPr/>
          <a:lstStyle>
            <a:lvl1pPr>
              <a:defRPr/>
            </a:lvl1pPr>
          </a:lstStyle>
          <a:p>
            <a:r>
              <a:rPr lang="zh-TW" altLang="en-US" smtClean="0"/>
              <a:t>第</a:t>
            </a:r>
            <a:r>
              <a:rPr lang="en-US" altLang="zh-TW" smtClean="0"/>
              <a:t>13</a:t>
            </a:r>
            <a:r>
              <a:rPr lang="zh-TW" altLang="en-US" smtClean="0"/>
              <a:t>章 網路行銷與推廣</a:t>
            </a:r>
            <a:endParaRPr lang="en-US" altLang="zh-TW"/>
          </a:p>
        </p:txBody>
      </p:sp>
      <p:sp>
        <p:nvSpPr>
          <p:cNvPr id="5" name="投影片編號版面配置區 4"/>
          <p:cNvSpPr>
            <a:spLocks noGrp="1"/>
          </p:cNvSpPr>
          <p:nvPr>
            <p:ph type="sldNum" sz="quarter" idx="11"/>
          </p:nvPr>
        </p:nvSpPr>
        <p:spPr>
          <a:xfrm>
            <a:off x="3429000" y="6521450"/>
            <a:ext cx="2133600" cy="263525"/>
          </a:xfrm>
        </p:spPr>
        <p:txBody>
          <a:bodyPr/>
          <a:lstStyle>
            <a:lvl1pPr>
              <a:defRPr/>
            </a:lvl1pPr>
          </a:lstStyle>
          <a:p>
            <a:fld id="{E234BF0B-541C-4B24-BC8F-18B3522073AF}" type="slidenum">
              <a:rPr lang="en-US" altLang="zh-TW" smtClean="0"/>
              <a:pPr/>
              <a:t>‹#›</a:t>
            </a:fld>
            <a:endParaRPr lang="en-US" altLang="zh-TW"/>
          </a:p>
        </p:txBody>
      </p:sp>
      <p:sp>
        <p:nvSpPr>
          <p:cNvPr id="6" name="日期版面配置區 5"/>
          <p:cNvSpPr>
            <a:spLocks noGrp="1"/>
          </p:cNvSpPr>
          <p:nvPr>
            <p:ph type="dt" sz="half" idx="12"/>
          </p:nvPr>
        </p:nvSpPr>
        <p:spPr>
          <a:xfrm>
            <a:off x="304800" y="6521450"/>
            <a:ext cx="2743200" cy="288925"/>
          </a:xfrm>
        </p:spPr>
        <p:txBody>
          <a:bodyPr/>
          <a:lstStyle>
            <a:lvl1pPr>
              <a:defRPr/>
            </a:lvl1pPr>
          </a:lstStyle>
          <a:p>
            <a:r>
              <a:rPr lang="en-US" altLang="zh-TW" smtClean="0"/>
              <a:t>Copyright © </a:t>
            </a:r>
            <a:r>
              <a:rPr lang="zh-TW" altLang="en-US" smtClean="0"/>
              <a:t>滄海圖書</a:t>
            </a:r>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39552" y="1143000"/>
            <a:ext cx="8147248" cy="5257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4" name="頁尾版面配置區 3"/>
          <p:cNvSpPr>
            <a:spLocks noGrp="1"/>
          </p:cNvSpPr>
          <p:nvPr>
            <p:ph type="ftr" sz="quarter" idx="10"/>
          </p:nvPr>
        </p:nvSpPr>
        <p:spPr/>
        <p:txBody>
          <a:bodyPr/>
          <a:lstStyle>
            <a:lvl1pPr>
              <a:defRPr/>
            </a:lvl1pPr>
          </a:lstStyle>
          <a:p>
            <a:r>
              <a:rPr lang="zh-TW" altLang="en-US" smtClean="0"/>
              <a:t>第</a:t>
            </a:r>
            <a:r>
              <a:rPr lang="en-US" altLang="zh-TW" smtClean="0"/>
              <a:t>13</a:t>
            </a:r>
            <a:r>
              <a:rPr lang="zh-TW" altLang="en-US" smtClean="0"/>
              <a:t>章 網路行銷與推廣</a:t>
            </a:r>
            <a:endParaRPr lang="en-US" altLang="zh-TW"/>
          </a:p>
        </p:txBody>
      </p:sp>
      <p:sp>
        <p:nvSpPr>
          <p:cNvPr id="5" name="投影片編號版面配置區 4"/>
          <p:cNvSpPr>
            <a:spLocks noGrp="1"/>
          </p:cNvSpPr>
          <p:nvPr>
            <p:ph type="sldNum" sz="quarter" idx="11"/>
          </p:nvPr>
        </p:nvSpPr>
        <p:spPr/>
        <p:txBody>
          <a:bodyPr/>
          <a:lstStyle>
            <a:lvl1pPr>
              <a:defRPr/>
            </a:lvl1pPr>
          </a:lstStyle>
          <a:p>
            <a:fld id="{A3DEC8BA-62D7-46A7-9980-A77EEE976E4E}" type="slidenum">
              <a:rPr lang="en-US" altLang="zh-TW" smtClean="0"/>
              <a:pPr/>
              <a:t>‹#›</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lvl1pPr>
              <a:defRPr/>
            </a:lvl1pPr>
          </a:lstStyle>
          <a:p>
            <a:r>
              <a:rPr lang="en-US" altLang="zh-TW" smtClean="0"/>
              <a:t>Copyright © </a:t>
            </a:r>
            <a:r>
              <a:rPr lang="zh-TW" altLang="en-US" smtClean="0"/>
              <a:t>滄海圖書</a:t>
            </a:r>
            <a:endParaRPr lang="en-US" altLang="zh-TW"/>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zh-TW" altLang="en-US" smtClean="0"/>
              <a:t>按一下以編輯母片標題樣式</a:t>
            </a:r>
            <a:endParaRPr lang="zh-TW" altLang="en-US" dirty="0"/>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頁尾版面配置區 3"/>
          <p:cNvSpPr>
            <a:spLocks noGrp="1"/>
          </p:cNvSpPr>
          <p:nvPr>
            <p:ph type="ftr" sz="quarter" idx="10"/>
          </p:nvPr>
        </p:nvSpPr>
        <p:spPr/>
        <p:txBody>
          <a:bodyPr/>
          <a:lstStyle>
            <a:lvl1pPr>
              <a:defRPr/>
            </a:lvl1pPr>
          </a:lstStyle>
          <a:p>
            <a:r>
              <a:rPr lang="zh-TW" altLang="en-US" smtClean="0"/>
              <a:t>第</a:t>
            </a:r>
            <a:r>
              <a:rPr lang="en-US" altLang="zh-TW" smtClean="0"/>
              <a:t>13</a:t>
            </a:r>
            <a:r>
              <a:rPr lang="zh-TW" altLang="en-US" smtClean="0"/>
              <a:t>章 網路行銷與推廣</a:t>
            </a:r>
            <a:endParaRPr lang="en-US" altLang="zh-TW"/>
          </a:p>
        </p:txBody>
      </p:sp>
      <p:sp>
        <p:nvSpPr>
          <p:cNvPr id="5" name="投影片編號版面配置區 4"/>
          <p:cNvSpPr>
            <a:spLocks noGrp="1"/>
          </p:cNvSpPr>
          <p:nvPr>
            <p:ph type="sldNum" sz="quarter" idx="11"/>
          </p:nvPr>
        </p:nvSpPr>
        <p:spPr/>
        <p:txBody>
          <a:bodyPr/>
          <a:lstStyle>
            <a:lvl1pPr>
              <a:defRPr/>
            </a:lvl1pPr>
          </a:lstStyle>
          <a:p>
            <a:fld id="{68BA3E7A-87E7-4C97-AD20-DE42A8C59E85}" type="slidenum">
              <a:rPr lang="en-US" altLang="zh-TW" smtClean="0"/>
              <a:pPr/>
              <a:t>‹#›</a:t>
            </a:fld>
            <a:endParaRPr lang="en-US" altLang="zh-TW"/>
          </a:p>
        </p:txBody>
      </p:sp>
      <p:sp>
        <p:nvSpPr>
          <p:cNvPr id="6" name="日期版面配置區 5"/>
          <p:cNvSpPr>
            <a:spLocks noGrp="1"/>
          </p:cNvSpPr>
          <p:nvPr>
            <p:ph type="dt" sz="half" idx="12"/>
          </p:nvPr>
        </p:nvSpPr>
        <p:spPr/>
        <p:txBody>
          <a:bodyPr/>
          <a:lstStyle>
            <a:lvl1pPr>
              <a:defRPr/>
            </a:lvl1pPr>
          </a:lstStyle>
          <a:p>
            <a:r>
              <a:rPr lang="en-US" altLang="zh-TW" smtClean="0"/>
              <a:t>Copyright © </a:t>
            </a:r>
            <a:r>
              <a:rPr lang="zh-TW" altLang="en-US" smtClean="0"/>
              <a:t>滄海圖書</a:t>
            </a:r>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1430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1430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頁尾版面配置區 4"/>
          <p:cNvSpPr>
            <a:spLocks noGrp="1"/>
          </p:cNvSpPr>
          <p:nvPr>
            <p:ph type="ftr" sz="quarter" idx="10"/>
          </p:nvPr>
        </p:nvSpPr>
        <p:spPr/>
        <p:txBody>
          <a:bodyPr/>
          <a:lstStyle>
            <a:lvl1pPr>
              <a:defRPr/>
            </a:lvl1pPr>
          </a:lstStyle>
          <a:p>
            <a:r>
              <a:rPr lang="zh-TW" altLang="en-US" smtClean="0"/>
              <a:t>第</a:t>
            </a:r>
            <a:r>
              <a:rPr lang="en-US" altLang="zh-TW" smtClean="0"/>
              <a:t>13</a:t>
            </a:r>
            <a:r>
              <a:rPr lang="zh-TW" altLang="en-US" smtClean="0"/>
              <a:t>章 網路行銷與推廣</a:t>
            </a:r>
            <a:endParaRPr lang="en-US" altLang="zh-TW"/>
          </a:p>
        </p:txBody>
      </p:sp>
      <p:sp>
        <p:nvSpPr>
          <p:cNvPr id="6" name="投影片編號版面配置區 5"/>
          <p:cNvSpPr>
            <a:spLocks noGrp="1"/>
          </p:cNvSpPr>
          <p:nvPr>
            <p:ph type="sldNum" sz="quarter" idx="11"/>
          </p:nvPr>
        </p:nvSpPr>
        <p:spPr/>
        <p:txBody>
          <a:bodyPr/>
          <a:lstStyle>
            <a:lvl1pPr>
              <a:defRPr/>
            </a:lvl1pPr>
          </a:lstStyle>
          <a:p>
            <a:fld id="{20D8824F-3647-4D17-AED6-3EF5BC0FAA96}" type="slidenum">
              <a:rPr lang="en-US" altLang="zh-TW" smtClean="0"/>
              <a:pPr/>
              <a:t>‹#›</a:t>
            </a:fld>
            <a:endParaRPr lang="en-US" altLang="zh-TW"/>
          </a:p>
        </p:txBody>
      </p:sp>
      <p:sp>
        <p:nvSpPr>
          <p:cNvPr id="7" name="日期版面配置區 6"/>
          <p:cNvSpPr>
            <a:spLocks noGrp="1"/>
          </p:cNvSpPr>
          <p:nvPr>
            <p:ph type="dt" sz="half" idx="12"/>
          </p:nvPr>
        </p:nvSpPr>
        <p:spPr/>
        <p:txBody>
          <a:bodyPr/>
          <a:lstStyle>
            <a:lvl1pPr>
              <a:defRPr/>
            </a:lvl1pPr>
          </a:lstStyle>
          <a:p>
            <a:r>
              <a:rPr lang="en-US" altLang="zh-TW" smtClean="0"/>
              <a:t>Copyright © </a:t>
            </a:r>
            <a:r>
              <a:rPr lang="zh-TW" altLang="en-US" smtClean="0"/>
              <a:t>滄海圖書</a:t>
            </a:r>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8229600" cy="980728"/>
          </a:xfrm>
        </p:spPr>
        <p:txBody>
          <a:bodyPr/>
          <a:lstStyle>
            <a:lvl1pPr>
              <a:defRPr/>
            </a:lvl1pPr>
          </a:lstStyle>
          <a:p>
            <a:r>
              <a:rPr lang="zh-TW" altLang="en-US" smtClean="0"/>
              <a:t>按一下以編輯母片標題樣式</a:t>
            </a:r>
            <a:endParaRPr lang="zh-TW" altLang="en-US" dirty="0"/>
          </a:p>
        </p:txBody>
      </p:sp>
      <p:sp>
        <p:nvSpPr>
          <p:cNvPr id="3" name="文字版面配置區 2"/>
          <p:cNvSpPr>
            <a:spLocks noGrp="1"/>
          </p:cNvSpPr>
          <p:nvPr>
            <p:ph type="body" idx="1"/>
          </p:nvPr>
        </p:nvSpPr>
        <p:spPr>
          <a:xfrm>
            <a:off x="457200" y="1124744"/>
            <a:ext cx="4040188" cy="639762"/>
          </a:xfrm>
        </p:spPr>
        <p:txBody>
          <a:bodyPr anchor="b"/>
          <a:lstStyle>
            <a:lvl1pPr marL="0" indent="0">
              <a:buNone/>
              <a:defRPr sz="2800" b="1">
                <a:solidFill>
                  <a:srgbClr val="C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1836514"/>
            <a:ext cx="4040188" cy="454481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5" name="文字版面配置區 4"/>
          <p:cNvSpPr>
            <a:spLocks noGrp="1"/>
          </p:cNvSpPr>
          <p:nvPr>
            <p:ph type="body" sz="quarter" idx="3"/>
          </p:nvPr>
        </p:nvSpPr>
        <p:spPr>
          <a:xfrm>
            <a:off x="4645025" y="1124744"/>
            <a:ext cx="4041775" cy="639762"/>
          </a:xfrm>
        </p:spPr>
        <p:txBody>
          <a:bodyPr anchor="b"/>
          <a:lstStyle>
            <a:lvl1pPr marL="0" indent="0">
              <a:buNone/>
              <a:defRPr sz="2800" b="1">
                <a:solidFill>
                  <a:srgbClr val="C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1836514"/>
            <a:ext cx="4041775" cy="454481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頁尾版面配置區 6"/>
          <p:cNvSpPr>
            <a:spLocks noGrp="1"/>
          </p:cNvSpPr>
          <p:nvPr>
            <p:ph type="ftr" sz="quarter" idx="10"/>
          </p:nvPr>
        </p:nvSpPr>
        <p:spPr/>
        <p:txBody>
          <a:bodyPr/>
          <a:lstStyle>
            <a:lvl1pPr>
              <a:defRPr/>
            </a:lvl1pPr>
          </a:lstStyle>
          <a:p>
            <a:r>
              <a:rPr lang="zh-TW" altLang="en-US" smtClean="0"/>
              <a:t>第</a:t>
            </a:r>
            <a:r>
              <a:rPr lang="en-US" altLang="zh-TW" smtClean="0"/>
              <a:t>13</a:t>
            </a:r>
            <a:r>
              <a:rPr lang="zh-TW" altLang="en-US" smtClean="0"/>
              <a:t>章 網路行銷與推廣</a:t>
            </a:r>
            <a:endParaRPr lang="en-US" altLang="zh-TW"/>
          </a:p>
        </p:txBody>
      </p:sp>
      <p:sp>
        <p:nvSpPr>
          <p:cNvPr id="8" name="投影片編號版面配置區 7"/>
          <p:cNvSpPr>
            <a:spLocks noGrp="1"/>
          </p:cNvSpPr>
          <p:nvPr>
            <p:ph type="sldNum" sz="quarter" idx="11"/>
          </p:nvPr>
        </p:nvSpPr>
        <p:spPr/>
        <p:txBody>
          <a:bodyPr/>
          <a:lstStyle>
            <a:lvl1pPr>
              <a:defRPr/>
            </a:lvl1pPr>
          </a:lstStyle>
          <a:p>
            <a:fld id="{A14C9131-9FE9-4630-85FD-BB8C07B7F0CE}" type="slidenum">
              <a:rPr lang="en-US" altLang="zh-TW" smtClean="0"/>
              <a:pPr/>
              <a:t>‹#›</a:t>
            </a:fld>
            <a:endParaRPr lang="en-US" altLang="zh-TW"/>
          </a:p>
        </p:txBody>
      </p:sp>
      <p:sp>
        <p:nvSpPr>
          <p:cNvPr id="9" name="日期版面配置區 8"/>
          <p:cNvSpPr>
            <a:spLocks noGrp="1"/>
          </p:cNvSpPr>
          <p:nvPr>
            <p:ph type="dt" sz="half" idx="12"/>
          </p:nvPr>
        </p:nvSpPr>
        <p:spPr/>
        <p:txBody>
          <a:bodyPr/>
          <a:lstStyle>
            <a:lvl1pPr>
              <a:defRPr/>
            </a:lvl1pPr>
          </a:lstStyle>
          <a:p>
            <a:r>
              <a:rPr lang="en-US" altLang="zh-TW" smtClean="0"/>
              <a:t>Copyright © </a:t>
            </a:r>
            <a:r>
              <a:rPr lang="zh-TW" altLang="en-US" smtClean="0"/>
              <a:t>滄海圖書</a:t>
            </a:r>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頁尾版面配置區 2"/>
          <p:cNvSpPr>
            <a:spLocks noGrp="1"/>
          </p:cNvSpPr>
          <p:nvPr>
            <p:ph type="ftr" sz="quarter" idx="10"/>
          </p:nvPr>
        </p:nvSpPr>
        <p:spPr/>
        <p:txBody>
          <a:bodyPr/>
          <a:lstStyle>
            <a:lvl1pPr>
              <a:defRPr/>
            </a:lvl1pPr>
          </a:lstStyle>
          <a:p>
            <a:r>
              <a:rPr lang="zh-TW" altLang="en-US" smtClean="0"/>
              <a:t>第</a:t>
            </a:r>
            <a:r>
              <a:rPr lang="en-US" altLang="zh-TW" smtClean="0"/>
              <a:t>13</a:t>
            </a:r>
            <a:r>
              <a:rPr lang="zh-TW" altLang="en-US" smtClean="0"/>
              <a:t>章 網路行銷與推廣</a:t>
            </a:r>
            <a:endParaRPr lang="en-US" altLang="zh-TW"/>
          </a:p>
        </p:txBody>
      </p:sp>
      <p:sp>
        <p:nvSpPr>
          <p:cNvPr id="4" name="投影片編號版面配置區 3"/>
          <p:cNvSpPr>
            <a:spLocks noGrp="1"/>
          </p:cNvSpPr>
          <p:nvPr>
            <p:ph type="sldNum" sz="quarter" idx="11"/>
          </p:nvPr>
        </p:nvSpPr>
        <p:spPr/>
        <p:txBody>
          <a:bodyPr/>
          <a:lstStyle>
            <a:lvl1pPr>
              <a:defRPr/>
            </a:lvl1pPr>
          </a:lstStyle>
          <a:p>
            <a:fld id="{EB02C2A6-B111-49CD-ABB5-5118BF4D06E8}" type="slidenum">
              <a:rPr lang="en-US" altLang="zh-TW" smtClean="0"/>
              <a:pPr/>
              <a:t>‹#›</a:t>
            </a:fld>
            <a:endParaRPr lang="en-US" altLang="zh-TW"/>
          </a:p>
        </p:txBody>
      </p:sp>
      <p:sp>
        <p:nvSpPr>
          <p:cNvPr id="5" name="日期版面配置區 4"/>
          <p:cNvSpPr>
            <a:spLocks noGrp="1"/>
          </p:cNvSpPr>
          <p:nvPr>
            <p:ph type="dt" sz="half" idx="12"/>
          </p:nvPr>
        </p:nvSpPr>
        <p:spPr/>
        <p:txBody>
          <a:bodyPr/>
          <a:lstStyle>
            <a:lvl1pPr>
              <a:defRPr/>
            </a:lvl1pPr>
          </a:lstStyle>
          <a:p>
            <a:r>
              <a:rPr lang="en-US" altLang="zh-TW" smtClean="0"/>
              <a:t>Copyright © </a:t>
            </a:r>
            <a:r>
              <a:rPr lang="zh-TW" altLang="en-US" smtClean="0"/>
              <a:t>滄海圖書</a:t>
            </a:r>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lvl1pPr>
              <a:defRPr/>
            </a:lvl1pPr>
          </a:lstStyle>
          <a:p>
            <a:r>
              <a:rPr lang="zh-TW" altLang="en-US" smtClean="0"/>
              <a:t>第</a:t>
            </a:r>
            <a:r>
              <a:rPr lang="en-US" altLang="zh-TW" smtClean="0"/>
              <a:t>13</a:t>
            </a:r>
            <a:r>
              <a:rPr lang="zh-TW" altLang="en-US" smtClean="0"/>
              <a:t>章 網路行銷與推廣</a:t>
            </a:r>
            <a:endParaRPr lang="en-US" altLang="zh-TW"/>
          </a:p>
        </p:txBody>
      </p:sp>
      <p:sp>
        <p:nvSpPr>
          <p:cNvPr id="3" name="投影片編號版面配置區 2"/>
          <p:cNvSpPr>
            <a:spLocks noGrp="1"/>
          </p:cNvSpPr>
          <p:nvPr>
            <p:ph type="sldNum" sz="quarter" idx="11"/>
          </p:nvPr>
        </p:nvSpPr>
        <p:spPr/>
        <p:txBody>
          <a:bodyPr/>
          <a:lstStyle>
            <a:lvl1pPr>
              <a:defRPr/>
            </a:lvl1pPr>
          </a:lstStyle>
          <a:p>
            <a:fld id="{C6197641-FBCB-450C-BDA2-E4C0C71CFE5C}" type="slidenum">
              <a:rPr lang="en-US" altLang="zh-TW" smtClean="0"/>
              <a:pPr/>
              <a:t>‹#›</a:t>
            </a:fld>
            <a:endParaRPr lang="en-US" altLang="zh-TW"/>
          </a:p>
        </p:txBody>
      </p:sp>
      <p:sp>
        <p:nvSpPr>
          <p:cNvPr id="4" name="日期版面配置區 3"/>
          <p:cNvSpPr>
            <a:spLocks noGrp="1"/>
          </p:cNvSpPr>
          <p:nvPr>
            <p:ph type="dt" sz="half" idx="12"/>
          </p:nvPr>
        </p:nvSpPr>
        <p:spPr/>
        <p:txBody>
          <a:bodyPr/>
          <a:lstStyle>
            <a:lvl1pPr>
              <a:defRPr/>
            </a:lvl1pPr>
          </a:lstStyle>
          <a:p>
            <a:r>
              <a:rPr lang="en-US" altLang="zh-TW" smtClean="0"/>
              <a:t>Copyright © </a:t>
            </a:r>
            <a:r>
              <a:rPr lang="zh-TW" altLang="en-US" smtClean="0"/>
              <a:t>滄海圖書</a:t>
            </a:r>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頁尾版面配置區 4"/>
          <p:cNvSpPr>
            <a:spLocks noGrp="1"/>
          </p:cNvSpPr>
          <p:nvPr>
            <p:ph type="ftr" sz="quarter" idx="10"/>
          </p:nvPr>
        </p:nvSpPr>
        <p:spPr/>
        <p:txBody>
          <a:bodyPr/>
          <a:lstStyle>
            <a:lvl1pPr>
              <a:defRPr/>
            </a:lvl1pPr>
          </a:lstStyle>
          <a:p>
            <a:r>
              <a:rPr lang="zh-TW" altLang="en-US" smtClean="0"/>
              <a:t>第</a:t>
            </a:r>
            <a:r>
              <a:rPr lang="en-US" altLang="zh-TW" smtClean="0"/>
              <a:t>13</a:t>
            </a:r>
            <a:r>
              <a:rPr lang="zh-TW" altLang="en-US" smtClean="0"/>
              <a:t>章 網路行銷與推廣</a:t>
            </a:r>
            <a:endParaRPr lang="en-US" altLang="zh-TW"/>
          </a:p>
        </p:txBody>
      </p:sp>
      <p:sp>
        <p:nvSpPr>
          <p:cNvPr id="6" name="投影片編號版面配置區 5"/>
          <p:cNvSpPr>
            <a:spLocks noGrp="1"/>
          </p:cNvSpPr>
          <p:nvPr>
            <p:ph type="sldNum" sz="quarter" idx="11"/>
          </p:nvPr>
        </p:nvSpPr>
        <p:spPr/>
        <p:txBody>
          <a:bodyPr/>
          <a:lstStyle>
            <a:lvl1pPr>
              <a:defRPr/>
            </a:lvl1pPr>
          </a:lstStyle>
          <a:p>
            <a:fld id="{690A593C-E8AD-4503-9E99-7811709683BC}" type="slidenum">
              <a:rPr lang="en-US" altLang="zh-TW" smtClean="0"/>
              <a:pPr/>
              <a:t>‹#›</a:t>
            </a:fld>
            <a:endParaRPr lang="en-US" altLang="zh-TW"/>
          </a:p>
        </p:txBody>
      </p:sp>
      <p:sp>
        <p:nvSpPr>
          <p:cNvPr id="7" name="日期版面配置區 6"/>
          <p:cNvSpPr>
            <a:spLocks noGrp="1"/>
          </p:cNvSpPr>
          <p:nvPr>
            <p:ph type="dt" sz="half" idx="12"/>
          </p:nvPr>
        </p:nvSpPr>
        <p:spPr/>
        <p:txBody>
          <a:bodyPr/>
          <a:lstStyle>
            <a:lvl1pPr>
              <a:defRPr/>
            </a:lvl1pPr>
          </a:lstStyle>
          <a:p>
            <a:r>
              <a:rPr lang="en-US" altLang="zh-TW" smtClean="0"/>
              <a:t>Copyright © </a:t>
            </a:r>
            <a:r>
              <a:rPr lang="zh-TW" altLang="en-US" smtClean="0"/>
              <a:t>滄海圖書</a:t>
            </a:r>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5153744"/>
            <a:ext cx="5486400" cy="566738"/>
          </a:xfrm>
        </p:spPr>
        <p:txBody>
          <a:bodyPr anchor="b"/>
          <a:lstStyle>
            <a:lvl1pPr algn="l">
              <a:defRPr sz="2000" b="1"/>
            </a:lvl1pPr>
          </a:lstStyle>
          <a:p>
            <a:r>
              <a:rPr lang="zh-TW" altLang="en-US" smtClean="0"/>
              <a:t>按一下以編輯母片標題樣式</a:t>
            </a:r>
            <a:endParaRPr lang="zh-TW" altLang="en-US" dirty="0"/>
          </a:p>
        </p:txBody>
      </p:sp>
      <p:sp>
        <p:nvSpPr>
          <p:cNvPr id="3" name="圖片版面配置區 2"/>
          <p:cNvSpPr>
            <a:spLocks noGrp="1"/>
          </p:cNvSpPr>
          <p:nvPr>
            <p:ph type="pic" idx="1"/>
          </p:nvPr>
        </p:nvSpPr>
        <p:spPr>
          <a:xfrm>
            <a:off x="1792288" y="965919"/>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zh-TW" altLang="en-US"/>
          </a:p>
        </p:txBody>
      </p:sp>
      <p:sp>
        <p:nvSpPr>
          <p:cNvPr id="4" name="文字版面配置區 3"/>
          <p:cNvSpPr>
            <a:spLocks noGrp="1"/>
          </p:cNvSpPr>
          <p:nvPr>
            <p:ph type="body" sz="half" idx="2"/>
          </p:nvPr>
        </p:nvSpPr>
        <p:spPr>
          <a:xfrm>
            <a:off x="1792288" y="5720482"/>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頁尾版面配置區 4"/>
          <p:cNvSpPr>
            <a:spLocks noGrp="1"/>
          </p:cNvSpPr>
          <p:nvPr>
            <p:ph type="ftr" sz="quarter" idx="10"/>
          </p:nvPr>
        </p:nvSpPr>
        <p:spPr/>
        <p:txBody>
          <a:bodyPr/>
          <a:lstStyle>
            <a:lvl1pPr>
              <a:defRPr/>
            </a:lvl1pPr>
          </a:lstStyle>
          <a:p>
            <a:r>
              <a:rPr lang="zh-TW" altLang="en-US" smtClean="0"/>
              <a:t>第</a:t>
            </a:r>
            <a:r>
              <a:rPr lang="en-US" altLang="zh-TW" smtClean="0"/>
              <a:t>13</a:t>
            </a:r>
            <a:r>
              <a:rPr lang="zh-TW" altLang="en-US" smtClean="0"/>
              <a:t>章 網路行銷與推廣</a:t>
            </a:r>
            <a:endParaRPr lang="en-US" altLang="zh-TW"/>
          </a:p>
        </p:txBody>
      </p:sp>
      <p:sp>
        <p:nvSpPr>
          <p:cNvPr id="6" name="投影片編號版面配置區 5"/>
          <p:cNvSpPr>
            <a:spLocks noGrp="1"/>
          </p:cNvSpPr>
          <p:nvPr>
            <p:ph type="sldNum" sz="quarter" idx="11"/>
          </p:nvPr>
        </p:nvSpPr>
        <p:spPr/>
        <p:txBody>
          <a:bodyPr/>
          <a:lstStyle>
            <a:lvl1pPr>
              <a:defRPr/>
            </a:lvl1pPr>
          </a:lstStyle>
          <a:p>
            <a:fld id="{4C915312-8402-4E4D-BCA3-1AA4471A3E67}" type="slidenum">
              <a:rPr lang="en-US" altLang="zh-TW" smtClean="0"/>
              <a:pPr/>
              <a:t>‹#›</a:t>
            </a:fld>
            <a:endParaRPr lang="en-US" altLang="zh-TW"/>
          </a:p>
        </p:txBody>
      </p:sp>
      <p:sp>
        <p:nvSpPr>
          <p:cNvPr id="7" name="日期版面配置區 6"/>
          <p:cNvSpPr>
            <a:spLocks noGrp="1"/>
          </p:cNvSpPr>
          <p:nvPr>
            <p:ph type="dt" sz="half" idx="12"/>
          </p:nvPr>
        </p:nvSpPr>
        <p:spPr/>
        <p:txBody>
          <a:bodyPr/>
          <a:lstStyle>
            <a:lvl1pPr>
              <a:defRPr/>
            </a:lvl1pPr>
          </a:lstStyle>
          <a:p>
            <a:r>
              <a:rPr lang="en-US" altLang="zh-TW" smtClean="0"/>
              <a:t>Copyright © </a:t>
            </a:r>
            <a:r>
              <a:rPr lang="zh-TW" altLang="en-US" smtClean="0"/>
              <a:t>滄海圖書</a:t>
            </a:r>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image" Target="../media/image5.g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05" name="Picture 81"/>
          <p:cNvPicPr>
            <a:picLocks noChangeAspect="1" noChangeArrowheads="1"/>
          </p:cNvPicPr>
          <p:nvPr/>
        </p:nvPicPr>
        <p:blipFill>
          <a:blip r:embed="rId15" cstate="print">
            <a:duotone>
              <a:schemeClr val="accent5">
                <a:shade val="45000"/>
                <a:satMod val="135000"/>
              </a:schemeClr>
              <a:prstClr val="white"/>
            </a:duotone>
          </a:blip>
          <a:srcRect/>
          <a:stretch>
            <a:fillRect/>
          </a:stretch>
        </p:blipFill>
        <p:spPr bwMode="auto">
          <a:xfrm>
            <a:off x="0" y="-1"/>
            <a:ext cx="9144000" cy="6858001"/>
          </a:xfrm>
          <a:prstGeom prst="rect">
            <a:avLst/>
          </a:prstGeom>
          <a:noFill/>
        </p:spPr>
      </p:pic>
      <p:graphicFrame>
        <p:nvGraphicFramePr>
          <p:cNvPr id="1101" name="Object 77"/>
          <p:cNvGraphicFramePr>
            <a:graphicFrameLocks noChangeAspect="1"/>
          </p:cNvGraphicFramePr>
          <p:nvPr/>
        </p:nvGraphicFramePr>
        <p:xfrm>
          <a:off x="0" y="6553200"/>
          <a:ext cx="9144000" cy="304800"/>
        </p:xfrm>
        <a:graphic>
          <a:graphicData uri="http://schemas.openxmlformats.org/presentationml/2006/ole">
            <p:oleObj spid="_x0000_s219138" name="Image" r:id="rId16" imgW="6273016" imgH="304547" progId="">
              <p:embed/>
            </p:oleObj>
          </a:graphicData>
        </a:graphic>
      </p:graphicFrame>
      <p:sp>
        <p:nvSpPr>
          <p:cNvPr id="1102" name="Rectangle 78"/>
          <p:cNvSpPr>
            <a:spLocks noChangeArrowheads="1"/>
          </p:cNvSpPr>
          <p:nvPr/>
        </p:nvSpPr>
        <p:spPr bwMode="ltGray">
          <a:xfrm>
            <a:off x="0" y="0"/>
            <a:ext cx="9144000" cy="981075"/>
          </a:xfrm>
          <a:prstGeom prst="rect">
            <a:avLst/>
          </a:prstGeom>
          <a:gradFill rotWithShape="1">
            <a:gsLst>
              <a:gs pos="0">
                <a:schemeClr val="accent1">
                  <a:gamma/>
                  <a:shade val="46275"/>
                  <a:invGamma/>
                </a:schemeClr>
              </a:gs>
              <a:gs pos="100000">
                <a:schemeClr val="accent1"/>
              </a:gs>
            </a:gsLst>
            <a:lin ang="0" scaled="1"/>
          </a:gradFill>
          <a:ln w="9525">
            <a:noFill/>
            <a:miter lim="800000"/>
            <a:headEnd/>
            <a:tailEnd/>
          </a:ln>
          <a:effectLst/>
        </p:spPr>
        <p:txBody>
          <a:bodyPr wrap="none" anchor="ctr"/>
          <a:lstStyle/>
          <a:p>
            <a:endParaRPr lang="zh-TW" altLang="en-US"/>
          </a:p>
        </p:txBody>
      </p:sp>
      <p:sp>
        <p:nvSpPr>
          <p:cNvPr id="1029" name="Rectangle 5"/>
          <p:cNvSpPr>
            <a:spLocks noGrp="1" noChangeArrowheads="1"/>
          </p:cNvSpPr>
          <p:nvPr>
            <p:ph type="ftr" sz="quarter" idx="3"/>
          </p:nvPr>
        </p:nvSpPr>
        <p:spPr bwMode="white">
          <a:xfrm>
            <a:off x="6172200" y="6525344"/>
            <a:ext cx="27432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chemeClr val="bg1"/>
                </a:solidFill>
                <a:latin typeface="+mn-lt"/>
                <a:ea typeface="新細明體" charset="-120"/>
              </a:defRPr>
            </a:lvl1pPr>
          </a:lstStyle>
          <a:p>
            <a:r>
              <a:rPr lang="zh-TW" altLang="en-US" smtClean="0"/>
              <a:t>第</a:t>
            </a:r>
            <a:r>
              <a:rPr lang="en-US" altLang="zh-TW" smtClean="0"/>
              <a:t>13</a:t>
            </a:r>
            <a:r>
              <a:rPr lang="zh-TW" altLang="en-US" smtClean="0"/>
              <a:t>章 網路行銷與推廣</a:t>
            </a:r>
            <a:endParaRPr lang="en-US" altLang="zh-TW"/>
          </a:p>
        </p:txBody>
      </p:sp>
      <p:sp>
        <p:nvSpPr>
          <p:cNvPr id="1030" name="Rectangle 6"/>
          <p:cNvSpPr>
            <a:spLocks noGrp="1" noChangeArrowheads="1"/>
          </p:cNvSpPr>
          <p:nvPr>
            <p:ph type="sldNum" sz="quarter" idx="4"/>
          </p:nvPr>
        </p:nvSpPr>
        <p:spPr bwMode="white">
          <a:xfrm>
            <a:off x="3429000" y="6525344"/>
            <a:ext cx="2133600"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bg1"/>
                </a:solidFill>
                <a:ea typeface="新細明體" charset="-120"/>
              </a:defRPr>
            </a:lvl1pPr>
          </a:lstStyle>
          <a:p>
            <a:fld id="{105256C5-925F-4E24-AE16-9C99A431B1DF}" type="slidenum">
              <a:rPr lang="en-US" altLang="zh-TW" smtClean="0"/>
              <a:pPr/>
              <a:t>‹#›</a:t>
            </a:fld>
            <a:endParaRPr lang="en-US" altLang="zh-TW"/>
          </a:p>
        </p:txBody>
      </p:sp>
      <p:sp>
        <p:nvSpPr>
          <p:cNvPr id="1026" name="Rectangle 2"/>
          <p:cNvSpPr>
            <a:spLocks noGrp="1" noChangeArrowheads="1"/>
          </p:cNvSpPr>
          <p:nvPr>
            <p:ph type="title"/>
          </p:nvPr>
        </p:nvSpPr>
        <p:spPr bwMode="white">
          <a:xfrm>
            <a:off x="467544" y="0"/>
            <a:ext cx="6695256" cy="9807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TW" altLang="en-US" dirty="0" smtClean="0"/>
              <a:t>按一下以編輯母片標題樣式</a:t>
            </a:r>
            <a:endParaRPr lang="en-US" altLang="zh-TW" dirty="0" smtClean="0"/>
          </a:p>
        </p:txBody>
      </p:sp>
      <p:sp>
        <p:nvSpPr>
          <p:cNvPr id="1028" name="Rectangle 4"/>
          <p:cNvSpPr>
            <a:spLocks noGrp="1" noChangeArrowheads="1"/>
          </p:cNvSpPr>
          <p:nvPr>
            <p:ph type="dt" sz="half" idx="2"/>
          </p:nvPr>
        </p:nvSpPr>
        <p:spPr bwMode="white">
          <a:xfrm>
            <a:off x="304800" y="6525344"/>
            <a:ext cx="2743200" cy="288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a:solidFill>
                  <a:schemeClr val="bg1"/>
                </a:solidFill>
                <a:latin typeface="+mn-lt"/>
                <a:ea typeface="新細明體" charset="-120"/>
              </a:defRPr>
            </a:lvl1pPr>
          </a:lstStyle>
          <a:p>
            <a:r>
              <a:rPr lang="en-US" altLang="zh-TW" smtClean="0"/>
              <a:t>Copyright © </a:t>
            </a:r>
            <a:r>
              <a:rPr lang="zh-TW" altLang="en-US" smtClean="0"/>
              <a:t>滄海圖書</a:t>
            </a:r>
            <a:endParaRPr lang="en-US" altLang="zh-TW" dirty="0"/>
          </a:p>
        </p:txBody>
      </p:sp>
      <p:pic>
        <p:nvPicPr>
          <p:cNvPr id="11" name="圖片 10" descr="書名2.jpg"/>
          <p:cNvPicPr>
            <a:picLocks noChangeAspect="1"/>
          </p:cNvPicPr>
          <p:nvPr/>
        </p:nvPicPr>
        <p:blipFill>
          <a:blip r:embed="rId17" cstate="screen">
            <a:clrChange>
              <a:clrFrom>
                <a:srgbClr val="FAE6C3"/>
              </a:clrFrom>
              <a:clrTo>
                <a:srgbClr val="FAE6C3">
                  <a:alpha val="0"/>
                </a:srgbClr>
              </a:clrTo>
            </a:clrChange>
          </a:blip>
          <a:srcRect/>
          <a:stretch>
            <a:fillRect/>
          </a:stretch>
        </p:blipFill>
        <p:spPr>
          <a:xfrm>
            <a:off x="6745506" y="0"/>
            <a:ext cx="2398494" cy="997089"/>
          </a:xfrm>
          <a:prstGeom prst="rect">
            <a:avLst/>
          </a:prstGeom>
        </p:spPr>
      </p:pic>
      <p:sp>
        <p:nvSpPr>
          <p:cNvPr id="1027" name="Rectangle 3"/>
          <p:cNvSpPr>
            <a:spLocks noGrp="1" noChangeArrowheads="1"/>
          </p:cNvSpPr>
          <p:nvPr>
            <p:ph type="body" idx="1"/>
          </p:nvPr>
        </p:nvSpPr>
        <p:spPr bwMode="auto">
          <a:xfrm>
            <a:off x="457200" y="1143000"/>
            <a:ext cx="82296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altLang="zh-TW" dirty="0" smtClean="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iming>
    <p:tnLst>
      <p:par>
        <p:cTn id="1" dur="indefinite" restart="never" nodeType="tmRoot"/>
      </p:par>
    </p:tnLst>
  </p:timing>
  <p:hf hdr="0"/>
  <p:txStyles>
    <p:titleStyle>
      <a:lvl1pPr algn="l" rtl="0" eaLnBrk="1" fontAlgn="base" hangingPunct="1">
        <a:spcBef>
          <a:spcPct val="0"/>
        </a:spcBef>
        <a:spcAft>
          <a:spcPct val="0"/>
        </a:spcAft>
        <a:defRPr sz="3600" b="1" baseline="0">
          <a:solidFill>
            <a:schemeClr val="bg1"/>
          </a:solidFill>
          <a:effectLst>
            <a:outerShdw blurRad="38100" dist="38100" dir="2700000" algn="tl">
              <a:srgbClr val="000000">
                <a:alpha val="43137"/>
              </a:srgbClr>
            </a:outerShdw>
          </a:effectLst>
          <a:latin typeface="Comic Sans MS" pitchFamily="66" charset="0"/>
          <a:ea typeface="微軟正黑體" pitchFamily="34" charset="-120"/>
          <a:cs typeface="+mj-cs"/>
        </a:defRPr>
      </a:lvl1pPr>
      <a:lvl2pPr algn="l" rtl="0" eaLnBrk="1" fontAlgn="base" hangingPunct="1">
        <a:spcBef>
          <a:spcPct val="0"/>
        </a:spcBef>
        <a:spcAft>
          <a:spcPct val="0"/>
        </a:spcAft>
        <a:defRPr sz="3200" b="1">
          <a:solidFill>
            <a:schemeClr val="bg1"/>
          </a:solidFill>
          <a:latin typeface="Verdana" pitchFamily="34" charset="0"/>
        </a:defRPr>
      </a:lvl2pPr>
      <a:lvl3pPr algn="l" rtl="0" eaLnBrk="1" fontAlgn="base" hangingPunct="1">
        <a:spcBef>
          <a:spcPct val="0"/>
        </a:spcBef>
        <a:spcAft>
          <a:spcPct val="0"/>
        </a:spcAft>
        <a:defRPr sz="3200" b="1">
          <a:solidFill>
            <a:schemeClr val="bg1"/>
          </a:solidFill>
          <a:latin typeface="Verdana" pitchFamily="34" charset="0"/>
        </a:defRPr>
      </a:lvl3pPr>
      <a:lvl4pPr algn="l" rtl="0" eaLnBrk="1" fontAlgn="base" hangingPunct="1">
        <a:spcBef>
          <a:spcPct val="0"/>
        </a:spcBef>
        <a:spcAft>
          <a:spcPct val="0"/>
        </a:spcAft>
        <a:defRPr sz="3200" b="1">
          <a:solidFill>
            <a:schemeClr val="bg1"/>
          </a:solidFill>
          <a:latin typeface="Verdana" pitchFamily="34" charset="0"/>
        </a:defRPr>
      </a:lvl4pPr>
      <a:lvl5pPr algn="l" rtl="0" eaLnBrk="1" fontAlgn="base" hangingPunct="1">
        <a:spcBef>
          <a:spcPct val="0"/>
        </a:spcBef>
        <a:spcAft>
          <a:spcPct val="0"/>
        </a:spcAft>
        <a:defRPr sz="3200" b="1">
          <a:solidFill>
            <a:schemeClr val="bg1"/>
          </a:solidFill>
          <a:latin typeface="Verdana" pitchFamily="34" charset="0"/>
        </a:defRPr>
      </a:lvl5pPr>
      <a:lvl6pPr marL="457200" algn="l" rtl="0" eaLnBrk="1" fontAlgn="base" hangingPunct="1">
        <a:spcBef>
          <a:spcPct val="0"/>
        </a:spcBef>
        <a:spcAft>
          <a:spcPct val="0"/>
        </a:spcAft>
        <a:defRPr sz="3200" b="1">
          <a:solidFill>
            <a:schemeClr val="bg1"/>
          </a:solidFill>
          <a:latin typeface="Verdana" pitchFamily="34" charset="0"/>
        </a:defRPr>
      </a:lvl6pPr>
      <a:lvl7pPr marL="914400" algn="l" rtl="0" eaLnBrk="1" fontAlgn="base" hangingPunct="1">
        <a:spcBef>
          <a:spcPct val="0"/>
        </a:spcBef>
        <a:spcAft>
          <a:spcPct val="0"/>
        </a:spcAft>
        <a:defRPr sz="3200" b="1">
          <a:solidFill>
            <a:schemeClr val="bg1"/>
          </a:solidFill>
          <a:latin typeface="Verdana" pitchFamily="34" charset="0"/>
        </a:defRPr>
      </a:lvl7pPr>
      <a:lvl8pPr marL="1371600" algn="l" rtl="0" eaLnBrk="1" fontAlgn="base" hangingPunct="1">
        <a:spcBef>
          <a:spcPct val="0"/>
        </a:spcBef>
        <a:spcAft>
          <a:spcPct val="0"/>
        </a:spcAft>
        <a:defRPr sz="3200" b="1">
          <a:solidFill>
            <a:schemeClr val="bg1"/>
          </a:solidFill>
          <a:latin typeface="Verdana" pitchFamily="34" charset="0"/>
        </a:defRPr>
      </a:lvl8pPr>
      <a:lvl9pPr marL="1828800" algn="l" rtl="0" eaLnBrk="1" fontAlgn="base" hangingPunct="1">
        <a:spcBef>
          <a:spcPct val="0"/>
        </a:spcBef>
        <a:spcAft>
          <a:spcPct val="0"/>
        </a:spcAft>
        <a:defRPr sz="3200" b="1">
          <a:solidFill>
            <a:schemeClr val="bg1"/>
          </a:solidFill>
          <a:latin typeface="Verdana" pitchFamily="34" charset="0"/>
        </a:defRPr>
      </a:lvl9pPr>
    </p:titleStyle>
    <p:bodyStyle>
      <a:lvl1pPr marL="342900" indent="-342900" algn="l" rtl="0" eaLnBrk="1" fontAlgn="base" hangingPunct="1">
        <a:spcBef>
          <a:spcPts val="1000"/>
        </a:spcBef>
        <a:spcAft>
          <a:spcPct val="0"/>
        </a:spcAft>
        <a:buClr>
          <a:schemeClr val="hlink"/>
        </a:buClr>
        <a:buFontTx/>
        <a:buBlip>
          <a:blip r:embed="rId18"/>
        </a:buBlip>
        <a:defRPr sz="2800" b="0" baseline="0">
          <a:solidFill>
            <a:schemeClr val="accent4"/>
          </a:solidFill>
          <a:latin typeface="Comic Sans MS" pitchFamily="66" charset="0"/>
          <a:ea typeface="微軟正黑體" pitchFamily="34" charset="-120"/>
          <a:cs typeface="+mn-cs"/>
        </a:defRPr>
      </a:lvl1pPr>
      <a:lvl2pPr marL="742950" indent="-285750" algn="l" rtl="0" eaLnBrk="1" fontAlgn="base" hangingPunct="1">
        <a:spcBef>
          <a:spcPts val="1000"/>
        </a:spcBef>
        <a:spcAft>
          <a:spcPct val="0"/>
        </a:spcAft>
        <a:buClr>
          <a:schemeClr val="accent1"/>
        </a:buClr>
        <a:buFontTx/>
        <a:buBlip>
          <a:blip r:embed="rId19"/>
        </a:buBlip>
        <a:defRPr sz="2400" b="0" baseline="0">
          <a:solidFill>
            <a:schemeClr val="tx1"/>
          </a:solidFill>
          <a:latin typeface="Comic Sans MS" pitchFamily="66" charset="0"/>
          <a:ea typeface="微軟正黑體" pitchFamily="34" charset="-120"/>
        </a:defRPr>
      </a:lvl2pPr>
      <a:lvl3pPr marL="1143000" indent="-228600" algn="l" rtl="0" eaLnBrk="1" fontAlgn="base" hangingPunct="1">
        <a:spcBef>
          <a:spcPts val="1000"/>
        </a:spcBef>
        <a:spcAft>
          <a:spcPct val="0"/>
        </a:spcAft>
        <a:buClr>
          <a:schemeClr val="tx1"/>
        </a:buClr>
        <a:buFont typeface="Wingdings" pitchFamily="2" charset="2"/>
        <a:buChar char="n"/>
        <a:defRPr sz="2200" b="0" baseline="0">
          <a:solidFill>
            <a:schemeClr val="tx1"/>
          </a:solidFill>
          <a:latin typeface="Comic Sans MS" pitchFamily="66" charset="0"/>
          <a:ea typeface="微軟正黑體" pitchFamily="34" charset="-120"/>
        </a:defRPr>
      </a:lvl3pPr>
      <a:lvl4pPr marL="1600200" indent="-228600" algn="l" rtl="0" eaLnBrk="1" fontAlgn="base" hangingPunct="1">
        <a:spcBef>
          <a:spcPts val="1000"/>
        </a:spcBef>
        <a:spcAft>
          <a:spcPct val="0"/>
        </a:spcAft>
        <a:buChar char="–"/>
        <a:defRPr sz="2000" b="0" baseline="0">
          <a:solidFill>
            <a:schemeClr val="tx1"/>
          </a:solidFill>
          <a:latin typeface="Comic Sans MS" pitchFamily="66" charset="0"/>
          <a:ea typeface="微軟正黑體" pitchFamily="34" charset="-120"/>
        </a:defRPr>
      </a:lvl4pPr>
      <a:lvl5pPr marL="2057400" indent="-228600" algn="l" rtl="0" eaLnBrk="1" fontAlgn="base" hangingPunct="1">
        <a:spcBef>
          <a:spcPts val="1000"/>
        </a:spcBef>
        <a:spcAft>
          <a:spcPct val="0"/>
        </a:spcAft>
        <a:buChar char="»"/>
        <a:defRPr sz="2000" b="0" baseline="0">
          <a:solidFill>
            <a:schemeClr val="tx1"/>
          </a:solidFill>
          <a:latin typeface="Comic Sans MS" pitchFamily="66" charset="0"/>
          <a:ea typeface="微軟正黑體" pitchFamily="34" charset="-12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ac.org.tw/04ad_2.php"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hyperlink" Target="http://www.apple.com/tw/macbookpro/"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rVuSi4RSFhQ" TargetMode="External"/><Relationship Id="rId2" Type="http://schemas.openxmlformats.org/officeDocument/2006/relationships/hyperlink" Target="https://www.youtube.com/watch?v=0Kgk46v04N8"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mail.google.com/"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www.yahoo.com.tw/" TargetMode="Externa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tw.yahoo.co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tw.yahoo.com/"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hyperlink" Target="http://www.7-11.com.tw/"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Microsoft_Office_PowerPoint_97-2003___1.ppt"/><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hyperlink" Target="http://www.pchome.com.tw/" TargetMode="Externa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3.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4.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3" Type="http://schemas.openxmlformats.org/officeDocument/2006/relationships/hyperlink" Target="http://www.google.com.tw/"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google.com.tw/"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package" Target="../embeddings/Microsoft_Office_PowerPoint___1.pptx"/><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hyperlink" Target="http://tw.search.yahoo.com/" TargetMode="Externa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7headlines.com/article/show/457949522"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tw.discount.wave-base.com/"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oyag.com/"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loveshare.pixnet.net/blog"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rmhc.org.tw/"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apps.facebook.com/candycrush"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line.naver.jp/zh-hant/"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ctrTitle"/>
          </p:nvPr>
        </p:nvSpPr>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zh-TW" altLang="en-US" dirty="0" smtClean="0"/>
              <a:t>第</a:t>
            </a:r>
            <a:r>
              <a:rPr lang="en-US" altLang="zh-TW" dirty="0" smtClean="0"/>
              <a:t>13</a:t>
            </a:r>
            <a:r>
              <a:rPr lang="zh-TW" altLang="en-US" dirty="0" smtClean="0"/>
              <a:t>章 網路行銷與推廣</a:t>
            </a:r>
            <a:endParaRPr lang="zh-TW" altLang="en-US" dirty="0"/>
          </a:p>
        </p:txBody>
      </p:sp>
      <p:sp>
        <p:nvSpPr>
          <p:cNvPr id="7" name="副標題 6"/>
          <p:cNvSpPr>
            <a:spLocks noGrp="1"/>
          </p:cNvSpPr>
          <p:nvPr>
            <p:ph type="subTitle" idx="1"/>
          </p:nvPr>
        </p:nvSpPr>
        <p:spPr/>
        <p:txBody>
          <a:bodyPr/>
          <a:lstStyle/>
          <a:p>
            <a:endParaRPr lang="zh-TW"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溝通模式</a:t>
            </a:r>
            <a:endParaRPr lang="zh-TW" altLang="en-US" dirty="0"/>
          </a:p>
        </p:txBody>
      </p:sp>
      <p:graphicFrame>
        <p:nvGraphicFramePr>
          <p:cNvPr id="15" name="內容版面配置區 14"/>
          <p:cNvGraphicFramePr>
            <a:graphicFrameLocks noGrp="1"/>
          </p:cNvGraphicFramePr>
          <p:nvPr>
            <p:ph idx="1"/>
          </p:nvPr>
        </p:nvGraphicFramePr>
        <p:xfrm>
          <a:off x="539750" y="1143000"/>
          <a:ext cx="814705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7" name="投影片編號版面配置區 16"/>
          <p:cNvSpPr>
            <a:spLocks noGrp="1"/>
          </p:cNvSpPr>
          <p:nvPr>
            <p:ph type="sldNum" sz="quarter" idx="11"/>
          </p:nvPr>
        </p:nvSpPr>
        <p:spPr/>
        <p:txBody>
          <a:bodyPr/>
          <a:lstStyle/>
          <a:p>
            <a:fld id="{A3DEC8BA-62D7-46A7-9980-A77EEE976E4E}" type="slidenum">
              <a:rPr lang="en-US" altLang="zh-TW" smtClean="0"/>
              <a:pPr/>
              <a:t>10</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9"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推廣</a:t>
            </a:r>
            <a:endParaRPr lang="ja-JP" altLang="en-US" sz="2400" dirty="0">
              <a:ea typeface="標楷體" pitchFamily="65" charset="-120"/>
            </a:endParaRPr>
          </a:p>
        </p:txBody>
      </p:sp>
      <p:sp>
        <p:nvSpPr>
          <p:cNvPr id="16" name="文字方塊 15"/>
          <p:cNvSpPr txBox="1"/>
          <p:nvPr/>
        </p:nvSpPr>
        <p:spPr>
          <a:xfrm>
            <a:off x="2771800" y="404664"/>
            <a:ext cx="659155" cy="369332"/>
          </a:xfrm>
          <a:prstGeom prst="rect">
            <a:avLst/>
          </a:prstGeom>
          <a:noFill/>
        </p:spPr>
        <p:txBody>
          <a:bodyPr wrap="none" rtlCol="0">
            <a:spAutoFit/>
          </a:bodyPr>
          <a:lstStyle/>
          <a:p>
            <a:r>
              <a:rPr lang="en-US" altLang="zh-TW" dirty="0" smtClean="0">
                <a:solidFill>
                  <a:schemeClr val="accent2"/>
                </a:solidFill>
              </a:rPr>
              <a:t>(2/2)</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App</a:t>
            </a:r>
            <a:r>
              <a:rPr lang="zh-TW" altLang="en-US" dirty="0" smtClean="0"/>
              <a:t> 軟體媒介廣告</a:t>
            </a:r>
            <a:endParaRPr lang="zh-TW" altLang="en-US" dirty="0"/>
          </a:p>
        </p:txBody>
      </p:sp>
      <p:pic>
        <p:nvPicPr>
          <p:cNvPr id="139266" name="Picture 2" descr="IMG_2242"/>
          <p:cNvPicPr>
            <a:picLocks noGrp="1" noChangeAspect="1" noChangeArrowheads="1"/>
          </p:cNvPicPr>
          <p:nvPr>
            <p:ph idx="1"/>
          </p:nvPr>
        </p:nvPicPr>
        <p:blipFill>
          <a:blip r:embed="rId2" cstate="print"/>
          <a:srcRect/>
          <a:stretch>
            <a:fillRect/>
          </a:stretch>
        </p:blipFill>
        <p:spPr bwMode="auto">
          <a:xfrm>
            <a:off x="2843808" y="1268760"/>
            <a:ext cx="3048000" cy="4572000"/>
          </a:xfrm>
          <a:prstGeom prst="rect">
            <a:avLst/>
          </a:prstGeom>
          <a:noFill/>
          <a:ln w="9525">
            <a:solidFill>
              <a:schemeClr val="accent1"/>
            </a:solidFill>
            <a:miter lim="800000"/>
            <a:headEnd/>
            <a:tailEnd/>
          </a:ln>
        </p:spPr>
      </p:pic>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11</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9"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推廣</a:t>
            </a:r>
            <a:endParaRPr lang="ja-JP" altLang="en-US" sz="2400" dirty="0">
              <a:ea typeface="標楷體" pitchFamily="65" charset="-120"/>
            </a:endParaRPr>
          </a:p>
        </p:txBody>
      </p:sp>
      <p:sp>
        <p:nvSpPr>
          <p:cNvPr id="11" name="矩形 10"/>
          <p:cNvSpPr/>
          <p:nvPr/>
        </p:nvSpPr>
        <p:spPr>
          <a:xfrm>
            <a:off x="2843808" y="5877272"/>
            <a:ext cx="3018775" cy="369332"/>
          </a:xfrm>
          <a:prstGeom prst="rect">
            <a:avLst/>
          </a:prstGeom>
        </p:spPr>
        <p:txBody>
          <a:bodyPr wrap="none">
            <a:spAutoFit/>
          </a:bodyPr>
          <a:lstStyle/>
          <a:p>
            <a:r>
              <a:rPr lang="zh-TW" altLang="en-US" dirty="0" smtClean="0"/>
              <a:t>圖 </a:t>
            </a:r>
            <a:r>
              <a:rPr lang="en-US" altLang="zh-TW" dirty="0" smtClean="0"/>
              <a:t>13-4</a:t>
            </a:r>
            <a:r>
              <a:rPr lang="zh-TW" altLang="en-US" dirty="0" smtClean="0"/>
              <a:t>　免費字典內的廣告</a:t>
            </a:r>
            <a:endParaRPr lang="zh-TW"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accent1"/>
                </a:solidFill>
              </a:rPr>
              <a:t>生活上的應用</a:t>
            </a:r>
            <a:endParaRPr lang="zh-TW" altLang="en-US" dirty="0">
              <a:solidFill>
                <a:schemeClr val="accent1"/>
              </a:solidFill>
            </a:endParaRPr>
          </a:p>
        </p:txBody>
      </p:sp>
      <p:sp>
        <p:nvSpPr>
          <p:cNvPr id="3" name="內容版面配置區 2"/>
          <p:cNvSpPr>
            <a:spLocks noGrp="1"/>
          </p:cNvSpPr>
          <p:nvPr>
            <p:ph idx="1"/>
          </p:nvPr>
        </p:nvSpPr>
        <p:spPr/>
        <p:txBody>
          <a:bodyPr/>
          <a:lstStyle/>
          <a:p>
            <a:r>
              <a:rPr lang="en-US" altLang="zh-TW" b="1" dirty="0" smtClean="0"/>
              <a:t>YouTube </a:t>
            </a:r>
            <a:r>
              <a:rPr lang="zh-TW" altLang="en-US" b="1" dirty="0" smtClean="0"/>
              <a:t>的傳遞</a:t>
            </a:r>
            <a:endParaRPr lang="en-US" altLang="zh-TW" b="1" dirty="0" smtClean="0"/>
          </a:p>
          <a:p>
            <a:pPr lvl="1"/>
            <a:r>
              <a:rPr lang="zh-TW" altLang="en-US" dirty="0" smtClean="0"/>
              <a:t>在 </a:t>
            </a:r>
            <a:r>
              <a:rPr lang="en-US" altLang="zh-TW" dirty="0" smtClean="0"/>
              <a:t>YouTube </a:t>
            </a:r>
            <a:r>
              <a:rPr lang="zh-TW" altLang="en-US" dirty="0" smtClean="0"/>
              <a:t>上可以找到許多廣告，而且也有越來越多的企業會將自家的廣告放置在 </a:t>
            </a:r>
            <a:r>
              <a:rPr lang="en-US" altLang="zh-TW" dirty="0" smtClean="0"/>
              <a:t>YouTube </a:t>
            </a:r>
            <a:r>
              <a:rPr lang="zh-TW" altLang="en-US" dirty="0" smtClean="0"/>
              <a:t>上，一方面可讓消費者進行傳遞與轉寄，另一方面則可收到消費者最直接的回覆，以做為廣告修改的參考。</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4" name="投影片編號版面配置區 13"/>
          <p:cNvSpPr>
            <a:spLocks noGrp="1"/>
          </p:cNvSpPr>
          <p:nvPr>
            <p:ph type="sldNum" sz="quarter" idx="11"/>
          </p:nvPr>
        </p:nvSpPr>
        <p:spPr/>
        <p:txBody>
          <a:bodyPr/>
          <a:lstStyle/>
          <a:p>
            <a:fld id="{A3DEC8BA-62D7-46A7-9980-A77EEE976E4E}" type="slidenum">
              <a:rPr lang="en-US" altLang="zh-TW" smtClean="0"/>
              <a:pPr/>
              <a:t>12</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9"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推廣</a:t>
            </a:r>
            <a:endParaRPr lang="ja-JP" altLang="en-US" sz="2400" dirty="0">
              <a:ea typeface="標楷體" pitchFamily="65" charset="-120"/>
            </a:endParaRPr>
          </a:p>
        </p:txBody>
      </p:sp>
      <p:pic>
        <p:nvPicPr>
          <p:cNvPr id="147464" name="Picture 8" descr="http://static.ettoday.net/images/780/d780416.jpg"/>
          <p:cNvPicPr>
            <a:picLocks noChangeAspect="1" noChangeArrowheads="1"/>
          </p:cNvPicPr>
          <p:nvPr/>
        </p:nvPicPr>
        <p:blipFill>
          <a:blip r:embed="rId2" cstate="print"/>
          <a:srcRect/>
          <a:stretch>
            <a:fillRect/>
          </a:stretch>
        </p:blipFill>
        <p:spPr bwMode="auto">
          <a:xfrm>
            <a:off x="2627784" y="3233886"/>
            <a:ext cx="5715000" cy="321945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推廣組合</a:t>
            </a:r>
            <a:endParaRPr lang="zh-TW" altLang="en-US" dirty="0"/>
          </a:p>
        </p:txBody>
      </p:sp>
      <p:sp>
        <p:nvSpPr>
          <p:cNvPr id="3" name="內容版面配置區 2"/>
          <p:cNvSpPr>
            <a:spLocks noGrp="1"/>
          </p:cNvSpPr>
          <p:nvPr>
            <p:ph idx="1"/>
          </p:nvPr>
        </p:nvSpPr>
        <p:spPr/>
        <p:txBody>
          <a:bodyPr/>
          <a:lstStyle/>
          <a:p>
            <a:r>
              <a:rPr lang="zh-TW" altLang="en-US" dirty="0" smtClean="0"/>
              <a:t>常見的推廣組合包括人員銷售、廣告、公關和促銷等四個模式</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1" name="投影片編號版面配置區 10"/>
          <p:cNvSpPr>
            <a:spLocks noGrp="1"/>
          </p:cNvSpPr>
          <p:nvPr>
            <p:ph type="sldNum" sz="quarter" idx="11"/>
          </p:nvPr>
        </p:nvSpPr>
        <p:spPr/>
        <p:txBody>
          <a:bodyPr/>
          <a:lstStyle/>
          <a:p>
            <a:fld id="{A3DEC8BA-62D7-46A7-9980-A77EEE976E4E}" type="slidenum">
              <a:rPr lang="en-US" altLang="zh-TW" smtClean="0"/>
              <a:pPr/>
              <a:t>13</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9"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推廣</a:t>
            </a:r>
            <a:endParaRPr lang="ja-JP" altLang="en-US" sz="2400" dirty="0">
              <a:ea typeface="標楷體" pitchFamily="65" charset="-120"/>
            </a:endParaRPr>
          </a:p>
        </p:txBody>
      </p:sp>
      <p:pic>
        <p:nvPicPr>
          <p:cNvPr id="10"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01414" y="2325153"/>
            <a:ext cx="8147050" cy="36961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推廣組合的比較</a:t>
            </a:r>
            <a:endParaRPr lang="zh-TW" altLang="en-US" dirty="0"/>
          </a:p>
        </p:txBody>
      </p:sp>
      <p:pic>
        <p:nvPicPr>
          <p:cNvPr id="140291" name="Picture 3"/>
          <p:cNvPicPr>
            <a:picLocks noGrp="1" noChangeAspect="1" noChangeArrowheads="1"/>
          </p:cNvPicPr>
          <p:nvPr>
            <p:ph idx="1"/>
          </p:nvPr>
        </p:nvPicPr>
        <p:blipFill>
          <a:blip r:embed="rId2" cstate="print">
            <a:clrChange>
              <a:clrFrom>
                <a:srgbClr val="FFFFFF"/>
              </a:clrFrom>
              <a:clrTo>
                <a:srgbClr val="FFFFFF">
                  <a:alpha val="0"/>
                </a:srgbClr>
              </a:clrTo>
            </a:clrChange>
          </a:blip>
          <a:srcRect/>
          <a:stretch>
            <a:fillRect/>
          </a:stretch>
        </p:blipFill>
        <p:spPr bwMode="auto">
          <a:xfrm>
            <a:off x="539750" y="1412776"/>
            <a:ext cx="8147050" cy="3535611"/>
          </a:xfrm>
          <a:prstGeom prst="rect">
            <a:avLst/>
          </a:prstGeom>
          <a:noFill/>
          <a:ln w="9525">
            <a:noFill/>
            <a:miter lim="800000"/>
            <a:headEnd/>
            <a:tailEnd/>
          </a:ln>
        </p:spPr>
      </p:pic>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3" name="投影片編號版面配置區 12"/>
          <p:cNvSpPr>
            <a:spLocks noGrp="1"/>
          </p:cNvSpPr>
          <p:nvPr>
            <p:ph type="sldNum" sz="quarter" idx="11"/>
          </p:nvPr>
        </p:nvSpPr>
        <p:spPr/>
        <p:txBody>
          <a:bodyPr/>
          <a:lstStyle/>
          <a:p>
            <a:fld id="{A3DEC8BA-62D7-46A7-9980-A77EEE976E4E}" type="slidenum">
              <a:rPr lang="en-US" altLang="zh-TW" smtClean="0"/>
              <a:pPr/>
              <a:t>14</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9"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推廣</a:t>
            </a:r>
            <a:endParaRPr lang="ja-JP" altLang="en-US" sz="2400" dirty="0">
              <a:ea typeface="標楷體" pitchFamily="65" charset="-12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accent1"/>
                </a:solidFill>
              </a:rPr>
              <a:t>生活上的應用</a:t>
            </a:r>
            <a:endParaRPr lang="zh-TW" altLang="en-US" dirty="0">
              <a:solidFill>
                <a:schemeClr val="accent1"/>
              </a:solidFill>
            </a:endParaRPr>
          </a:p>
        </p:txBody>
      </p:sp>
      <p:sp>
        <p:nvSpPr>
          <p:cNvPr id="3" name="內容版面配置區 2"/>
          <p:cNvSpPr>
            <a:spLocks noGrp="1"/>
          </p:cNvSpPr>
          <p:nvPr>
            <p:ph idx="1"/>
          </p:nvPr>
        </p:nvSpPr>
        <p:spPr/>
        <p:txBody>
          <a:bodyPr/>
          <a:lstStyle/>
          <a:p>
            <a:r>
              <a:rPr lang="zh-TW" altLang="en-US" b="1" dirty="0" smtClean="0"/>
              <a:t>公益廣告協會</a:t>
            </a:r>
            <a:endParaRPr lang="en-US" altLang="zh-TW" b="1" dirty="0" smtClean="0"/>
          </a:p>
          <a:p>
            <a:pPr lvl="1"/>
            <a:r>
              <a:rPr lang="zh-TW" altLang="en-US" dirty="0" smtClean="0"/>
              <a:t>目前許多企業整合廣告與公關而拍攝公益廣告，像是台灣公益廣告協會推出符合社會公益的廣告，如圖 </a:t>
            </a:r>
            <a:r>
              <a:rPr lang="en-US" altLang="zh-TW" dirty="0" smtClean="0"/>
              <a:t>13-5 </a:t>
            </a:r>
            <a:r>
              <a:rPr lang="zh-TW" altLang="en-US" dirty="0" smtClean="0"/>
              <a:t>所示，讓民眾不會排斥該企業所要傳遞之訊息，亦能盡到企業責任，藉此影響民眾及傳遞企業的想法。</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4" name="投影片編號版面配置區 13"/>
          <p:cNvSpPr>
            <a:spLocks noGrp="1"/>
          </p:cNvSpPr>
          <p:nvPr>
            <p:ph type="sldNum" sz="quarter" idx="11"/>
          </p:nvPr>
        </p:nvSpPr>
        <p:spPr/>
        <p:txBody>
          <a:bodyPr/>
          <a:lstStyle/>
          <a:p>
            <a:fld id="{A3DEC8BA-62D7-46A7-9980-A77EEE976E4E}" type="slidenum">
              <a:rPr lang="en-US" altLang="zh-TW" smtClean="0"/>
              <a:pPr/>
              <a:t>15</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9"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推廣</a:t>
            </a:r>
            <a:endParaRPr lang="ja-JP" altLang="en-US" sz="2400" dirty="0">
              <a:ea typeface="標楷體" pitchFamily="65" charset="-120"/>
            </a:endParaRPr>
          </a:p>
        </p:txBody>
      </p:sp>
      <p:sp>
        <p:nvSpPr>
          <p:cNvPr id="1454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pic>
        <p:nvPicPr>
          <p:cNvPr id="12"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0205" t="8871" r="21334" b="22266"/>
          <a:stretch/>
        </p:blipFill>
        <p:spPr bwMode="auto">
          <a:xfrm>
            <a:off x="2339752" y="3284984"/>
            <a:ext cx="3803224" cy="2518733"/>
          </a:xfrm>
          <a:prstGeom prst="rect">
            <a:avLst/>
          </a:prstGeom>
          <a:noFill/>
          <a:ln>
            <a:solidFill>
              <a:schemeClr val="accent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矩形 12"/>
          <p:cNvSpPr/>
          <p:nvPr/>
        </p:nvSpPr>
        <p:spPr>
          <a:xfrm>
            <a:off x="2267744" y="5877272"/>
            <a:ext cx="3711272" cy="646331"/>
          </a:xfrm>
          <a:prstGeom prst="rect">
            <a:avLst/>
          </a:prstGeom>
        </p:spPr>
        <p:txBody>
          <a:bodyPr wrap="none">
            <a:spAutoFit/>
          </a:bodyPr>
          <a:lstStyle/>
          <a:p>
            <a:r>
              <a:rPr lang="zh-TW" altLang="en-US" dirty="0" smtClean="0"/>
              <a:t>圖 </a:t>
            </a:r>
            <a:r>
              <a:rPr lang="en-US" altLang="zh-TW" dirty="0" smtClean="0"/>
              <a:t>13-5</a:t>
            </a:r>
            <a:r>
              <a:rPr lang="zh-TW" altLang="en-US" dirty="0" smtClean="0"/>
              <a:t>　公益廣告協會的平面廣告</a:t>
            </a:r>
            <a:endParaRPr lang="en-US" altLang="zh-TW" dirty="0" smtClean="0"/>
          </a:p>
          <a:p>
            <a:r>
              <a:rPr lang="en-US" altLang="zh-TW" dirty="0" smtClean="0"/>
              <a:t>(</a:t>
            </a:r>
            <a:r>
              <a:rPr lang="en-US" altLang="zh-TW" dirty="0" smtClean="0">
                <a:hlinkClick r:id="rId3"/>
              </a:rPr>
              <a:t>http://www.ac.org.tw/04ad_2.php</a:t>
            </a:r>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標題 13"/>
          <p:cNvSpPr>
            <a:spLocks noGrp="1"/>
          </p:cNvSpPr>
          <p:nvPr>
            <p:ph type="title"/>
          </p:nvPr>
        </p:nvSpPr>
        <p:spPr/>
        <p:txBody>
          <a:bodyPr/>
          <a:lstStyle/>
          <a:p>
            <a:r>
              <a:rPr lang="zh-TW" altLang="en-US" dirty="0" smtClean="0"/>
              <a:t>整合行銷溝通</a:t>
            </a:r>
            <a:endParaRPr lang="zh-TW" altLang="en-US" dirty="0"/>
          </a:p>
        </p:txBody>
      </p:sp>
      <p:sp>
        <p:nvSpPr>
          <p:cNvPr id="3" name="內容版面配置區 2"/>
          <p:cNvSpPr>
            <a:spLocks noGrp="1"/>
          </p:cNvSpPr>
          <p:nvPr>
            <p:ph idx="1"/>
          </p:nvPr>
        </p:nvSpPr>
        <p:spPr/>
        <p:txBody>
          <a:bodyPr/>
          <a:lstStyle/>
          <a:p>
            <a:r>
              <a:rPr lang="zh-TW" altLang="en-US" b="1" dirty="0" smtClean="0">
                <a:solidFill>
                  <a:srgbClr val="C00000"/>
                </a:solidFill>
              </a:rPr>
              <a:t>整合行銷溝通 </a:t>
            </a:r>
            <a:r>
              <a:rPr lang="en-US" altLang="zh-TW" b="1" dirty="0" smtClean="0">
                <a:solidFill>
                  <a:srgbClr val="C00000"/>
                </a:solidFill>
              </a:rPr>
              <a:t>(Integrated Marketing Communications, IMC)</a:t>
            </a:r>
            <a:r>
              <a:rPr lang="zh-TW" altLang="en-US" dirty="0" smtClean="0"/>
              <a:t>，整合推廣活動與各種訊息，以產生最佳化的推廣模式來影響現有與潛在消費者的購買行為。</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6" name="投影片編號版面配置區 15"/>
          <p:cNvSpPr>
            <a:spLocks noGrp="1"/>
          </p:cNvSpPr>
          <p:nvPr>
            <p:ph type="sldNum" sz="quarter" idx="11"/>
          </p:nvPr>
        </p:nvSpPr>
        <p:spPr/>
        <p:txBody>
          <a:bodyPr/>
          <a:lstStyle/>
          <a:p>
            <a:fld id="{A3DEC8BA-62D7-46A7-9980-A77EEE976E4E}" type="slidenum">
              <a:rPr lang="en-US" altLang="zh-TW" smtClean="0"/>
              <a:pPr/>
              <a:t>16</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9"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推廣</a:t>
            </a:r>
            <a:endParaRPr lang="ja-JP" altLang="en-US" sz="2400" dirty="0">
              <a:ea typeface="標楷體" pitchFamily="65" charset="-120"/>
            </a:endParaRPr>
          </a:p>
        </p:txBody>
      </p:sp>
      <p:pic>
        <p:nvPicPr>
          <p:cNvPr id="15"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43608" y="2785947"/>
            <a:ext cx="7571184" cy="37393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整合行銷溝通的計畫</a:t>
            </a:r>
            <a:endParaRPr lang="zh-TW" altLang="en-US" dirty="0"/>
          </a:p>
        </p:txBody>
      </p:sp>
      <p:graphicFrame>
        <p:nvGraphicFramePr>
          <p:cNvPr id="12" name="內容版面配置區 11"/>
          <p:cNvGraphicFramePr>
            <a:graphicFrameLocks noGrp="1"/>
          </p:cNvGraphicFramePr>
          <p:nvPr>
            <p:ph idx="1"/>
          </p:nvPr>
        </p:nvGraphicFramePr>
        <p:xfrm>
          <a:off x="539750" y="1143000"/>
          <a:ext cx="814705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3" name="投影片編號版面配置區 12"/>
          <p:cNvSpPr>
            <a:spLocks noGrp="1"/>
          </p:cNvSpPr>
          <p:nvPr>
            <p:ph type="sldNum" sz="quarter" idx="11"/>
          </p:nvPr>
        </p:nvSpPr>
        <p:spPr/>
        <p:txBody>
          <a:bodyPr/>
          <a:lstStyle/>
          <a:p>
            <a:fld id="{A3DEC8BA-62D7-46A7-9980-A77EEE976E4E}" type="slidenum">
              <a:rPr lang="en-US" altLang="zh-TW" smtClean="0"/>
              <a:pPr/>
              <a:t>17</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9"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推廣</a:t>
            </a:r>
            <a:endParaRPr lang="ja-JP" altLang="en-US" sz="2400" dirty="0">
              <a:ea typeface="標楷體" pitchFamily="65" charset="-12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新產品上市的推廣活動</a:t>
            </a:r>
            <a:endParaRPr lang="zh-TW" altLang="en-US" dirty="0"/>
          </a:p>
        </p:txBody>
      </p:sp>
      <p:pic>
        <p:nvPicPr>
          <p:cNvPr id="142337" name="圖片 1"/>
          <p:cNvPicPr>
            <a:picLocks noGrp="1" noChangeAspect="1" noChangeArrowheads="1"/>
          </p:cNvPicPr>
          <p:nvPr>
            <p:ph idx="1"/>
          </p:nvPr>
        </p:nvPicPr>
        <p:blipFill>
          <a:blip r:embed="rId2" cstate="print"/>
          <a:srcRect l="9222" t="8939" r="24954" b="7722"/>
          <a:stretch>
            <a:fillRect/>
          </a:stretch>
        </p:blipFill>
        <p:spPr bwMode="auto">
          <a:xfrm>
            <a:off x="1263527" y="1234084"/>
            <a:ext cx="6620841" cy="4715196"/>
          </a:xfrm>
          <a:prstGeom prst="rect">
            <a:avLst/>
          </a:prstGeom>
          <a:noFill/>
          <a:ln w="9525">
            <a:solidFill>
              <a:schemeClr val="accent1"/>
            </a:solidFill>
            <a:miter lim="800000"/>
            <a:headEnd/>
            <a:tailEnd/>
          </a:ln>
        </p:spPr>
      </p:pic>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18</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9"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推廣</a:t>
            </a:r>
            <a:endParaRPr lang="ja-JP" altLang="en-US" sz="2400" dirty="0">
              <a:ea typeface="標楷體" pitchFamily="65" charset="-120"/>
            </a:endParaRPr>
          </a:p>
        </p:txBody>
      </p:sp>
      <p:sp>
        <p:nvSpPr>
          <p:cNvPr id="10" name="矩形 9"/>
          <p:cNvSpPr/>
          <p:nvPr/>
        </p:nvSpPr>
        <p:spPr>
          <a:xfrm>
            <a:off x="1259632" y="6021288"/>
            <a:ext cx="7648312" cy="369332"/>
          </a:xfrm>
          <a:prstGeom prst="rect">
            <a:avLst/>
          </a:prstGeom>
        </p:spPr>
        <p:txBody>
          <a:bodyPr wrap="none">
            <a:spAutoFit/>
          </a:bodyPr>
          <a:lstStyle/>
          <a:p>
            <a:r>
              <a:rPr lang="zh-TW" altLang="en-US" dirty="0" smtClean="0"/>
              <a:t>圖 </a:t>
            </a:r>
            <a:r>
              <a:rPr lang="en-US" altLang="zh-TW" dirty="0" smtClean="0"/>
              <a:t>13-6</a:t>
            </a:r>
            <a:r>
              <a:rPr lang="zh-TW" altLang="en-US" dirty="0" smtClean="0"/>
              <a:t>　</a:t>
            </a:r>
            <a:r>
              <a:rPr lang="en-US" altLang="zh-TW" dirty="0" err="1" smtClean="0"/>
              <a:t>MacBook</a:t>
            </a:r>
            <a:r>
              <a:rPr lang="en-US" altLang="zh-TW" dirty="0" smtClean="0"/>
              <a:t> Pro </a:t>
            </a:r>
            <a:r>
              <a:rPr lang="zh-TW" altLang="en-US" dirty="0" smtClean="0"/>
              <a:t>介紹網頁 </a:t>
            </a:r>
            <a:r>
              <a:rPr lang="en-US" altLang="zh-TW" dirty="0" smtClean="0"/>
              <a:t>(</a:t>
            </a:r>
            <a:r>
              <a:rPr lang="en-US" altLang="zh-TW" dirty="0" smtClean="0">
                <a:hlinkClick r:id="rId3"/>
              </a:rPr>
              <a:t>http://www.apple.com/tw/macbookpro/</a:t>
            </a:r>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accent1"/>
                </a:solidFill>
              </a:rPr>
              <a:t>生活上的應用</a:t>
            </a:r>
            <a:endParaRPr lang="zh-TW" altLang="en-US" dirty="0">
              <a:solidFill>
                <a:schemeClr val="accent1"/>
              </a:solidFill>
            </a:endParaRPr>
          </a:p>
        </p:txBody>
      </p:sp>
      <p:sp>
        <p:nvSpPr>
          <p:cNvPr id="3" name="內容版面配置區 2"/>
          <p:cNvSpPr>
            <a:spLocks noGrp="1"/>
          </p:cNvSpPr>
          <p:nvPr>
            <p:ph idx="1"/>
          </p:nvPr>
        </p:nvSpPr>
        <p:spPr/>
        <p:txBody>
          <a:bodyPr/>
          <a:lstStyle/>
          <a:p>
            <a:r>
              <a:rPr lang="zh-TW" altLang="en-US" b="1" dirty="0" smtClean="0"/>
              <a:t>代言人</a:t>
            </a:r>
            <a:endParaRPr lang="en-US" altLang="zh-TW" b="1" dirty="0" smtClean="0"/>
          </a:p>
          <a:p>
            <a:pPr lvl="1"/>
            <a:r>
              <a:rPr lang="zh-TW" altLang="en-US" dirty="0" smtClean="0"/>
              <a:t>許多企業紛紛利用代言人來提高知名度，進而提升產品的銷售量，像是近年來幫長榮航空代言的金城武，不但增加</a:t>
            </a:r>
            <a:r>
              <a:rPr lang="zh-TW" altLang="en-US" dirty="0" smtClean="0">
                <a:hlinkClick r:id="rId2"/>
              </a:rPr>
              <a:t>長榮航空廣告</a:t>
            </a:r>
            <a:r>
              <a:rPr lang="zh-TW" altLang="en-US" dirty="0" smtClean="0"/>
              <a:t>的點閱率，甚至還讓拍攝地點成為新的景點。</a:t>
            </a:r>
            <a:endParaRPr lang="en-US" altLang="zh-TW" dirty="0" smtClean="0"/>
          </a:p>
          <a:p>
            <a:pPr lvl="1"/>
            <a:r>
              <a:rPr lang="en-US" altLang="zh-TW" dirty="0" smtClean="0"/>
              <a:t>2014 </a:t>
            </a:r>
            <a:r>
              <a:rPr lang="zh-TW" altLang="en-US" dirty="0" smtClean="0"/>
              <a:t>年 </a:t>
            </a:r>
            <a:r>
              <a:rPr lang="en-US" altLang="zh-TW" dirty="0" smtClean="0"/>
              <a:t>4 G </a:t>
            </a:r>
            <a:r>
              <a:rPr lang="zh-TW" altLang="en-US" dirty="0" smtClean="0"/>
              <a:t>開台，電信公司也期望透過代言人來提高自己的門號數量，</a:t>
            </a:r>
            <a:r>
              <a:rPr lang="zh-TW" altLang="en-US" dirty="0" smtClean="0">
                <a:hlinkClick r:id="rId3"/>
              </a:rPr>
              <a:t>中華電信</a:t>
            </a:r>
            <a:r>
              <a:rPr lang="zh-TW" altLang="en-US" dirty="0" smtClean="0"/>
              <a:t>就找金城武來代言，而台灣大哥大則是請來九把刀，遠傳電信也請張震代言來吸引民眾的目光。</a:t>
            </a:r>
            <a:endParaRPr lang="en-US" altLang="zh-TW" dirty="0" smtClean="0"/>
          </a:p>
          <a:p>
            <a:pPr lvl="1"/>
            <a:r>
              <a:rPr lang="zh-TW" altLang="en-US" dirty="0" smtClean="0">
                <a:solidFill>
                  <a:srgbClr val="C00000"/>
                </a:solidFill>
              </a:rPr>
              <a:t>想一想：</a:t>
            </a:r>
            <a:r>
              <a:rPr lang="zh-TW" altLang="en-US" dirty="0" smtClean="0"/>
              <a:t>當你購買產品時，會受到代言人的影響嗎？</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0" name="投影片編號版面配置區 9"/>
          <p:cNvSpPr>
            <a:spLocks noGrp="1"/>
          </p:cNvSpPr>
          <p:nvPr>
            <p:ph type="sldNum" sz="quarter" idx="11"/>
          </p:nvPr>
        </p:nvSpPr>
        <p:spPr/>
        <p:txBody>
          <a:bodyPr/>
          <a:lstStyle/>
          <a:p>
            <a:fld id="{A3DEC8BA-62D7-46A7-9980-A77EEE976E4E}" type="slidenum">
              <a:rPr lang="en-US" altLang="zh-TW" smtClean="0"/>
              <a:pPr/>
              <a:t>19</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9"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推廣</a:t>
            </a:r>
            <a:endParaRPr lang="ja-JP" altLang="en-US" sz="2400" dirty="0">
              <a:ea typeface="標楷體" pitchFamily="65" charset="-12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學習目標</a:t>
            </a:r>
          </a:p>
        </p:txBody>
      </p:sp>
      <p:sp>
        <p:nvSpPr>
          <p:cNvPr id="3" name="內容版面配置區 2"/>
          <p:cNvSpPr>
            <a:spLocks noGrp="1"/>
          </p:cNvSpPr>
          <p:nvPr>
            <p:ph idx="1"/>
          </p:nvPr>
        </p:nvSpPr>
        <p:spPr/>
        <p:txBody>
          <a:bodyPr/>
          <a:lstStyle/>
          <a:p>
            <a:r>
              <a:rPr lang="zh-TW" altLang="en-US" dirty="0" smtClean="0"/>
              <a:t>本章將介紹推廣、網路推廣與病毒式行銷等三個概念，主要在說明行銷的推廣行為在傳統、網路與社群的作法，藉此讓讀者更了解推廣的概念。</a:t>
            </a:r>
            <a:endParaRPr lang="en-US" altLang="zh-TW" dirty="0" smtClean="0"/>
          </a:p>
          <a:p>
            <a:r>
              <a:rPr lang="zh-TW" altLang="en-US" dirty="0" smtClean="0"/>
              <a:t>本章將先從推廣的定義切入，讓讀者了解傳統行銷在推廣方面的作法後，再進入網路廣告的領域，進而引導出病毒式行銷的概念。</a:t>
            </a:r>
            <a:endParaRPr lang="en-US" altLang="zh-TW" dirty="0" smtClean="0"/>
          </a:p>
          <a:p>
            <a:r>
              <a:rPr lang="zh-TW" altLang="en-US" dirty="0" smtClean="0"/>
              <a:t>希望透過本章的介紹，將可建立讀者對於推廣的認知，並對網路行銷有進一步的認識。</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7" name="投影片編號版面配置區 6"/>
          <p:cNvSpPr>
            <a:spLocks noGrp="1"/>
          </p:cNvSpPr>
          <p:nvPr>
            <p:ph type="sldNum" sz="quarter" idx="11"/>
          </p:nvPr>
        </p:nvSpPr>
        <p:spPr/>
        <p:txBody>
          <a:bodyPr/>
          <a:lstStyle/>
          <a:p>
            <a:fld id="{A3DEC8BA-62D7-46A7-9980-A77EEE976E4E}" type="slidenum">
              <a:rPr lang="en-US" altLang="zh-TW" smtClean="0"/>
              <a:pPr/>
              <a:t>2</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網路廣告的概念</a:t>
            </a:r>
            <a:endParaRPr lang="zh-TW" altLang="en-US" dirty="0"/>
          </a:p>
        </p:txBody>
      </p:sp>
      <p:sp>
        <p:nvSpPr>
          <p:cNvPr id="3" name="內容版面配置區 2"/>
          <p:cNvSpPr>
            <a:spLocks noGrp="1"/>
          </p:cNvSpPr>
          <p:nvPr>
            <p:ph idx="1"/>
          </p:nvPr>
        </p:nvSpPr>
        <p:spPr/>
        <p:txBody>
          <a:bodyPr/>
          <a:lstStyle/>
          <a:p>
            <a:r>
              <a:rPr lang="zh-TW" altLang="en-US" dirty="0" smtClean="0"/>
              <a:t>網路廣告是一種以電子資訊系統為基礎，將傳統利用電視、廣播、報紙或雜誌等對消費者進行溝通、說服與誘發產生購買行為的媒介，移轉到網路上，藉由網路來與消費者產生互動與聯繫</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3" name="投影片編號版面配置區 12"/>
          <p:cNvSpPr>
            <a:spLocks noGrp="1"/>
          </p:cNvSpPr>
          <p:nvPr>
            <p:ph type="sldNum" sz="quarter" idx="11"/>
          </p:nvPr>
        </p:nvSpPr>
        <p:spPr/>
        <p:txBody>
          <a:bodyPr/>
          <a:lstStyle/>
          <a:p>
            <a:fld id="{A3DEC8BA-62D7-46A7-9980-A77EEE976E4E}" type="slidenum">
              <a:rPr lang="en-US" altLang="zh-TW" smtClean="0"/>
              <a:pPr/>
              <a:t>20</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pic>
        <p:nvPicPr>
          <p:cNvPr id="159746" name="Picture 2" descr="http://2.bp.blogspot.com/_pqwXwzcy8qw/SQgf0UHqAaI/AAAAAAAAAC4/HyUZxPBlszY/s400/02+%E9%91%BD%E7%9F%B3T-Bar.jpg"/>
          <p:cNvPicPr>
            <a:picLocks noChangeAspect="1" noChangeArrowheads="1"/>
          </p:cNvPicPr>
          <p:nvPr/>
        </p:nvPicPr>
        <p:blipFill>
          <a:blip r:embed="rId2" cstate="print"/>
          <a:srcRect/>
          <a:stretch>
            <a:fillRect/>
          </a:stretch>
        </p:blipFill>
        <p:spPr bwMode="auto">
          <a:xfrm>
            <a:off x="3203848" y="3068960"/>
            <a:ext cx="4818112" cy="343290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傳統廣告與網路廣告的差異</a:t>
            </a:r>
            <a:endParaRPr lang="zh-TW" altLang="en-US" dirty="0"/>
          </a:p>
        </p:txBody>
      </p:sp>
      <p:pic>
        <p:nvPicPr>
          <p:cNvPr id="152578" name="Picture 2"/>
          <p:cNvPicPr>
            <a:picLocks noGrp="1" noChangeAspect="1" noChangeArrowheads="1"/>
          </p:cNvPicPr>
          <p:nvPr>
            <p:ph idx="1"/>
          </p:nvPr>
        </p:nvPicPr>
        <p:blipFill>
          <a:blip r:embed="rId2" cstate="print">
            <a:clrChange>
              <a:clrFrom>
                <a:srgbClr val="FFFFFF"/>
              </a:clrFrom>
              <a:clrTo>
                <a:srgbClr val="FFFFFF">
                  <a:alpha val="0"/>
                </a:srgbClr>
              </a:clrTo>
            </a:clrChange>
          </a:blip>
          <a:srcRect/>
          <a:stretch>
            <a:fillRect/>
          </a:stretch>
        </p:blipFill>
        <p:spPr bwMode="auto">
          <a:xfrm>
            <a:off x="539750" y="1196752"/>
            <a:ext cx="8147050" cy="4390120"/>
          </a:xfrm>
          <a:prstGeom prst="rect">
            <a:avLst/>
          </a:prstGeom>
          <a:noFill/>
          <a:ln w="9525">
            <a:noFill/>
            <a:miter lim="800000"/>
            <a:headEnd/>
            <a:tailEnd/>
          </a:ln>
        </p:spPr>
      </p:pic>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1" name="投影片編號版面配置區 10"/>
          <p:cNvSpPr>
            <a:spLocks noGrp="1"/>
          </p:cNvSpPr>
          <p:nvPr>
            <p:ph type="sldNum" sz="quarter" idx="11"/>
          </p:nvPr>
        </p:nvSpPr>
        <p:spPr/>
        <p:txBody>
          <a:bodyPr/>
          <a:lstStyle/>
          <a:p>
            <a:fld id="{A3DEC8BA-62D7-46A7-9980-A77EEE976E4E}" type="slidenum">
              <a:rPr lang="en-US" altLang="zh-TW" smtClean="0"/>
              <a:pPr/>
              <a:t>21</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accent1"/>
                </a:solidFill>
              </a:rPr>
              <a:t>生活上的應用</a:t>
            </a:r>
            <a:endParaRPr lang="zh-TW" altLang="en-US" dirty="0">
              <a:solidFill>
                <a:schemeClr val="accent1"/>
              </a:solidFill>
            </a:endParaRPr>
          </a:p>
        </p:txBody>
      </p:sp>
      <p:sp>
        <p:nvSpPr>
          <p:cNvPr id="3" name="內容版面配置區 2"/>
          <p:cNvSpPr>
            <a:spLocks noGrp="1"/>
          </p:cNvSpPr>
          <p:nvPr>
            <p:ph idx="1"/>
          </p:nvPr>
        </p:nvSpPr>
        <p:spPr>
          <a:xfrm>
            <a:off x="539552" y="1143000"/>
            <a:ext cx="5256584" cy="5257800"/>
          </a:xfrm>
        </p:spPr>
        <p:txBody>
          <a:bodyPr/>
          <a:lstStyle/>
          <a:p>
            <a:r>
              <a:rPr lang="en-US" altLang="zh-TW" b="1" dirty="0" smtClean="0"/>
              <a:t>Gmail </a:t>
            </a:r>
            <a:r>
              <a:rPr lang="zh-TW" altLang="en-US" b="1" dirty="0" smtClean="0"/>
              <a:t>與廣告</a:t>
            </a:r>
            <a:endParaRPr lang="en-US" altLang="zh-TW" b="1" dirty="0" smtClean="0"/>
          </a:p>
          <a:p>
            <a:pPr lvl="1"/>
            <a:r>
              <a:rPr lang="en-US" altLang="zh-TW" dirty="0" smtClean="0"/>
              <a:t>Google </a:t>
            </a:r>
            <a:r>
              <a:rPr lang="zh-TW" altLang="en-US" dirty="0" smtClean="0"/>
              <a:t>推出 </a:t>
            </a:r>
            <a:r>
              <a:rPr lang="en-US" altLang="zh-TW" dirty="0" smtClean="0"/>
              <a:t>Gmail </a:t>
            </a:r>
            <a:r>
              <a:rPr lang="zh-TW" altLang="en-US" dirty="0" smtClean="0"/>
              <a:t>免費的網路信箱，讓使用者擁有超過 </a:t>
            </a:r>
            <a:r>
              <a:rPr lang="en-US" altLang="zh-TW" dirty="0" smtClean="0"/>
              <a:t>15 G </a:t>
            </a:r>
            <a:r>
              <a:rPr lang="zh-TW" altLang="en-US" dirty="0" smtClean="0"/>
              <a:t>的信箱空間，且該空間會不斷的增加。其背後的原因在於有廣告贊助商的資助 </a:t>
            </a:r>
            <a:r>
              <a:rPr lang="en-US" altLang="zh-TW" dirty="0" smtClean="0"/>
              <a:t>(</a:t>
            </a:r>
            <a:r>
              <a:rPr lang="zh-TW" altLang="en-US" dirty="0" smtClean="0"/>
              <a:t>如圖 </a:t>
            </a:r>
            <a:r>
              <a:rPr lang="en-US" altLang="zh-TW" dirty="0" smtClean="0"/>
              <a:t>13-7 </a:t>
            </a:r>
            <a:r>
              <a:rPr lang="zh-TW" altLang="en-US" dirty="0" smtClean="0"/>
              <a:t>所示</a:t>
            </a:r>
            <a:r>
              <a:rPr lang="en-US" altLang="zh-TW" dirty="0" smtClean="0"/>
              <a:t>)</a:t>
            </a:r>
            <a:r>
              <a:rPr lang="zh-TW" altLang="en-US" dirty="0" smtClean="0"/>
              <a:t>，讓 </a:t>
            </a:r>
            <a:r>
              <a:rPr lang="en-US" altLang="zh-TW" dirty="0" smtClean="0"/>
              <a:t>Google </a:t>
            </a:r>
            <a:r>
              <a:rPr lang="zh-TW" altLang="en-US" dirty="0" smtClean="0"/>
              <a:t>得以在免費的基礎上提供網路信箱的服務，不止如此，</a:t>
            </a:r>
            <a:r>
              <a:rPr lang="en-US" altLang="zh-TW" dirty="0" smtClean="0"/>
              <a:t>Gmail </a:t>
            </a:r>
            <a:r>
              <a:rPr lang="zh-TW" altLang="en-US" dirty="0" smtClean="0"/>
              <a:t>還會按照寄件者的背景、信件內容等，自動提供不同的廣告連結。</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9" name="投影片編號版面配置區 18"/>
          <p:cNvSpPr>
            <a:spLocks noGrp="1"/>
          </p:cNvSpPr>
          <p:nvPr>
            <p:ph type="sldNum" sz="quarter" idx="11"/>
          </p:nvPr>
        </p:nvSpPr>
        <p:spPr/>
        <p:txBody>
          <a:bodyPr/>
          <a:lstStyle/>
          <a:p>
            <a:fld id="{A3DEC8BA-62D7-46A7-9980-A77EEE976E4E}" type="slidenum">
              <a:rPr lang="en-US" altLang="zh-TW" smtClean="0"/>
              <a:pPr/>
              <a:t>22</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sp>
        <p:nvSpPr>
          <p:cNvPr id="1587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pic>
        <p:nvPicPr>
          <p:cNvPr id="17"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78440" t="33065" r="3311" b="8065"/>
          <a:stretch/>
        </p:blipFill>
        <p:spPr bwMode="auto">
          <a:xfrm>
            <a:off x="6084168" y="1484784"/>
            <a:ext cx="2374490" cy="4306531"/>
          </a:xfrm>
          <a:prstGeom prst="rect">
            <a:avLst/>
          </a:prstGeom>
          <a:noFill/>
          <a:ln>
            <a:solidFill>
              <a:schemeClr val="accent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8" name="矩形 17"/>
          <p:cNvSpPr/>
          <p:nvPr/>
        </p:nvSpPr>
        <p:spPr>
          <a:xfrm>
            <a:off x="5940152" y="5805264"/>
            <a:ext cx="3024336" cy="646331"/>
          </a:xfrm>
          <a:prstGeom prst="rect">
            <a:avLst/>
          </a:prstGeom>
        </p:spPr>
        <p:txBody>
          <a:bodyPr wrap="square">
            <a:spAutoFit/>
          </a:bodyPr>
          <a:lstStyle/>
          <a:p>
            <a:r>
              <a:rPr lang="zh-TW" altLang="en-US" dirty="0" smtClean="0"/>
              <a:t>圖 </a:t>
            </a:r>
            <a:r>
              <a:rPr lang="en-US" altLang="zh-TW" dirty="0" smtClean="0"/>
              <a:t>13-7</a:t>
            </a:r>
            <a:r>
              <a:rPr lang="zh-TW" altLang="en-US" dirty="0" smtClean="0"/>
              <a:t>　</a:t>
            </a:r>
            <a:r>
              <a:rPr lang="en-US" altLang="zh-TW" dirty="0" smtClean="0"/>
              <a:t>Gmail </a:t>
            </a:r>
            <a:r>
              <a:rPr lang="zh-TW" altLang="en-US" dirty="0" smtClean="0"/>
              <a:t>的廣告連結</a:t>
            </a:r>
            <a:endParaRPr lang="en-US" altLang="zh-TW" dirty="0" smtClean="0"/>
          </a:p>
          <a:p>
            <a:r>
              <a:rPr lang="en-US" altLang="zh-TW" dirty="0" smtClean="0"/>
              <a:t>(</a:t>
            </a:r>
            <a:r>
              <a:rPr lang="en-US" altLang="zh-TW" dirty="0" smtClean="0">
                <a:hlinkClick r:id="rId3"/>
              </a:rPr>
              <a:t>http://mail.google.com/</a:t>
            </a:r>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網路廣告的種類</a:t>
            </a:r>
            <a:endParaRPr lang="zh-TW" altLang="en-US" dirty="0"/>
          </a:p>
        </p:txBody>
      </p:sp>
      <p:sp>
        <p:nvSpPr>
          <p:cNvPr id="3" name="內容版面配置區 2"/>
          <p:cNvSpPr>
            <a:spLocks noGrp="1"/>
          </p:cNvSpPr>
          <p:nvPr>
            <p:ph idx="1"/>
          </p:nvPr>
        </p:nvSpPr>
        <p:spPr/>
        <p:txBody>
          <a:bodyPr/>
          <a:lstStyle/>
          <a:p>
            <a:pPr>
              <a:buNone/>
            </a:pPr>
            <a:r>
              <a:rPr lang="en-US" altLang="zh-TW" b="1" dirty="0" smtClean="0">
                <a:solidFill>
                  <a:srgbClr val="C00000"/>
                </a:solidFill>
              </a:rPr>
              <a:t>1.</a:t>
            </a:r>
            <a:r>
              <a:rPr lang="zh-TW" altLang="en-US" b="1" dirty="0" smtClean="0">
                <a:solidFill>
                  <a:srgbClr val="C00000"/>
                </a:solidFill>
              </a:rPr>
              <a:t>橫幅廣告 </a:t>
            </a:r>
            <a:r>
              <a:rPr lang="en-US" altLang="zh-TW" b="1" dirty="0" smtClean="0">
                <a:solidFill>
                  <a:srgbClr val="C00000"/>
                </a:solidFill>
              </a:rPr>
              <a:t>(Banner Advertisement)</a:t>
            </a:r>
          </a:p>
          <a:p>
            <a:pPr lvl="1"/>
            <a:r>
              <a:rPr lang="zh-TW" altLang="en-US" dirty="0" smtClean="0"/>
              <a:t>橫幅廣告依其呈現方式可區分為</a:t>
            </a:r>
            <a:r>
              <a:rPr lang="zh-TW" altLang="en-US" b="1" dirty="0" smtClean="0">
                <a:solidFill>
                  <a:srgbClr val="C00000"/>
                </a:solidFill>
              </a:rPr>
              <a:t>固定版位式 </a:t>
            </a:r>
            <a:r>
              <a:rPr lang="en-US" altLang="zh-TW" b="1" dirty="0" smtClean="0">
                <a:solidFill>
                  <a:srgbClr val="C00000"/>
                </a:solidFill>
              </a:rPr>
              <a:t>(Hardwired) </a:t>
            </a:r>
            <a:r>
              <a:rPr lang="zh-TW" altLang="en-US" dirty="0" smtClean="0"/>
              <a:t>與</a:t>
            </a:r>
            <a:r>
              <a:rPr lang="zh-TW" altLang="en-US" b="1" dirty="0" smtClean="0">
                <a:solidFill>
                  <a:srgbClr val="C00000"/>
                </a:solidFill>
              </a:rPr>
              <a:t>動態輪替式 </a:t>
            </a:r>
            <a:r>
              <a:rPr lang="en-US" altLang="zh-TW" b="1" dirty="0" smtClean="0">
                <a:solidFill>
                  <a:srgbClr val="C00000"/>
                </a:solidFill>
              </a:rPr>
              <a:t>(Dynamic Rotation) </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23" name="投影片編號版面配置區 22"/>
          <p:cNvSpPr>
            <a:spLocks noGrp="1"/>
          </p:cNvSpPr>
          <p:nvPr>
            <p:ph type="sldNum" sz="quarter" idx="11"/>
          </p:nvPr>
        </p:nvSpPr>
        <p:spPr/>
        <p:txBody>
          <a:bodyPr/>
          <a:lstStyle/>
          <a:p>
            <a:fld id="{A3DEC8BA-62D7-46A7-9980-A77EEE976E4E}" type="slidenum">
              <a:rPr lang="en-US" altLang="zh-TW" smtClean="0"/>
              <a:pPr/>
              <a:t>23</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pic>
        <p:nvPicPr>
          <p:cNvPr id="157697" name="圖片 1"/>
          <p:cNvPicPr>
            <a:picLocks noChangeAspect="1" noChangeArrowheads="1"/>
          </p:cNvPicPr>
          <p:nvPr/>
        </p:nvPicPr>
        <p:blipFill>
          <a:blip r:embed="rId2" cstate="print"/>
          <a:srcRect l="24413" t="7716" r="25316" b="44052"/>
          <a:stretch>
            <a:fillRect/>
          </a:stretch>
        </p:blipFill>
        <p:spPr bwMode="auto">
          <a:xfrm>
            <a:off x="1331640" y="2564904"/>
            <a:ext cx="3677424" cy="1984650"/>
          </a:xfrm>
          <a:prstGeom prst="rect">
            <a:avLst/>
          </a:prstGeom>
          <a:noFill/>
          <a:ln w="9525">
            <a:solidFill>
              <a:schemeClr val="accent1"/>
            </a:solidFill>
            <a:miter lim="800000"/>
            <a:headEnd/>
            <a:tailEnd/>
          </a:ln>
        </p:spPr>
      </p:pic>
      <p:pic>
        <p:nvPicPr>
          <p:cNvPr id="157698" name="圖片 1"/>
          <p:cNvPicPr>
            <a:picLocks noChangeAspect="1" noChangeArrowheads="1"/>
          </p:cNvPicPr>
          <p:nvPr/>
        </p:nvPicPr>
        <p:blipFill>
          <a:blip r:embed="rId3" cstate="print"/>
          <a:srcRect l="24232" t="19614" r="43761" b="54559"/>
          <a:stretch>
            <a:fillRect/>
          </a:stretch>
        </p:blipFill>
        <p:spPr bwMode="auto">
          <a:xfrm>
            <a:off x="1331640" y="4941168"/>
            <a:ext cx="2341376" cy="1062729"/>
          </a:xfrm>
          <a:prstGeom prst="rect">
            <a:avLst/>
          </a:prstGeom>
          <a:noFill/>
          <a:ln w="9525">
            <a:solidFill>
              <a:schemeClr val="accent1"/>
            </a:solidFill>
            <a:miter lim="800000"/>
            <a:headEnd/>
            <a:tailEnd/>
          </a:ln>
        </p:spPr>
      </p:pic>
      <p:pic>
        <p:nvPicPr>
          <p:cNvPr id="157699" name="圖片 1"/>
          <p:cNvPicPr>
            <a:picLocks noChangeAspect="1" noChangeArrowheads="1"/>
          </p:cNvPicPr>
          <p:nvPr/>
        </p:nvPicPr>
        <p:blipFill>
          <a:blip r:embed="rId4" cstate="print"/>
          <a:srcRect l="24956" t="19293" r="44846" b="54662"/>
          <a:stretch>
            <a:fillRect/>
          </a:stretch>
        </p:blipFill>
        <p:spPr bwMode="auto">
          <a:xfrm>
            <a:off x="3707904" y="4941168"/>
            <a:ext cx="2209044" cy="1071700"/>
          </a:xfrm>
          <a:prstGeom prst="rect">
            <a:avLst/>
          </a:prstGeom>
          <a:noFill/>
          <a:ln w="9525">
            <a:solidFill>
              <a:schemeClr val="accent1"/>
            </a:solidFill>
            <a:miter lim="800000"/>
            <a:headEnd/>
            <a:tailEnd/>
          </a:ln>
        </p:spPr>
      </p:pic>
      <p:sp>
        <p:nvSpPr>
          <p:cNvPr id="18" name="矩形 17"/>
          <p:cNvSpPr/>
          <p:nvPr/>
        </p:nvSpPr>
        <p:spPr>
          <a:xfrm>
            <a:off x="5076056" y="3861048"/>
            <a:ext cx="2787943" cy="646331"/>
          </a:xfrm>
          <a:prstGeom prst="rect">
            <a:avLst/>
          </a:prstGeom>
        </p:spPr>
        <p:txBody>
          <a:bodyPr wrap="none">
            <a:spAutoFit/>
          </a:bodyPr>
          <a:lstStyle/>
          <a:p>
            <a:r>
              <a:rPr lang="zh-TW" altLang="en-US" dirty="0" smtClean="0"/>
              <a:t>圖 </a:t>
            </a:r>
            <a:r>
              <a:rPr lang="en-US" altLang="zh-TW" dirty="0" smtClean="0"/>
              <a:t>13-8</a:t>
            </a:r>
            <a:r>
              <a:rPr lang="zh-TW" altLang="en-US" dirty="0" smtClean="0"/>
              <a:t>　固定版位式廣告</a:t>
            </a:r>
            <a:endParaRPr lang="en-US" altLang="zh-TW" dirty="0" smtClean="0"/>
          </a:p>
          <a:p>
            <a:r>
              <a:rPr lang="en-US" altLang="zh-TW" dirty="0" smtClean="0"/>
              <a:t>(</a:t>
            </a:r>
            <a:r>
              <a:rPr lang="en-US" altLang="zh-TW" dirty="0" smtClean="0">
                <a:hlinkClick r:id="rId5"/>
              </a:rPr>
              <a:t>www.yahoo.com.tw</a:t>
            </a:r>
            <a:r>
              <a:rPr lang="en-US" altLang="zh-TW" dirty="0" smtClean="0"/>
              <a:t>)</a:t>
            </a:r>
            <a:endParaRPr lang="zh-TW" altLang="en-US" dirty="0"/>
          </a:p>
        </p:txBody>
      </p:sp>
      <p:sp>
        <p:nvSpPr>
          <p:cNvPr id="19" name="矩形 18"/>
          <p:cNvSpPr/>
          <p:nvPr/>
        </p:nvSpPr>
        <p:spPr>
          <a:xfrm>
            <a:off x="1259632" y="6021288"/>
            <a:ext cx="4980915" cy="369332"/>
          </a:xfrm>
          <a:prstGeom prst="rect">
            <a:avLst/>
          </a:prstGeom>
        </p:spPr>
        <p:txBody>
          <a:bodyPr wrap="none">
            <a:spAutoFit/>
          </a:bodyPr>
          <a:lstStyle/>
          <a:p>
            <a:r>
              <a:rPr lang="zh-TW" altLang="en-US" dirty="0" smtClean="0"/>
              <a:t>圖 </a:t>
            </a:r>
            <a:r>
              <a:rPr lang="en-US" altLang="zh-TW" dirty="0" smtClean="0"/>
              <a:t>13-9</a:t>
            </a:r>
            <a:r>
              <a:rPr lang="zh-TW" altLang="en-US" dirty="0" smtClean="0"/>
              <a:t>　動態輪替式廣告 </a:t>
            </a:r>
            <a:r>
              <a:rPr lang="en-US" altLang="zh-TW" dirty="0" smtClean="0"/>
              <a:t>(</a:t>
            </a:r>
            <a:r>
              <a:rPr lang="en-US" altLang="zh-TW" dirty="0" smtClean="0">
                <a:hlinkClick r:id="rId5"/>
              </a:rPr>
              <a:t>www.yahoo.com.tw</a:t>
            </a:r>
            <a:r>
              <a:rPr lang="en-US" altLang="zh-TW" dirty="0" smtClean="0"/>
              <a:t>)</a:t>
            </a:r>
            <a:endParaRPr lang="zh-TW" altLang="en-US" dirty="0"/>
          </a:p>
        </p:txBody>
      </p:sp>
      <p:sp>
        <p:nvSpPr>
          <p:cNvPr id="20" name="矩形 19"/>
          <p:cNvSpPr/>
          <p:nvPr/>
        </p:nvSpPr>
        <p:spPr bwMode="auto">
          <a:xfrm>
            <a:off x="1979712" y="5589240"/>
            <a:ext cx="1656184" cy="432048"/>
          </a:xfrm>
          <a:prstGeom prst="rect">
            <a:avLst/>
          </a:prstGeom>
          <a:noFill/>
          <a:ln>
            <a:solidFill>
              <a:srgbClr val="C0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Arial" charset="0"/>
            </a:endParaRPr>
          </a:p>
        </p:txBody>
      </p:sp>
      <p:sp>
        <p:nvSpPr>
          <p:cNvPr id="21" name="矩形 20"/>
          <p:cNvSpPr/>
          <p:nvPr/>
        </p:nvSpPr>
        <p:spPr bwMode="auto">
          <a:xfrm>
            <a:off x="4355976" y="5589240"/>
            <a:ext cx="1656184" cy="432048"/>
          </a:xfrm>
          <a:prstGeom prst="rect">
            <a:avLst/>
          </a:prstGeom>
          <a:noFill/>
          <a:ln>
            <a:solidFill>
              <a:srgbClr val="C0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Arial" charset="0"/>
            </a:endParaRPr>
          </a:p>
        </p:txBody>
      </p:sp>
      <p:sp>
        <p:nvSpPr>
          <p:cNvPr id="24" name="文字方塊 23"/>
          <p:cNvSpPr txBox="1"/>
          <p:nvPr/>
        </p:nvSpPr>
        <p:spPr>
          <a:xfrm>
            <a:off x="4211960" y="404664"/>
            <a:ext cx="770275" cy="369332"/>
          </a:xfrm>
          <a:prstGeom prst="rect">
            <a:avLst/>
          </a:prstGeom>
          <a:noFill/>
        </p:spPr>
        <p:txBody>
          <a:bodyPr wrap="none" rtlCol="0">
            <a:spAutoFit/>
          </a:bodyPr>
          <a:lstStyle/>
          <a:p>
            <a:r>
              <a:rPr lang="en-US" altLang="zh-TW" dirty="0" smtClean="0">
                <a:solidFill>
                  <a:schemeClr val="accent2"/>
                </a:solidFill>
              </a:rPr>
              <a:t>(1/11)</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標題 13"/>
          <p:cNvSpPr>
            <a:spLocks noGrp="1"/>
          </p:cNvSpPr>
          <p:nvPr>
            <p:ph type="title"/>
          </p:nvPr>
        </p:nvSpPr>
        <p:spPr/>
        <p:txBody>
          <a:bodyPr/>
          <a:lstStyle/>
          <a:p>
            <a:r>
              <a:rPr lang="zh-TW" altLang="en-US" dirty="0" smtClean="0"/>
              <a:t>網路廣告的種類</a:t>
            </a:r>
            <a:endParaRPr lang="zh-TW" altLang="en-US" dirty="0"/>
          </a:p>
        </p:txBody>
      </p:sp>
      <p:sp>
        <p:nvSpPr>
          <p:cNvPr id="3" name="內容版面配置區 2"/>
          <p:cNvSpPr>
            <a:spLocks noGrp="1"/>
          </p:cNvSpPr>
          <p:nvPr>
            <p:ph idx="1"/>
          </p:nvPr>
        </p:nvSpPr>
        <p:spPr/>
        <p:txBody>
          <a:bodyPr/>
          <a:lstStyle/>
          <a:p>
            <a:pPr>
              <a:buNone/>
            </a:pPr>
            <a:r>
              <a:rPr lang="en-US" altLang="zh-TW" b="1" dirty="0" smtClean="0">
                <a:solidFill>
                  <a:srgbClr val="C00000"/>
                </a:solidFill>
              </a:rPr>
              <a:t>2.</a:t>
            </a:r>
            <a:r>
              <a:rPr lang="zh-TW" altLang="en-US" b="1" dirty="0" smtClean="0">
                <a:solidFill>
                  <a:srgbClr val="C00000"/>
                </a:solidFill>
              </a:rPr>
              <a:t>按鈕廣告 </a:t>
            </a:r>
            <a:r>
              <a:rPr lang="en-US" altLang="zh-TW" b="1" dirty="0" smtClean="0">
                <a:solidFill>
                  <a:srgbClr val="C00000"/>
                </a:solidFill>
              </a:rPr>
              <a:t>(Button Advertisement)</a:t>
            </a:r>
          </a:p>
          <a:p>
            <a:pPr lvl="1"/>
            <a:r>
              <a:rPr lang="zh-TW" altLang="en-US" dirty="0" smtClean="0"/>
              <a:t>按鈕廣告可稱為小型的橫幅廣告，可放置在網頁的任何位置，其特別的地方在於它的下載功能提供了簡單明確的訊息，幫助業者建立消費者的</a:t>
            </a:r>
            <a:r>
              <a:rPr lang="zh-TW" altLang="en-US" b="1" dirty="0" smtClean="0">
                <a:solidFill>
                  <a:srgbClr val="C00000"/>
                </a:solidFill>
              </a:rPr>
              <a:t>品牌知覺 </a:t>
            </a:r>
            <a:r>
              <a:rPr lang="en-US" altLang="zh-TW" b="1" dirty="0" smtClean="0">
                <a:solidFill>
                  <a:srgbClr val="C00000"/>
                </a:solidFill>
              </a:rPr>
              <a:t>(Brand Awareness)</a:t>
            </a:r>
            <a:r>
              <a:rPr lang="zh-TW" altLang="en-US" dirty="0" smtClean="0"/>
              <a:t>。</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9" name="投影片編號版面配置區 18"/>
          <p:cNvSpPr>
            <a:spLocks noGrp="1"/>
          </p:cNvSpPr>
          <p:nvPr>
            <p:ph type="sldNum" sz="quarter" idx="11"/>
          </p:nvPr>
        </p:nvSpPr>
        <p:spPr/>
        <p:txBody>
          <a:bodyPr/>
          <a:lstStyle/>
          <a:p>
            <a:fld id="{A3DEC8BA-62D7-46A7-9980-A77EEE976E4E}" type="slidenum">
              <a:rPr lang="en-US" altLang="zh-TW" smtClean="0"/>
              <a:pPr/>
              <a:t>24</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sp>
        <p:nvSpPr>
          <p:cNvPr id="15" name="矩形 14"/>
          <p:cNvSpPr/>
          <p:nvPr/>
        </p:nvSpPr>
        <p:spPr>
          <a:xfrm>
            <a:off x="2195736" y="6093296"/>
            <a:ext cx="4493602" cy="369332"/>
          </a:xfrm>
          <a:prstGeom prst="rect">
            <a:avLst/>
          </a:prstGeom>
        </p:spPr>
        <p:txBody>
          <a:bodyPr wrap="none">
            <a:spAutoFit/>
          </a:bodyPr>
          <a:lstStyle/>
          <a:p>
            <a:r>
              <a:rPr lang="zh-TW" altLang="en-US" dirty="0" smtClean="0"/>
              <a:t>圖 </a:t>
            </a:r>
            <a:r>
              <a:rPr lang="en-US" altLang="zh-TW" dirty="0" smtClean="0"/>
              <a:t>13-10</a:t>
            </a:r>
            <a:r>
              <a:rPr lang="zh-TW" altLang="en-US" dirty="0" smtClean="0"/>
              <a:t>　按鈕廣告 </a:t>
            </a:r>
            <a:r>
              <a:rPr lang="en-US" altLang="zh-TW" dirty="0" smtClean="0"/>
              <a:t>(</a:t>
            </a:r>
            <a:r>
              <a:rPr lang="en-US" altLang="zh-TW" dirty="0" smtClean="0">
                <a:hlinkClick r:id="rId2"/>
              </a:rPr>
              <a:t>http://tw.yahoo.com/</a:t>
            </a:r>
            <a:r>
              <a:rPr lang="en-US" altLang="zh-TW" dirty="0" smtClean="0"/>
              <a:t>)</a:t>
            </a:r>
            <a:endParaRPr lang="zh-TW" altLang="en-US" dirty="0"/>
          </a:p>
        </p:txBody>
      </p:sp>
      <p:sp>
        <p:nvSpPr>
          <p:cNvPr id="1566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pic>
        <p:nvPicPr>
          <p:cNvPr id="18"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0578" t="8594" r="9700" b="7227"/>
          <a:stretch/>
        </p:blipFill>
        <p:spPr bwMode="auto">
          <a:xfrm>
            <a:off x="2123728" y="3284984"/>
            <a:ext cx="4667737" cy="2771038"/>
          </a:xfrm>
          <a:prstGeom prst="rect">
            <a:avLst/>
          </a:prstGeom>
          <a:noFill/>
          <a:ln>
            <a:solidFill>
              <a:schemeClr val="accent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文字方塊 19"/>
          <p:cNvSpPr txBox="1"/>
          <p:nvPr/>
        </p:nvSpPr>
        <p:spPr>
          <a:xfrm>
            <a:off x="4211960" y="404664"/>
            <a:ext cx="770275" cy="369332"/>
          </a:xfrm>
          <a:prstGeom prst="rect">
            <a:avLst/>
          </a:prstGeom>
          <a:noFill/>
        </p:spPr>
        <p:txBody>
          <a:bodyPr wrap="none" rtlCol="0">
            <a:spAutoFit/>
          </a:bodyPr>
          <a:lstStyle/>
          <a:p>
            <a:r>
              <a:rPr lang="en-US" altLang="zh-TW" dirty="0" smtClean="0">
                <a:solidFill>
                  <a:schemeClr val="accent2"/>
                </a:solidFill>
              </a:rPr>
              <a:t>(2/11)</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網路廣告的種類</a:t>
            </a:r>
            <a:endParaRPr lang="zh-TW" altLang="en-US" dirty="0"/>
          </a:p>
        </p:txBody>
      </p:sp>
      <p:sp>
        <p:nvSpPr>
          <p:cNvPr id="3" name="內容版面配置區 2"/>
          <p:cNvSpPr>
            <a:spLocks noGrp="1"/>
          </p:cNvSpPr>
          <p:nvPr>
            <p:ph idx="1"/>
          </p:nvPr>
        </p:nvSpPr>
        <p:spPr/>
        <p:txBody>
          <a:bodyPr/>
          <a:lstStyle/>
          <a:p>
            <a:pPr>
              <a:buNone/>
            </a:pPr>
            <a:r>
              <a:rPr lang="en-US" altLang="zh-TW" b="1" dirty="0" smtClean="0">
                <a:solidFill>
                  <a:srgbClr val="C00000"/>
                </a:solidFill>
              </a:rPr>
              <a:t>3.</a:t>
            </a:r>
            <a:r>
              <a:rPr lang="zh-TW" altLang="en-US" b="1" dirty="0" smtClean="0">
                <a:solidFill>
                  <a:srgbClr val="C00000"/>
                </a:solidFill>
              </a:rPr>
              <a:t>多媒體廣告 </a:t>
            </a:r>
            <a:r>
              <a:rPr lang="en-US" altLang="zh-TW" b="1" dirty="0" smtClean="0">
                <a:solidFill>
                  <a:srgbClr val="C00000"/>
                </a:solidFill>
              </a:rPr>
              <a:t>(Rich Media Advertisement)</a:t>
            </a:r>
          </a:p>
          <a:p>
            <a:pPr lvl="1"/>
            <a:r>
              <a:rPr lang="zh-TW" altLang="en-US" dirty="0" smtClean="0"/>
              <a:t>是指藉由聲音、影像或一些可以與消費者互動的項目，透過 </a:t>
            </a:r>
            <a:r>
              <a:rPr lang="en-US" altLang="zh-TW" dirty="0" smtClean="0"/>
              <a:t>Rich Media </a:t>
            </a:r>
            <a:r>
              <a:rPr lang="zh-TW" altLang="en-US" dirty="0" smtClean="0"/>
              <a:t>可以讓網路廣告表現的如同電視廣告一般</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25</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pic>
        <p:nvPicPr>
          <p:cNvPr id="160770" name="圖片 1"/>
          <p:cNvPicPr>
            <a:picLocks noChangeAspect="1" noChangeArrowheads="1"/>
          </p:cNvPicPr>
          <p:nvPr/>
        </p:nvPicPr>
        <p:blipFill>
          <a:blip r:embed="rId2" cstate="print"/>
          <a:srcRect l="25136" t="36012" r="24954" b="44374"/>
          <a:stretch>
            <a:fillRect/>
          </a:stretch>
        </p:blipFill>
        <p:spPr bwMode="auto">
          <a:xfrm>
            <a:off x="1547664" y="3501007"/>
            <a:ext cx="6389279" cy="1412384"/>
          </a:xfrm>
          <a:prstGeom prst="rect">
            <a:avLst/>
          </a:prstGeom>
          <a:noFill/>
          <a:ln w="9525">
            <a:solidFill>
              <a:schemeClr val="accent1"/>
            </a:solidFill>
            <a:miter lim="800000"/>
            <a:headEnd/>
            <a:tailEnd/>
          </a:ln>
        </p:spPr>
      </p:pic>
      <p:sp>
        <p:nvSpPr>
          <p:cNvPr id="11" name="矩形 10"/>
          <p:cNvSpPr/>
          <p:nvPr/>
        </p:nvSpPr>
        <p:spPr>
          <a:xfrm>
            <a:off x="2483768" y="5085184"/>
            <a:ext cx="4707314" cy="369332"/>
          </a:xfrm>
          <a:prstGeom prst="rect">
            <a:avLst/>
          </a:prstGeom>
        </p:spPr>
        <p:txBody>
          <a:bodyPr wrap="none">
            <a:spAutoFit/>
          </a:bodyPr>
          <a:lstStyle/>
          <a:p>
            <a:r>
              <a:rPr lang="zh-TW" altLang="en-US" dirty="0" smtClean="0"/>
              <a:t>圖 </a:t>
            </a:r>
            <a:r>
              <a:rPr lang="en-US" altLang="zh-TW" dirty="0" smtClean="0"/>
              <a:t>13-11</a:t>
            </a:r>
            <a:r>
              <a:rPr lang="zh-TW" altLang="en-US" dirty="0" smtClean="0"/>
              <a:t>　多媒體廣告</a:t>
            </a:r>
            <a:r>
              <a:rPr lang="en-US" altLang="zh-TW" dirty="0" smtClean="0"/>
              <a:t> (</a:t>
            </a:r>
            <a:r>
              <a:rPr lang="en-US" altLang="zh-TW" dirty="0" smtClean="0">
                <a:hlinkClick r:id="rId3"/>
              </a:rPr>
              <a:t>http://tw.yahoo.com/</a:t>
            </a:r>
            <a:r>
              <a:rPr lang="en-US" altLang="zh-TW" dirty="0" smtClean="0"/>
              <a:t>)</a:t>
            </a:r>
            <a:endParaRPr lang="zh-TW" altLang="en-US" dirty="0"/>
          </a:p>
        </p:txBody>
      </p:sp>
      <p:sp>
        <p:nvSpPr>
          <p:cNvPr id="13" name="文字方塊 12"/>
          <p:cNvSpPr txBox="1"/>
          <p:nvPr/>
        </p:nvSpPr>
        <p:spPr>
          <a:xfrm>
            <a:off x="4211960" y="404664"/>
            <a:ext cx="770275" cy="369332"/>
          </a:xfrm>
          <a:prstGeom prst="rect">
            <a:avLst/>
          </a:prstGeom>
          <a:noFill/>
        </p:spPr>
        <p:txBody>
          <a:bodyPr wrap="none" rtlCol="0">
            <a:spAutoFit/>
          </a:bodyPr>
          <a:lstStyle/>
          <a:p>
            <a:r>
              <a:rPr lang="en-US" altLang="zh-TW" dirty="0" smtClean="0">
                <a:solidFill>
                  <a:schemeClr val="accent2"/>
                </a:solidFill>
              </a:rPr>
              <a:t>(3/11)</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標題 13"/>
          <p:cNvSpPr>
            <a:spLocks noGrp="1"/>
          </p:cNvSpPr>
          <p:nvPr>
            <p:ph type="title"/>
          </p:nvPr>
        </p:nvSpPr>
        <p:spPr/>
        <p:txBody>
          <a:bodyPr/>
          <a:lstStyle/>
          <a:p>
            <a:r>
              <a:rPr lang="zh-TW" altLang="en-US" dirty="0" smtClean="0"/>
              <a:t>網路廣告的種類</a:t>
            </a:r>
            <a:endParaRPr lang="zh-TW" altLang="en-US" dirty="0"/>
          </a:p>
        </p:txBody>
      </p:sp>
      <p:sp>
        <p:nvSpPr>
          <p:cNvPr id="3" name="內容版面配置區 2"/>
          <p:cNvSpPr>
            <a:spLocks noGrp="1"/>
          </p:cNvSpPr>
          <p:nvPr>
            <p:ph idx="1"/>
          </p:nvPr>
        </p:nvSpPr>
        <p:spPr/>
        <p:txBody>
          <a:bodyPr/>
          <a:lstStyle/>
          <a:p>
            <a:pPr>
              <a:buNone/>
            </a:pPr>
            <a:r>
              <a:rPr lang="en-US" altLang="zh-TW" b="1" dirty="0" smtClean="0">
                <a:solidFill>
                  <a:srgbClr val="C00000"/>
                </a:solidFill>
              </a:rPr>
              <a:t>4.</a:t>
            </a:r>
            <a:r>
              <a:rPr lang="zh-TW" altLang="en-US" b="1" dirty="0" smtClean="0">
                <a:solidFill>
                  <a:srgbClr val="C00000"/>
                </a:solidFill>
              </a:rPr>
              <a:t>電子郵件廣告 </a:t>
            </a:r>
            <a:r>
              <a:rPr lang="en-US" altLang="zh-TW" b="1" dirty="0" smtClean="0">
                <a:solidFill>
                  <a:srgbClr val="C00000"/>
                </a:solidFill>
              </a:rPr>
              <a:t>(e-mail Advertisement)</a:t>
            </a:r>
          </a:p>
          <a:p>
            <a:pPr marL="914400" lvl="1" indent="-457200">
              <a:buAutoNum type="arabicParenBoth"/>
            </a:pPr>
            <a:r>
              <a:rPr lang="zh-TW" altLang="en-US" b="1" dirty="0" smtClean="0">
                <a:solidFill>
                  <a:srgbClr val="C00000"/>
                </a:solidFill>
              </a:rPr>
              <a:t>廣告贊助式的電子郵件 </a:t>
            </a:r>
            <a:r>
              <a:rPr lang="en-US" altLang="zh-TW" b="1" dirty="0" smtClean="0">
                <a:solidFill>
                  <a:srgbClr val="C00000"/>
                </a:solidFill>
              </a:rPr>
              <a:t>(Ad-supported e-mail)</a:t>
            </a:r>
            <a:r>
              <a:rPr lang="zh-TW" altLang="en-US" dirty="0" smtClean="0"/>
              <a:t>：為網路公司免費提供特定服務給網路使用者，以換取其基本資料以做為後續廣告行銷的使用。</a:t>
            </a:r>
            <a:endParaRPr lang="en-US" altLang="zh-TW" dirty="0" smtClean="0"/>
          </a:p>
          <a:p>
            <a:pPr marL="914400" lvl="1" indent="-457200">
              <a:buAutoNum type="arabicParenBoth"/>
            </a:pPr>
            <a:r>
              <a:rPr lang="zh-TW" altLang="en-US" b="1" dirty="0" smtClean="0">
                <a:solidFill>
                  <a:srgbClr val="C00000"/>
                </a:solidFill>
              </a:rPr>
              <a:t>贊助討論區 </a:t>
            </a:r>
            <a:r>
              <a:rPr lang="en-US" altLang="zh-TW" b="1" dirty="0" smtClean="0">
                <a:solidFill>
                  <a:srgbClr val="C00000"/>
                </a:solidFill>
              </a:rPr>
              <a:t>(Discussion List) </a:t>
            </a:r>
            <a:r>
              <a:rPr lang="zh-TW" altLang="en-US" dirty="0" smtClean="0"/>
              <a:t>與</a:t>
            </a:r>
            <a:r>
              <a:rPr lang="zh-TW" altLang="en-US" b="1" dirty="0" smtClean="0">
                <a:solidFill>
                  <a:srgbClr val="C00000"/>
                </a:solidFill>
              </a:rPr>
              <a:t>電子新聞報 </a:t>
            </a:r>
            <a:r>
              <a:rPr lang="en-US" altLang="zh-TW" b="1" dirty="0" smtClean="0">
                <a:solidFill>
                  <a:srgbClr val="C00000"/>
                </a:solidFill>
              </a:rPr>
              <a:t>(e-mail Newsletters)</a:t>
            </a:r>
            <a:r>
              <a:rPr lang="zh-TW" altLang="en-US" b="1" dirty="0" smtClean="0">
                <a:solidFill>
                  <a:srgbClr val="C00000"/>
                </a:solidFill>
              </a:rPr>
              <a:t>：</a:t>
            </a:r>
            <a:r>
              <a:rPr lang="zh-TW" altLang="en-US" dirty="0" smtClean="0"/>
              <a:t>廣告商可以較正確地觸及至目標消費者，內容的編輯不像網站上所呈現具有多種圖案及動畫的方式，而是大部分皆以文字來表現。</a:t>
            </a:r>
            <a:r>
              <a:rPr lang="en-US" altLang="zh-TW" dirty="0" smtClean="0"/>
              <a:t>(</a:t>
            </a:r>
            <a:r>
              <a:rPr lang="zh-TW" altLang="en-US" dirty="0" smtClean="0"/>
              <a:t>如圖</a:t>
            </a:r>
            <a:r>
              <a:rPr lang="en-US" altLang="zh-TW" dirty="0" smtClean="0"/>
              <a:t>13-12)</a:t>
            </a:r>
            <a:endParaRPr lang="en-US" altLang="zh-TW" b="1" dirty="0" smtClean="0">
              <a:solidFill>
                <a:srgbClr val="C00000"/>
              </a:solidFill>
            </a:endParaRPr>
          </a:p>
          <a:p>
            <a:pPr marL="914400" lvl="1" indent="-457200">
              <a:buFontTx/>
              <a:buAutoNum type="arabicParenBoth"/>
            </a:pPr>
            <a:r>
              <a:rPr lang="zh-TW" altLang="en-US" b="1" dirty="0" smtClean="0">
                <a:solidFill>
                  <a:srgbClr val="C00000"/>
                </a:solidFill>
              </a:rPr>
              <a:t>電子傳單 </a:t>
            </a:r>
            <a:r>
              <a:rPr lang="en-US" altLang="zh-TW" b="1" dirty="0" smtClean="0">
                <a:solidFill>
                  <a:srgbClr val="C00000"/>
                </a:solidFill>
              </a:rPr>
              <a:t>(Direct e-mail)</a:t>
            </a:r>
            <a:r>
              <a:rPr lang="zh-TW" altLang="en-US" dirty="0" smtClean="0"/>
              <a:t>：公司透過電子傳單將廣告散布至每個人的郵件信箱內 </a:t>
            </a:r>
            <a:r>
              <a:rPr lang="en-US" altLang="zh-TW" dirty="0" smtClean="0"/>
              <a:t>(</a:t>
            </a:r>
            <a:r>
              <a:rPr lang="zh-TW" altLang="en-US" dirty="0" smtClean="0"/>
              <a:t>如圖</a:t>
            </a:r>
            <a:r>
              <a:rPr lang="en-US" altLang="zh-TW" dirty="0" smtClean="0"/>
              <a:t>13-13)</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6" name="投影片編號版面配置區 15"/>
          <p:cNvSpPr>
            <a:spLocks noGrp="1"/>
          </p:cNvSpPr>
          <p:nvPr>
            <p:ph type="sldNum" sz="quarter" idx="11"/>
          </p:nvPr>
        </p:nvSpPr>
        <p:spPr/>
        <p:txBody>
          <a:bodyPr/>
          <a:lstStyle/>
          <a:p>
            <a:fld id="{A3DEC8BA-62D7-46A7-9980-A77EEE976E4E}" type="slidenum">
              <a:rPr lang="en-US" altLang="zh-TW" smtClean="0"/>
              <a:pPr/>
              <a:t>26</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sp>
        <p:nvSpPr>
          <p:cNvPr id="17" name="文字方塊 16"/>
          <p:cNvSpPr txBox="1"/>
          <p:nvPr/>
        </p:nvSpPr>
        <p:spPr>
          <a:xfrm>
            <a:off x="4211960" y="404664"/>
            <a:ext cx="770275" cy="369332"/>
          </a:xfrm>
          <a:prstGeom prst="rect">
            <a:avLst/>
          </a:prstGeom>
          <a:noFill/>
        </p:spPr>
        <p:txBody>
          <a:bodyPr wrap="none" rtlCol="0">
            <a:spAutoFit/>
          </a:bodyPr>
          <a:lstStyle/>
          <a:p>
            <a:r>
              <a:rPr lang="en-US" altLang="zh-TW" dirty="0" smtClean="0">
                <a:solidFill>
                  <a:schemeClr val="accent2"/>
                </a:solidFill>
              </a:rPr>
              <a:t>(4/11)</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電子新聞報</a:t>
            </a:r>
            <a:r>
              <a:rPr lang="en-US" altLang="zh-TW" dirty="0" smtClean="0"/>
              <a:t>-</a:t>
            </a:r>
            <a:r>
              <a:rPr lang="zh-TW" altLang="en-US" dirty="0" smtClean="0"/>
              <a:t>範例</a:t>
            </a:r>
            <a:endParaRPr lang="zh-TW" altLang="en-US" dirty="0"/>
          </a:p>
        </p:txBody>
      </p:sp>
      <p:pic>
        <p:nvPicPr>
          <p:cNvPr id="11" name="圖片 1"/>
          <p:cNvPicPr>
            <a:picLocks noGrp="1" noChangeAspect="1" noChangeArrowheads="1"/>
          </p:cNvPicPr>
          <p:nvPr>
            <p:ph idx="1"/>
          </p:nvPr>
        </p:nvPicPr>
        <p:blipFill>
          <a:blip r:embed="rId2" cstate="print"/>
          <a:srcRect l="11031" t="21864" r="14647" b="5466"/>
          <a:stretch>
            <a:fillRect/>
          </a:stretch>
        </p:blipFill>
        <p:spPr bwMode="auto">
          <a:xfrm>
            <a:off x="611560" y="1340768"/>
            <a:ext cx="8147050" cy="4480853"/>
          </a:xfrm>
          <a:prstGeom prst="rect">
            <a:avLst/>
          </a:prstGeom>
          <a:noFill/>
          <a:ln w="9525">
            <a:solidFill>
              <a:schemeClr val="accent1"/>
            </a:solidFill>
            <a:miter lim="800000"/>
            <a:headEnd/>
            <a:tailEnd/>
          </a:ln>
        </p:spPr>
      </p:pic>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3" name="投影片編號版面配置區 12"/>
          <p:cNvSpPr>
            <a:spLocks noGrp="1"/>
          </p:cNvSpPr>
          <p:nvPr>
            <p:ph type="sldNum" sz="quarter" idx="11"/>
          </p:nvPr>
        </p:nvSpPr>
        <p:spPr/>
        <p:txBody>
          <a:bodyPr/>
          <a:lstStyle/>
          <a:p>
            <a:fld id="{A3DEC8BA-62D7-46A7-9980-A77EEE976E4E}" type="slidenum">
              <a:rPr lang="en-US" altLang="zh-TW" smtClean="0"/>
              <a:pPr/>
              <a:t>27</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sp>
        <p:nvSpPr>
          <p:cNvPr id="12" name="矩形 11"/>
          <p:cNvSpPr/>
          <p:nvPr/>
        </p:nvSpPr>
        <p:spPr>
          <a:xfrm>
            <a:off x="2699792" y="5877272"/>
            <a:ext cx="3377848" cy="369332"/>
          </a:xfrm>
          <a:prstGeom prst="rect">
            <a:avLst/>
          </a:prstGeom>
        </p:spPr>
        <p:txBody>
          <a:bodyPr wrap="none">
            <a:spAutoFit/>
          </a:bodyPr>
          <a:lstStyle/>
          <a:p>
            <a:r>
              <a:rPr lang="zh-TW" altLang="en-US" dirty="0" smtClean="0"/>
              <a:t>圖 </a:t>
            </a:r>
            <a:r>
              <a:rPr lang="en-US" altLang="zh-TW" dirty="0" smtClean="0"/>
              <a:t>13-12</a:t>
            </a:r>
            <a:r>
              <a:rPr lang="zh-TW" altLang="en-US" dirty="0" smtClean="0"/>
              <a:t>　哈佛商業評論的廣告</a:t>
            </a:r>
            <a:endParaRPr lang="zh-TW"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電子傳單</a:t>
            </a:r>
            <a:r>
              <a:rPr lang="en-US" altLang="zh-TW" dirty="0" smtClean="0"/>
              <a:t>-</a:t>
            </a:r>
            <a:r>
              <a:rPr lang="zh-TW" altLang="en-US" dirty="0" smtClean="0"/>
              <a:t>範例</a:t>
            </a:r>
            <a:endParaRPr lang="zh-TW" altLang="en-US" dirty="0"/>
          </a:p>
        </p:txBody>
      </p:sp>
      <p:pic>
        <p:nvPicPr>
          <p:cNvPr id="162818" name="圖片 1"/>
          <p:cNvPicPr>
            <a:picLocks noGrp="1" noChangeAspect="1" noChangeArrowheads="1"/>
          </p:cNvPicPr>
          <p:nvPr>
            <p:ph idx="1"/>
          </p:nvPr>
        </p:nvPicPr>
        <p:blipFill>
          <a:blip r:embed="rId2" cstate="print"/>
          <a:srcRect l="30098" t="20258" r="32550" b="3859"/>
          <a:stretch>
            <a:fillRect/>
          </a:stretch>
        </p:blipFill>
        <p:spPr bwMode="auto">
          <a:xfrm>
            <a:off x="2312782" y="1143000"/>
            <a:ext cx="4098560" cy="4683650"/>
          </a:xfrm>
          <a:prstGeom prst="rect">
            <a:avLst/>
          </a:prstGeom>
          <a:noFill/>
          <a:ln w="9525">
            <a:solidFill>
              <a:schemeClr val="accent1"/>
            </a:solidFill>
            <a:miter lim="800000"/>
            <a:headEnd/>
            <a:tailEnd/>
          </a:ln>
        </p:spPr>
      </p:pic>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28</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sp>
        <p:nvSpPr>
          <p:cNvPr id="11" name="矩形 10"/>
          <p:cNvSpPr/>
          <p:nvPr/>
        </p:nvSpPr>
        <p:spPr>
          <a:xfrm>
            <a:off x="2483768" y="5949280"/>
            <a:ext cx="3604448" cy="369332"/>
          </a:xfrm>
          <a:prstGeom prst="rect">
            <a:avLst/>
          </a:prstGeom>
        </p:spPr>
        <p:txBody>
          <a:bodyPr wrap="none">
            <a:spAutoFit/>
          </a:bodyPr>
          <a:lstStyle/>
          <a:p>
            <a:r>
              <a:rPr lang="zh-TW" altLang="en-US" dirty="0" smtClean="0"/>
              <a:t>圖 </a:t>
            </a:r>
            <a:r>
              <a:rPr lang="en-US" altLang="zh-TW" dirty="0" smtClean="0"/>
              <a:t>13-13</a:t>
            </a:r>
            <a:r>
              <a:rPr lang="zh-TW" altLang="en-US" dirty="0" smtClean="0"/>
              <a:t>　</a:t>
            </a:r>
            <a:r>
              <a:rPr lang="en-US" altLang="zh-TW" dirty="0" smtClean="0"/>
              <a:t>NOVA </a:t>
            </a:r>
            <a:r>
              <a:rPr lang="zh-TW" altLang="en-US" dirty="0" smtClean="0"/>
              <a:t>資訊廣場的廣告</a:t>
            </a:r>
            <a:endParaRPr lang="zh-TW"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標題 13"/>
          <p:cNvSpPr>
            <a:spLocks noGrp="1"/>
          </p:cNvSpPr>
          <p:nvPr>
            <p:ph type="title"/>
          </p:nvPr>
        </p:nvSpPr>
        <p:spPr/>
        <p:txBody>
          <a:bodyPr/>
          <a:lstStyle/>
          <a:p>
            <a:r>
              <a:rPr lang="zh-TW" altLang="en-US" dirty="0" smtClean="0"/>
              <a:t>網路廣告的種類</a:t>
            </a:r>
            <a:endParaRPr lang="zh-TW" altLang="en-US" dirty="0"/>
          </a:p>
        </p:txBody>
      </p:sp>
      <p:sp>
        <p:nvSpPr>
          <p:cNvPr id="3" name="內容版面配置區 2"/>
          <p:cNvSpPr>
            <a:spLocks noGrp="1"/>
          </p:cNvSpPr>
          <p:nvPr>
            <p:ph idx="1"/>
          </p:nvPr>
        </p:nvSpPr>
        <p:spPr/>
        <p:txBody>
          <a:bodyPr/>
          <a:lstStyle/>
          <a:p>
            <a:pPr>
              <a:buNone/>
            </a:pPr>
            <a:r>
              <a:rPr lang="en-US" altLang="zh-TW" b="1" dirty="0" smtClean="0">
                <a:solidFill>
                  <a:srgbClr val="C00000"/>
                </a:solidFill>
              </a:rPr>
              <a:t>5.</a:t>
            </a:r>
            <a:r>
              <a:rPr lang="zh-TW" altLang="en-US" b="1" dirty="0" smtClean="0">
                <a:solidFill>
                  <a:srgbClr val="C00000"/>
                </a:solidFill>
              </a:rPr>
              <a:t>插播式廣告 </a:t>
            </a:r>
            <a:r>
              <a:rPr lang="en-US" altLang="zh-TW" b="1" dirty="0" smtClean="0">
                <a:solidFill>
                  <a:srgbClr val="C00000"/>
                </a:solidFill>
              </a:rPr>
              <a:t>(Interstitial Advertisement)</a:t>
            </a:r>
          </a:p>
          <a:p>
            <a:pPr lvl="1"/>
            <a:r>
              <a:rPr lang="zh-TW" altLang="en-US" dirty="0" smtClean="0"/>
              <a:t>前置插播是指網友到達該網站時，必須等到廣告播放結束後，才能真正抵達網站之首頁瀏覽該網站內容；</a:t>
            </a:r>
            <a:endParaRPr lang="en-US" altLang="zh-TW" dirty="0" smtClean="0"/>
          </a:p>
          <a:p>
            <a:pPr lvl="1"/>
            <a:r>
              <a:rPr lang="zh-TW" altLang="en-US" dirty="0" smtClean="0"/>
              <a:t>同步插播即為一般的</a:t>
            </a:r>
            <a:r>
              <a:rPr lang="zh-TW" altLang="en-US" b="1" dirty="0" smtClean="0">
                <a:solidFill>
                  <a:srgbClr val="C00000"/>
                </a:solidFill>
              </a:rPr>
              <a:t>跳出式廣告 </a:t>
            </a:r>
            <a:r>
              <a:rPr lang="en-US" altLang="zh-TW" b="1" dirty="0" smtClean="0">
                <a:solidFill>
                  <a:srgbClr val="C00000"/>
                </a:solidFill>
              </a:rPr>
              <a:t>(Pop-up</a:t>
            </a:r>
            <a:r>
              <a:rPr lang="zh-TW" altLang="en-US" b="1" dirty="0" smtClean="0">
                <a:solidFill>
                  <a:srgbClr val="C00000"/>
                </a:solidFill>
              </a:rPr>
              <a:t> </a:t>
            </a:r>
            <a:r>
              <a:rPr lang="en-US" altLang="zh-TW" b="1" dirty="0" smtClean="0">
                <a:solidFill>
                  <a:srgbClr val="C00000"/>
                </a:solidFill>
              </a:rPr>
              <a:t>Advertisement)</a:t>
            </a:r>
            <a:r>
              <a:rPr lang="zh-TW" altLang="en-US" dirty="0" smtClean="0"/>
              <a:t>，該廣告及網站內容分別呈現於不同的視窗，到訪者到達網站之首頁時，該廣告也同時跳脫至另一個子視窗內</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8" name="投影片編號版面配置區 17"/>
          <p:cNvSpPr>
            <a:spLocks noGrp="1"/>
          </p:cNvSpPr>
          <p:nvPr>
            <p:ph type="sldNum" sz="quarter" idx="11"/>
          </p:nvPr>
        </p:nvSpPr>
        <p:spPr/>
        <p:txBody>
          <a:bodyPr/>
          <a:lstStyle/>
          <a:p>
            <a:fld id="{A3DEC8BA-62D7-46A7-9980-A77EEE976E4E}" type="slidenum">
              <a:rPr lang="en-US" altLang="zh-TW" smtClean="0"/>
              <a:pPr/>
              <a:t>29</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sp>
        <p:nvSpPr>
          <p:cNvPr id="16691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19" name="文字方塊 18"/>
          <p:cNvSpPr txBox="1"/>
          <p:nvPr/>
        </p:nvSpPr>
        <p:spPr>
          <a:xfrm>
            <a:off x="4211960" y="404664"/>
            <a:ext cx="770275" cy="369332"/>
          </a:xfrm>
          <a:prstGeom prst="rect">
            <a:avLst/>
          </a:prstGeom>
          <a:noFill/>
        </p:spPr>
        <p:txBody>
          <a:bodyPr wrap="none" rtlCol="0">
            <a:spAutoFit/>
          </a:bodyPr>
          <a:lstStyle/>
          <a:p>
            <a:r>
              <a:rPr lang="en-US" altLang="zh-TW" dirty="0" smtClean="0">
                <a:solidFill>
                  <a:schemeClr val="accent2"/>
                </a:solidFill>
              </a:rPr>
              <a:t>(5/11)</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網路行銷與推廣</a:t>
            </a:r>
            <a:endParaRPr lang="zh-TW" altLang="en-US" dirty="0"/>
          </a:p>
        </p:txBody>
      </p:sp>
      <p:graphicFrame>
        <p:nvGraphicFramePr>
          <p:cNvPr id="7" name="內容版面配置區 11"/>
          <p:cNvGraphicFramePr>
            <a:graphicFrameLocks noGrp="1"/>
          </p:cNvGraphicFramePr>
          <p:nvPr>
            <p:ph idx="1"/>
          </p:nvPr>
        </p:nvGraphicFramePr>
        <p:xfrm>
          <a:off x="539750" y="1143000"/>
          <a:ext cx="814705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8" name="投影片編號版面配置區 7"/>
          <p:cNvSpPr>
            <a:spLocks noGrp="1"/>
          </p:cNvSpPr>
          <p:nvPr>
            <p:ph type="sldNum" sz="quarter" idx="11"/>
          </p:nvPr>
        </p:nvSpPr>
        <p:spPr/>
        <p:txBody>
          <a:bodyPr/>
          <a:lstStyle/>
          <a:p>
            <a:fld id="{A3DEC8BA-62D7-46A7-9980-A77EEE976E4E}" type="slidenum">
              <a:rPr lang="en-US" altLang="zh-TW" smtClean="0"/>
              <a:pPr/>
              <a:t>3</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插播式廣告</a:t>
            </a:r>
            <a:r>
              <a:rPr lang="en-US" altLang="zh-TW" dirty="0" smtClean="0"/>
              <a:t>-</a:t>
            </a:r>
            <a:r>
              <a:rPr lang="zh-TW" altLang="en-US" dirty="0" smtClean="0"/>
              <a:t>範例</a:t>
            </a:r>
            <a:endParaRPr lang="zh-TW" altLang="en-US" dirty="0"/>
          </a:p>
        </p:txBody>
      </p:sp>
      <p:pic>
        <p:nvPicPr>
          <p:cNvPr id="10" name="Picture 2"/>
          <p:cNvPicPr>
            <a:picLocks noGrp="1" noChangeAspect="1" noChangeArrowheads="1"/>
          </p:cNvPicPr>
          <p:nvPr>
            <p:ph idx="1"/>
          </p:nvPr>
        </p:nvPicPr>
        <p:blipFill rotWithShape="1">
          <a:blip r:embed="rId2" cstate="print">
            <a:extLst>
              <a:ext uri="{28A0092B-C50C-407E-A947-70E740481C1C}">
                <a14:useLocalDpi xmlns="" xmlns:a14="http://schemas.microsoft.com/office/drawing/2010/main" val="0"/>
              </a:ext>
            </a:extLst>
          </a:blip>
          <a:srcRect l="18119" t="8468" r="19294" b="28124"/>
          <a:stretch/>
        </p:blipFill>
        <p:spPr bwMode="auto">
          <a:xfrm>
            <a:off x="611560" y="1196752"/>
            <a:ext cx="8143288" cy="4638422"/>
          </a:xfrm>
          <a:prstGeom prst="rect">
            <a:avLst/>
          </a:prstGeom>
          <a:noFill/>
          <a:ln>
            <a:solidFill>
              <a:schemeClr val="accent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30</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sp>
        <p:nvSpPr>
          <p:cNvPr id="11" name="矩形 10"/>
          <p:cNvSpPr/>
          <p:nvPr/>
        </p:nvSpPr>
        <p:spPr>
          <a:xfrm>
            <a:off x="1475656" y="5949280"/>
            <a:ext cx="5104859" cy="369332"/>
          </a:xfrm>
          <a:prstGeom prst="rect">
            <a:avLst/>
          </a:prstGeom>
        </p:spPr>
        <p:txBody>
          <a:bodyPr wrap="none">
            <a:spAutoFit/>
          </a:bodyPr>
          <a:lstStyle/>
          <a:p>
            <a:r>
              <a:rPr lang="zh-TW" altLang="en-US" dirty="0" smtClean="0"/>
              <a:t>圖 </a:t>
            </a:r>
            <a:r>
              <a:rPr lang="en-US" altLang="zh-TW" dirty="0" smtClean="0"/>
              <a:t>13-14</a:t>
            </a:r>
            <a:r>
              <a:rPr lang="zh-TW" altLang="en-US" dirty="0" smtClean="0"/>
              <a:t>　插播式廣告 </a:t>
            </a:r>
            <a:r>
              <a:rPr lang="en-US" altLang="zh-TW" dirty="0" smtClean="0"/>
              <a:t>(</a:t>
            </a:r>
            <a:r>
              <a:rPr lang="en-US" altLang="zh-TW" dirty="0" smtClean="0">
                <a:hlinkClick r:id="rId3"/>
              </a:rPr>
              <a:t>http://www.7-11.com.tw/</a:t>
            </a:r>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網路廣告的種類</a:t>
            </a:r>
            <a:endParaRPr lang="zh-TW" altLang="en-US" dirty="0"/>
          </a:p>
        </p:txBody>
      </p:sp>
      <p:sp>
        <p:nvSpPr>
          <p:cNvPr id="3" name="內容版面配置區 2"/>
          <p:cNvSpPr>
            <a:spLocks noGrp="1"/>
          </p:cNvSpPr>
          <p:nvPr>
            <p:ph idx="1"/>
          </p:nvPr>
        </p:nvSpPr>
        <p:spPr/>
        <p:txBody>
          <a:bodyPr/>
          <a:lstStyle/>
          <a:p>
            <a:pPr>
              <a:buNone/>
            </a:pPr>
            <a:r>
              <a:rPr lang="en-US" altLang="zh-TW" b="1" dirty="0" smtClean="0">
                <a:solidFill>
                  <a:srgbClr val="C00000"/>
                </a:solidFill>
              </a:rPr>
              <a:t>6.</a:t>
            </a:r>
            <a:r>
              <a:rPr lang="zh-TW" altLang="en-US" b="1" dirty="0" smtClean="0">
                <a:solidFill>
                  <a:srgbClr val="C00000"/>
                </a:solidFill>
              </a:rPr>
              <a:t>分類式廣告 </a:t>
            </a:r>
            <a:r>
              <a:rPr lang="en-US" altLang="zh-TW" b="1" dirty="0" smtClean="0">
                <a:solidFill>
                  <a:srgbClr val="C00000"/>
                </a:solidFill>
              </a:rPr>
              <a:t>(Classified Advertisement)</a:t>
            </a:r>
          </a:p>
          <a:p>
            <a:pPr lvl="1"/>
            <a:r>
              <a:rPr lang="zh-TW" altLang="en-US" dirty="0" smtClean="0"/>
              <a:t>經由查詢的功能，短時間內便能得到所需的資料內容</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31</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pic>
        <p:nvPicPr>
          <p:cNvPr id="163844" name="Picture 4" descr="https://farm9.staticflickr.com/8038/8046083792_504524b3c5.jpg"/>
          <p:cNvPicPr>
            <a:picLocks noChangeAspect="1" noChangeArrowheads="1"/>
          </p:cNvPicPr>
          <p:nvPr/>
        </p:nvPicPr>
        <p:blipFill>
          <a:blip r:embed="rId2" cstate="print"/>
          <a:srcRect/>
          <a:stretch>
            <a:fillRect/>
          </a:stretch>
        </p:blipFill>
        <p:spPr bwMode="auto">
          <a:xfrm>
            <a:off x="2987824" y="2204864"/>
            <a:ext cx="2657269" cy="4258444"/>
          </a:xfrm>
          <a:prstGeom prst="rect">
            <a:avLst/>
          </a:prstGeom>
          <a:noFill/>
          <a:ln>
            <a:solidFill>
              <a:schemeClr val="accent1"/>
            </a:solidFill>
          </a:ln>
        </p:spPr>
      </p:pic>
      <p:sp>
        <p:nvSpPr>
          <p:cNvPr id="13" name="文字方塊 12"/>
          <p:cNvSpPr txBox="1"/>
          <p:nvPr/>
        </p:nvSpPr>
        <p:spPr>
          <a:xfrm>
            <a:off x="4211960" y="404664"/>
            <a:ext cx="770275" cy="369332"/>
          </a:xfrm>
          <a:prstGeom prst="rect">
            <a:avLst/>
          </a:prstGeom>
          <a:noFill/>
        </p:spPr>
        <p:txBody>
          <a:bodyPr wrap="none" rtlCol="0">
            <a:spAutoFit/>
          </a:bodyPr>
          <a:lstStyle/>
          <a:p>
            <a:r>
              <a:rPr lang="en-US" altLang="zh-TW" dirty="0" smtClean="0">
                <a:solidFill>
                  <a:schemeClr val="accent2"/>
                </a:solidFill>
              </a:rPr>
              <a:t>(6/11)</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網路廣告的種類</a:t>
            </a:r>
            <a:endParaRPr lang="zh-TW" altLang="en-US" dirty="0"/>
          </a:p>
        </p:txBody>
      </p:sp>
      <p:sp>
        <p:nvSpPr>
          <p:cNvPr id="3" name="內容版面配置區 2"/>
          <p:cNvSpPr>
            <a:spLocks noGrp="1"/>
          </p:cNvSpPr>
          <p:nvPr>
            <p:ph idx="1"/>
          </p:nvPr>
        </p:nvSpPr>
        <p:spPr/>
        <p:txBody>
          <a:bodyPr/>
          <a:lstStyle/>
          <a:p>
            <a:pPr>
              <a:buNone/>
            </a:pPr>
            <a:r>
              <a:rPr lang="en-US" altLang="zh-TW" b="1" dirty="0" smtClean="0">
                <a:solidFill>
                  <a:srgbClr val="C00000"/>
                </a:solidFill>
              </a:rPr>
              <a:t>7.</a:t>
            </a:r>
            <a:r>
              <a:rPr lang="zh-TW" altLang="en-US" b="1" dirty="0" smtClean="0">
                <a:solidFill>
                  <a:srgbClr val="C00000"/>
                </a:solidFill>
              </a:rPr>
              <a:t>互動式廣告 </a:t>
            </a:r>
            <a:r>
              <a:rPr lang="en-US" altLang="zh-TW" b="1" dirty="0" smtClean="0">
                <a:solidFill>
                  <a:srgbClr val="C00000"/>
                </a:solidFill>
              </a:rPr>
              <a:t>(Interactive Advertisement)</a:t>
            </a:r>
          </a:p>
          <a:p>
            <a:pPr lvl="1"/>
            <a:r>
              <a:rPr lang="zh-TW" altLang="en-US" dirty="0" smtClean="0"/>
              <a:t>能讓消費者有親身體驗產品、服務或品牌的經驗。</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3" name="投影片編號版面配置區 12"/>
          <p:cNvSpPr>
            <a:spLocks noGrp="1"/>
          </p:cNvSpPr>
          <p:nvPr>
            <p:ph type="sldNum" sz="quarter" idx="11"/>
          </p:nvPr>
        </p:nvSpPr>
        <p:spPr/>
        <p:txBody>
          <a:bodyPr/>
          <a:lstStyle/>
          <a:p>
            <a:fld id="{A3DEC8BA-62D7-46A7-9980-A77EEE976E4E}" type="slidenum">
              <a:rPr lang="en-US" altLang="zh-TW" smtClean="0"/>
              <a:pPr/>
              <a:t>32</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sp>
        <p:nvSpPr>
          <p:cNvPr id="1648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164865" name="Object 1"/>
          <p:cNvGraphicFramePr>
            <a:graphicFrameLocks noChangeAspect="1"/>
          </p:cNvGraphicFramePr>
          <p:nvPr/>
        </p:nvGraphicFramePr>
        <p:xfrm>
          <a:off x="1547664" y="2276872"/>
          <a:ext cx="5150104" cy="3888432"/>
        </p:xfrm>
        <a:graphic>
          <a:graphicData uri="http://schemas.openxmlformats.org/presentationml/2006/ole">
            <p:oleObj spid="_x0000_s164865" name="簡報" r:id="rId3" imgW="3811460" imgH="2858993" progId="PowerPoint.Show.8">
              <p:embed/>
            </p:oleObj>
          </a:graphicData>
        </a:graphic>
      </p:graphicFrame>
      <p:sp>
        <p:nvSpPr>
          <p:cNvPr id="12" name="矩形 11"/>
          <p:cNvSpPr/>
          <p:nvPr/>
        </p:nvSpPr>
        <p:spPr>
          <a:xfrm>
            <a:off x="1475656" y="6165304"/>
            <a:ext cx="5481052" cy="369332"/>
          </a:xfrm>
          <a:prstGeom prst="rect">
            <a:avLst/>
          </a:prstGeom>
        </p:spPr>
        <p:txBody>
          <a:bodyPr wrap="none">
            <a:spAutoFit/>
          </a:bodyPr>
          <a:lstStyle/>
          <a:p>
            <a:r>
              <a:rPr lang="zh-TW" altLang="en-US" dirty="0" smtClean="0"/>
              <a:t>圖 </a:t>
            </a:r>
            <a:r>
              <a:rPr lang="en-US" altLang="zh-TW" dirty="0" smtClean="0"/>
              <a:t>13-15</a:t>
            </a:r>
            <a:r>
              <a:rPr lang="zh-TW" altLang="en-US" dirty="0" smtClean="0"/>
              <a:t>　互動式廣告 </a:t>
            </a:r>
            <a:r>
              <a:rPr lang="en-US" altLang="zh-TW" dirty="0" smtClean="0"/>
              <a:t>(</a:t>
            </a:r>
            <a:r>
              <a:rPr lang="en-US" altLang="zh-TW" dirty="0" smtClean="0">
                <a:hlinkClick r:id="rId4"/>
              </a:rPr>
              <a:t>http://www.pchome.com.tw/</a:t>
            </a:r>
            <a:r>
              <a:rPr lang="en-US" altLang="zh-TW" dirty="0" smtClean="0"/>
              <a:t>)</a:t>
            </a:r>
            <a:endParaRPr lang="zh-TW" altLang="en-US" dirty="0"/>
          </a:p>
        </p:txBody>
      </p:sp>
      <p:sp>
        <p:nvSpPr>
          <p:cNvPr id="14" name="文字方塊 13"/>
          <p:cNvSpPr txBox="1"/>
          <p:nvPr/>
        </p:nvSpPr>
        <p:spPr>
          <a:xfrm>
            <a:off x="4211960" y="404664"/>
            <a:ext cx="770275" cy="369332"/>
          </a:xfrm>
          <a:prstGeom prst="rect">
            <a:avLst/>
          </a:prstGeom>
          <a:noFill/>
        </p:spPr>
        <p:txBody>
          <a:bodyPr wrap="none" rtlCol="0">
            <a:spAutoFit/>
          </a:bodyPr>
          <a:lstStyle/>
          <a:p>
            <a:r>
              <a:rPr lang="en-US" altLang="zh-TW" dirty="0" smtClean="0">
                <a:solidFill>
                  <a:schemeClr val="accent2"/>
                </a:solidFill>
              </a:rPr>
              <a:t>(7/11)</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網路廣告的種類</a:t>
            </a:r>
            <a:endParaRPr lang="zh-TW" altLang="en-US" dirty="0"/>
          </a:p>
        </p:txBody>
      </p:sp>
      <p:sp>
        <p:nvSpPr>
          <p:cNvPr id="3" name="內容版面配置區 2"/>
          <p:cNvSpPr>
            <a:spLocks noGrp="1"/>
          </p:cNvSpPr>
          <p:nvPr>
            <p:ph idx="1"/>
          </p:nvPr>
        </p:nvSpPr>
        <p:spPr/>
        <p:txBody>
          <a:bodyPr/>
          <a:lstStyle/>
          <a:p>
            <a:pPr>
              <a:buNone/>
            </a:pPr>
            <a:r>
              <a:rPr lang="en-US" altLang="zh-TW" b="1" dirty="0" smtClean="0">
                <a:solidFill>
                  <a:srgbClr val="C00000"/>
                </a:solidFill>
              </a:rPr>
              <a:t>8.</a:t>
            </a:r>
            <a:r>
              <a:rPr lang="zh-TW" altLang="en-US" b="1" dirty="0" smtClean="0">
                <a:solidFill>
                  <a:srgbClr val="C00000"/>
                </a:solidFill>
              </a:rPr>
              <a:t>行動廣告 </a:t>
            </a:r>
            <a:r>
              <a:rPr lang="en-US" altLang="zh-TW" b="1" dirty="0" smtClean="0">
                <a:solidFill>
                  <a:srgbClr val="C00000"/>
                </a:solidFill>
              </a:rPr>
              <a:t>(Mobile Advertisement)</a:t>
            </a:r>
          </a:p>
          <a:p>
            <a:pPr lvl="1"/>
            <a:r>
              <a:rPr lang="zh-TW" altLang="en-US" dirty="0" smtClean="0"/>
              <a:t>透過無線網路來進行網路資訊的存取，看好此一發展，搜尋引擎業者紛紛投入行動廣告的市場，發展出在行動通訊設備 </a:t>
            </a:r>
            <a:r>
              <a:rPr lang="en-US" altLang="zh-TW" dirty="0" smtClean="0"/>
              <a:t>(</a:t>
            </a:r>
            <a:r>
              <a:rPr lang="zh-TW" altLang="en-US" dirty="0" smtClean="0"/>
              <a:t>包括手機、</a:t>
            </a:r>
            <a:r>
              <a:rPr lang="en-US" altLang="zh-TW" dirty="0" smtClean="0"/>
              <a:t>PDA </a:t>
            </a:r>
            <a:r>
              <a:rPr lang="zh-TW" altLang="en-US" dirty="0" smtClean="0"/>
              <a:t>等</a:t>
            </a:r>
            <a:r>
              <a:rPr lang="en-US" altLang="zh-TW" dirty="0" smtClean="0"/>
              <a:t>) </a:t>
            </a:r>
            <a:r>
              <a:rPr lang="zh-TW" altLang="en-US" dirty="0" smtClean="0"/>
              <a:t>上提供廣告。</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1" name="投影片編號版面配置區 10"/>
          <p:cNvSpPr>
            <a:spLocks noGrp="1"/>
          </p:cNvSpPr>
          <p:nvPr>
            <p:ph type="sldNum" sz="quarter" idx="11"/>
          </p:nvPr>
        </p:nvSpPr>
        <p:spPr/>
        <p:txBody>
          <a:bodyPr/>
          <a:lstStyle/>
          <a:p>
            <a:fld id="{A3DEC8BA-62D7-46A7-9980-A77EEE976E4E}" type="slidenum">
              <a:rPr lang="en-US" altLang="zh-TW" smtClean="0"/>
              <a:pPr/>
              <a:t>33</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graphicFrame>
        <p:nvGraphicFramePr>
          <p:cNvPr id="10" name="內容版面配置區 9"/>
          <p:cNvGraphicFramePr>
            <a:graphicFrameLocks/>
          </p:cNvGraphicFramePr>
          <p:nvPr/>
        </p:nvGraphicFramePr>
        <p:xfrm>
          <a:off x="691952" y="3356992"/>
          <a:ext cx="8147248" cy="316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文字方塊 11"/>
          <p:cNvSpPr txBox="1"/>
          <p:nvPr/>
        </p:nvSpPr>
        <p:spPr>
          <a:xfrm>
            <a:off x="4211960" y="404664"/>
            <a:ext cx="770275" cy="369332"/>
          </a:xfrm>
          <a:prstGeom prst="rect">
            <a:avLst/>
          </a:prstGeom>
          <a:noFill/>
        </p:spPr>
        <p:txBody>
          <a:bodyPr wrap="none" rtlCol="0">
            <a:spAutoFit/>
          </a:bodyPr>
          <a:lstStyle/>
          <a:p>
            <a:r>
              <a:rPr lang="en-US" altLang="zh-TW" dirty="0" smtClean="0">
                <a:solidFill>
                  <a:schemeClr val="accent2"/>
                </a:solidFill>
              </a:rPr>
              <a:t>(8/11)</a:t>
            </a:r>
            <a:endParaRPr lang="zh-TW" altLang="en-US" dirty="0">
              <a:solidFill>
                <a:schemeClr val="accent2"/>
              </a:solidFill>
            </a:endParaRPr>
          </a:p>
        </p:txBody>
      </p:sp>
      <p:pic>
        <p:nvPicPr>
          <p:cNvPr id="155652" name="Picture 4" descr="https://sp.yimg.com/ib/th?id=HN.608010830846100950&amp;pid=15.1&amp;P=0"/>
          <p:cNvPicPr>
            <a:picLocks noChangeAspect="1" noChangeArrowheads="1"/>
          </p:cNvPicPr>
          <p:nvPr/>
        </p:nvPicPr>
        <p:blipFill>
          <a:blip r:embed="rId7" cstate="print">
            <a:clrChange>
              <a:clrFrom>
                <a:srgbClr val="FFFFFF"/>
              </a:clrFrom>
              <a:clrTo>
                <a:srgbClr val="FFFFFF">
                  <a:alpha val="0"/>
                </a:srgbClr>
              </a:clrTo>
            </a:clrChange>
          </a:blip>
          <a:srcRect r="8039"/>
          <a:stretch>
            <a:fillRect/>
          </a:stretch>
        </p:blipFill>
        <p:spPr bwMode="auto">
          <a:xfrm>
            <a:off x="6516216" y="2924944"/>
            <a:ext cx="2627784" cy="12477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55652"/>
                                        </p:tgtEl>
                                        <p:attrNameLst>
                                          <p:attrName>style.visibility</p:attrName>
                                        </p:attrNameLst>
                                      </p:cBhvr>
                                      <p:to>
                                        <p:strVal val="visible"/>
                                      </p:to>
                                    </p:set>
                                    <p:animEffect transition="in" filter="dissolve">
                                      <p:cBhvr>
                                        <p:cTn id="10" dur="500"/>
                                        <p:tgtEl>
                                          <p:spTgt spid="155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網路廣告的種類</a:t>
            </a:r>
            <a:endParaRPr lang="zh-TW" altLang="en-US" dirty="0"/>
          </a:p>
        </p:txBody>
      </p:sp>
      <p:sp>
        <p:nvSpPr>
          <p:cNvPr id="3" name="內容版面配置區 2"/>
          <p:cNvSpPr>
            <a:spLocks noGrp="1"/>
          </p:cNvSpPr>
          <p:nvPr>
            <p:ph idx="1"/>
          </p:nvPr>
        </p:nvSpPr>
        <p:spPr/>
        <p:txBody>
          <a:bodyPr/>
          <a:lstStyle/>
          <a:p>
            <a:pPr>
              <a:buNone/>
            </a:pPr>
            <a:r>
              <a:rPr lang="en-US" altLang="zh-TW" b="1" dirty="0" smtClean="0">
                <a:solidFill>
                  <a:srgbClr val="C00000"/>
                </a:solidFill>
              </a:rPr>
              <a:t>9.</a:t>
            </a:r>
            <a:r>
              <a:rPr lang="zh-TW" altLang="en-US" b="1" dirty="0" smtClean="0">
                <a:solidFill>
                  <a:srgbClr val="C00000"/>
                </a:solidFill>
              </a:rPr>
              <a:t>推薦式廣告 </a:t>
            </a:r>
            <a:r>
              <a:rPr lang="en-US" altLang="zh-TW" b="1" dirty="0" smtClean="0">
                <a:solidFill>
                  <a:srgbClr val="C00000"/>
                </a:solidFill>
              </a:rPr>
              <a:t>(Recommended Advertisement)</a:t>
            </a:r>
          </a:p>
          <a:p>
            <a:pPr lvl="1"/>
            <a:r>
              <a:rPr lang="zh-TW" altLang="en-US" dirty="0" smtClean="0"/>
              <a:t>提供誘因來讓消費者主動推薦廣告</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1" name="投影片編號版面配置區 10"/>
          <p:cNvSpPr>
            <a:spLocks noGrp="1"/>
          </p:cNvSpPr>
          <p:nvPr>
            <p:ph type="sldNum" sz="quarter" idx="11"/>
          </p:nvPr>
        </p:nvSpPr>
        <p:spPr/>
        <p:txBody>
          <a:bodyPr/>
          <a:lstStyle/>
          <a:p>
            <a:fld id="{A3DEC8BA-62D7-46A7-9980-A77EEE976E4E}" type="slidenum">
              <a:rPr lang="en-US" altLang="zh-TW" smtClean="0"/>
              <a:pPr/>
              <a:t>34</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graphicFrame>
        <p:nvGraphicFramePr>
          <p:cNvPr id="10" name="內容版面配置區 9"/>
          <p:cNvGraphicFramePr>
            <a:graphicFrameLocks/>
          </p:cNvGraphicFramePr>
          <p:nvPr/>
        </p:nvGraphicFramePr>
        <p:xfrm>
          <a:off x="691952" y="2924944"/>
          <a:ext cx="8147248" cy="316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文字方塊 11"/>
          <p:cNvSpPr txBox="1"/>
          <p:nvPr/>
        </p:nvSpPr>
        <p:spPr>
          <a:xfrm>
            <a:off x="4211960" y="404664"/>
            <a:ext cx="770275" cy="369332"/>
          </a:xfrm>
          <a:prstGeom prst="rect">
            <a:avLst/>
          </a:prstGeom>
          <a:noFill/>
        </p:spPr>
        <p:txBody>
          <a:bodyPr wrap="none" rtlCol="0">
            <a:spAutoFit/>
          </a:bodyPr>
          <a:lstStyle/>
          <a:p>
            <a:r>
              <a:rPr lang="en-US" altLang="zh-TW" dirty="0" smtClean="0">
                <a:solidFill>
                  <a:schemeClr val="accent2"/>
                </a:solidFill>
              </a:rPr>
              <a:t>(9/11)</a:t>
            </a:r>
            <a:endParaRPr lang="zh-TW" altLang="en-US" dirty="0">
              <a:solidFill>
                <a:schemeClr val="accent2"/>
              </a:solidFill>
            </a:endParaRPr>
          </a:p>
        </p:txBody>
      </p:sp>
      <p:pic>
        <p:nvPicPr>
          <p:cNvPr id="154626" name="Picture 2" descr="Google AdSense: Consigli Per Migliorare I Ricavi e Il Rendimento"/>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267450" y="2060848"/>
            <a:ext cx="2876550" cy="14382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54626"/>
                                        </p:tgtEl>
                                        <p:attrNameLst>
                                          <p:attrName>style.visibility</p:attrName>
                                        </p:attrNameLst>
                                      </p:cBhvr>
                                      <p:to>
                                        <p:strVal val="visible"/>
                                      </p:to>
                                    </p:set>
                                    <p:animEffect transition="in" filter="dissolve">
                                      <p:cBhvr>
                                        <p:cTn id="10" dur="500"/>
                                        <p:tgtEl>
                                          <p:spTgt spid="154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網路廣告的種類</a:t>
            </a:r>
            <a:endParaRPr lang="zh-TW" altLang="en-US" dirty="0"/>
          </a:p>
        </p:txBody>
      </p:sp>
      <p:sp>
        <p:nvSpPr>
          <p:cNvPr id="11" name="內容版面配置區 10"/>
          <p:cNvSpPr>
            <a:spLocks noGrp="1"/>
          </p:cNvSpPr>
          <p:nvPr>
            <p:ph idx="1"/>
          </p:nvPr>
        </p:nvSpPr>
        <p:spPr/>
        <p:txBody>
          <a:bodyPr/>
          <a:lstStyle/>
          <a:p>
            <a:pPr>
              <a:buNone/>
            </a:pPr>
            <a:r>
              <a:rPr lang="en-US" altLang="zh-TW" b="1" dirty="0" smtClean="0">
                <a:solidFill>
                  <a:srgbClr val="C00000"/>
                </a:solidFill>
              </a:rPr>
              <a:t>10.</a:t>
            </a:r>
            <a:r>
              <a:rPr lang="zh-TW" altLang="en-US" b="1" dirty="0" smtClean="0">
                <a:solidFill>
                  <a:srgbClr val="C00000"/>
                </a:solidFill>
              </a:rPr>
              <a:t>關鍵字廣告 </a:t>
            </a:r>
            <a:r>
              <a:rPr lang="en-US" altLang="zh-TW" b="1" dirty="0" smtClean="0">
                <a:solidFill>
                  <a:srgbClr val="C00000"/>
                </a:solidFill>
              </a:rPr>
              <a:t>(Pay-per-click Advertisement)</a:t>
            </a:r>
          </a:p>
          <a:p>
            <a:pPr lvl="1"/>
            <a:r>
              <a:rPr lang="zh-TW" altLang="en-US" dirty="0" smtClean="0"/>
              <a:t>廣告主製作廣告後，向各大搜尋引擎業者購買關鍵字，當消費者透過關鍵字來搜尋資料時，搜尋引擎的業者會依照出價的高低決定廣告的排序</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5" name="投影片編號版面配置區 14"/>
          <p:cNvSpPr>
            <a:spLocks noGrp="1"/>
          </p:cNvSpPr>
          <p:nvPr>
            <p:ph type="sldNum" sz="quarter" idx="11"/>
          </p:nvPr>
        </p:nvSpPr>
        <p:spPr/>
        <p:txBody>
          <a:bodyPr/>
          <a:lstStyle/>
          <a:p>
            <a:fld id="{A3DEC8BA-62D7-46A7-9980-A77EEE976E4E}" type="slidenum">
              <a:rPr lang="en-US" altLang="zh-TW" smtClean="0"/>
              <a:pPr/>
              <a:t>35</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pic>
        <p:nvPicPr>
          <p:cNvPr id="153601" name="圖片 1"/>
          <p:cNvPicPr>
            <a:picLocks noChangeAspect="1" noChangeArrowheads="1"/>
          </p:cNvPicPr>
          <p:nvPr/>
        </p:nvPicPr>
        <p:blipFill>
          <a:blip r:embed="rId2" cstate="print"/>
          <a:srcRect l="1266" t="11253" r="53526" b="7716"/>
          <a:stretch>
            <a:fillRect/>
          </a:stretch>
        </p:blipFill>
        <p:spPr bwMode="auto">
          <a:xfrm>
            <a:off x="1763688" y="2996952"/>
            <a:ext cx="3307056" cy="3334264"/>
          </a:xfrm>
          <a:prstGeom prst="rect">
            <a:avLst/>
          </a:prstGeom>
          <a:noFill/>
          <a:ln w="9525">
            <a:solidFill>
              <a:schemeClr val="accent1"/>
            </a:solidFill>
            <a:miter lim="800000"/>
            <a:headEnd/>
            <a:tailEnd/>
          </a:ln>
        </p:spPr>
      </p:pic>
      <p:sp>
        <p:nvSpPr>
          <p:cNvPr id="13" name="矩形 12"/>
          <p:cNvSpPr/>
          <p:nvPr/>
        </p:nvSpPr>
        <p:spPr>
          <a:xfrm>
            <a:off x="5148064" y="5661248"/>
            <a:ext cx="3262432" cy="646331"/>
          </a:xfrm>
          <a:prstGeom prst="rect">
            <a:avLst/>
          </a:prstGeom>
        </p:spPr>
        <p:txBody>
          <a:bodyPr wrap="none">
            <a:spAutoFit/>
          </a:bodyPr>
          <a:lstStyle/>
          <a:p>
            <a:r>
              <a:rPr lang="zh-TW" altLang="en-US" dirty="0" smtClean="0"/>
              <a:t>圖 </a:t>
            </a:r>
            <a:r>
              <a:rPr lang="en-US" altLang="zh-TW" dirty="0" smtClean="0"/>
              <a:t>13-16</a:t>
            </a:r>
            <a:r>
              <a:rPr lang="zh-TW" altLang="en-US" dirty="0" smtClean="0"/>
              <a:t>　</a:t>
            </a:r>
            <a:r>
              <a:rPr lang="en-US" altLang="zh-TW" dirty="0" smtClean="0"/>
              <a:t>Google </a:t>
            </a:r>
            <a:r>
              <a:rPr lang="zh-TW" altLang="en-US" dirty="0" smtClean="0"/>
              <a:t>關鍵字廣告</a:t>
            </a:r>
            <a:endParaRPr lang="en-US" altLang="zh-TW" dirty="0" smtClean="0"/>
          </a:p>
          <a:p>
            <a:r>
              <a:rPr lang="en-US" altLang="zh-TW" dirty="0" smtClean="0"/>
              <a:t>(</a:t>
            </a:r>
            <a:r>
              <a:rPr lang="en-US" altLang="zh-TW" dirty="0" smtClean="0">
                <a:hlinkClick r:id="rId3"/>
              </a:rPr>
              <a:t>http://www.google.com.tw/</a:t>
            </a:r>
            <a:r>
              <a:rPr lang="en-US" altLang="zh-TW" dirty="0" smtClean="0"/>
              <a:t>)</a:t>
            </a:r>
            <a:endParaRPr lang="zh-TW" altLang="en-US" dirty="0"/>
          </a:p>
        </p:txBody>
      </p:sp>
      <p:sp>
        <p:nvSpPr>
          <p:cNvPr id="14" name="矩形 13"/>
          <p:cNvSpPr/>
          <p:nvPr/>
        </p:nvSpPr>
        <p:spPr bwMode="auto">
          <a:xfrm>
            <a:off x="4067944" y="3429000"/>
            <a:ext cx="1008112" cy="2880320"/>
          </a:xfrm>
          <a:prstGeom prst="rect">
            <a:avLst/>
          </a:prstGeom>
          <a:noFill/>
          <a:ln>
            <a:solidFill>
              <a:srgbClr val="C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Arial" charset="0"/>
            </a:endParaRPr>
          </a:p>
        </p:txBody>
      </p:sp>
      <p:sp>
        <p:nvSpPr>
          <p:cNvPr id="16" name="文字方塊 15"/>
          <p:cNvSpPr txBox="1"/>
          <p:nvPr/>
        </p:nvSpPr>
        <p:spPr>
          <a:xfrm>
            <a:off x="4211960" y="404664"/>
            <a:ext cx="898516" cy="369332"/>
          </a:xfrm>
          <a:prstGeom prst="rect">
            <a:avLst/>
          </a:prstGeom>
          <a:noFill/>
        </p:spPr>
        <p:txBody>
          <a:bodyPr wrap="none" rtlCol="0">
            <a:spAutoFit/>
          </a:bodyPr>
          <a:lstStyle/>
          <a:p>
            <a:r>
              <a:rPr lang="en-US" altLang="zh-TW" dirty="0" smtClean="0">
                <a:solidFill>
                  <a:schemeClr val="accent2"/>
                </a:solidFill>
              </a:rPr>
              <a:t>(10/11)</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網路廣告的種類</a:t>
            </a:r>
            <a:endParaRPr lang="zh-TW" altLang="en-US" dirty="0"/>
          </a:p>
        </p:txBody>
      </p:sp>
      <p:sp>
        <p:nvSpPr>
          <p:cNvPr id="3" name="內容版面配置區 2"/>
          <p:cNvSpPr>
            <a:spLocks noGrp="1"/>
          </p:cNvSpPr>
          <p:nvPr>
            <p:ph idx="1"/>
          </p:nvPr>
        </p:nvSpPr>
        <p:spPr>
          <a:xfrm>
            <a:off x="539552" y="1143000"/>
            <a:ext cx="4752528" cy="5257800"/>
          </a:xfrm>
        </p:spPr>
        <p:txBody>
          <a:bodyPr/>
          <a:lstStyle/>
          <a:p>
            <a:pPr>
              <a:buNone/>
            </a:pPr>
            <a:r>
              <a:rPr lang="en-US" altLang="zh-TW" b="1" dirty="0" smtClean="0">
                <a:solidFill>
                  <a:srgbClr val="C00000"/>
                </a:solidFill>
              </a:rPr>
              <a:t>11.</a:t>
            </a:r>
            <a:r>
              <a:rPr lang="zh-TW" altLang="en-US" b="1" dirty="0" smtClean="0">
                <a:solidFill>
                  <a:srgbClr val="C00000"/>
                </a:solidFill>
              </a:rPr>
              <a:t>其他模式</a:t>
            </a:r>
            <a:endParaRPr lang="en-US" altLang="zh-TW" b="1" dirty="0" smtClean="0">
              <a:solidFill>
                <a:srgbClr val="C00000"/>
              </a:solidFill>
            </a:endParaRPr>
          </a:p>
          <a:p>
            <a:pPr lvl="1"/>
            <a:r>
              <a:rPr lang="zh-TW" altLang="en-US" dirty="0" smtClean="0"/>
              <a:t>地圖廣告：</a:t>
            </a:r>
            <a:r>
              <a:rPr lang="en-US" altLang="zh-TW" dirty="0" smtClean="0"/>
              <a:t>Google Earth</a:t>
            </a:r>
            <a:r>
              <a:rPr lang="zh-TW" altLang="en-US" dirty="0" smtClean="0"/>
              <a:t>衛星地圖</a:t>
            </a:r>
            <a:endParaRPr lang="en-US" altLang="zh-TW" dirty="0" smtClean="0"/>
          </a:p>
          <a:p>
            <a:pPr lvl="1"/>
            <a:endParaRPr lang="en-US" altLang="zh-TW" dirty="0" smtClean="0"/>
          </a:p>
          <a:p>
            <a:pPr lvl="1"/>
            <a:endParaRPr lang="en-US" altLang="zh-TW" dirty="0" smtClean="0"/>
          </a:p>
          <a:p>
            <a:pPr lvl="1"/>
            <a:endParaRPr lang="en-US" altLang="zh-TW" dirty="0" smtClean="0"/>
          </a:p>
          <a:p>
            <a:pPr lvl="1"/>
            <a:r>
              <a:rPr lang="zh-TW" altLang="en-US" dirty="0" smtClean="0"/>
              <a:t>影音廣告：</a:t>
            </a:r>
            <a:r>
              <a:rPr lang="en-US" altLang="zh-TW" dirty="0" err="1" smtClean="0"/>
              <a:t>youtube</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36</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pic>
        <p:nvPicPr>
          <p:cNvPr id="171010" name="Picture 2" descr="https://sp.yimg.com/ib/th?id=HN.608008717722779717&amp;pid=15.1&amp;P=0"/>
          <p:cNvPicPr>
            <a:picLocks noChangeAspect="1" noChangeArrowheads="1"/>
          </p:cNvPicPr>
          <p:nvPr/>
        </p:nvPicPr>
        <p:blipFill>
          <a:blip r:embed="rId2" cstate="print"/>
          <a:srcRect/>
          <a:stretch>
            <a:fillRect/>
          </a:stretch>
        </p:blipFill>
        <p:spPr bwMode="auto">
          <a:xfrm>
            <a:off x="5436096" y="1268760"/>
            <a:ext cx="2857500" cy="2343151"/>
          </a:xfrm>
          <a:prstGeom prst="rect">
            <a:avLst/>
          </a:prstGeom>
          <a:noFill/>
          <a:ln>
            <a:solidFill>
              <a:schemeClr val="accent1"/>
            </a:solidFill>
          </a:ln>
        </p:spPr>
      </p:pic>
      <p:pic>
        <p:nvPicPr>
          <p:cNvPr id="171016" name="Picture 8" descr="http://ihope.info/wp-content/uploads/2013/02/youtube.png"/>
          <p:cNvPicPr>
            <a:picLocks noChangeAspect="1" noChangeArrowheads="1"/>
          </p:cNvPicPr>
          <p:nvPr/>
        </p:nvPicPr>
        <p:blipFill>
          <a:blip r:embed="rId3" cstate="print"/>
          <a:srcRect l="34170" t="24773"/>
          <a:stretch>
            <a:fillRect/>
          </a:stretch>
        </p:blipFill>
        <p:spPr bwMode="auto">
          <a:xfrm>
            <a:off x="4427984" y="3789040"/>
            <a:ext cx="3747044" cy="2664296"/>
          </a:xfrm>
          <a:prstGeom prst="rect">
            <a:avLst/>
          </a:prstGeom>
          <a:noFill/>
          <a:ln>
            <a:solidFill>
              <a:schemeClr val="accent1"/>
            </a:solidFill>
          </a:ln>
        </p:spPr>
      </p:pic>
      <p:sp>
        <p:nvSpPr>
          <p:cNvPr id="13" name="文字方塊 12"/>
          <p:cNvSpPr txBox="1"/>
          <p:nvPr/>
        </p:nvSpPr>
        <p:spPr>
          <a:xfrm>
            <a:off x="4211960" y="404664"/>
            <a:ext cx="881395" cy="369332"/>
          </a:xfrm>
          <a:prstGeom prst="rect">
            <a:avLst/>
          </a:prstGeom>
          <a:noFill/>
        </p:spPr>
        <p:txBody>
          <a:bodyPr wrap="none" rtlCol="0">
            <a:spAutoFit/>
          </a:bodyPr>
          <a:lstStyle/>
          <a:p>
            <a:r>
              <a:rPr lang="en-US" altLang="zh-TW" dirty="0" smtClean="0">
                <a:solidFill>
                  <a:schemeClr val="accent2"/>
                </a:solidFill>
              </a:rPr>
              <a:t>(11/11)</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網路廣告的費用</a:t>
            </a:r>
            <a:endParaRPr lang="zh-TW" altLang="en-US" dirty="0"/>
          </a:p>
        </p:txBody>
      </p:sp>
      <p:pic>
        <p:nvPicPr>
          <p:cNvPr id="168962" name="Picture 2"/>
          <p:cNvPicPr>
            <a:picLocks noGrp="1" noChangeAspect="1" noChangeArrowheads="1"/>
          </p:cNvPicPr>
          <p:nvPr>
            <p:ph idx="1"/>
          </p:nvPr>
        </p:nvPicPr>
        <p:blipFill>
          <a:blip r:embed="rId2" cstate="print">
            <a:clrChange>
              <a:clrFrom>
                <a:srgbClr val="FFFFFF"/>
              </a:clrFrom>
              <a:clrTo>
                <a:srgbClr val="FFFFFF">
                  <a:alpha val="0"/>
                </a:srgbClr>
              </a:clrTo>
            </a:clrChange>
          </a:blip>
          <a:stretch>
            <a:fillRect/>
          </a:stretch>
        </p:blipFill>
        <p:spPr bwMode="auto">
          <a:xfrm>
            <a:off x="1135337" y="1143000"/>
            <a:ext cx="6955875" cy="5257800"/>
          </a:xfrm>
          <a:prstGeom prst="rect">
            <a:avLst/>
          </a:prstGeom>
          <a:noFill/>
          <a:ln w="9525">
            <a:noFill/>
            <a:miter lim="800000"/>
            <a:headEnd/>
            <a:tailEnd/>
          </a:ln>
        </p:spPr>
      </p:pic>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1" name="投影片編號版面配置區 10"/>
          <p:cNvSpPr>
            <a:spLocks noGrp="1"/>
          </p:cNvSpPr>
          <p:nvPr>
            <p:ph type="sldNum" sz="quarter" idx="11"/>
          </p:nvPr>
        </p:nvSpPr>
        <p:spPr/>
        <p:txBody>
          <a:bodyPr/>
          <a:lstStyle/>
          <a:p>
            <a:fld id="{A3DEC8BA-62D7-46A7-9980-A77EEE976E4E}" type="slidenum">
              <a:rPr lang="en-US" altLang="zh-TW" smtClean="0"/>
              <a:pPr/>
              <a:t>37</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accent1"/>
                </a:solidFill>
              </a:rPr>
              <a:t>生活上的應用</a:t>
            </a:r>
            <a:endParaRPr lang="zh-TW" altLang="en-US" dirty="0">
              <a:solidFill>
                <a:schemeClr val="accent1"/>
              </a:solidFill>
            </a:endParaRPr>
          </a:p>
        </p:txBody>
      </p:sp>
      <p:sp>
        <p:nvSpPr>
          <p:cNvPr id="11" name="內容版面配置區 10"/>
          <p:cNvSpPr>
            <a:spLocks noGrp="1"/>
          </p:cNvSpPr>
          <p:nvPr>
            <p:ph idx="1"/>
          </p:nvPr>
        </p:nvSpPr>
        <p:spPr/>
        <p:txBody>
          <a:bodyPr/>
          <a:lstStyle/>
          <a:p>
            <a:r>
              <a:rPr lang="zh-TW" altLang="en-US" b="1" dirty="0" smtClean="0"/>
              <a:t>地圖廣告</a:t>
            </a:r>
            <a:endParaRPr lang="en-US" altLang="zh-TW" b="1" dirty="0" smtClean="0"/>
          </a:p>
          <a:p>
            <a:endParaRPr lang="en-US" altLang="zh-TW" b="1" dirty="0" smtClean="0"/>
          </a:p>
          <a:p>
            <a:endParaRPr lang="en-US" altLang="zh-TW" b="1" dirty="0" smtClean="0"/>
          </a:p>
          <a:p>
            <a:endParaRPr lang="en-US" altLang="zh-TW" b="1" dirty="0" smtClean="0"/>
          </a:p>
          <a:p>
            <a:endParaRPr lang="en-US" altLang="zh-TW" b="1" dirty="0" smtClean="0"/>
          </a:p>
          <a:p>
            <a:pPr lvl="1"/>
            <a:r>
              <a:rPr lang="en-US" altLang="zh-TW" dirty="0" smtClean="0"/>
              <a:t>Google Map </a:t>
            </a:r>
            <a:r>
              <a:rPr lang="zh-TW" altLang="en-US" dirty="0" smtClean="0"/>
              <a:t>目前已銷售廣告，並吸引店家在其刊登廣告，讓搜尋者可查詢到特定區域的地址、電話、地圖、評價等資訊，並測試圖形式的廣告模式，以紅色氣球圖案來顯示搜尋結果的地址，當搜尋者點選該標示時，會出現商家的資訊，藉此達到宣傳的效果。</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4" name="投影片編號版面配置區 13"/>
          <p:cNvSpPr>
            <a:spLocks noGrp="1"/>
          </p:cNvSpPr>
          <p:nvPr>
            <p:ph type="sldNum" sz="quarter" idx="11"/>
          </p:nvPr>
        </p:nvSpPr>
        <p:spPr/>
        <p:txBody>
          <a:bodyPr/>
          <a:lstStyle/>
          <a:p>
            <a:fld id="{A3DEC8BA-62D7-46A7-9980-A77EEE976E4E}" type="slidenum">
              <a:rPr lang="en-US" altLang="zh-TW" smtClean="0"/>
              <a:pPr/>
              <a:t>38</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pic>
        <p:nvPicPr>
          <p:cNvPr id="169990" name="Picture 6" descr="Google Maps para móviles se renueva por completo"/>
          <p:cNvPicPr>
            <a:picLocks noChangeAspect="1" noChangeArrowheads="1"/>
          </p:cNvPicPr>
          <p:nvPr/>
        </p:nvPicPr>
        <p:blipFill>
          <a:blip r:embed="rId2" cstate="print">
            <a:clrChange>
              <a:clrFrom>
                <a:srgbClr val="FFFFFF"/>
              </a:clrFrom>
              <a:clrTo>
                <a:srgbClr val="FFFFFF">
                  <a:alpha val="0"/>
                </a:srgbClr>
              </a:clrTo>
            </a:clrChange>
          </a:blip>
          <a:srcRect b="13471"/>
          <a:stretch>
            <a:fillRect/>
          </a:stretch>
        </p:blipFill>
        <p:spPr bwMode="auto">
          <a:xfrm>
            <a:off x="3851920" y="1052736"/>
            <a:ext cx="4572000" cy="2736304"/>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關鍵字廣告</a:t>
            </a:r>
            <a:endParaRPr lang="zh-TW" altLang="en-US" dirty="0"/>
          </a:p>
        </p:txBody>
      </p:sp>
      <p:sp>
        <p:nvSpPr>
          <p:cNvPr id="3" name="內容版面配置區 2"/>
          <p:cNvSpPr>
            <a:spLocks noGrp="1"/>
          </p:cNvSpPr>
          <p:nvPr>
            <p:ph idx="1"/>
          </p:nvPr>
        </p:nvSpPr>
        <p:spPr/>
        <p:txBody>
          <a:bodyPr/>
          <a:lstStyle/>
          <a:p>
            <a:r>
              <a:rPr lang="zh-TW" altLang="en-US" b="1" dirty="0" smtClean="0">
                <a:solidFill>
                  <a:srgbClr val="C00000"/>
                </a:solidFill>
              </a:rPr>
              <a:t>關鍵字廣告 </a:t>
            </a:r>
            <a:r>
              <a:rPr lang="en-US" altLang="zh-TW" b="1" dirty="0" smtClean="0">
                <a:solidFill>
                  <a:srgbClr val="C00000"/>
                </a:solidFill>
              </a:rPr>
              <a:t>(Pay-per-click Advertisement) </a:t>
            </a:r>
            <a:r>
              <a:rPr lang="zh-TW" altLang="en-US" dirty="0" smtClean="0"/>
              <a:t>是網路廣告的一種，透過廣告主在搜尋引擎或其他網頁上競標與產品、服務或企業相關的關鍵字，經由特定的廠商將廣告主的廣告置於網頁上。</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8" name="投影片編號版面配置區 17"/>
          <p:cNvSpPr>
            <a:spLocks noGrp="1"/>
          </p:cNvSpPr>
          <p:nvPr>
            <p:ph type="sldNum" sz="quarter" idx="11"/>
          </p:nvPr>
        </p:nvSpPr>
        <p:spPr/>
        <p:txBody>
          <a:bodyPr/>
          <a:lstStyle/>
          <a:p>
            <a:fld id="{A3DEC8BA-62D7-46A7-9980-A77EEE976E4E}" type="slidenum">
              <a:rPr lang="en-US" altLang="zh-TW" smtClean="0"/>
              <a:pPr/>
              <a:t>39</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pic>
        <p:nvPicPr>
          <p:cNvPr id="15" name="圖片 1"/>
          <p:cNvPicPr>
            <a:picLocks noChangeAspect="1" noChangeArrowheads="1"/>
          </p:cNvPicPr>
          <p:nvPr/>
        </p:nvPicPr>
        <p:blipFill>
          <a:blip r:embed="rId2" cstate="print"/>
          <a:srcRect l="1266" t="11253" r="53526" b="7716"/>
          <a:stretch>
            <a:fillRect/>
          </a:stretch>
        </p:blipFill>
        <p:spPr bwMode="auto">
          <a:xfrm>
            <a:off x="1763688" y="2996952"/>
            <a:ext cx="3307056" cy="3334264"/>
          </a:xfrm>
          <a:prstGeom prst="rect">
            <a:avLst/>
          </a:prstGeom>
          <a:noFill/>
          <a:ln w="9525">
            <a:solidFill>
              <a:schemeClr val="accent1"/>
            </a:solidFill>
            <a:miter lim="800000"/>
            <a:headEnd/>
            <a:tailEnd/>
          </a:ln>
        </p:spPr>
      </p:pic>
      <p:sp>
        <p:nvSpPr>
          <p:cNvPr id="16" name="矩形 15"/>
          <p:cNvSpPr/>
          <p:nvPr/>
        </p:nvSpPr>
        <p:spPr>
          <a:xfrm>
            <a:off x="5148064" y="5661248"/>
            <a:ext cx="3262432" cy="646331"/>
          </a:xfrm>
          <a:prstGeom prst="rect">
            <a:avLst/>
          </a:prstGeom>
        </p:spPr>
        <p:txBody>
          <a:bodyPr wrap="none">
            <a:spAutoFit/>
          </a:bodyPr>
          <a:lstStyle/>
          <a:p>
            <a:r>
              <a:rPr lang="zh-TW" altLang="en-US" dirty="0" smtClean="0"/>
              <a:t>圖 </a:t>
            </a:r>
            <a:r>
              <a:rPr lang="en-US" altLang="zh-TW" dirty="0" smtClean="0"/>
              <a:t>13-16</a:t>
            </a:r>
            <a:r>
              <a:rPr lang="zh-TW" altLang="en-US" dirty="0" smtClean="0"/>
              <a:t>　</a:t>
            </a:r>
            <a:r>
              <a:rPr lang="en-US" altLang="zh-TW" dirty="0" smtClean="0"/>
              <a:t>Google </a:t>
            </a:r>
            <a:r>
              <a:rPr lang="zh-TW" altLang="en-US" dirty="0" smtClean="0"/>
              <a:t>關鍵字廣告</a:t>
            </a:r>
            <a:endParaRPr lang="en-US" altLang="zh-TW" dirty="0" smtClean="0"/>
          </a:p>
          <a:p>
            <a:r>
              <a:rPr lang="en-US" altLang="zh-TW" dirty="0" smtClean="0"/>
              <a:t>(</a:t>
            </a:r>
            <a:r>
              <a:rPr lang="en-US" altLang="zh-TW" dirty="0" smtClean="0">
                <a:hlinkClick r:id="rId3"/>
              </a:rPr>
              <a:t>http://www.google.com.tw/</a:t>
            </a:r>
            <a:r>
              <a:rPr lang="en-US" altLang="zh-TW" dirty="0" smtClean="0"/>
              <a:t>)</a:t>
            </a:r>
            <a:endParaRPr lang="zh-TW" altLang="en-US" dirty="0"/>
          </a:p>
        </p:txBody>
      </p:sp>
      <p:sp>
        <p:nvSpPr>
          <p:cNvPr id="17" name="矩形 16"/>
          <p:cNvSpPr/>
          <p:nvPr/>
        </p:nvSpPr>
        <p:spPr bwMode="auto">
          <a:xfrm>
            <a:off x="4067944" y="3429000"/>
            <a:ext cx="1008112" cy="2880320"/>
          </a:xfrm>
          <a:prstGeom prst="rect">
            <a:avLst/>
          </a:prstGeom>
          <a:noFill/>
          <a:ln>
            <a:solidFill>
              <a:srgbClr val="C0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accent1"/>
                </a:solidFill>
              </a:rPr>
              <a:t>網路行銷與我</a:t>
            </a:r>
            <a:endParaRPr lang="zh-TW" altLang="en-US" dirty="0">
              <a:solidFill>
                <a:schemeClr val="accent1"/>
              </a:solidFill>
            </a:endParaRPr>
          </a:p>
        </p:txBody>
      </p:sp>
      <p:pic>
        <p:nvPicPr>
          <p:cNvPr id="137218" name="Picture 2"/>
          <p:cNvPicPr>
            <a:picLocks noGrp="1" noChangeAspect="1" noChangeArrowheads="1"/>
          </p:cNvPicPr>
          <p:nvPr>
            <p:ph idx="1"/>
          </p:nvPr>
        </p:nvPicPr>
        <p:blipFill>
          <a:blip r:embed="rId2" cstate="print"/>
          <a:srcRect/>
          <a:stretch>
            <a:fillRect/>
          </a:stretch>
        </p:blipFill>
        <p:spPr bwMode="auto">
          <a:xfrm>
            <a:off x="2270364" y="1143000"/>
            <a:ext cx="4057650" cy="4552950"/>
          </a:xfrm>
          <a:prstGeom prst="rect">
            <a:avLst/>
          </a:prstGeom>
          <a:noFill/>
          <a:ln w="9525">
            <a:solidFill>
              <a:schemeClr val="accent1"/>
            </a:solidFill>
            <a:miter lim="800000"/>
            <a:headEnd/>
            <a:tailEnd/>
          </a:ln>
        </p:spPr>
      </p:pic>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9" name="投影片編號版面配置區 8"/>
          <p:cNvSpPr>
            <a:spLocks noGrp="1"/>
          </p:cNvSpPr>
          <p:nvPr>
            <p:ph type="sldNum" sz="quarter" idx="11"/>
          </p:nvPr>
        </p:nvSpPr>
        <p:spPr/>
        <p:txBody>
          <a:bodyPr/>
          <a:lstStyle/>
          <a:p>
            <a:fld id="{A3DEC8BA-62D7-46A7-9980-A77EEE976E4E}" type="slidenum">
              <a:rPr lang="en-US" altLang="zh-TW" smtClean="0"/>
              <a:pPr/>
              <a:t>4</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矩形 7"/>
          <p:cNvSpPr/>
          <p:nvPr/>
        </p:nvSpPr>
        <p:spPr>
          <a:xfrm>
            <a:off x="2915816" y="5805264"/>
            <a:ext cx="2557110" cy="369332"/>
          </a:xfrm>
          <a:prstGeom prst="rect">
            <a:avLst/>
          </a:prstGeom>
        </p:spPr>
        <p:txBody>
          <a:bodyPr wrap="none">
            <a:spAutoFit/>
          </a:bodyPr>
          <a:lstStyle/>
          <a:p>
            <a:r>
              <a:rPr lang="zh-TW" altLang="en-US" dirty="0" smtClean="0"/>
              <a:t>圖 </a:t>
            </a:r>
            <a:r>
              <a:rPr lang="en-US" altLang="zh-TW" dirty="0" smtClean="0"/>
              <a:t>13-1 </a:t>
            </a:r>
            <a:r>
              <a:rPr lang="zh-TW" altLang="en-US" dirty="0" smtClean="0"/>
              <a:t>  </a:t>
            </a:r>
            <a:r>
              <a:rPr lang="en-US" altLang="zh-TW" dirty="0" smtClean="0"/>
              <a:t>Line </a:t>
            </a:r>
            <a:r>
              <a:rPr lang="zh-TW" altLang="en-US" dirty="0" smtClean="0"/>
              <a:t>的粉絲團</a:t>
            </a:r>
            <a:endParaRPr lang="zh-TW"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關鍵字廣告的特性</a:t>
            </a:r>
            <a:endParaRPr lang="zh-TW" altLang="en-US" dirty="0"/>
          </a:p>
        </p:txBody>
      </p:sp>
      <p:sp>
        <p:nvSpPr>
          <p:cNvPr id="3" name="內容版面配置區 2"/>
          <p:cNvSpPr>
            <a:spLocks noGrp="1"/>
          </p:cNvSpPr>
          <p:nvPr>
            <p:ph idx="1"/>
          </p:nvPr>
        </p:nvSpPr>
        <p:spPr/>
        <p:txBody>
          <a:bodyPr/>
          <a:lstStyle/>
          <a:p>
            <a:pPr>
              <a:buNone/>
            </a:pPr>
            <a:r>
              <a:rPr lang="en-US" altLang="zh-TW" b="1" dirty="0" smtClean="0">
                <a:solidFill>
                  <a:srgbClr val="C00000"/>
                </a:solidFill>
              </a:rPr>
              <a:t>1.</a:t>
            </a:r>
            <a:r>
              <a:rPr lang="zh-TW" altLang="en-US" b="1" dirty="0" smtClean="0">
                <a:solidFill>
                  <a:srgbClr val="C00000"/>
                </a:solidFill>
              </a:rPr>
              <a:t>精確的鎖定 </a:t>
            </a:r>
            <a:r>
              <a:rPr lang="en-US" altLang="zh-TW" b="1" dirty="0" smtClean="0">
                <a:solidFill>
                  <a:srgbClr val="C00000"/>
                </a:solidFill>
              </a:rPr>
              <a:t>(Precise)</a:t>
            </a:r>
          </a:p>
          <a:p>
            <a:pPr lvl="1"/>
            <a:r>
              <a:rPr lang="zh-TW" altLang="en-US" dirty="0" smtClean="0"/>
              <a:t>讓使用者可以逐漸的縮小搜尋的範圍，並且藉由特殊條件的設立，找到更精確符合使用者需要的資料。</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4" name="投影片編號版面配置區 13"/>
          <p:cNvSpPr>
            <a:spLocks noGrp="1"/>
          </p:cNvSpPr>
          <p:nvPr>
            <p:ph type="sldNum" sz="quarter" idx="11"/>
          </p:nvPr>
        </p:nvSpPr>
        <p:spPr/>
        <p:txBody>
          <a:bodyPr/>
          <a:lstStyle/>
          <a:p>
            <a:fld id="{A3DEC8BA-62D7-46A7-9980-A77EEE976E4E}" type="slidenum">
              <a:rPr lang="en-US" altLang="zh-TW" smtClean="0"/>
              <a:pPr/>
              <a:t>40</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graphicFrame>
        <p:nvGraphicFramePr>
          <p:cNvPr id="10" name="內容版面配置區 9"/>
          <p:cNvGraphicFramePr>
            <a:graphicFrameLocks/>
          </p:cNvGraphicFramePr>
          <p:nvPr/>
        </p:nvGraphicFramePr>
        <p:xfrm>
          <a:off x="691952" y="2204864"/>
          <a:ext cx="8147248" cy="3168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30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173057" name="Object 1"/>
          <p:cNvGraphicFramePr>
            <a:graphicFrameLocks noChangeAspect="1"/>
          </p:cNvGraphicFramePr>
          <p:nvPr/>
        </p:nvGraphicFramePr>
        <p:xfrm>
          <a:off x="4644008" y="4581128"/>
          <a:ext cx="3648075" cy="1828800"/>
        </p:xfrm>
        <a:graphic>
          <a:graphicData uri="http://schemas.openxmlformats.org/presentationml/2006/ole">
            <p:oleObj spid="_x0000_s173057" name="簡報" r:id="rId8" imgW="4568900" imgH="3425883" progId="PowerPoint.Show.12">
              <p:embed/>
            </p:oleObj>
          </a:graphicData>
        </a:graphic>
      </p:graphicFrame>
      <p:sp>
        <p:nvSpPr>
          <p:cNvPr id="13" name="矩形 12"/>
          <p:cNvSpPr/>
          <p:nvPr/>
        </p:nvSpPr>
        <p:spPr>
          <a:xfrm>
            <a:off x="971600" y="5877272"/>
            <a:ext cx="3630033" cy="646331"/>
          </a:xfrm>
          <a:prstGeom prst="rect">
            <a:avLst/>
          </a:prstGeom>
        </p:spPr>
        <p:txBody>
          <a:bodyPr wrap="none">
            <a:spAutoFit/>
          </a:bodyPr>
          <a:lstStyle/>
          <a:p>
            <a:r>
              <a:rPr lang="zh-TW" altLang="en-US" dirty="0" smtClean="0"/>
              <a:t>圖 </a:t>
            </a:r>
            <a:r>
              <a:rPr lang="en-US" altLang="zh-TW" dirty="0" smtClean="0"/>
              <a:t>13-17</a:t>
            </a:r>
            <a:r>
              <a:rPr lang="zh-TW" altLang="en-US" dirty="0" smtClean="0"/>
              <a:t>　</a:t>
            </a:r>
            <a:r>
              <a:rPr lang="en-US" altLang="zh-TW" dirty="0" smtClean="0"/>
              <a:t>Yahoo!</a:t>
            </a:r>
            <a:r>
              <a:rPr lang="zh-TW" altLang="en-US" dirty="0" smtClean="0"/>
              <a:t>奇摩關鍵字廣告</a:t>
            </a:r>
            <a:endParaRPr lang="en-US" altLang="zh-TW" dirty="0" smtClean="0"/>
          </a:p>
          <a:p>
            <a:r>
              <a:rPr lang="en-US" altLang="zh-TW" dirty="0" smtClean="0"/>
              <a:t>(</a:t>
            </a:r>
            <a:r>
              <a:rPr lang="en-US" altLang="zh-TW" dirty="0" smtClean="0">
                <a:hlinkClick r:id="rId9"/>
              </a:rPr>
              <a:t>http://tw.search.yahoo.com/</a:t>
            </a:r>
            <a:r>
              <a:rPr lang="en-US" altLang="zh-TW" dirty="0" smtClean="0"/>
              <a:t>)</a:t>
            </a:r>
            <a:endParaRPr lang="zh-TW" altLang="en-US" dirty="0"/>
          </a:p>
        </p:txBody>
      </p:sp>
      <p:sp>
        <p:nvSpPr>
          <p:cNvPr id="15" name="文字方塊 14"/>
          <p:cNvSpPr txBox="1"/>
          <p:nvPr/>
        </p:nvSpPr>
        <p:spPr>
          <a:xfrm>
            <a:off x="4449797" y="404664"/>
            <a:ext cx="659155" cy="369332"/>
          </a:xfrm>
          <a:prstGeom prst="rect">
            <a:avLst/>
          </a:prstGeom>
          <a:noFill/>
        </p:spPr>
        <p:txBody>
          <a:bodyPr wrap="none" rtlCol="0">
            <a:spAutoFit/>
          </a:bodyPr>
          <a:lstStyle/>
          <a:p>
            <a:r>
              <a:rPr lang="en-US" altLang="zh-TW" dirty="0" smtClean="0">
                <a:solidFill>
                  <a:schemeClr val="accent2"/>
                </a:solidFill>
              </a:rPr>
              <a:t>(1/3)</a:t>
            </a:r>
            <a:endParaRPr lang="zh-TW" altLang="en-US"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73057"/>
                                        </p:tgtEl>
                                        <p:attrNameLst>
                                          <p:attrName>style.visibility</p:attrName>
                                        </p:attrNameLst>
                                      </p:cBhvr>
                                      <p:to>
                                        <p:strVal val="visible"/>
                                      </p:to>
                                    </p:set>
                                    <p:animEffect transition="in" filter="dissolve">
                                      <p:cBhvr>
                                        <p:cTn id="10" dur="500"/>
                                        <p:tgtEl>
                                          <p:spTgt spid="17305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關鍵字廣告的特性</a:t>
            </a:r>
            <a:endParaRPr lang="zh-TW" altLang="en-US" dirty="0"/>
          </a:p>
        </p:txBody>
      </p:sp>
      <p:sp>
        <p:nvSpPr>
          <p:cNvPr id="3" name="內容版面配置區 2"/>
          <p:cNvSpPr>
            <a:spLocks noGrp="1"/>
          </p:cNvSpPr>
          <p:nvPr>
            <p:ph idx="1"/>
          </p:nvPr>
        </p:nvSpPr>
        <p:spPr/>
        <p:txBody>
          <a:bodyPr/>
          <a:lstStyle/>
          <a:p>
            <a:pPr>
              <a:buNone/>
            </a:pPr>
            <a:r>
              <a:rPr lang="en-US" altLang="zh-TW" b="1" dirty="0" smtClean="0">
                <a:solidFill>
                  <a:srgbClr val="C00000"/>
                </a:solidFill>
              </a:rPr>
              <a:t>2.</a:t>
            </a:r>
            <a:r>
              <a:rPr lang="zh-TW" altLang="en-US" b="1" dirty="0" smtClean="0">
                <a:solidFill>
                  <a:srgbClr val="C00000"/>
                </a:solidFill>
              </a:rPr>
              <a:t>個別的資料 </a:t>
            </a:r>
            <a:r>
              <a:rPr lang="en-US" altLang="zh-TW" b="1" dirty="0" smtClean="0">
                <a:solidFill>
                  <a:srgbClr val="C00000"/>
                </a:solidFill>
              </a:rPr>
              <a:t>(Individual)</a:t>
            </a:r>
          </a:p>
          <a:p>
            <a:pPr lvl="1"/>
            <a:r>
              <a:rPr lang="zh-TW" altLang="en-US" dirty="0" smtClean="0"/>
              <a:t>隨著關鍵字設定的不同，搜尋引擎提供的結果也會有差異</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41</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graphicFrame>
        <p:nvGraphicFramePr>
          <p:cNvPr id="10" name="內容版面配置區 9"/>
          <p:cNvGraphicFramePr>
            <a:graphicFrameLocks/>
          </p:cNvGraphicFramePr>
          <p:nvPr/>
        </p:nvGraphicFramePr>
        <p:xfrm>
          <a:off x="691952" y="2852936"/>
          <a:ext cx="8147248" cy="316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文字方塊 12"/>
          <p:cNvSpPr txBox="1"/>
          <p:nvPr/>
        </p:nvSpPr>
        <p:spPr>
          <a:xfrm>
            <a:off x="4449797" y="404664"/>
            <a:ext cx="659155" cy="369332"/>
          </a:xfrm>
          <a:prstGeom prst="rect">
            <a:avLst/>
          </a:prstGeom>
          <a:noFill/>
        </p:spPr>
        <p:txBody>
          <a:bodyPr wrap="none" rtlCol="0">
            <a:spAutoFit/>
          </a:bodyPr>
          <a:lstStyle/>
          <a:p>
            <a:r>
              <a:rPr lang="en-US" altLang="zh-TW" dirty="0" smtClean="0">
                <a:solidFill>
                  <a:schemeClr val="accent2"/>
                </a:solidFill>
              </a:rPr>
              <a:t>(2/3)</a:t>
            </a:r>
            <a:endParaRPr lang="zh-TW" altLang="en-US"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關鍵字廣告的特性</a:t>
            </a:r>
            <a:endParaRPr lang="zh-TW" altLang="en-US" dirty="0"/>
          </a:p>
        </p:txBody>
      </p:sp>
      <p:sp>
        <p:nvSpPr>
          <p:cNvPr id="3" name="內容版面配置區 2"/>
          <p:cNvSpPr>
            <a:spLocks noGrp="1"/>
          </p:cNvSpPr>
          <p:nvPr>
            <p:ph idx="1"/>
          </p:nvPr>
        </p:nvSpPr>
        <p:spPr/>
        <p:txBody>
          <a:bodyPr/>
          <a:lstStyle/>
          <a:p>
            <a:pPr>
              <a:buNone/>
            </a:pPr>
            <a:r>
              <a:rPr lang="en-US" altLang="zh-TW" b="1" dirty="0" smtClean="0">
                <a:solidFill>
                  <a:srgbClr val="C00000"/>
                </a:solidFill>
              </a:rPr>
              <a:t>3.</a:t>
            </a:r>
            <a:r>
              <a:rPr lang="zh-TW" altLang="en-US" b="1" dirty="0" smtClean="0">
                <a:solidFill>
                  <a:srgbClr val="C00000"/>
                </a:solidFill>
              </a:rPr>
              <a:t>效益的衡量 </a:t>
            </a:r>
            <a:r>
              <a:rPr lang="en-US" altLang="zh-TW" b="1" dirty="0" smtClean="0">
                <a:solidFill>
                  <a:srgbClr val="C00000"/>
                </a:solidFill>
              </a:rPr>
              <a:t>(Measurement)</a:t>
            </a:r>
          </a:p>
          <a:p>
            <a:pPr lvl="1"/>
            <a:r>
              <a:rPr lang="zh-TW" altLang="en-US" dirty="0" smtClean="0"/>
              <a:t>關鍵字廣告可以即時回報廣告被點選的情況</a:t>
            </a:r>
            <a:endParaRPr lang="en-US" altLang="zh-TW" dirty="0" smtClean="0"/>
          </a:p>
          <a:p>
            <a:pPr>
              <a:buNone/>
            </a:pPr>
            <a:endParaRPr lang="en-US" altLang="zh-TW" b="1" dirty="0" smtClean="0">
              <a:solidFill>
                <a:srgbClr val="C00000"/>
              </a:solidFill>
            </a:endParaRPr>
          </a:p>
          <a:p>
            <a:pPr>
              <a:buNone/>
            </a:pPr>
            <a:r>
              <a:rPr lang="en-US" altLang="zh-TW" b="1" dirty="0" smtClean="0">
                <a:solidFill>
                  <a:srgbClr val="C00000"/>
                </a:solidFill>
              </a:rPr>
              <a:t>4.</a:t>
            </a:r>
            <a:r>
              <a:rPr lang="zh-TW" altLang="en-US" b="1" dirty="0" smtClean="0">
                <a:solidFill>
                  <a:srgbClr val="C00000"/>
                </a:solidFill>
              </a:rPr>
              <a:t>接受的程度 </a:t>
            </a:r>
            <a:r>
              <a:rPr lang="en-US" altLang="zh-TW" b="1" dirty="0" smtClean="0">
                <a:solidFill>
                  <a:srgbClr val="C00000"/>
                </a:solidFill>
              </a:rPr>
              <a:t>(Acceptance)</a:t>
            </a:r>
          </a:p>
          <a:p>
            <a:pPr>
              <a:buNone/>
            </a:pPr>
            <a:endParaRPr lang="en-US" altLang="zh-TW" b="1" dirty="0" smtClean="0">
              <a:solidFill>
                <a:srgbClr val="C00000"/>
              </a:solidFill>
            </a:endParaRPr>
          </a:p>
          <a:p>
            <a:pPr>
              <a:buNone/>
            </a:pPr>
            <a:r>
              <a:rPr lang="en-US" altLang="zh-TW" b="1" dirty="0" smtClean="0">
                <a:solidFill>
                  <a:srgbClr val="C00000"/>
                </a:solidFill>
              </a:rPr>
              <a:t>5.</a:t>
            </a:r>
            <a:r>
              <a:rPr lang="zh-TW" altLang="en-US" b="1" dirty="0" smtClean="0">
                <a:solidFill>
                  <a:srgbClr val="C00000"/>
                </a:solidFill>
              </a:rPr>
              <a:t>呈現的限制 </a:t>
            </a:r>
            <a:r>
              <a:rPr lang="en-US" altLang="zh-TW" b="1" dirty="0" smtClean="0">
                <a:solidFill>
                  <a:srgbClr val="C00000"/>
                </a:solidFill>
              </a:rPr>
              <a:t>(Limitation)</a:t>
            </a:r>
          </a:p>
          <a:p>
            <a:pPr>
              <a:buNone/>
            </a:pPr>
            <a:endParaRPr lang="en-US" altLang="zh-TW" b="1" dirty="0" smtClean="0">
              <a:solidFill>
                <a:srgbClr val="C00000"/>
              </a:solidFill>
            </a:endParaRPr>
          </a:p>
          <a:p>
            <a:pPr>
              <a:buNone/>
            </a:pPr>
            <a:r>
              <a:rPr lang="en-US" altLang="zh-TW" b="1" dirty="0" smtClean="0">
                <a:solidFill>
                  <a:srgbClr val="C00000"/>
                </a:solidFill>
              </a:rPr>
              <a:t>6.</a:t>
            </a:r>
            <a:r>
              <a:rPr lang="zh-TW" altLang="en-US" b="1" dirty="0" smtClean="0">
                <a:solidFill>
                  <a:srgbClr val="C00000"/>
                </a:solidFill>
              </a:rPr>
              <a:t>關鍵字的選擇 </a:t>
            </a:r>
            <a:r>
              <a:rPr lang="en-US" altLang="zh-TW" b="1" dirty="0" smtClean="0">
                <a:solidFill>
                  <a:srgbClr val="C00000"/>
                </a:solidFill>
              </a:rPr>
              <a:t>(Keyword)</a:t>
            </a:r>
          </a:p>
          <a:p>
            <a:pPr>
              <a:buNone/>
            </a:pPr>
            <a:endParaRPr lang="zh-TW" altLang="en-US" dirty="0">
              <a:solidFill>
                <a:srgbClr val="C00000"/>
              </a:solidFill>
            </a:endParaRPr>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1" name="投影片編號版面配置區 10"/>
          <p:cNvSpPr>
            <a:spLocks noGrp="1"/>
          </p:cNvSpPr>
          <p:nvPr>
            <p:ph type="sldNum" sz="quarter" idx="11"/>
          </p:nvPr>
        </p:nvSpPr>
        <p:spPr/>
        <p:txBody>
          <a:bodyPr/>
          <a:lstStyle/>
          <a:p>
            <a:fld id="{A3DEC8BA-62D7-46A7-9980-A77EEE976E4E}" type="slidenum">
              <a:rPr lang="en-US" altLang="zh-TW" smtClean="0"/>
              <a:pPr/>
              <a:t>42</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sp>
        <p:nvSpPr>
          <p:cNvPr id="12" name="文字方塊 11"/>
          <p:cNvSpPr txBox="1"/>
          <p:nvPr/>
        </p:nvSpPr>
        <p:spPr>
          <a:xfrm>
            <a:off x="4449797" y="404664"/>
            <a:ext cx="659155" cy="369332"/>
          </a:xfrm>
          <a:prstGeom prst="rect">
            <a:avLst/>
          </a:prstGeom>
          <a:noFill/>
        </p:spPr>
        <p:txBody>
          <a:bodyPr wrap="none" rtlCol="0">
            <a:spAutoFit/>
          </a:bodyPr>
          <a:lstStyle/>
          <a:p>
            <a:r>
              <a:rPr lang="en-US" altLang="zh-TW" dirty="0" smtClean="0">
                <a:solidFill>
                  <a:schemeClr val="accent2"/>
                </a:solidFill>
              </a:rPr>
              <a:t>(3/3)</a:t>
            </a:r>
            <a:endParaRPr lang="zh-TW" altLang="en-US" dirty="0">
              <a:solidFill>
                <a:schemeClr val="accent2"/>
              </a:solidFill>
            </a:endParaRPr>
          </a:p>
        </p:txBody>
      </p:sp>
      <p:pic>
        <p:nvPicPr>
          <p:cNvPr id="177154" name="Picture 2" descr="https://sp.yimg.com/ib/th?id=HN.608025863230458016&amp;pid=15.1&amp;P=0"/>
          <p:cNvPicPr>
            <a:picLocks noChangeAspect="1" noChangeArrowheads="1"/>
          </p:cNvPicPr>
          <p:nvPr/>
        </p:nvPicPr>
        <p:blipFill>
          <a:blip r:embed="rId2" cstate="print"/>
          <a:srcRect/>
          <a:stretch>
            <a:fillRect/>
          </a:stretch>
        </p:blipFill>
        <p:spPr bwMode="auto">
          <a:xfrm>
            <a:off x="5796136" y="3429000"/>
            <a:ext cx="2857500" cy="21431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lvl="0"/>
            <a:r>
              <a:rPr lang="zh-TW" altLang="zh-TW" dirty="0" smtClean="0">
                <a:solidFill>
                  <a:schemeClr val="accent1"/>
                </a:solidFill>
              </a:rPr>
              <a:t>生活上的應用</a:t>
            </a:r>
            <a:endParaRPr lang="zh-TW" altLang="en-US" dirty="0">
              <a:solidFill>
                <a:schemeClr val="accent1"/>
              </a:solidFill>
            </a:endParaRPr>
          </a:p>
        </p:txBody>
      </p:sp>
      <p:sp>
        <p:nvSpPr>
          <p:cNvPr id="3" name="內容版面配置區 2"/>
          <p:cNvSpPr>
            <a:spLocks noGrp="1"/>
          </p:cNvSpPr>
          <p:nvPr>
            <p:ph idx="1"/>
          </p:nvPr>
        </p:nvSpPr>
        <p:spPr/>
        <p:txBody>
          <a:bodyPr/>
          <a:lstStyle/>
          <a:p>
            <a:pPr lvl="0"/>
            <a:r>
              <a:rPr lang="en-US" altLang="zh-TW" b="1" dirty="0" smtClean="0"/>
              <a:t>Google </a:t>
            </a:r>
            <a:r>
              <a:rPr lang="zh-TW" altLang="en-US" b="1" dirty="0" smtClean="0"/>
              <a:t>廣告的衡量</a:t>
            </a:r>
            <a:endParaRPr lang="en-US" altLang="zh-TW" b="1" dirty="0" smtClean="0"/>
          </a:p>
          <a:p>
            <a:pPr lvl="0"/>
            <a:endParaRPr lang="en-US" altLang="zh-TW" dirty="0" smtClean="0"/>
          </a:p>
          <a:p>
            <a:pPr lvl="1"/>
            <a:r>
              <a:rPr lang="en-US" altLang="zh-TW" dirty="0" smtClean="0"/>
              <a:t>Google </a:t>
            </a:r>
            <a:r>
              <a:rPr lang="zh-TW" altLang="zh-TW" dirty="0" smtClean="0"/>
              <a:t>的關鍵字廣告是採用流量監控軟體來了解廣告被點選的次數，並透過特殊的計算方式來了解廣告在不同關鍵字上被點選的差異，當成效不彰時，會自動被 </a:t>
            </a:r>
            <a:r>
              <a:rPr lang="en-US" altLang="zh-TW" dirty="0" smtClean="0"/>
              <a:t>Google </a:t>
            </a:r>
            <a:r>
              <a:rPr lang="zh-TW" altLang="zh-TW" dirty="0" smtClean="0"/>
              <a:t>置入較後面的網頁中，以維持搜尋結果的品質。</a:t>
            </a:r>
          </a:p>
          <a:p>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0" name="投影片編號版面配置區 9"/>
          <p:cNvSpPr>
            <a:spLocks noGrp="1"/>
          </p:cNvSpPr>
          <p:nvPr>
            <p:ph type="sldNum" sz="quarter" idx="11"/>
          </p:nvPr>
        </p:nvSpPr>
        <p:spPr/>
        <p:txBody>
          <a:bodyPr/>
          <a:lstStyle/>
          <a:p>
            <a:fld id="{A3DEC8BA-62D7-46A7-9980-A77EEE976E4E}" type="slidenum">
              <a:rPr lang="en-US" altLang="zh-TW" smtClean="0"/>
              <a:pPr/>
              <a:t>43</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solidFill>
                  <a:schemeClr val="accent1"/>
                </a:solidFill>
              </a:rPr>
              <a:t>生活上的應用</a:t>
            </a:r>
            <a:endParaRPr lang="zh-TW" altLang="en-US" dirty="0">
              <a:solidFill>
                <a:schemeClr val="accent1"/>
              </a:solidFill>
            </a:endParaRPr>
          </a:p>
        </p:txBody>
      </p:sp>
      <p:sp>
        <p:nvSpPr>
          <p:cNvPr id="3" name="內容版面配置區 2"/>
          <p:cNvSpPr>
            <a:spLocks noGrp="1"/>
          </p:cNvSpPr>
          <p:nvPr>
            <p:ph idx="1"/>
          </p:nvPr>
        </p:nvSpPr>
        <p:spPr/>
        <p:txBody>
          <a:bodyPr/>
          <a:lstStyle/>
          <a:p>
            <a:r>
              <a:rPr lang="zh-TW" altLang="en-US" b="1" dirty="0" smtClean="0"/>
              <a:t>關鍵字廣告</a:t>
            </a:r>
            <a:endParaRPr lang="en-US" altLang="zh-TW" b="1" dirty="0" smtClean="0"/>
          </a:p>
          <a:p>
            <a:pPr lvl="1"/>
            <a:r>
              <a:rPr lang="zh-TW" altLang="en-US" dirty="0" smtClean="0"/>
              <a:t>我們每天都會用到關鍵字搜尋所需的資料，相對上，企業也嘗試著增加廣告中的關鍵字，藉此提高該廣告被網路使用者搜尋到的機會，或是去付費購買熱門的關鍵字。</a:t>
            </a:r>
            <a:endParaRPr lang="en-US" altLang="zh-TW" dirty="0" smtClean="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1" name="投影片編號版面配置區 10"/>
          <p:cNvSpPr>
            <a:spLocks noGrp="1"/>
          </p:cNvSpPr>
          <p:nvPr>
            <p:ph type="sldNum" sz="quarter" idx="11"/>
          </p:nvPr>
        </p:nvSpPr>
        <p:spPr/>
        <p:txBody>
          <a:bodyPr/>
          <a:lstStyle/>
          <a:p>
            <a:fld id="{A3DEC8BA-62D7-46A7-9980-A77EEE976E4E}" type="slidenum">
              <a:rPr lang="en-US" altLang="zh-TW" smtClean="0"/>
              <a:pPr/>
              <a:t>44</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pic>
        <p:nvPicPr>
          <p:cNvPr id="10" name="Picture 4" descr="http://www.appseo.com.tw/upload/service20120608154850.jpg"/>
          <p:cNvPicPr>
            <a:picLocks noChangeAspect="1" noChangeArrowheads="1"/>
          </p:cNvPicPr>
          <p:nvPr/>
        </p:nvPicPr>
        <p:blipFill>
          <a:blip r:embed="rId2" cstate="print"/>
          <a:srcRect/>
          <a:stretch>
            <a:fillRect/>
          </a:stretch>
        </p:blipFill>
        <p:spPr bwMode="auto">
          <a:xfrm>
            <a:off x="2483768" y="3212976"/>
            <a:ext cx="5959927" cy="3168352"/>
          </a:xfrm>
          <a:prstGeom prst="rect">
            <a:avLst/>
          </a:prstGeom>
          <a:noFill/>
          <a:ln>
            <a:solidFill>
              <a:schemeClr val="accent1"/>
            </a:solidFill>
          </a:ln>
        </p:spPr>
      </p:pic>
      <p:sp>
        <p:nvSpPr>
          <p:cNvPr id="12" name="文字方塊 11"/>
          <p:cNvSpPr txBox="1"/>
          <p:nvPr/>
        </p:nvSpPr>
        <p:spPr>
          <a:xfrm>
            <a:off x="3779912" y="404664"/>
            <a:ext cx="659155" cy="369332"/>
          </a:xfrm>
          <a:prstGeom prst="rect">
            <a:avLst/>
          </a:prstGeom>
          <a:noFill/>
        </p:spPr>
        <p:txBody>
          <a:bodyPr wrap="none" rtlCol="0">
            <a:spAutoFit/>
          </a:bodyPr>
          <a:lstStyle/>
          <a:p>
            <a:r>
              <a:rPr lang="en-US" altLang="zh-TW" dirty="0" smtClean="0">
                <a:solidFill>
                  <a:schemeClr val="accent2"/>
                </a:solidFill>
              </a:rPr>
              <a:t>(1/2)</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solidFill>
                  <a:schemeClr val="accent1"/>
                </a:solidFill>
              </a:rPr>
              <a:t>生活上的應用</a:t>
            </a:r>
            <a:endParaRPr lang="zh-TW" altLang="en-US" dirty="0">
              <a:solidFill>
                <a:schemeClr val="accent1"/>
              </a:solidFill>
            </a:endParaRPr>
          </a:p>
        </p:txBody>
      </p:sp>
      <p:sp>
        <p:nvSpPr>
          <p:cNvPr id="3" name="內容版面配置區 2"/>
          <p:cNvSpPr>
            <a:spLocks noGrp="1"/>
          </p:cNvSpPr>
          <p:nvPr>
            <p:ph idx="1"/>
          </p:nvPr>
        </p:nvSpPr>
        <p:spPr/>
        <p:txBody>
          <a:bodyPr/>
          <a:lstStyle/>
          <a:p>
            <a:r>
              <a:rPr lang="zh-TW" altLang="en-US" b="1" dirty="0" smtClean="0"/>
              <a:t>關鍵字廣告</a:t>
            </a:r>
            <a:endParaRPr lang="en-US" altLang="zh-TW" dirty="0" smtClean="0"/>
          </a:p>
          <a:p>
            <a:pPr lvl="1"/>
            <a:r>
              <a:rPr lang="zh-TW" altLang="en-US" dirty="0" smtClean="0"/>
              <a:t>同樣的情景也發生在傳統的電視廣告上，隨著關鍵字廣告的盛行，電視廣告在結束畫面時，都會出現「請搜尋 </a:t>
            </a:r>
            <a:r>
              <a:rPr lang="en-US" altLang="zh-TW" dirty="0" smtClean="0"/>
              <a:t>XXX</a:t>
            </a:r>
            <a:r>
              <a:rPr lang="zh-TW" altLang="en-US" dirty="0" smtClean="0"/>
              <a:t>」的字眼，通常，在這裡的關鍵字都不是我們常用的文字組合，期待透過此提醒，讓廣告觀眾更能夠搜尋到自己的網站或產品。</a:t>
            </a:r>
          </a:p>
          <a:p>
            <a:pPr lvl="1"/>
            <a:r>
              <a:rPr lang="zh-TW" altLang="en-US" dirty="0" smtClean="0"/>
              <a:t>然而關鍵字搜尋所能扮演的角色，絕對不只是找資料而已，關鍵字還是接觸目標顧客的核心，當企業想要讓顧客上門，就必須要更投入在關鍵字的設計與提供。</a:t>
            </a:r>
            <a:endParaRPr lang="en-US" altLang="zh-TW" dirty="0" smtClean="0"/>
          </a:p>
          <a:p>
            <a:pPr lvl="1"/>
            <a:r>
              <a:rPr lang="zh-TW" altLang="en-US" dirty="0" smtClean="0">
                <a:solidFill>
                  <a:srgbClr val="C00000"/>
                </a:solidFill>
              </a:rPr>
              <a:t>想一想：</a:t>
            </a:r>
            <a:r>
              <a:rPr lang="zh-TW" altLang="en-US" dirty="0" smtClean="0"/>
              <a:t>當有搜尋需求時，你如何選取關鍵字？又，你會按照電視廣告提供的關鍵字指引來進行搜尋嗎？</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45</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9"/>
          <p:cNvSpPr>
            <a:spLocks noChangeArrowheads="1"/>
          </p:cNvSpPr>
          <p:nvPr/>
        </p:nvSpPr>
        <p:spPr bwMode="auto">
          <a:xfrm rot="5400000">
            <a:off x="-738336" y="35192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網路推廣</a:t>
            </a: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sp>
        <p:nvSpPr>
          <p:cNvPr id="13" name="文字方塊 12"/>
          <p:cNvSpPr txBox="1"/>
          <p:nvPr/>
        </p:nvSpPr>
        <p:spPr>
          <a:xfrm>
            <a:off x="3779912" y="404664"/>
            <a:ext cx="659155" cy="369332"/>
          </a:xfrm>
          <a:prstGeom prst="rect">
            <a:avLst/>
          </a:prstGeom>
          <a:noFill/>
        </p:spPr>
        <p:txBody>
          <a:bodyPr wrap="none" rtlCol="0">
            <a:spAutoFit/>
          </a:bodyPr>
          <a:lstStyle/>
          <a:p>
            <a:r>
              <a:rPr lang="en-US" altLang="zh-TW" dirty="0" smtClean="0">
                <a:solidFill>
                  <a:schemeClr val="accent2"/>
                </a:solidFill>
              </a:rPr>
              <a:t>(2/2)</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部落格行銷</a:t>
            </a:r>
            <a:endParaRPr lang="zh-TW" altLang="en-US" dirty="0"/>
          </a:p>
        </p:txBody>
      </p:sp>
      <p:sp>
        <p:nvSpPr>
          <p:cNvPr id="3" name="內容版面配置區 2"/>
          <p:cNvSpPr>
            <a:spLocks noGrp="1"/>
          </p:cNvSpPr>
          <p:nvPr>
            <p:ph idx="1"/>
          </p:nvPr>
        </p:nvSpPr>
        <p:spPr/>
        <p:txBody>
          <a:bodyPr/>
          <a:lstStyle/>
          <a:p>
            <a:r>
              <a:rPr lang="zh-TW" altLang="en-US" dirty="0" smtClean="0"/>
              <a:t>部落格是提供給使用者個人進行管理、張貼文章、照片的空間，以</a:t>
            </a:r>
            <a:r>
              <a:rPr lang="zh-TW" altLang="en-US" b="1" dirty="0" smtClean="0">
                <a:solidFill>
                  <a:srgbClr val="C00000"/>
                </a:solidFill>
              </a:rPr>
              <a:t>撰寫者 </a:t>
            </a:r>
            <a:r>
              <a:rPr lang="en-US" altLang="zh-TW" b="1" dirty="0" smtClean="0">
                <a:solidFill>
                  <a:srgbClr val="C00000"/>
                </a:solidFill>
              </a:rPr>
              <a:t>(Blogger) </a:t>
            </a:r>
            <a:r>
              <a:rPr lang="zh-TW" altLang="en-US" dirty="0" smtClean="0"/>
              <a:t>為核心，提供想要分享的資訊、個人經驗、生活觀點、價值觀或是信念等</a:t>
            </a:r>
            <a:endParaRPr lang="en-US" altLang="zh-TW" dirty="0" smtClean="0"/>
          </a:p>
          <a:p>
            <a:pPr marL="914400" lvl="1" indent="-457200">
              <a:buAutoNum type="arabicParenBoth"/>
            </a:pPr>
            <a:r>
              <a:rPr lang="en-US" altLang="zh-TW" b="1" dirty="0" smtClean="0"/>
              <a:t>Weblog</a:t>
            </a:r>
            <a:r>
              <a:rPr lang="zh-TW" altLang="en-US" b="1" dirty="0" smtClean="0"/>
              <a:t>：</a:t>
            </a:r>
            <a:r>
              <a:rPr lang="zh-TW" altLang="en-US" dirty="0" smtClean="0"/>
              <a:t>原先的概念是記錄訪客流量而整理出該網站的流量與訪客活動之情形。</a:t>
            </a:r>
            <a:endParaRPr lang="en-US" altLang="zh-TW" dirty="0" smtClean="0"/>
          </a:p>
          <a:p>
            <a:pPr marL="914400" lvl="1" indent="-457200">
              <a:buAutoNum type="arabicParenBoth"/>
            </a:pPr>
            <a:r>
              <a:rPr lang="en-US" altLang="zh-TW" b="1" dirty="0" err="1" smtClean="0"/>
              <a:t>Blogoshere</a:t>
            </a:r>
            <a:r>
              <a:rPr lang="zh-TW" altLang="en-US" b="1" dirty="0" smtClean="0"/>
              <a:t>：</a:t>
            </a:r>
            <a:r>
              <a:rPr lang="zh-TW" altLang="en-US" dirty="0" smtClean="0"/>
              <a:t>指的是 </a:t>
            </a:r>
            <a:r>
              <a:rPr lang="en-US" altLang="zh-TW" dirty="0" smtClean="0"/>
              <a:t>Blog </a:t>
            </a:r>
            <a:r>
              <a:rPr lang="zh-TW" altLang="en-US" dirty="0" smtClean="0"/>
              <a:t>與相關網站的鏈結，即部落格圈。</a:t>
            </a:r>
            <a:endParaRPr lang="en-US" altLang="zh-TW" dirty="0" smtClean="0"/>
          </a:p>
          <a:p>
            <a:pPr marL="914400" lvl="1" indent="-457200">
              <a:buAutoNum type="arabicParenBoth"/>
            </a:pPr>
            <a:r>
              <a:rPr lang="en-US" altLang="zh-TW" b="1" dirty="0" smtClean="0"/>
              <a:t>Blogger</a:t>
            </a:r>
            <a:r>
              <a:rPr lang="zh-TW" altLang="en-US" b="1" dirty="0" smtClean="0"/>
              <a:t>：</a:t>
            </a:r>
            <a:r>
              <a:rPr lang="zh-TW" altLang="en-US" dirty="0" smtClean="0"/>
              <a:t>是指參與 </a:t>
            </a:r>
            <a:r>
              <a:rPr lang="en-US" altLang="zh-TW" dirty="0" smtClean="0"/>
              <a:t>Blog </a:t>
            </a:r>
            <a:r>
              <a:rPr lang="zh-TW" altLang="en-US" dirty="0" smtClean="0"/>
              <a:t>活動的網友，翻譯為部落客。</a:t>
            </a:r>
            <a:endParaRPr lang="en-US" altLang="zh-TW" dirty="0" smtClean="0"/>
          </a:p>
          <a:p>
            <a:pPr marL="914400" lvl="1" indent="-457200">
              <a:buAutoNum type="arabicParenBoth"/>
            </a:pPr>
            <a:r>
              <a:rPr lang="en-US" altLang="zh-TW" b="1" dirty="0" smtClean="0"/>
              <a:t>Blog Reader</a:t>
            </a:r>
            <a:r>
              <a:rPr lang="zh-TW" altLang="en-US" b="1" dirty="0" smtClean="0"/>
              <a:t>：</a:t>
            </a:r>
            <a:r>
              <a:rPr lang="zh-TW" altLang="en-US" dirty="0" smtClean="0"/>
              <a:t>是指部落格讀者。</a:t>
            </a:r>
            <a:endParaRPr lang="en-US" altLang="zh-TW" dirty="0" smtClean="0"/>
          </a:p>
          <a:p>
            <a:pPr marL="914400" lvl="1" indent="-457200">
              <a:buAutoNum type="arabicParenBoth"/>
            </a:pPr>
            <a:r>
              <a:rPr lang="en-US" altLang="zh-TW" b="1" dirty="0" err="1" smtClean="0"/>
              <a:t>Splogs</a:t>
            </a:r>
            <a:r>
              <a:rPr lang="zh-TW" altLang="en-US" b="1" dirty="0" smtClean="0"/>
              <a:t>：</a:t>
            </a:r>
            <a:r>
              <a:rPr lang="zh-TW" altLang="en-US" dirty="0" smtClean="0"/>
              <a:t>為垃圾部落格，是指內容虛構，誤導搜尋引擎及使用者之部落格。</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5" name="投影片編號版面配置區 14"/>
          <p:cNvSpPr>
            <a:spLocks noGrp="1"/>
          </p:cNvSpPr>
          <p:nvPr>
            <p:ph type="sldNum" sz="quarter" idx="11"/>
          </p:nvPr>
        </p:nvSpPr>
        <p:spPr/>
        <p:txBody>
          <a:bodyPr/>
          <a:lstStyle/>
          <a:p>
            <a:fld id="{A3DEC8BA-62D7-46A7-9980-A77EEE976E4E}" type="slidenum">
              <a:rPr lang="en-US" altLang="zh-TW" smtClean="0"/>
              <a:pPr/>
              <a:t>46</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9"/>
          <p:cNvSpPr>
            <a:spLocks noChangeArrowheads="1"/>
          </p:cNvSpPr>
          <p:nvPr/>
        </p:nvSpPr>
        <p:spPr bwMode="auto">
          <a:xfrm rot="5400000">
            <a:off x="-738336" y="53194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社群推薦</a:t>
            </a:r>
            <a:endParaRPr lang="ja-JP" altLang="en-US" sz="2400" dirty="0">
              <a:ea typeface="標楷體" pitchFamily="65" charset="-120"/>
            </a:endParaRPr>
          </a:p>
        </p:txBody>
      </p:sp>
      <p:sp>
        <p:nvSpPr>
          <p:cNvPr id="7"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部落格的類型</a:t>
            </a:r>
            <a:endParaRPr lang="zh-TW" altLang="en-US" dirty="0"/>
          </a:p>
        </p:txBody>
      </p:sp>
      <p:pic>
        <p:nvPicPr>
          <p:cNvPr id="178178" name="Picture 2"/>
          <p:cNvPicPr>
            <a:picLocks noGrp="1" noChangeAspect="1" noChangeArrowheads="1"/>
          </p:cNvPicPr>
          <p:nvPr>
            <p:ph idx="1"/>
          </p:nvPr>
        </p:nvPicPr>
        <p:blipFill>
          <a:blip r:embed="rId2" cstate="print">
            <a:clrChange>
              <a:clrFrom>
                <a:srgbClr val="FFFFFF"/>
              </a:clrFrom>
              <a:clrTo>
                <a:srgbClr val="FFFFFF">
                  <a:alpha val="0"/>
                </a:srgbClr>
              </a:clrTo>
            </a:clrChange>
          </a:blip>
          <a:srcRect/>
          <a:stretch>
            <a:fillRect/>
          </a:stretch>
        </p:blipFill>
        <p:spPr bwMode="auto">
          <a:xfrm>
            <a:off x="539750" y="1412776"/>
            <a:ext cx="8147050" cy="3394223"/>
          </a:xfrm>
          <a:prstGeom prst="rect">
            <a:avLst/>
          </a:prstGeom>
          <a:noFill/>
          <a:ln w="9525">
            <a:noFill/>
            <a:miter lim="800000"/>
            <a:headEnd/>
            <a:tailEnd/>
          </a:ln>
        </p:spPr>
      </p:pic>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1" name="投影片編號版面配置區 10"/>
          <p:cNvSpPr>
            <a:spLocks noGrp="1"/>
          </p:cNvSpPr>
          <p:nvPr>
            <p:ph type="sldNum" sz="quarter" idx="11"/>
          </p:nvPr>
        </p:nvSpPr>
        <p:spPr/>
        <p:txBody>
          <a:bodyPr/>
          <a:lstStyle/>
          <a:p>
            <a:fld id="{A3DEC8BA-62D7-46A7-9980-A77EEE976E4E}" type="slidenum">
              <a:rPr lang="en-US" altLang="zh-TW" smtClean="0"/>
              <a:pPr/>
              <a:t>47</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9"/>
          <p:cNvSpPr>
            <a:spLocks noChangeArrowheads="1"/>
          </p:cNvSpPr>
          <p:nvPr/>
        </p:nvSpPr>
        <p:spPr bwMode="auto">
          <a:xfrm rot="5400000">
            <a:off x="-738336" y="53194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社群推薦</a:t>
            </a:r>
            <a:endParaRPr lang="ja-JP" altLang="en-US" sz="2400" dirty="0">
              <a:ea typeface="標楷體" pitchFamily="65" charset="-120"/>
            </a:endParaRPr>
          </a:p>
        </p:txBody>
      </p:sp>
      <p:sp>
        <p:nvSpPr>
          <p:cNvPr id="7"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個人日記</a:t>
            </a:r>
            <a:r>
              <a:rPr lang="en-US" altLang="zh-TW" dirty="0" smtClean="0"/>
              <a:t>-</a:t>
            </a:r>
            <a:r>
              <a:rPr lang="zh-TW" altLang="en-US" dirty="0" smtClean="0"/>
              <a:t>範例</a:t>
            </a:r>
            <a:endParaRPr lang="zh-TW" altLang="en-US" dirty="0"/>
          </a:p>
        </p:txBody>
      </p:sp>
      <p:pic>
        <p:nvPicPr>
          <p:cNvPr id="179202" name="圖片 1"/>
          <p:cNvPicPr>
            <a:picLocks noGrp="1" noChangeAspect="1" noChangeArrowheads="1"/>
          </p:cNvPicPr>
          <p:nvPr>
            <p:ph idx="1"/>
          </p:nvPr>
        </p:nvPicPr>
        <p:blipFill>
          <a:blip r:embed="rId2" cstate="print"/>
          <a:srcRect l="3241" t="13826" r="59856" b="15756"/>
          <a:stretch>
            <a:fillRect/>
          </a:stretch>
        </p:blipFill>
        <p:spPr bwMode="auto">
          <a:xfrm>
            <a:off x="2164045" y="1124744"/>
            <a:ext cx="4454222" cy="4780974"/>
          </a:xfrm>
          <a:prstGeom prst="rect">
            <a:avLst/>
          </a:prstGeom>
          <a:noFill/>
          <a:ln w="9525">
            <a:solidFill>
              <a:schemeClr val="accent1"/>
            </a:solidFill>
            <a:miter lim="800000"/>
            <a:headEnd/>
            <a:tailEnd/>
          </a:ln>
        </p:spPr>
      </p:pic>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48</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9"/>
          <p:cNvSpPr>
            <a:spLocks noChangeArrowheads="1"/>
          </p:cNvSpPr>
          <p:nvPr/>
        </p:nvSpPr>
        <p:spPr bwMode="auto">
          <a:xfrm rot="5400000">
            <a:off x="-738336" y="53194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社群推薦</a:t>
            </a:r>
            <a:endParaRPr lang="ja-JP" altLang="en-US" sz="2400" dirty="0">
              <a:ea typeface="標楷體" pitchFamily="65" charset="-120"/>
            </a:endParaRPr>
          </a:p>
        </p:txBody>
      </p:sp>
      <p:sp>
        <p:nvSpPr>
          <p:cNvPr id="7"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sp>
        <p:nvSpPr>
          <p:cNvPr id="10" name="矩形 9"/>
          <p:cNvSpPr/>
          <p:nvPr/>
        </p:nvSpPr>
        <p:spPr>
          <a:xfrm>
            <a:off x="2339752" y="5877272"/>
            <a:ext cx="4248472" cy="923330"/>
          </a:xfrm>
          <a:prstGeom prst="rect">
            <a:avLst/>
          </a:prstGeom>
        </p:spPr>
        <p:txBody>
          <a:bodyPr wrap="square">
            <a:spAutoFit/>
          </a:bodyPr>
          <a:lstStyle/>
          <a:p>
            <a:r>
              <a:rPr lang="zh-TW" altLang="en-US" dirty="0" smtClean="0"/>
              <a:t>圖 </a:t>
            </a:r>
            <a:r>
              <a:rPr lang="en-US" altLang="zh-TW" dirty="0" smtClean="0"/>
              <a:t>13-18</a:t>
            </a:r>
            <a:r>
              <a:rPr lang="zh-TW" altLang="en-US" dirty="0" smtClean="0"/>
              <a:t>　痞客幫的個人網誌</a:t>
            </a:r>
            <a:endParaRPr lang="en-US" altLang="zh-TW" dirty="0" smtClean="0"/>
          </a:p>
          <a:p>
            <a:r>
              <a:rPr lang="en-US" altLang="zh-TW" dirty="0" smtClean="0"/>
              <a:t>(</a:t>
            </a:r>
            <a:r>
              <a:rPr lang="en-US" altLang="zh-TW" dirty="0" smtClean="0">
                <a:hlinkClick r:id="rId3"/>
              </a:rPr>
              <a:t>http://www.7headlines.com/article/show/457949522</a:t>
            </a:r>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資料搜尋</a:t>
            </a:r>
            <a:r>
              <a:rPr lang="en-US" altLang="zh-TW" dirty="0" smtClean="0"/>
              <a:t>-</a:t>
            </a:r>
            <a:r>
              <a:rPr lang="zh-TW" altLang="en-US" dirty="0" smtClean="0"/>
              <a:t>範例</a:t>
            </a:r>
            <a:endParaRPr lang="zh-TW" altLang="en-US" dirty="0"/>
          </a:p>
        </p:txBody>
      </p:sp>
      <p:pic>
        <p:nvPicPr>
          <p:cNvPr id="180226" name="圖片 1"/>
          <p:cNvPicPr>
            <a:picLocks noGrp="1" noChangeAspect="1" noChangeArrowheads="1"/>
          </p:cNvPicPr>
          <p:nvPr>
            <p:ph idx="1"/>
          </p:nvPr>
        </p:nvPicPr>
        <p:blipFill>
          <a:blip r:embed="rId2" cstate="print"/>
          <a:srcRect l="902" t="9969" r="45317" b="7396"/>
          <a:stretch>
            <a:fillRect/>
          </a:stretch>
        </p:blipFill>
        <p:spPr bwMode="auto">
          <a:xfrm>
            <a:off x="1763688" y="1124744"/>
            <a:ext cx="5704572" cy="4930384"/>
          </a:xfrm>
          <a:prstGeom prst="rect">
            <a:avLst/>
          </a:prstGeom>
          <a:noFill/>
          <a:ln w="9525">
            <a:solidFill>
              <a:schemeClr val="accent1"/>
            </a:solidFill>
            <a:miter lim="800000"/>
            <a:headEnd/>
            <a:tailEnd/>
          </a:ln>
        </p:spPr>
      </p:pic>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49</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9"/>
          <p:cNvSpPr>
            <a:spLocks noChangeArrowheads="1"/>
          </p:cNvSpPr>
          <p:nvPr/>
        </p:nvSpPr>
        <p:spPr bwMode="auto">
          <a:xfrm rot="5400000">
            <a:off x="-738336" y="53194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社群推薦</a:t>
            </a:r>
            <a:endParaRPr lang="ja-JP" altLang="en-US" sz="2400" dirty="0">
              <a:ea typeface="標楷體" pitchFamily="65" charset="-120"/>
            </a:endParaRPr>
          </a:p>
        </p:txBody>
      </p:sp>
      <p:sp>
        <p:nvSpPr>
          <p:cNvPr id="7"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sp>
        <p:nvSpPr>
          <p:cNvPr id="10" name="矩形 9"/>
          <p:cNvSpPr/>
          <p:nvPr/>
        </p:nvSpPr>
        <p:spPr>
          <a:xfrm>
            <a:off x="1619672" y="6021288"/>
            <a:ext cx="6365910" cy="369332"/>
          </a:xfrm>
          <a:prstGeom prst="rect">
            <a:avLst/>
          </a:prstGeom>
        </p:spPr>
        <p:txBody>
          <a:bodyPr wrap="none">
            <a:spAutoFit/>
          </a:bodyPr>
          <a:lstStyle/>
          <a:p>
            <a:r>
              <a:rPr lang="zh-TW" altLang="en-US" dirty="0" smtClean="0"/>
              <a:t>圖 </a:t>
            </a:r>
            <a:r>
              <a:rPr lang="en-US" altLang="zh-TW" dirty="0" smtClean="0"/>
              <a:t>13-19</a:t>
            </a:r>
            <a:r>
              <a:rPr lang="zh-TW" altLang="en-US" dirty="0" smtClean="0"/>
              <a:t>　特賣會情報站 </a:t>
            </a:r>
            <a:r>
              <a:rPr lang="en-US" altLang="zh-TW" dirty="0" smtClean="0"/>
              <a:t>(</a:t>
            </a:r>
            <a:r>
              <a:rPr lang="en-US" altLang="zh-TW" dirty="0" smtClean="0">
                <a:hlinkClick r:id="rId3"/>
              </a:rPr>
              <a:t>http://tw.discount.wave-base.com/</a:t>
            </a:r>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accent1"/>
                </a:solidFill>
              </a:rPr>
              <a:t>課前討論</a:t>
            </a:r>
            <a:endParaRPr lang="zh-TW" altLang="en-US" dirty="0">
              <a:solidFill>
                <a:schemeClr val="accent1"/>
              </a:solidFill>
            </a:endParaRPr>
          </a:p>
        </p:txBody>
      </p:sp>
      <p:sp>
        <p:nvSpPr>
          <p:cNvPr id="3" name="內容版面配置區 2"/>
          <p:cNvSpPr>
            <a:spLocks noGrp="1"/>
          </p:cNvSpPr>
          <p:nvPr>
            <p:ph idx="1"/>
          </p:nvPr>
        </p:nvSpPr>
        <p:spPr/>
        <p:txBody>
          <a:bodyPr/>
          <a:lstStyle/>
          <a:p>
            <a:r>
              <a:rPr lang="zh-TW" altLang="en-US" dirty="0" smtClean="0"/>
              <a:t>推廣是讓產品被消費者了解的重要方式，也是企業行銷的成敗關鍵，若能讓消費者彼此之間產生推薦行為，將更能提高產品行銷的效果。請讀者以 </a:t>
            </a:r>
            <a:r>
              <a:rPr lang="en-US" altLang="zh-TW" dirty="0" smtClean="0"/>
              <a:t>LINE Free Coin </a:t>
            </a:r>
            <a:r>
              <a:rPr lang="zh-TW" altLang="en-US" dirty="0" smtClean="0"/>
              <a:t>為例，思考下列問題：</a:t>
            </a:r>
          </a:p>
          <a:p>
            <a:pPr>
              <a:buNone/>
            </a:pPr>
            <a:r>
              <a:rPr lang="en-US" altLang="zh-TW" dirty="0" smtClean="0"/>
              <a:t>1. </a:t>
            </a:r>
            <a:r>
              <a:rPr lang="zh-TW" altLang="en-US" dirty="0" smtClean="0"/>
              <a:t>請思考產品推廣時可利用哪些方式。</a:t>
            </a:r>
          </a:p>
          <a:p>
            <a:pPr>
              <a:buNone/>
            </a:pPr>
            <a:r>
              <a:rPr lang="en-US" altLang="zh-TW" dirty="0" smtClean="0"/>
              <a:t>2. </a:t>
            </a:r>
            <a:r>
              <a:rPr lang="zh-TW" altLang="en-US" dirty="0" smtClean="0"/>
              <a:t>網路對推廣造成哪些影響？</a:t>
            </a:r>
          </a:p>
          <a:p>
            <a:pPr>
              <a:buNone/>
            </a:pPr>
            <a:r>
              <a:rPr lang="en-US" altLang="zh-TW" dirty="0" smtClean="0"/>
              <a:t>3. </a:t>
            </a:r>
            <a:r>
              <a:rPr lang="zh-TW" altLang="en-US" dirty="0" smtClean="0"/>
              <a:t>企業應該如何提高消費者主動推薦的行為？</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7" name="投影片編號版面配置區 6"/>
          <p:cNvSpPr>
            <a:spLocks noGrp="1"/>
          </p:cNvSpPr>
          <p:nvPr>
            <p:ph type="sldNum" sz="quarter" idx="11"/>
          </p:nvPr>
        </p:nvSpPr>
        <p:spPr/>
        <p:txBody>
          <a:bodyPr/>
          <a:lstStyle/>
          <a:p>
            <a:fld id="{A3DEC8BA-62D7-46A7-9980-A77EEE976E4E}" type="slidenum">
              <a:rPr lang="en-US" altLang="zh-TW" smtClean="0"/>
              <a:pPr/>
              <a:t>5</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專業評論</a:t>
            </a:r>
            <a:r>
              <a:rPr lang="en-US" altLang="zh-TW" dirty="0" smtClean="0"/>
              <a:t>-</a:t>
            </a:r>
            <a:r>
              <a:rPr lang="zh-TW" altLang="en-US" dirty="0" smtClean="0"/>
              <a:t>範例</a:t>
            </a:r>
            <a:endParaRPr lang="zh-TW" altLang="en-US" dirty="0"/>
          </a:p>
        </p:txBody>
      </p:sp>
      <p:pic>
        <p:nvPicPr>
          <p:cNvPr id="181250" name="圖片 1"/>
          <p:cNvPicPr>
            <a:picLocks noGrp="1" noChangeAspect="1" noChangeArrowheads="1"/>
          </p:cNvPicPr>
          <p:nvPr>
            <p:ph idx="1"/>
          </p:nvPr>
        </p:nvPicPr>
        <p:blipFill>
          <a:blip r:embed="rId2" cstate="print"/>
          <a:srcRect l="19710" t="9003" r="20796" b="4179"/>
          <a:stretch>
            <a:fillRect/>
          </a:stretch>
        </p:blipFill>
        <p:spPr bwMode="auto">
          <a:xfrm>
            <a:off x="1756207" y="1143000"/>
            <a:ext cx="5984145" cy="4912032"/>
          </a:xfrm>
          <a:prstGeom prst="rect">
            <a:avLst/>
          </a:prstGeom>
          <a:noFill/>
          <a:ln w="9525">
            <a:solidFill>
              <a:schemeClr val="accent1"/>
            </a:solidFill>
            <a:miter lim="800000"/>
            <a:headEnd/>
            <a:tailEnd/>
          </a:ln>
        </p:spPr>
      </p:pic>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50</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9"/>
          <p:cNvSpPr>
            <a:spLocks noChangeArrowheads="1"/>
          </p:cNvSpPr>
          <p:nvPr/>
        </p:nvSpPr>
        <p:spPr bwMode="auto">
          <a:xfrm rot="5400000">
            <a:off x="-738336" y="53194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社群推薦</a:t>
            </a:r>
            <a:endParaRPr lang="ja-JP" altLang="en-US" sz="2400" dirty="0">
              <a:ea typeface="標楷體" pitchFamily="65" charset="-120"/>
            </a:endParaRPr>
          </a:p>
        </p:txBody>
      </p:sp>
      <p:sp>
        <p:nvSpPr>
          <p:cNvPr id="7"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sp>
        <p:nvSpPr>
          <p:cNvPr id="11" name="矩形 10"/>
          <p:cNvSpPr/>
          <p:nvPr/>
        </p:nvSpPr>
        <p:spPr>
          <a:xfrm>
            <a:off x="1763688" y="6084004"/>
            <a:ext cx="5609292" cy="369332"/>
          </a:xfrm>
          <a:prstGeom prst="rect">
            <a:avLst/>
          </a:prstGeom>
        </p:spPr>
        <p:txBody>
          <a:bodyPr wrap="none">
            <a:spAutoFit/>
          </a:bodyPr>
          <a:lstStyle/>
          <a:p>
            <a:r>
              <a:rPr lang="zh-TW" altLang="en-US" dirty="0" smtClean="0"/>
              <a:t>圖 </a:t>
            </a:r>
            <a:r>
              <a:rPr lang="en-US" altLang="zh-TW" dirty="0" smtClean="0"/>
              <a:t>13-20</a:t>
            </a:r>
            <a:r>
              <a:rPr lang="zh-TW" altLang="en-US" dirty="0" smtClean="0"/>
              <a:t>　溫厝的 </a:t>
            </a:r>
            <a:r>
              <a:rPr lang="en-US" altLang="zh-TW" dirty="0" smtClean="0"/>
              <a:t>543 </a:t>
            </a:r>
            <a:r>
              <a:rPr lang="zh-TW" altLang="en-US" dirty="0" smtClean="0"/>
              <a:t>部落格 </a:t>
            </a:r>
            <a:r>
              <a:rPr lang="en-US" altLang="zh-TW" dirty="0" smtClean="0"/>
              <a:t>(</a:t>
            </a:r>
            <a:r>
              <a:rPr lang="en-US" altLang="zh-TW" dirty="0" smtClean="0">
                <a:hlinkClick r:id="rId3"/>
              </a:rPr>
              <a:t>http://www.oyag.com/</a:t>
            </a:r>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商業行銷</a:t>
            </a:r>
            <a:r>
              <a:rPr lang="en-US" altLang="zh-TW" dirty="0" smtClean="0"/>
              <a:t>-</a:t>
            </a:r>
            <a:r>
              <a:rPr lang="zh-TW" altLang="en-US" dirty="0" smtClean="0"/>
              <a:t>範例</a:t>
            </a:r>
            <a:endParaRPr lang="zh-TW" altLang="en-US" dirty="0"/>
          </a:p>
        </p:txBody>
      </p:sp>
      <p:pic>
        <p:nvPicPr>
          <p:cNvPr id="182274" name="圖片 1"/>
          <p:cNvPicPr>
            <a:picLocks noGrp="1" noChangeAspect="1" noChangeArrowheads="1"/>
          </p:cNvPicPr>
          <p:nvPr>
            <p:ph idx="1"/>
          </p:nvPr>
        </p:nvPicPr>
        <p:blipFill>
          <a:blip r:embed="rId2" cstate="print"/>
          <a:srcRect l="24051" t="7716" r="24954" b="3537"/>
          <a:stretch>
            <a:fillRect/>
          </a:stretch>
        </p:blipFill>
        <p:spPr bwMode="auto">
          <a:xfrm>
            <a:off x="2107015" y="1124744"/>
            <a:ext cx="5129281" cy="5021172"/>
          </a:xfrm>
          <a:prstGeom prst="rect">
            <a:avLst/>
          </a:prstGeom>
          <a:noFill/>
          <a:ln w="9525">
            <a:solidFill>
              <a:schemeClr val="accent1"/>
            </a:solidFill>
            <a:miter lim="800000"/>
            <a:headEnd/>
            <a:tailEnd/>
          </a:ln>
        </p:spPr>
      </p:pic>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3" name="投影片編號版面配置區 12"/>
          <p:cNvSpPr>
            <a:spLocks noGrp="1"/>
          </p:cNvSpPr>
          <p:nvPr>
            <p:ph type="sldNum" sz="quarter" idx="11"/>
          </p:nvPr>
        </p:nvSpPr>
        <p:spPr/>
        <p:txBody>
          <a:bodyPr/>
          <a:lstStyle/>
          <a:p>
            <a:fld id="{A3DEC8BA-62D7-46A7-9980-A77EEE976E4E}" type="slidenum">
              <a:rPr lang="en-US" altLang="zh-TW" smtClean="0"/>
              <a:pPr/>
              <a:t>51</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9"/>
          <p:cNvSpPr>
            <a:spLocks noChangeArrowheads="1"/>
          </p:cNvSpPr>
          <p:nvPr/>
        </p:nvSpPr>
        <p:spPr bwMode="auto">
          <a:xfrm rot="5400000">
            <a:off x="-738336" y="53194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社群推薦</a:t>
            </a:r>
            <a:endParaRPr lang="ja-JP" altLang="en-US" sz="2400" dirty="0">
              <a:ea typeface="標楷體" pitchFamily="65" charset="-120"/>
            </a:endParaRPr>
          </a:p>
        </p:txBody>
      </p:sp>
      <p:sp>
        <p:nvSpPr>
          <p:cNvPr id="7"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sp>
        <p:nvSpPr>
          <p:cNvPr id="11" name="矩形 10"/>
          <p:cNvSpPr/>
          <p:nvPr/>
        </p:nvSpPr>
        <p:spPr>
          <a:xfrm>
            <a:off x="2195736" y="6156012"/>
            <a:ext cx="5224507" cy="369332"/>
          </a:xfrm>
          <a:prstGeom prst="rect">
            <a:avLst/>
          </a:prstGeom>
        </p:spPr>
        <p:txBody>
          <a:bodyPr wrap="none">
            <a:spAutoFit/>
          </a:bodyPr>
          <a:lstStyle/>
          <a:p>
            <a:r>
              <a:rPr lang="zh-TW" altLang="en-US" dirty="0" smtClean="0"/>
              <a:t>圖 </a:t>
            </a:r>
            <a:r>
              <a:rPr lang="en-US" altLang="zh-TW" dirty="0" smtClean="0"/>
              <a:t>13-21</a:t>
            </a:r>
            <a:r>
              <a:rPr lang="zh-TW" altLang="en-US" dirty="0" smtClean="0"/>
              <a:t>　</a:t>
            </a:r>
            <a:r>
              <a:rPr lang="en-US" altLang="zh-TW" dirty="0" err="1" smtClean="0"/>
              <a:t>iBuzz</a:t>
            </a:r>
            <a:r>
              <a:rPr lang="zh-TW" altLang="en-US" dirty="0" smtClean="0"/>
              <a:t> </a:t>
            </a:r>
            <a:r>
              <a:rPr lang="en-US" altLang="zh-TW" dirty="0" smtClean="0"/>
              <a:t>(</a:t>
            </a:r>
            <a:r>
              <a:rPr lang="en-US" altLang="zh-TW" dirty="0" smtClean="0">
                <a:hlinkClick r:id="rId3"/>
              </a:rPr>
              <a:t>http://loveshare.pixnet.net/blog</a:t>
            </a:r>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企業部落格</a:t>
            </a:r>
            <a:r>
              <a:rPr lang="en-US" altLang="zh-TW" dirty="0" smtClean="0"/>
              <a:t>-</a:t>
            </a:r>
            <a:r>
              <a:rPr lang="zh-TW" altLang="en-US" dirty="0" smtClean="0"/>
              <a:t>範例</a:t>
            </a:r>
            <a:endParaRPr lang="zh-TW" altLang="en-US" dirty="0"/>
          </a:p>
        </p:txBody>
      </p:sp>
      <p:pic>
        <p:nvPicPr>
          <p:cNvPr id="183298" name="圖片 1"/>
          <p:cNvPicPr>
            <a:picLocks noGrp="1" noChangeAspect="1" noChangeArrowheads="1"/>
          </p:cNvPicPr>
          <p:nvPr>
            <p:ph idx="1"/>
          </p:nvPr>
        </p:nvPicPr>
        <p:blipFill>
          <a:blip r:embed="rId2" cstate="print"/>
          <a:srcRect l="3061" t="11253" r="47052" b="15112"/>
          <a:stretch>
            <a:fillRect/>
          </a:stretch>
        </p:blipFill>
        <p:spPr bwMode="auto">
          <a:xfrm>
            <a:off x="1763688" y="1196752"/>
            <a:ext cx="5474001" cy="4544899"/>
          </a:xfrm>
          <a:prstGeom prst="rect">
            <a:avLst/>
          </a:prstGeom>
          <a:noFill/>
          <a:ln w="9525">
            <a:solidFill>
              <a:schemeClr val="accent1"/>
            </a:solidFill>
            <a:miter lim="800000"/>
            <a:headEnd/>
            <a:tailEnd/>
          </a:ln>
        </p:spPr>
      </p:pic>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52</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9"/>
          <p:cNvSpPr>
            <a:spLocks noChangeArrowheads="1"/>
          </p:cNvSpPr>
          <p:nvPr/>
        </p:nvSpPr>
        <p:spPr bwMode="auto">
          <a:xfrm rot="5400000">
            <a:off x="-738336" y="53194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社群推薦</a:t>
            </a:r>
            <a:endParaRPr lang="ja-JP" altLang="en-US" sz="2400" dirty="0">
              <a:ea typeface="標楷體" pitchFamily="65" charset="-120"/>
            </a:endParaRPr>
          </a:p>
        </p:txBody>
      </p:sp>
      <p:sp>
        <p:nvSpPr>
          <p:cNvPr id="7"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sp>
        <p:nvSpPr>
          <p:cNvPr id="10" name="矩形 9"/>
          <p:cNvSpPr/>
          <p:nvPr/>
        </p:nvSpPr>
        <p:spPr>
          <a:xfrm>
            <a:off x="2267744" y="5805264"/>
            <a:ext cx="4532010" cy="646331"/>
          </a:xfrm>
          <a:prstGeom prst="rect">
            <a:avLst/>
          </a:prstGeom>
        </p:spPr>
        <p:txBody>
          <a:bodyPr wrap="none">
            <a:spAutoFit/>
          </a:bodyPr>
          <a:lstStyle/>
          <a:p>
            <a:r>
              <a:rPr lang="zh-TW" altLang="en-US" dirty="0" smtClean="0"/>
              <a:t>圖 </a:t>
            </a:r>
            <a:r>
              <a:rPr lang="en-US" altLang="zh-TW" dirty="0" smtClean="0"/>
              <a:t>13-22</a:t>
            </a:r>
            <a:r>
              <a:rPr lang="zh-TW" altLang="en-US" dirty="0" smtClean="0"/>
              <a:t>　麥當勞的兒童慈善基金會部落格</a:t>
            </a:r>
            <a:endParaRPr lang="en-US" altLang="zh-TW" dirty="0" smtClean="0"/>
          </a:p>
          <a:p>
            <a:r>
              <a:rPr lang="en-US" altLang="zh-TW" dirty="0" smtClean="0"/>
              <a:t>(</a:t>
            </a:r>
            <a:r>
              <a:rPr lang="en-US" altLang="zh-TW" dirty="0" smtClean="0">
                <a:hlinkClick r:id="rId3"/>
              </a:rPr>
              <a:t>http://www.rmhc.org.tw/</a:t>
            </a:r>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accent1"/>
                </a:solidFill>
              </a:rPr>
              <a:t>生活上的應用</a:t>
            </a:r>
            <a:endParaRPr lang="zh-TW" altLang="en-US" dirty="0">
              <a:solidFill>
                <a:schemeClr val="accent1"/>
              </a:solidFill>
            </a:endParaRPr>
          </a:p>
        </p:txBody>
      </p:sp>
      <p:sp>
        <p:nvSpPr>
          <p:cNvPr id="3" name="內容版面配置區 2"/>
          <p:cNvSpPr>
            <a:spLocks noGrp="1"/>
          </p:cNvSpPr>
          <p:nvPr>
            <p:ph idx="1"/>
          </p:nvPr>
        </p:nvSpPr>
        <p:spPr/>
        <p:txBody>
          <a:bodyPr/>
          <a:lstStyle/>
          <a:p>
            <a:r>
              <a:rPr lang="zh-TW" altLang="en-US" b="1" dirty="0" smtClean="0"/>
              <a:t>部落客試用文事件</a:t>
            </a:r>
            <a:endParaRPr lang="en-US" altLang="zh-TW" b="1" dirty="0" smtClean="0"/>
          </a:p>
          <a:p>
            <a:endParaRPr lang="en-US" altLang="zh-TW" dirty="0" smtClean="0"/>
          </a:p>
          <a:p>
            <a:pPr lvl="1"/>
            <a:r>
              <a:rPr lang="en-US" altLang="zh-TW" dirty="0" smtClean="0"/>
              <a:t>2011 </a:t>
            </a:r>
            <a:r>
              <a:rPr lang="zh-TW" altLang="en-US" dirty="0" smtClean="0"/>
              <a:t>年年初，某知名部落客的試用文所使用的照片被發現都是同一天所拍攝的，而另一位美妝部落客則坦承跟廠商收錢撰寫試用文</a:t>
            </a:r>
            <a:r>
              <a:rPr lang="en-US" altLang="zh-TW" dirty="0" smtClean="0"/>
              <a:t>……</a:t>
            </a:r>
            <a:r>
              <a:rPr lang="zh-TW" altLang="en-US" dirty="0" smtClean="0"/>
              <a:t>等，這些代表了企業除了傳統行銷模式、官方網站之外，已經開發出新的行銷管道。</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4" name="投影片編號版面配置區 13"/>
          <p:cNvSpPr>
            <a:spLocks noGrp="1"/>
          </p:cNvSpPr>
          <p:nvPr>
            <p:ph type="sldNum" sz="quarter" idx="11"/>
          </p:nvPr>
        </p:nvSpPr>
        <p:spPr/>
        <p:txBody>
          <a:bodyPr/>
          <a:lstStyle/>
          <a:p>
            <a:fld id="{A3DEC8BA-62D7-46A7-9980-A77EEE976E4E}" type="slidenum">
              <a:rPr lang="en-US" altLang="zh-TW" smtClean="0"/>
              <a:pPr/>
              <a:t>53</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9"/>
          <p:cNvSpPr>
            <a:spLocks noChangeArrowheads="1"/>
          </p:cNvSpPr>
          <p:nvPr/>
        </p:nvSpPr>
        <p:spPr bwMode="auto">
          <a:xfrm rot="5400000">
            <a:off x="-738336" y="53194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社群推薦</a:t>
            </a:r>
            <a:endParaRPr lang="ja-JP" altLang="en-US" sz="2400" dirty="0">
              <a:ea typeface="標楷體" pitchFamily="65" charset="-120"/>
            </a:endParaRPr>
          </a:p>
        </p:txBody>
      </p:sp>
      <p:sp>
        <p:nvSpPr>
          <p:cNvPr id="7"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pic>
        <p:nvPicPr>
          <p:cNvPr id="186370" name="Picture 2" descr="部落客 吉賽兒試用文: http://ppt.cc/RQ1Z"/>
          <p:cNvPicPr>
            <a:picLocks noChangeAspect="1" noChangeArrowheads="1"/>
          </p:cNvPicPr>
          <p:nvPr/>
        </p:nvPicPr>
        <p:blipFill>
          <a:blip r:embed="rId2" cstate="print"/>
          <a:srcRect/>
          <a:stretch>
            <a:fillRect/>
          </a:stretch>
        </p:blipFill>
        <p:spPr bwMode="auto">
          <a:xfrm>
            <a:off x="5580112" y="4365104"/>
            <a:ext cx="1993404" cy="1993404"/>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網路論壇</a:t>
            </a:r>
            <a:endParaRPr lang="zh-TW" altLang="en-US" dirty="0"/>
          </a:p>
        </p:txBody>
      </p:sp>
      <p:sp>
        <p:nvSpPr>
          <p:cNvPr id="3" name="內容版面配置區 2"/>
          <p:cNvSpPr>
            <a:spLocks noGrp="1"/>
          </p:cNvSpPr>
          <p:nvPr>
            <p:ph idx="1"/>
          </p:nvPr>
        </p:nvSpPr>
        <p:spPr/>
        <p:txBody>
          <a:bodyPr/>
          <a:lstStyle/>
          <a:p>
            <a:r>
              <a:rPr lang="zh-TW" altLang="en-US" dirty="0" smtClean="0"/>
              <a:t>使用者利用對等</a:t>
            </a:r>
            <a:r>
              <a:rPr lang="zh-TW" altLang="en-US" b="1" dirty="0" smtClean="0">
                <a:solidFill>
                  <a:srgbClr val="C00000"/>
                </a:solidFill>
              </a:rPr>
              <a:t>分享技術 </a:t>
            </a:r>
            <a:r>
              <a:rPr lang="en-US" altLang="zh-TW" b="1" dirty="0" smtClean="0">
                <a:solidFill>
                  <a:srgbClr val="C00000"/>
                </a:solidFill>
              </a:rPr>
              <a:t>(Peer to Peer, P to P)</a:t>
            </a:r>
            <a:r>
              <a:rPr lang="en-US" altLang="zh-TW" dirty="0" smtClean="0"/>
              <a:t> </a:t>
            </a:r>
            <a:r>
              <a:rPr lang="zh-TW" altLang="en-US" dirty="0" smtClean="0"/>
              <a:t>來進行分享，其中最為嚴重的問題在於著作權。</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6" name="投影片編號版面配置區 15"/>
          <p:cNvSpPr>
            <a:spLocks noGrp="1"/>
          </p:cNvSpPr>
          <p:nvPr>
            <p:ph type="sldNum" sz="quarter" idx="11"/>
          </p:nvPr>
        </p:nvSpPr>
        <p:spPr/>
        <p:txBody>
          <a:bodyPr/>
          <a:lstStyle/>
          <a:p>
            <a:fld id="{A3DEC8BA-62D7-46A7-9980-A77EEE976E4E}" type="slidenum">
              <a:rPr lang="en-US" altLang="zh-TW" smtClean="0"/>
              <a:pPr/>
              <a:t>54</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9"/>
          <p:cNvSpPr>
            <a:spLocks noChangeArrowheads="1"/>
          </p:cNvSpPr>
          <p:nvPr/>
        </p:nvSpPr>
        <p:spPr bwMode="auto">
          <a:xfrm rot="5400000">
            <a:off x="-738336" y="53194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社群推薦</a:t>
            </a:r>
            <a:endParaRPr lang="ja-JP" altLang="en-US" sz="2400" dirty="0">
              <a:ea typeface="標楷體" pitchFamily="65" charset="-120"/>
            </a:endParaRPr>
          </a:p>
        </p:txBody>
      </p:sp>
      <p:sp>
        <p:nvSpPr>
          <p:cNvPr id="7"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graphicFrame>
        <p:nvGraphicFramePr>
          <p:cNvPr id="15" name="內容版面配置區 9"/>
          <p:cNvGraphicFramePr>
            <a:graphicFrameLocks/>
          </p:cNvGraphicFramePr>
          <p:nvPr/>
        </p:nvGraphicFramePr>
        <p:xfrm>
          <a:off x="691952" y="2852936"/>
          <a:ext cx="8147248" cy="316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病毒式行銷</a:t>
            </a:r>
            <a:endParaRPr lang="zh-TW" altLang="en-US" dirty="0"/>
          </a:p>
        </p:txBody>
      </p:sp>
      <p:sp>
        <p:nvSpPr>
          <p:cNvPr id="3" name="內容版面配置區 2"/>
          <p:cNvSpPr>
            <a:spLocks noGrp="1"/>
          </p:cNvSpPr>
          <p:nvPr>
            <p:ph idx="1"/>
          </p:nvPr>
        </p:nvSpPr>
        <p:spPr/>
        <p:txBody>
          <a:bodyPr/>
          <a:lstStyle/>
          <a:p>
            <a:r>
              <a:rPr lang="zh-TW" altLang="en-US" b="1" dirty="0" smtClean="0">
                <a:solidFill>
                  <a:srgbClr val="C00000"/>
                </a:solidFill>
              </a:rPr>
              <a:t>病毒式行銷 </a:t>
            </a:r>
            <a:r>
              <a:rPr lang="en-US" altLang="zh-TW" b="1" dirty="0" smtClean="0">
                <a:solidFill>
                  <a:srgbClr val="C00000"/>
                </a:solidFill>
              </a:rPr>
              <a:t>(Viral Marketing) </a:t>
            </a:r>
            <a:r>
              <a:rPr lang="zh-TW" altLang="en-US" dirty="0" smtClean="0"/>
              <a:t>是利用消費者將企業的訊息複製給其他消費者，就好像是感冒病毒一般，不斷的傳染給其他人。</a:t>
            </a:r>
            <a:endParaRPr lang="en-US" altLang="zh-TW" dirty="0" smtClean="0"/>
          </a:p>
          <a:p>
            <a:r>
              <a:rPr lang="zh-TW" altLang="en-US" dirty="0" smtClean="0"/>
              <a:t>此模式視為</a:t>
            </a:r>
            <a:r>
              <a:rPr lang="zh-TW" altLang="en-US" b="1" dirty="0" smtClean="0">
                <a:solidFill>
                  <a:srgbClr val="C00000"/>
                </a:solidFill>
              </a:rPr>
              <a:t>口碑行銷 </a:t>
            </a:r>
            <a:r>
              <a:rPr lang="en-US" altLang="zh-TW" b="1" dirty="0" smtClean="0">
                <a:solidFill>
                  <a:srgbClr val="C00000"/>
                </a:solidFill>
              </a:rPr>
              <a:t>(Word-of-Mouth Marketing) </a:t>
            </a:r>
            <a:r>
              <a:rPr lang="zh-TW" altLang="en-US" dirty="0" smtClean="0"/>
              <a:t>的一環。</a:t>
            </a:r>
            <a:endParaRPr lang="en-US" altLang="zh-TW" dirty="0" smtClean="0"/>
          </a:p>
          <a:p>
            <a:r>
              <a:rPr lang="zh-TW" altLang="en-US" dirty="0" smtClean="0"/>
              <a:t>要先設定企業的目標族群，通</a:t>
            </a:r>
            <a:r>
              <a:rPr lang="en-US" altLang="zh-TW" dirty="0" smtClean="0"/>
              <a:t/>
            </a:r>
            <a:br>
              <a:rPr lang="en-US" altLang="zh-TW" dirty="0" smtClean="0"/>
            </a:br>
            <a:r>
              <a:rPr lang="zh-TW" altLang="en-US" dirty="0" smtClean="0"/>
              <a:t>常指具有傳染力的</a:t>
            </a:r>
            <a:r>
              <a:rPr lang="zh-TW" altLang="en-US" b="1" dirty="0" smtClean="0">
                <a:solidFill>
                  <a:srgbClr val="C00000"/>
                </a:solidFill>
              </a:rPr>
              <a:t>意見領袖 </a:t>
            </a:r>
            <a:r>
              <a:rPr lang="en-US" altLang="zh-TW" b="1" dirty="0" smtClean="0">
                <a:solidFill>
                  <a:srgbClr val="C00000"/>
                </a:solidFill>
              </a:rPr>
              <a:t/>
            </a:r>
            <a:br>
              <a:rPr lang="en-US" altLang="zh-TW" b="1" dirty="0" smtClean="0">
                <a:solidFill>
                  <a:srgbClr val="C00000"/>
                </a:solidFill>
              </a:rPr>
            </a:br>
            <a:r>
              <a:rPr lang="en-US" altLang="zh-TW" b="1" dirty="0" smtClean="0">
                <a:solidFill>
                  <a:srgbClr val="C00000"/>
                </a:solidFill>
              </a:rPr>
              <a:t>(Opinion Leader)</a:t>
            </a:r>
            <a:endParaRPr lang="zh-TW" altLang="en-US" b="1" dirty="0">
              <a:solidFill>
                <a:srgbClr val="C00000"/>
              </a:solidFill>
            </a:endParaRPr>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7" name="投影片編號版面配置區 16"/>
          <p:cNvSpPr>
            <a:spLocks noGrp="1"/>
          </p:cNvSpPr>
          <p:nvPr>
            <p:ph type="sldNum" sz="quarter" idx="11"/>
          </p:nvPr>
        </p:nvSpPr>
        <p:spPr/>
        <p:txBody>
          <a:bodyPr/>
          <a:lstStyle/>
          <a:p>
            <a:fld id="{A3DEC8BA-62D7-46A7-9980-A77EEE976E4E}" type="slidenum">
              <a:rPr lang="en-US" altLang="zh-TW" smtClean="0"/>
              <a:pPr/>
              <a:t>55</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9"/>
          <p:cNvSpPr>
            <a:spLocks noChangeArrowheads="1"/>
          </p:cNvSpPr>
          <p:nvPr/>
        </p:nvSpPr>
        <p:spPr bwMode="auto">
          <a:xfrm rot="5400000">
            <a:off x="-738336" y="53194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社群推薦</a:t>
            </a:r>
            <a:endParaRPr lang="ja-JP" altLang="en-US" sz="2400" dirty="0">
              <a:ea typeface="標楷體" pitchFamily="65" charset="-120"/>
            </a:endParaRPr>
          </a:p>
        </p:txBody>
      </p:sp>
      <p:sp>
        <p:nvSpPr>
          <p:cNvPr id="7"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17190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推廣</a:t>
            </a:r>
          </a:p>
        </p:txBody>
      </p:sp>
      <p:pic>
        <p:nvPicPr>
          <p:cNvPr id="184321" name="圖片 1"/>
          <p:cNvPicPr>
            <a:picLocks noChangeAspect="1" noChangeArrowheads="1"/>
          </p:cNvPicPr>
          <p:nvPr/>
        </p:nvPicPr>
        <p:blipFill>
          <a:blip r:embed="rId2" cstate="print"/>
          <a:srcRect l="18141" t="19785" r="52739" b="28441"/>
          <a:stretch>
            <a:fillRect/>
          </a:stretch>
        </p:blipFill>
        <p:spPr bwMode="auto">
          <a:xfrm>
            <a:off x="6498089" y="3356992"/>
            <a:ext cx="1846161" cy="2461792"/>
          </a:xfrm>
          <a:prstGeom prst="rect">
            <a:avLst/>
          </a:prstGeom>
          <a:noFill/>
          <a:ln w="9525">
            <a:solidFill>
              <a:schemeClr val="accent1"/>
            </a:solidFill>
            <a:miter lim="800000"/>
            <a:headEnd/>
            <a:tailEnd/>
          </a:ln>
        </p:spPr>
      </p:pic>
      <p:sp>
        <p:nvSpPr>
          <p:cNvPr id="16" name="矩形 15"/>
          <p:cNvSpPr/>
          <p:nvPr/>
        </p:nvSpPr>
        <p:spPr>
          <a:xfrm>
            <a:off x="6138049" y="5877272"/>
            <a:ext cx="3005951" cy="369332"/>
          </a:xfrm>
          <a:prstGeom prst="rect">
            <a:avLst/>
          </a:prstGeom>
        </p:spPr>
        <p:txBody>
          <a:bodyPr wrap="none">
            <a:spAutoFit/>
          </a:bodyPr>
          <a:lstStyle/>
          <a:p>
            <a:r>
              <a:rPr lang="zh-TW" altLang="en-US" dirty="0" smtClean="0"/>
              <a:t>圖 </a:t>
            </a:r>
            <a:r>
              <a:rPr lang="en-US" altLang="zh-TW" dirty="0" smtClean="0"/>
              <a:t>13-23</a:t>
            </a:r>
            <a:r>
              <a:rPr lang="zh-TW" altLang="en-US" dirty="0" smtClean="0"/>
              <a:t>　</a:t>
            </a:r>
            <a:r>
              <a:rPr lang="en-US" altLang="zh-TW" dirty="0" smtClean="0"/>
              <a:t>Draw Something</a:t>
            </a:r>
            <a:endParaRPr lang="zh-TW" alt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accent1"/>
                </a:solidFill>
              </a:rPr>
              <a:t>網路行銷案例探討</a:t>
            </a:r>
            <a:endParaRPr lang="zh-TW" altLang="en-US" dirty="0">
              <a:solidFill>
                <a:schemeClr val="accent1"/>
              </a:solidFill>
            </a:endParaRPr>
          </a:p>
        </p:txBody>
      </p:sp>
      <p:sp>
        <p:nvSpPr>
          <p:cNvPr id="3" name="內容版面配置區 2"/>
          <p:cNvSpPr>
            <a:spLocks noGrp="1"/>
          </p:cNvSpPr>
          <p:nvPr>
            <p:ph idx="1"/>
          </p:nvPr>
        </p:nvSpPr>
        <p:spPr>
          <a:xfrm>
            <a:off x="539552" y="1143000"/>
            <a:ext cx="4536504" cy="5257800"/>
          </a:xfrm>
        </p:spPr>
        <p:txBody>
          <a:bodyPr/>
          <a:lstStyle/>
          <a:p>
            <a:r>
              <a:rPr lang="zh-TW" altLang="en-US" b="1" dirty="0" smtClean="0"/>
              <a:t>你今天糖果了沒？</a:t>
            </a:r>
            <a:endParaRPr lang="en-US" altLang="zh-TW" b="1" dirty="0" smtClean="0"/>
          </a:p>
          <a:p>
            <a:endParaRPr lang="en-US" altLang="zh-TW" b="1" dirty="0" smtClean="0"/>
          </a:p>
          <a:p>
            <a:pPr lvl="1"/>
            <a:r>
              <a:rPr lang="zh-TW" altLang="en-US" dirty="0" smtClean="0">
                <a:solidFill>
                  <a:srgbClr val="C00000"/>
                </a:solidFill>
              </a:rPr>
              <a:t>思考時間：</a:t>
            </a:r>
            <a:r>
              <a:rPr lang="zh-TW" altLang="en-US" dirty="0" smtClean="0"/>
              <a:t>請問 </a:t>
            </a:r>
            <a:r>
              <a:rPr lang="en-US" altLang="zh-TW" dirty="0" smtClean="0"/>
              <a:t>Candy Crush </a:t>
            </a:r>
            <a:r>
              <a:rPr lang="zh-TW" altLang="en-US" dirty="0" smtClean="0"/>
              <a:t>跟其他遊戲的差異為何？並請思考 </a:t>
            </a:r>
            <a:r>
              <a:rPr lang="en-US" altLang="zh-TW" dirty="0" smtClean="0"/>
              <a:t>Candy Crush </a:t>
            </a:r>
            <a:r>
              <a:rPr lang="zh-TW" altLang="en-US" dirty="0" smtClean="0"/>
              <a:t>在短時間內盛行的原因。</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3" name="投影片編號版面配置區 12"/>
          <p:cNvSpPr>
            <a:spLocks noGrp="1"/>
          </p:cNvSpPr>
          <p:nvPr>
            <p:ph type="sldNum" sz="quarter" idx="11"/>
          </p:nvPr>
        </p:nvSpPr>
        <p:spPr/>
        <p:txBody>
          <a:bodyPr/>
          <a:lstStyle/>
          <a:p>
            <a:fld id="{A3DEC8BA-62D7-46A7-9980-A77EEE976E4E}" type="slidenum">
              <a:rPr lang="en-US" altLang="zh-TW" smtClean="0"/>
              <a:pPr/>
              <a:t>56</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pic>
        <p:nvPicPr>
          <p:cNvPr id="113665" name="圖片 1"/>
          <p:cNvPicPr>
            <a:picLocks noChangeAspect="1" noChangeArrowheads="1"/>
          </p:cNvPicPr>
          <p:nvPr/>
        </p:nvPicPr>
        <p:blipFill>
          <a:blip r:embed="rId2" cstate="print"/>
          <a:srcRect l="23080" t="11897" r="37251" b="6752"/>
          <a:stretch>
            <a:fillRect/>
          </a:stretch>
        </p:blipFill>
        <p:spPr bwMode="auto">
          <a:xfrm>
            <a:off x="5220072" y="1412776"/>
            <a:ext cx="3264600" cy="3765860"/>
          </a:xfrm>
          <a:prstGeom prst="rect">
            <a:avLst/>
          </a:prstGeom>
          <a:noFill/>
          <a:ln w="9525">
            <a:solidFill>
              <a:schemeClr val="accent1"/>
            </a:solidFill>
            <a:miter lim="800000"/>
            <a:headEnd/>
            <a:tailEnd/>
          </a:ln>
        </p:spPr>
      </p:pic>
      <p:sp>
        <p:nvSpPr>
          <p:cNvPr id="12" name="矩形 11"/>
          <p:cNvSpPr/>
          <p:nvPr/>
        </p:nvSpPr>
        <p:spPr>
          <a:xfrm>
            <a:off x="5148064" y="5157192"/>
            <a:ext cx="3366120" cy="1200329"/>
          </a:xfrm>
          <a:prstGeom prst="rect">
            <a:avLst/>
          </a:prstGeom>
        </p:spPr>
        <p:txBody>
          <a:bodyPr wrap="square">
            <a:spAutoFit/>
          </a:bodyPr>
          <a:lstStyle/>
          <a:p>
            <a:r>
              <a:rPr lang="zh-TW" altLang="en-US" dirty="0" smtClean="0"/>
              <a:t>圖 </a:t>
            </a:r>
            <a:r>
              <a:rPr lang="en-US" altLang="zh-TW" dirty="0" smtClean="0"/>
              <a:t>13-24</a:t>
            </a:r>
            <a:r>
              <a:rPr lang="zh-TW" altLang="en-US" dirty="0" smtClean="0"/>
              <a:t>　在 </a:t>
            </a:r>
            <a:r>
              <a:rPr lang="en-US" altLang="zh-TW" dirty="0" err="1" smtClean="0"/>
              <a:t>facebook</a:t>
            </a:r>
            <a:r>
              <a:rPr lang="en-US" altLang="zh-TW" dirty="0" smtClean="0"/>
              <a:t> </a:t>
            </a:r>
            <a:r>
              <a:rPr lang="zh-TW" altLang="en-US" dirty="0" smtClean="0"/>
              <a:t>上玩 </a:t>
            </a:r>
            <a:r>
              <a:rPr lang="en-US" altLang="zh-TW" dirty="0" smtClean="0"/>
              <a:t>Candy Crush</a:t>
            </a:r>
          </a:p>
          <a:p>
            <a:r>
              <a:rPr lang="en-US" altLang="zh-TW" dirty="0" smtClean="0"/>
              <a:t>(</a:t>
            </a:r>
            <a:r>
              <a:rPr lang="en-US" altLang="zh-TW" dirty="0" smtClean="0">
                <a:hlinkClick r:id="rId3"/>
              </a:rPr>
              <a:t>http://apps.facebook.com/candycrush</a:t>
            </a:r>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WordArt 3"/>
          <p:cNvSpPr>
            <a:spLocks noChangeArrowheads="1" noChangeShapeType="1" noTextEdit="1"/>
          </p:cNvSpPr>
          <p:nvPr/>
        </p:nvSpPr>
        <p:spPr bwMode="gray">
          <a:xfrm>
            <a:off x="1995488" y="2133600"/>
            <a:ext cx="5472112" cy="935038"/>
          </a:xfrm>
          <a:prstGeom prst="rect">
            <a:avLst/>
          </a:prstGeom>
        </p:spPr>
        <p:txBody>
          <a:bodyPr wrap="none" fromWordArt="1">
            <a:prstTxWarp prst="textDeflate">
              <a:avLst>
                <a:gd name="adj" fmla="val 0"/>
              </a:avLst>
            </a:prstTxWarp>
          </a:bodyPr>
          <a:lstStyle/>
          <a:p>
            <a:pPr algn="ctr"/>
            <a:r>
              <a:rPr lang="en-US" altLang="zh-TW" sz="5400" b="1" kern="10" dirty="0">
                <a:ln w="28575">
                  <a:solidFill>
                    <a:schemeClr val="accent2"/>
                  </a:solidFill>
                  <a:round/>
                  <a:headEnd/>
                  <a:tailEnd/>
                </a:ln>
                <a:gradFill rotWithShape="1">
                  <a:gsLst>
                    <a:gs pos="0">
                      <a:schemeClr val="hlink"/>
                    </a:gs>
                    <a:gs pos="100000">
                      <a:schemeClr val="tx1"/>
                    </a:gs>
                  </a:gsLst>
                  <a:lin ang="5400000" scaled="1"/>
                </a:gradFill>
                <a:effectLst>
                  <a:outerShdw dist="71842" dir="2700000" algn="ctr" rotWithShape="0">
                    <a:schemeClr val="bg2">
                      <a:alpha val="50000"/>
                    </a:schemeClr>
                  </a:outerShdw>
                </a:effectLst>
                <a:latin typeface="Verdana"/>
                <a:ea typeface="Verdana"/>
                <a:cs typeface="Verdana"/>
              </a:rPr>
              <a:t>Thank You !</a:t>
            </a:r>
            <a:endParaRPr lang="zh-TW" altLang="en-US" sz="5400" b="1" kern="10" dirty="0">
              <a:ln w="28575">
                <a:solidFill>
                  <a:schemeClr val="accent2"/>
                </a:solidFill>
                <a:round/>
                <a:headEnd/>
                <a:tailEnd/>
              </a:ln>
              <a:gradFill rotWithShape="1">
                <a:gsLst>
                  <a:gs pos="0">
                    <a:schemeClr val="hlink"/>
                  </a:gs>
                  <a:gs pos="100000">
                    <a:schemeClr val="tx1"/>
                  </a:gs>
                </a:gsLst>
                <a:lin ang="5400000" scaled="1"/>
              </a:gradFill>
              <a:effectLst>
                <a:outerShdw dist="71842" dir="2700000" algn="ctr" rotWithShape="0">
                  <a:schemeClr val="bg2">
                    <a:alpha val="50000"/>
                  </a:schemeClr>
                </a:outerShdw>
              </a:effectLst>
              <a:latin typeface="Verdana"/>
              <a:cs typeface="Verdana"/>
            </a:endParaRPr>
          </a:p>
        </p:txBody>
      </p:sp>
      <p:sp>
        <p:nvSpPr>
          <p:cNvPr id="4" name="副標題 3"/>
          <p:cNvSpPr>
            <a:spLocks noGrp="1"/>
          </p:cNvSpPr>
          <p:nvPr>
            <p:ph type="subTitle" idx="1"/>
          </p:nvPr>
        </p:nvSpPr>
        <p:spPr/>
        <p:txBody>
          <a:bodyPr/>
          <a:lstStyle/>
          <a:p>
            <a:endParaRPr lang="zh-TW"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推廣</a:t>
            </a:r>
            <a:endParaRPr lang="zh-TW" altLang="en-US" dirty="0"/>
          </a:p>
        </p:txBody>
      </p:sp>
      <p:sp>
        <p:nvSpPr>
          <p:cNvPr id="3" name="內容版面配置區 2"/>
          <p:cNvSpPr>
            <a:spLocks noGrp="1"/>
          </p:cNvSpPr>
          <p:nvPr>
            <p:ph idx="1"/>
          </p:nvPr>
        </p:nvSpPr>
        <p:spPr/>
        <p:txBody>
          <a:bodyPr/>
          <a:lstStyle/>
          <a:p>
            <a:r>
              <a:rPr lang="zh-TW" altLang="en-US" b="1" dirty="0" smtClean="0">
                <a:solidFill>
                  <a:srgbClr val="C00000"/>
                </a:solidFill>
              </a:rPr>
              <a:t>推廣 </a:t>
            </a:r>
            <a:r>
              <a:rPr lang="en-US" altLang="zh-TW" b="1" dirty="0" smtClean="0">
                <a:solidFill>
                  <a:srgbClr val="C00000"/>
                </a:solidFill>
              </a:rPr>
              <a:t>(Promotion) </a:t>
            </a:r>
            <a:r>
              <a:rPr lang="zh-TW" altLang="en-US" dirty="0" smtClean="0"/>
              <a:t>是將企業與產品資訊傳遞給目標消費者的活動，其主要概念在於跟消費者進行</a:t>
            </a:r>
            <a:r>
              <a:rPr lang="zh-TW" altLang="en-US" b="1" dirty="0" smtClean="0">
                <a:solidFill>
                  <a:srgbClr val="C00000"/>
                </a:solidFill>
              </a:rPr>
              <a:t>溝通 </a:t>
            </a:r>
            <a:r>
              <a:rPr lang="en-US" altLang="zh-TW" b="1" dirty="0" smtClean="0">
                <a:solidFill>
                  <a:srgbClr val="C00000"/>
                </a:solidFill>
              </a:rPr>
              <a:t>(Communication)</a:t>
            </a:r>
            <a:r>
              <a:rPr lang="zh-TW" altLang="en-US" dirty="0" smtClean="0"/>
              <a:t>，藉此提醒、告知與說服消費者接受該產品，進而產生購買行為，以提高企業的獲利。</a:t>
            </a:r>
            <a:endParaRPr lang="zh-TW" altLang="en-US" dirty="0"/>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6" name="投影片編號版面配置區 15"/>
          <p:cNvSpPr>
            <a:spLocks noGrp="1"/>
          </p:cNvSpPr>
          <p:nvPr>
            <p:ph type="sldNum" sz="quarter" idx="11"/>
          </p:nvPr>
        </p:nvSpPr>
        <p:spPr/>
        <p:txBody>
          <a:bodyPr/>
          <a:lstStyle/>
          <a:p>
            <a:fld id="{A3DEC8BA-62D7-46A7-9980-A77EEE976E4E}" type="slidenum">
              <a:rPr lang="en-US" altLang="zh-TW" smtClean="0"/>
              <a:pPr/>
              <a:t>6</a:t>
            </a:fld>
            <a:r>
              <a:rPr lang="zh-TW" altLang="en-US" smtClean="0"/>
              <a:t> </a:t>
            </a:r>
            <a:r>
              <a:rPr lang="en-US" altLang="zh-TW" smtClean="0"/>
              <a:t>/</a:t>
            </a:r>
            <a:r>
              <a:rPr lang="zh-TW" altLang="en-US" smtClean="0"/>
              <a:t> </a:t>
            </a:r>
            <a:r>
              <a:rPr lang="en-US" altLang="zh-TW" smtClean="0"/>
              <a:t>57</a:t>
            </a:r>
            <a:endParaRPr lang="en-US" altLang="zh-TW" dirty="0"/>
          </a:p>
        </p:txBody>
      </p:sp>
      <p:sp>
        <p:nvSpPr>
          <p:cNvPr id="5" name="日期版面配置區 4"/>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8"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9"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10"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推廣</a:t>
            </a:r>
            <a:endParaRPr lang="ja-JP" altLang="en-US" sz="2400" dirty="0">
              <a:ea typeface="標楷體" pitchFamily="65" charset="-120"/>
            </a:endParaRPr>
          </a:p>
        </p:txBody>
      </p:sp>
      <p:pic>
        <p:nvPicPr>
          <p:cNvPr id="115714" name="Picture 2" descr="产品推广可以借鉴的网站推广4步骤"/>
          <p:cNvPicPr>
            <a:picLocks noChangeAspect="1" noChangeArrowheads="1"/>
          </p:cNvPicPr>
          <p:nvPr/>
        </p:nvPicPr>
        <p:blipFill>
          <a:blip r:embed="rId2" cstate="print"/>
          <a:srcRect/>
          <a:stretch>
            <a:fillRect/>
          </a:stretch>
        </p:blipFill>
        <p:spPr bwMode="auto">
          <a:xfrm>
            <a:off x="4283968" y="3284984"/>
            <a:ext cx="2762250" cy="28575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溝通</a:t>
            </a:r>
            <a:endParaRPr lang="zh-TW" altLang="en-US" dirty="0"/>
          </a:p>
        </p:txBody>
      </p:sp>
      <p:sp>
        <p:nvSpPr>
          <p:cNvPr id="3" name="內容版面配置區 2"/>
          <p:cNvSpPr>
            <a:spLocks noGrp="1"/>
          </p:cNvSpPr>
          <p:nvPr>
            <p:ph idx="1"/>
          </p:nvPr>
        </p:nvSpPr>
        <p:spPr/>
        <p:txBody>
          <a:bodyPr/>
          <a:lstStyle/>
          <a:p>
            <a:r>
              <a:rPr lang="zh-TW" altLang="en-US" dirty="0" smtClean="0"/>
              <a:t>溝通是經由一套共通的符號，藉由適當的中介管道，讓彼此產生交換或分享資料</a:t>
            </a:r>
            <a:endParaRPr lang="en-US" altLang="zh-TW" dirty="0" smtClean="0"/>
          </a:p>
          <a:p>
            <a:r>
              <a:rPr lang="zh-TW" altLang="en-US" dirty="0" smtClean="0"/>
              <a:t>小範圍、僅限於人與人之間，利用直接面對面的溝通模式，稱為</a:t>
            </a:r>
            <a:r>
              <a:rPr lang="zh-TW" altLang="en-US" b="1" dirty="0" smtClean="0">
                <a:solidFill>
                  <a:srgbClr val="C00000"/>
                </a:solidFill>
              </a:rPr>
              <a:t>人際溝通 </a:t>
            </a:r>
            <a:r>
              <a:rPr lang="en-US" altLang="zh-TW" b="1" dirty="0" smtClean="0">
                <a:solidFill>
                  <a:srgbClr val="C00000"/>
                </a:solidFill>
              </a:rPr>
              <a:t>(Interpersonal Communication)</a:t>
            </a:r>
          </a:p>
          <a:p>
            <a:r>
              <a:rPr lang="zh-TW" altLang="en-US" dirty="0" smtClean="0"/>
              <a:t>若企業利用大眾媒體 </a:t>
            </a:r>
            <a:r>
              <a:rPr lang="en-US" altLang="zh-TW" dirty="0" smtClean="0"/>
              <a:t>(</a:t>
            </a:r>
            <a:r>
              <a:rPr lang="zh-TW" altLang="en-US" dirty="0" smtClean="0"/>
              <a:t>例如電視、報紙、廣播或捷運燈箱廣告</a:t>
            </a:r>
            <a:r>
              <a:rPr lang="en-US" altLang="zh-TW" dirty="0" smtClean="0"/>
              <a:t>) </a:t>
            </a:r>
            <a:r>
              <a:rPr lang="zh-TW" altLang="en-US" dirty="0" smtClean="0"/>
              <a:t>向大量的群眾進行溝通時，則稱為</a:t>
            </a:r>
            <a:r>
              <a:rPr lang="zh-TW" altLang="en-US" b="1" dirty="0" smtClean="0">
                <a:solidFill>
                  <a:srgbClr val="C00000"/>
                </a:solidFill>
              </a:rPr>
              <a:t>大眾溝通 </a:t>
            </a:r>
            <a:r>
              <a:rPr lang="en-US" altLang="zh-TW" b="1" dirty="0" smtClean="0">
                <a:solidFill>
                  <a:srgbClr val="C00000"/>
                </a:solidFill>
              </a:rPr>
              <a:t>(Mass Communication)</a:t>
            </a:r>
            <a:endParaRPr lang="zh-TW" altLang="en-US" b="1" dirty="0">
              <a:solidFill>
                <a:srgbClr val="C00000"/>
              </a:solidFill>
            </a:endParaRPr>
          </a:p>
        </p:txBody>
      </p:sp>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8" name="投影片編號版面配置區 17"/>
          <p:cNvSpPr>
            <a:spLocks noGrp="1"/>
          </p:cNvSpPr>
          <p:nvPr>
            <p:ph type="sldNum" sz="quarter" idx="11"/>
          </p:nvPr>
        </p:nvSpPr>
        <p:spPr/>
        <p:txBody>
          <a:bodyPr/>
          <a:lstStyle/>
          <a:p>
            <a:fld id="{A3DEC8BA-62D7-46A7-9980-A77EEE976E4E}" type="slidenum">
              <a:rPr lang="en-US" altLang="zh-TW" smtClean="0"/>
              <a:pPr/>
              <a:t>7</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12"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13"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14"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推廣</a:t>
            </a:r>
            <a:endParaRPr lang="ja-JP" altLang="en-US" sz="2400" dirty="0">
              <a:ea typeface="標楷體" pitchFamily="65" charset="-12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網路廣告</a:t>
            </a:r>
            <a:endParaRPr lang="zh-TW" altLang="en-US" dirty="0">
              <a:solidFill>
                <a:schemeClr val="accent2"/>
              </a:solidFill>
            </a:endParaRPr>
          </a:p>
        </p:txBody>
      </p:sp>
      <p:pic>
        <p:nvPicPr>
          <p:cNvPr id="11" name="Picture 2"/>
          <p:cNvPicPr>
            <a:picLocks noGrp="1" noChangeAspect="1" noChangeArrowheads="1"/>
          </p:cNvPicPr>
          <p:nvPr>
            <p:ph idx="1"/>
          </p:nvPr>
        </p:nvPicPr>
        <p:blipFill rotWithShape="1">
          <a:blip r:embed="rId2" cstate="print">
            <a:extLst>
              <a:ext uri="{28A0092B-C50C-407E-A947-70E740481C1C}">
                <a14:useLocalDpi xmlns="" xmlns:a14="http://schemas.microsoft.com/office/drawing/2010/main" val="0"/>
              </a:ext>
            </a:extLst>
          </a:blip>
          <a:srcRect l="10322" t="10080" r="16459" b="6250"/>
          <a:stretch/>
        </p:blipFill>
        <p:spPr bwMode="auto">
          <a:xfrm>
            <a:off x="1259632" y="1154760"/>
            <a:ext cx="7144976" cy="4590471"/>
          </a:xfrm>
          <a:prstGeom prst="rect">
            <a:avLst/>
          </a:prstGeom>
          <a:noFill/>
          <a:ln>
            <a:solidFill>
              <a:schemeClr val="accent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6" name="投影片編號版面配置區 15"/>
          <p:cNvSpPr>
            <a:spLocks noGrp="1"/>
          </p:cNvSpPr>
          <p:nvPr>
            <p:ph type="sldNum" sz="quarter" idx="11"/>
          </p:nvPr>
        </p:nvSpPr>
        <p:spPr/>
        <p:txBody>
          <a:bodyPr/>
          <a:lstStyle/>
          <a:p>
            <a:fld id="{A3DEC8BA-62D7-46A7-9980-A77EEE976E4E}" type="slidenum">
              <a:rPr lang="en-US" altLang="zh-TW" smtClean="0"/>
              <a:pPr/>
              <a:t>8</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1331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1331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12"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13"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14"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推廣</a:t>
            </a:r>
            <a:endParaRPr lang="ja-JP" altLang="en-US" sz="2400" dirty="0">
              <a:ea typeface="標楷體" pitchFamily="65" charset="-120"/>
            </a:endParaRPr>
          </a:p>
        </p:txBody>
      </p:sp>
      <p:sp>
        <p:nvSpPr>
          <p:cNvPr id="15" name="矩形 14"/>
          <p:cNvSpPr/>
          <p:nvPr/>
        </p:nvSpPr>
        <p:spPr>
          <a:xfrm>
            <a:off x="1763688" y="5805264"/>
            <a:ext cx="5942717" cy="369332"/>
          </a:xfrm>
          <a:prstGeom prst="rect">
            <a:avLst/>
          </a:prstGeom>
        </p:spPr>
        <p:txBody>
          <a:bodyPr wrap="none">
            <a:spAutoFit/>
          </a:bodyPr>
          <a:lstStyle/>
          <a:p>
            <a:r>
              <a:rPr lang="zh-TW" altLang="en-US" dirty="0" smtClean="0"/>
              <a:t>圖 </a:t>
            </a:r>
            <a:r>
              <a:rPr lang="en-US" altLang="zh-TW" dirty="0" smtClean="0"/>
              <a:t>13-2</a:t>
            </a:r>
            <a:r>
              <a:rPr lang="zh-TW" altLang="en-US" dirty="0" smtClean="0"/>
              <a:t>　桂綸鎂代言的廣告 </a:t>
            </a:r>
            <a:r>
              <a:rPr lang="en-US" altLang="zh-TW" dirty="0" smtClean="0"/>
              <a:t>(</a:t>
            </a:r>
            <a:r>
              <a:rPr lang="en-US" altLang="zh-TW" dirty="0" smtClean="0">
                <a:hlinkClick r:id="rId3"/>
              </a:rPr>
              <a:t>http://line.naver.jp/zh-hant/</a:t>
            </a:r>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溝通模式</a:t>
            </a:r>
            <a:endParaRPr lang="zh-TW" altLang="en-US" dirty="0"/>
          </a:p>
        </p:txBody>
      </p:sp>
      <p:pic>
        <p:nvPicPr>
          <p:cNvPr id="138242" name="Picture 2"/>
          <p:cNvPicPr>
            <a:picLocks noGrp="1" noChangeAspect="1" noChangeArrowheads="1"/>
          </p:cNvPicPr>
          <p:nvPr>
            <p:ph idx="1"/>
          </p:nvPr>
        </p:nvPicPr>
        <p:blipFill>
          <a:blip r:embed="rId2" cstate="print">
            <a:clrChange>
              <a:clrFrom>
                <a:srgbClr val="FFFFFF"/>
              </a:clrFrom>
              <a:clrTo>
                <a:srgbClr val="FFFFFF">
                  <a:alpha val="0"/>
                </a:srgbClr>
              </a:clrTo>
            </a:clrChange>
          </a:blip>
          <a:stretch>
            <a:fillRect/>
          </a:stretch>
        </p:blipFill>
        <p:spPr bwMode="auto">
          <a:xfrm>
            <a:off x="539750" y="1704381"/>
            <a:ext cx="8147050" cy="4135038"/>
          </a:xfrm>
          <a:prstGeom prst="rect">
            <a:avLst/>
          </a:prstGeom>
          <a:noFill/>
          <a:ln w="9525">
            <a:noFill/>
            <a:miter lim="800000"/>
            <a:headEnd/>
            <a:tailEnd/>
          </a:ln>
        </p:spPr>
      </p:pic>
      <p:sp>
        <p:nvSpPr>
          <p:cNvPr id="4" name="頁尾版面配置區 3"/>
          <p:cNvSpPr>
            <a:spLocks noGrp="1"/>
          </p:cNvSpPr>
          <p:nvPr>
            <p:ph type="ftr" sz="quarter" idx="10"/>
          </p:nvPr>
        </p:nvSpPr>
        <p:spPr/>
        <p:txBody>
          <a:bodyPr/>
          <a:lstStyle/>
          <a:p>
            <a:r>
              <a:rPr lang="zh-TW" altLang="en-US" smtClean="0"/>
              <a:t>第</a:t>
            </a:r>
            <a:r>
              <a:rPr lang="en-US" altLang="zh-TW" smtClean="0"/>
              <a:t>13</a:t>
            </a:r>
            <a:r>
              <a:rPr lang="zh-TW" altLang="en-US" smtClean="0"/>
              <a:t>章 網路行銷與推廣</a:t>
            </a:r>
            <a:endParaRPr lang="en-US" altLang="zh-TW"/>
          </a:p>
        </p:txBody>
      </p:sp>
      <p:sp>
        <p:nvSpPr>
          <p:cNvPr id="12" name="投影片編號版面配置區 11"/>
          <p:cNvSpPr>
            <a:spLocks noGrp="1"/>
          </p:cNvSpPr>
          <p:nvPr>
            <p:ph type="sldNum" sz="quarter" idx="11"/>
          </p:nvPr>
        </p:nvSpPr>
        <p:spPr/>
        <p:txBody>
          <a:bodyPr/>
          <a:lstStyle/>
          <a:p>
            <a:fld id="{A3DEC8BA-62D7-46A7-9980-A77EEE976E4E}" type="slidenum">
              <a:rPr lang="en-US" altLang="zh-TW" smtClean="0"/>
              <a:pPr/>
              <a:t>9</a:t>
            </a:fld>
            <a:r>
              <a:rPr lang="zh-TW" altLang="en-US" smtClean="0"/>
              <a:t> </a:t>
            </a:r>
            <a:r>
              <a:rPr lang="en-US" altLang="zh-TW" smtClean="0"/>
              <a:t>/</a:t>
            </a:r>
            <a:r>
              <a:rPr lang="zh-TW" altLang="en-US" smtClean="0"/>
              <a:t> </a:t>
            </a:r>
            <a:r>
              <a:rPr lang="en-US" altLang="zh-TW" smtClean="0"/>
              <a:t>57</a:t>
            </a:r>
            <a:endParaRPr lang="en-US" altLang="zh-TW" dirty="0"/>
          </a:p>
        </p:txBody>
      </p:sp>
      <p:sp>
        <p:nvSpPr>
          <p:cNvPr id="6" name="日期版面配置區 5"/>
          <p:cNvSpPr>
            <a:spLocks noGrp="1"/>
          </p:cNvSpPr>
          <p:nvPr>
            <p:ph type="dt" sz="half" idx="12"/>
          </p:nvPr>
        </p:nvSpPr>
        <p:spPr/>
        <p:txBody>
          <a:bodyPr/>
          <a:lstStyle/>
          <a:p>
            <a:r>
              <a:rPr lang="en-US" altLang="zh-TW" smtClean="0"/>
              <a:t>Copyright © </a:t>
            </a:r>
            <a:r>
              <a:rPr lang="zh-TW" altLang="en-US" smtClean="0"/>
              <a:t>滄海圖書</a:t>
            </a:r>
            <a:endParaRPr lang="en-US" altLang="zh-TW"/>
          </a:p>
        </p:txBody>
      </p:sp>
      <p:sp>
        <p:nvSpPr>
          <p:cNvPr id="7" name="AutoShape 13"/>
          <p:cNvSpPr>
            <a:spLocks noChangeArrowheads="1"/>
          </p:cNvSpPr>
          <p:nvPr/>
        </p:nvSpPr>
        <p:spPr bwMode="auto">
          <a:xfrm rot="5400000">
            <a:off x="-738336" y="53194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社群推薦</a:t>
            </a:r>
            <a:endParaRPr lang="ja-JP" altLang="en-US" sz="2400" dirty="0">
              <a:solidFill>
                <a:schemeClr val="accent6"/>
              </a:solidFill>
              <a:ea typeface="標楷體" pitchFamily="65" charset="-120"/>
            </a:endParaRPr>
          </a:p>
        </p:txBody>
      </p:sp>
      <p:sp>
        <p:nvSpPr>
          <p:cNvPr id="8" name="AutoShape 13"/>
          <p:cNvSpPr>
            <a:spLocks noChangeArrowheads="1"/>
          </p:cNvSpPr>
          <p:nvPr/>
        </p:nvSpPr>
        <p:spPr bwMode="auto">
          <a:xfrm rot="5400000">
            <a:off x="-738336" y="3519264"/>
            <a:ext cx="1944216" cy="467544"/>
          </a:xfrm>
          <a:prstGeom prst="homePlate">
            <a:avLst>
              <a:gd name="adj" fmla="val 25000"/>
            </a:avLst>
          </a:prstGeom>
          <a:solidFill>
            <a:srgbClr val="E0DEA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solidFill>
                  <a:schemeClr val="accent6"/>
                </a:solidFill>
                <a:ea typeface="標楷體" pitchFamily="65" charset="-120"/>
              </a:rPr>
              <a:t>網路推廣</a:t>
            </a:r>
            <a:endParaRPr lang="ja-JP" altLang="en-US" sz="2400" dirty="0">
              <a:solidFill>
                <a:schemeClr val="accent6"/>
              </a:solidFill>
              <a:ea typeface="標楷體" pitchFamily="65" charset="-120"/>
            </a:endParaRPr>
          </a:p>
        </p:txBody>
      </p:sp>
      <p:sp>
        <p:nvSpPr>
          <p:cNvPr id="9" name="AutoShape 9"/>
          <p:cNvSpPr>
            <a:spLocks noChangeArrowheads="1"/>
          </p:cNvSpPr>
          <p:nvPr/>
        </p:nvSpPr>
        <p:spPr bwMode="auto">
          <a:xfrm rot="5400000">
            <a:off x="-738336" y="1719064"/>
            <a:ext cx="1944216" cy="467544"/>
          </a:xfrm>
          <a:prstGeom prst="homePlate">
            <a:avLst>
              <a:gd name="adj" fmla="val 25000"/>
            </a:avLst>
          </a:prstGeom>
          <a:solidFill>
            <a:srgbClr val="D0CE70"/>
          </a:solidFill>
          <a:ln w="19050" algn="ctr">
            <a:solidFill>
              <a:srgbClr val="808000"/>
            </a:solidFill>
            <a:miter lim="800000"/>
            <a:headEnd/>
            <a:tailEnd/>
          </a:ln>
          <a:effectLst/>
        </p:spPr>
        <p:txBody>
          <a:bodyPr rot="10800000" vert="eaVert" lIns="90000" anchor="ctr" anchorCtr="1">
            <a:normAutofit/>
          </a:bodyPr>
          <a:lstStyle/>
          <a:p>
            <a:r>
              <a:rPr lang="zh-TW" altLang="en-US" sz="2400" dirty="0" smtClean="0">
                <a:ea typeface="標楷體" pitchFamily="65" charset="-120"/>
              </a:rPr>
              <a:t>推廣</a:t>
            </a:r>
            <a:endParaRPr lang="ja-JP" altLang="en-US" sz="2400" dirty="0">
              <a:ea typeface="標楷體" pitchFamily="65" charset="-120"/>
            </a:endParaRPr>
          </a:p>
        </p:txBody>
      </p:sp>
      <p:sp>
        <p:nvSpPr>
          <p:cNvPr id="11" name="文字方塊 10"/>
          <p:cNvSpPr txBox="1"/>
          <p:nvPr/>
        </p:nvSpPr>
        <p:spPr>
          <a:xfrm>
            <a:off x="2771800" y="404664"/>
            <a:ext cx="659155" cy="369332"/>
          </a:xfrm>
          <a:prstGeom prst="rect">
            <a:avLst/>
          </a:prstGeom>
          <a:noFill/>
        </p:spPr>
        <p:txBody>
          <a:bodyPr wrap="none" rtlCol="0">
            <a:spAutoFit/>
          </a:bodyPr>
          <a:lstStyle/>
          <a:p>
            <a:r>
              <a:rPr lang="en-US" altLang="zh-TW" dirty="0" smtClean="0">
                <a:solidFill>
                  <a:schemeClr val="accent2"/>
                </a:solidFill>
              </a:rPr>
              <a:t>(1/2)</a:t>
            </a:r>
            <a:endParaRPr lang="zh-TW" altLang="en-US" dirty="0">
              <a:solidFill>
                <a:schemeClr val="accent2"/>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075TGp_Computer_green _v2">
  <a:themeElements>
    <a:clrScheme name="Firelight">
      <a:dk1>
        <a:sysClr val="windowText" lastClr="000000"/>
      </a:dk1>
      <a:lt1>
        <a:sysClr val="window" lastClr="FFFFFF"/>
      </a:lt1>
      <a:dk2>
        <a:srgbClr val="9F1C00"/>
      </a:dk2>
      <a:lt2>
        <a:srgbClr val="EEECE1"/>
      </a:lt2>
      <a:accent1>
        <a:srgbClr val="FF881F"/>
      </a:accent1>
      <a:accent2>
        <a:srgbClr val="771C00"/>
      </a:accent2>
      <a:accent3>
        <a:srgbClr val="576A2C"/>
      </a:accent3>
      <a:accent4>
        <a:srgbClr val="A24D00"/>
      </a:accent4>
      <a:accent5>
        <a:srgbClr val="244872"/>
      </a:accent5>
      <a:accent6>
        <a:srgbClr val="5E341C"/>
      </a:accent6>
      <a:hlink>
        <a:srgbClr val="FF912E"/>
      </a:hlink>
      <a:folHlink>
        <a:srgbClr val="B5CB83"/>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2B166E"/>
        </a:dk1>
        <a:lt1>
          <a:srgbClr val="FFFFFF"/>
        </a:lt1>
        <a:dk2>
          <a:srgbClr val="336699"/>
        </a:dk2>
        <a:lt2>
          <a:srgbClr val="DDDDDD"/>
        </a:lt2>
        <a:accent1>
          <a:srgbClr val="458F8F"/>
        </a:accent1>
        <a:accent2>
          <a:srgbClr val="CCCC00"/>
        </a:accent2>
        <a:accent3>
          <a:srgbClr val="FFFFFF"/>
        </a:accent3>
        <a:accent4>
          <a:srgbClr val="23115D"/>
        </a:accent4>
        <a:accent5>
          <a:srgbClr val="B0C6C6"/>
        </a:accent5>
        <a:accent6>
          <a:srgbClr val="B9B900"/>
        </a:accent6>
        <a:hlink>
          <a:srgbClr val="9999FF"/>
        </a:hlink>
        <a:folHlink>
          <a:srgbClr val="6C9BBE"/>
        </a:folHlink>
      </a:clrScheme>
      <a:clrMap bg1="lt1" tx1="dk1" bg2="lt2" tx2="dk2" accent1="accent1" accent2="accent2" accent3="accent3" accent4="accent4" accent5="accent5" accent6="accent6" hlink="hlink" folHlink="folHlink"/>
    </a:extraClrScheme>
    <a:extraClrScheme>
      <a:clrScheme name="Default Design 2">
        <a:dk1>
          <a:srgbClr val="1D528D"/>
        </a:dk1>
        <a:lt1>
          <a:srgbClr val="FFFFFF"/>
        </a:lt1>
        <a:dk2>
          <a:srgbClr val="000000"/>
        </a:dk2>
        <a:lt2>
          <a:srgbClr val="DDDDDD"/>
        </a:lt2>
        <a:accent1>
          <a:srgbClr val="B24242"/>
        </a:accent1>
        <a:accent2>
          <a:srgbClr val="CC9900"/>
        </a:accent2>
        <a:accent3>
          <a:srgbClr val="FFFFFF"/>
        </a:accent3>
        <a:accent4>
          <a:srgbClr val="174578"/>
        </a:accent4>
        <a:accent5>
          <a:srgbClr val="D5B0B0"/>
        </a:accent5>
        <a:accent6>
          <a:srgbClr val="B98A00"/>
        </a:accent6>
        <a:hlink>
          <a:srgbClr val="808000"/>
        </a:hlink>
        <a:folHlink>
          <a:srgbClr val="969696"/>
        </a:folHlink>
      </a:clrScheme>
      <a:clrMap bg1="lt1" tx1="dk1" bg2="lt2" tx2="dk2" accent1="accent1" accent2="accent2" accent3="accent3" accent4="accent4" accent5="accent5" accent6="accent6" hlink="hlink" folHlink="folHlink"/>
    </a:extraClrScheme>
    <a:extraClrScheme>
      <a:clrScheme name="Default Design 3">
        <a:dk1>
          <a:srgbClr val="666635"/>
        </a:dk1>
        <a:lt1>
          <a:srgbClr val="FFFFFF"/>
        </a:lt1>
        <a:dk2>
          <a:srgbClr val="25413E"/>
        </a:dk2>
        <a:lt2>
          <a:srgbClr val="B2B2B2"/>
        </a:lt2>
        <a:accent1>
          <a:srgbClr val="83AE4E"/>
        </a:accent1>
        <a:accent2>
          <a:srgbClr val="C78DD7"/>
        </a:accent2>
        <a:accent3>
          <a:srgbClr val="FFFFFF"/>
        </a:accent3>
        <a:accent4>
          <a:srgbClr val="56562C"/>
        </a:accent4>
        <a:accent5>
          <a:srgbClr val="C1D3B2"/>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網路行銷CEO</Template>
  <TotalTime>222</TotalTime>
  <Words>3757</Words>
  <Application>Microsoft Office PowerPoint</Application>
  <PresentationFormat>如螢幕大小 (4:3)</PresentationFormat>
  <Paragraphs>551</Paragraphs>
  <Slides>57</Slides>
  <Notes>0</Notes>
  <HiddenSlides>0</HiddenSlides>
  <MMClips>0</MMClips>
  <ScaleCrop>false</ScaleCrop>
  <HeadingPairs>
    <vt:vector size="6" baseType="variant">
      <vt:variant>
        <vt:lpstr>佈景主題</vt:lpstr>
      </vt:variant>
      <vt:variant>
        <vt:i4>1</vt:i4>
      </vt:variant>
      <vt:variant>
        <vt:lpstr>內嵌 OLE 伺服程式</vt:lpstr>
      </vt:variant>
      <vt:variant>
        <vt:i4>2</vt:i4>
      </vt:variant>
      <vt:variant>
        <vt:lpstr>投影片標題</vt:lpstr>
      </vt:variant>
      <vt:variant>
        <vt:i4>57</vt:i4>
      </vt:variant>
    </vt:vector>
  </HeadingPairs>
  <TitlesOfParts>
    <vt:vector size="60" baseType="lpstr">
      <vt:lpstr>075TGp_Computer_green _v2</vt:lpstr>
      <vt:lpstr>簡報</vt:lpstr>
      <vt:lpstr>Image</vt:lpstr>
      <vt:lpstr>第13章 網路行銷與推廣</vt:lpstr>
      <vt:lpstr>學習目標</vt:lpstr>
      <vt:lpstr>網路行銷與推廣</vt:lpstr>
      <vt:lpstr>網路行銷與我</vt:lpstr>
      <vt:lpstr>課前討論</vt:lpstr>
      <vt:lpstr>推廣</vt:lpstr>
      <vt:lpstr>溝通</vt:lpstr>
      <vt:lpstr>網路廣告</vt:lpstr>
      <vt:lpstr>溝通模式</vt:lpstr>
      <vt:lpstr>溝通模式</vt:lpstr>
      <vt:lpstr>App 軟體媒介廣告</vt:lpstr>
      <vt:lpstr>生活上的應用</vt:lpstr>
      <vt:lpstr>推廣組合</vt:lpstr>
      <vt:lpstr>推廣組合的比較</vt:lpstr>
      <vt:lpstr>生活上的應用</vt:lpstr>
      <vt:lpstr>整合行銷溝通</vt:lpstr>
      <vt:lpstr>整合行銷溝通的計畫</vt:lpstr>
      <vt:lpstr>新產品上市的推廣活動</vt:lpstr>
      <vt:lpstr>生活上的應用</vt:lpstr>
      <vt:lpstr>網路廣告的概念</vt:lpstr>
      <vt:lpstr>傳統廣告與網路廣告的差異</vt:lpstr>
      <vt:lpstr>生活上的應用</vt:lpstr>
      <vt:lpstr>網路廣告的種類</vt:lpstr>
      <vt:lpstr>網路廣告的種類</vt:lpstr>
      <vt:lpstr>網路廣告的種類</vt:lpstr>
      <vt:lpstr>網路廣告的種類</vt:lpstr>
      <vt:lpstr>電子新聞報-範例</vt:lpstr>
      <vt:lpstr>電子傳單-範例</vt:lpstr>
      <vt:lpstr>網路廣告的種類</vt:lpstr>
      <vt:lpstr>插播式廣告-範例</vt:lpstr>
      <vt:lpstr>網路廣告的種類</vt:lpstr>
      <vt:lpstr>網路廣告的種類</vt:lpstr>
      <vt:lpstr>網路廣告的種類</vt:lpstr>
      <vt:lpstr>網路廣告的種類</vt:lpstr>
      <vt:lpstr>網路廣告的種類</vt:lpstr>
      <vt:lpstr>網路廣告的種類</vt:lpstr>
      <vt:lpstr>網路廣告的費用</vt:lpstr>
      <vt:lpstr>生活上的應用</vt:lpstr>
      <vt:lpstr>關鍵字廣告</vt:lpstr>
      <vt:lpstr>關鍵字廣告的特性</vt:lpstr>
      <vt:lpstr>關鍵字廣告的特性</vt:lpstr>
      <vt:lpstr>關鍵字廣告的特性</vt:lpstr>
      <vt:lpstr>生活上的應用</vt:lpstr>
      <vt:lpstr>生活上的應用</vt:lpstr>
      <vt:lpstr>生活上的應用</vt:lpstr>
      <vt:lpstr>部落格行銷</vt:lpstr>
      <vt:lpstr>部落格的類型</vt:lpstr>
      <vt:lpstr>個人日記-範例</vt:lpstr>
      <vt:lpstr>資料搜尋-範例</vt:lpstr>
      <vt:lpstr>專業評論-範例</vt:lpstr>
      <vt:lpstr>商業行銷-範例</vt:lpstr>
      <vt:lpstr>企業部落格-範例</vt:lpstr>
      <vt:lpstr>生活上的應用</vt:lpstr>
      <vt:lpstr>網路論壇</vt:lpstr>
      <vt:lpstr>病毒式行銷</vt:lpstr>
      <vt:lpstr>網路行銷案例探討</vt:lpstr>
      <vt:lpstr>投影片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第13章 網路行銷與推廣</dc:title>
  <dc:creator>Fenny Lee</dc:creator>
  <cp:lastModifiedBy>Fenny Lee</cp:lastModifiedBy>
  <cp:revision>60</cp:revision>
  <dcterms:created xsi:type="dcterms:W3CDTF">2014-12-23T03:55:04Z</dcterms:created>
  <dcterms:modified xsi:type="dcterms:W3CDTF">2015-04-27T06:42:31Z</dcterms:modified>
</cp:coreProperties>
</file>