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notesMasterIdLst>
    <p:notesMasterId r:id="rId49"/>
  </p:notesMasterIdLst>
  <p:sldIdLst>
    <p:sldId id="295" r:id="rId2"/>
    <p:sldId id="300" r:id="rId3"/>
    <p:sldId id="301" r:id="rId4"/>
    <p:sldId id="302" r:id="rId5"/>
    <p:sldId id="303" r:id="rId6"/>
    <p:sldId id="296" r:id="rId7"/>
    <p:sldId id="304" r:id="rId8"/>
    <p:sldId id="305" r:id="rId9"/>
    <p:sldId id="306" r:id="rId10"/>
    <p:sldId id="307" r:id="rId11"/>
    <p:sldId id="308" r:id="rId12"/>
    <p:sldId id="309" r:id="rId13"/>
    <p:sldId id="310" r:id="rId14"/>
    <p:sldId id="312" r:id="rId15"/>
    <p:sldId id="313" r:id="rId16"/>
    <p:sldId id="314" r:id="rId17"/>
    <p:sldId id="315" r:id="rId18"/>
    <p:sldId id="317" r:id="rId19"/>
    <p:sldId id="316" r:id="rId20"/>
    <p:sldId id="311" r:id="rId21"/>
    <p:sldId id="318" r:id="rId22"/>
    <p:sldId id="319" r:id="rId23"/>
    <p:sldId id="320" r:id="rId24"/>
    <p:sldId id="322" r:id="rId25"/>
    <p:sldId id="321" r:id="rId26"/>
    <p:sldId id="324" r:id="rId27"/>
    <p:sldId id="325" r:id="rId28"/>
    <p:sldId id="326" r:id="rId29"/>
    <p:sldId id="327" r:id="rId30"/>
    <p:sldId id="328" r:id="rId31"/>
    <p:sldId id="329" r:id="rId32"/>
    <p:sldId id="330" r:id="rId33"/>
    <p:sldId id="331" r:id="rId34"/>
    <p:sldId id="332" r:id="rId35"/>
    <p:sldId id="333" r:id="rId36"/>
    <p:sldId id="298" r:id="rId37"/>
    <p:sldId id="334" r:id="rId38"/>
    <p:sldId id="335" r:id="rId39"/>
    <p:sldId id="336" r:id="rId40"/>
    <p:sldId id="337" r:id="rId41"/>
    <p:sldId id="338" r:id="rId42"/>
    <p:sldId id="339" r:id="rId43"/>
    <p:sldId id="340" r:id="rId44"/>
    <p:sldId id="341" r:id="rId45"/>
    <p:sldId id="299" r:id="rId46"/>
    <p:sldId id="342" r:id="rId47"/>
    <p:sldId id="278" r:id="rId4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692AA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49" autoAdjust="0"/>
    <p:restoredTop sz="94660"/>
  </p:normalViewPr>
  <p:slideViewPr>
    <p:cSldViewPr>
      <p:cViewPr varScale="1">
        <p:scale>
          <a:sx n="77" d="100"/>
          <a:sy n="77" d="100"/>
        </p:scale>
        <p:origin x="-124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BF4EBA-73E5-4B4A-B4BE-5D0728DDF0A0}" type="doc">
      <dgm:prSet loTypeId="urn:microsoft.com/office/officeart/2005/8/layout/hList1" loCatId="list" qsTypeId="urn:microsoft.com/office/officeart/2005/8/quickstyle/3d2" qsCatId="3D" csTypeId="urn:microsoft.com/office/officeart/2005/8/colors/accent0_3" csCatId="mainScheme" phldr="1"/>
      <dgm:spPr/>
      <dgm:t>
        <a:bodyPr/>
        <a:lstStyle/>
        <a:p>
          <a:endParaRPr lang="zh-TW" altLang="en-US"/>
        </a:p>
      </dgm:t>
    </dgm:pt>
    <dgm:pt modelId="{E4A1EBB4-D39A-4D6E-A7E0-3FDF7F049E0E}">
      <dgm:prSet phldrT="[文字]"/>
      <dgm:spPr/>
      <dgm:t>
        <a:bodyPr/>
        <a:lstStyle/>
        <a:p>
          <a:r>
            <a:rPr lang="zh-TW" altLang="en-US" dirty="0" smtClean="0">
              <a:latin typeface="Comic Sans MS" pitchFamily="66" charset="0"/>
              <a:ea typeface="微軟正黑體" pitchFamily="34" charset="-120"/>
            </a:rPr>
            <a:t>本章架構</a:t>
          </a:r>
          <a:endParaRPr lang="zh-TW" altLang="en-US" dirty="0">
            <a:latin typeface="Comic Sans MS" pitchFamily="66" charset="0"/>
            <a:ea typeface="微軟正黑體" pitchFamily="34" charset="-120"/>
          </a:endParaRPr>
        </a:p>
      </dgm:t>
    </dgm:pt>
    <dgm:pt modelId="{864704CD-0D52-4A0D-BF36-78E3FBA4603B}" type="parTrans" cxnId="{0179FA65-3302-409D-AFF5-F5698B0843B5}">
      <dgm:prSet/>
      <dgm:spPr/>
      <dgm:t>
        <a:bodyPr/>
        <a:lstStyle/>
        <a:p>
          <a:endParaRPr lang="zh-TW" altLang="en-US">
            <a:latin typeface="Comic Sans MS" pitchFamily="66" charset="0"/>
            <a:ea typeface="微軟正黑體" pitchFamily="34" charset="-120"/>
          </a:endParaRPr>
        </a:p>
      </dgm:t>
    </dgm:pt>
    <dgm:pt modelId="{17603063-77FA-4F7D-A1C9-DF40F1F75996}" type="sibTrans" cxnId="{0179FA65-3302-409D-AFF5-F5698B0843B5}">
      <dgm:prSet/>
      <dgm:spPr/>
      <dgm:t>
        <a:bodyPr/>
        <a:lstStyle/>
        <a:p>
          <a:endParaRPr lang="zh-TW" altLang="en-US">
            <a:latin typeface="Comic Sans MS" pitchFamily="66" charset="0"/>
            <a:ea typeface="微軟正黑體" pitchFamily="34" charset="-120"/>
          </a:endParaRPr>
        </a:p>
      </dgm:t>
    </dgm:pt>
    <dgm:pt modelId="{98D33023-AC0E-467B-9396-0CAFD8DB1C96}">
      <dgm:prSet phldrT="[文字]"/>
      <dgm:spPr/>
      <dgm:t>
        <a:bodyPr/>
        <a:lstStyle/>
        <a:p>
          <a:r>
            <a:rPr lang="zh-TW" altLang="en-US" dirty="0" smtClean="0">
              <a:latin typeface="Comic Sans MS" pitchFamily="66" charset="0"/>
              <a:ea typeface="微軟正黑體" pitchFamily="34" charset="-120"/>
            </a:rPr>
            <a:t>一對一網路行銷</a:t>
          </a:r>
          <a:endParaRPr lang="zh-TW" altLang="en-US" dirty="0">
            <a:latin typeface="Comic Sans MS" pitchFamily="66" charset="0"/>
            <a:ea typeface="微軟正黑體" pitchFamily="34" charset="-120"/>
          </a:endParaRPr>
        </a:p>
      </dgm:t>
    </dgm:pt>
    <dgm:pt modelId="{C217A114-BAE2-4675-AF9B-E26BE3638A74}" type="parTrans" cxnId="{6912C096-5145-4095-B1D9-6CB980A1E041}">
      <dgm:prSet/>
      <dgm:spPr/>
      <dgm:t>
        <a:bodyPr/>
        <a:lstStyle/>
        <a:p>
          <a:endParaRPr lang="zh-TW" altLang="en-US">
            <a:latin typeface="Comic Sans MS" pitchFamily="66" charset="0"/>
            <a:ea typeface="微軟正黑體" pitchFamily="34" charset="-120"/>
          </a:endParaRPr>
        </a:p>
      </dgm:t>
    </dgm:pt>
    <dgm:pt modelId="{49637A52-E230-4C72-B792-F36C3CE352C6}" type="sibTrans" cxnId="{6912C096-5145-4095-B1D9-6CB980A1E041}">
      <dgm:prSet/>
      <dgm:spPr/>
      <dgm:t>
        <a:bodyPr/>
        <a:lstStyle/>
        <a:p>
          <a:endParaRPr lang="zh-TW" altLang="en-US">
            <a:latin typeface="Comic Sans MS" pitchFamily="66" charset="0"/>
            <a:ea typeface="微軟正黑體" pitchFamily="34" charset="-120"/>
          </a:endParaRPr>
        </a:p>
      </dgm:t>
    </dgm:pt>
    <dgm:pt modelId="{77F9DB03-9D2B-4BF8-B8E7-887802EC4E0A}">
      <dgm:prSet phldrT="[文字]"/>
      <dgm:spPr/>
      <dgm:t>
        <a:bodyPr/>
        <a:lstStyle/>
        <a:p>
          <a:r>
            <a:rPr lang="zh-TW" altLang="en-US" dirty="0" smtClean="0">
              <a:latin typeface="Comic Sans MS" pitchFamily="66" charset="0"/>
              <a:ea typeface="微軟正黑體" pitchFamily="34" charset="-120"/>
            </a:rPr>
            <a:t>學習重點</a:t>
          </a:r>
          <a:endParaRPr lang="zh-TW" altLang="en-US" dirty="0">
            <a:latin typeface="Comic Sans MS" pitchFamily="66" charset="0"/>
            <a:ea typeface="微軟正黑體" pitchFamily="34" charset="-120"/>
          </a:endParaRPr>
        </a:p>
      </dgm:t>
    </dgm:pt>
    <dgm:pt modelId="{09803F90-D37F-4C53-BA88-A9EE3B9F2DD6}" type="parTrans" cxnId="{0AB6AC6C-35BA-452C-A27F-E727F130016E}">
      <dgm:prSet/>
      <dgm:spPr/>
      <dgm:t>
        <a:bodyPr/>
        <a:lstStyle/>
        <a:p>
          <a:endParaRPr lang="zh-TW" altLang="en-US">
            <a:latin typeface="Comic Sans MS" pitchFamily="66" charset="0"/>
            <a:ea typeface="微軟正黑體" pitchFamily="34" charset="-120"/>
          </a:endParaRPr>
        </a:p>
      </dgm:t>
    </dgm:pt>
    <dgm:pt modelId="{D6E20EEC-1409-4E9D-A229-54903BB28780}" type="sibTrans" cxnId="{0AB6AC6C-35BA-452C-A27F-E727F130016E}">
      <dgm:prSet/>
      <dgm:spPr/>
      <dgm:t>
        <a:bodyPr/>
        <a:lstStyle/>
        <a:p>
          <a:endParaRPr lang="zh-TW" altLang="en-US">
            <a:latin typeface="Comic Sans MS" pitchFamily="66" charset="0"/>
            <a:ea typeface="微軟正黑體" pitchFamily="34" charset="-120"/>
          </a:endParaRPr>
        </a:p>
      </dgm:t>
    </dgm:pt>
    <dgm:pt modelId="{003EE496-4A51-49B3-8F65-7984AC4651B7}">
      <dgm:prSet phldrT="[文字]"/>
      <dgm:spPr/>
      <dgm:t>
        <a:bodyPr/>
        <a:lstStyle/>
        <a:p>
          <a:r>
            <a:rPr lang="zh-TW" altLang="en-US" dirty="0" smtClean="0">
              <a:latin typeface="Comic Sans MS" pitchFamily="66" charset="0"/>
              <a:ea typeface="微軟正黑體" pitchFamily="34" charset="-120"/>
            </a:rPr>
            <a:t>一對一網路行銷</a:t>
          </a:r>
          <a:endParaRPr lang="zh-TW" altLang="en-US" dirty="0">
            <a:latin typeface="Comic Sans MS" pitchFamily="66" charset="0"/>
            <a:ea typeface="微軟正黑體" pitchFamily="34" charset="-120"/>
          </a:endParaRPr>
        </a:p>
      </dgm:t>
    </dgm:pt>
    <dgm:pt modelId="{0B18AADB-8F1D-4B8E-B0AC-6190A571DB36}" type="parTrans" cxnId="{9401087A-51AE-4442-9CFD-29547F89D6AE}">
      <dgm:prSet/>
      <dgm:spPr/>
      <dgm:t>
        <a:bodyPr/>
        <a:lstStyle/>
        <a:p>
          <a:endParaRPr lang="zh-TW" altLang="en-US">
            <a:latin typeface="Comic Sans MS" pitchFamily="66" charset="0"/>
            <a:ea typeface="微軟正黑體" pitchFamily="34" charset="-120"/>
          </a:endParaRPr>
        </a:p>
      </dgm:t>
    </dgm:pt>
    <dgm:pt modelId="{9D4B41EB-DD00-40AC-91B6-C2E44CB70115}" type="sibTrans" cxnId="{9401087A-51AE-4442-9CFD-29547F89D6AE}">
      <dgm:prSet/>
      <dgm:spPr/>
      <dgm:t>
        <a:bodyPr/>
        <a:lstStyle/>
        <a:p>
          <a:endParaRPr lang="zh-TW" altLang="en-US">
            <a:latin typeface="Comic Sans MS" pitchFamily="66" charset="0"/>
            <a:ea typeface="微軟正黑體" pitchFamily="34" charset="-120"/>
          </a:endParaRPr>
        </a:p>
      </dgm:t>
    </dgm:pt>
    <dgm:pt modelId="{ADBAB050-2115-487E-8F84-068613578BC2}">
      <dgm:prSet/>
      <dgm:spPr/>
      <dgm:t>
        <a:bodyPr/>
        <a:lstStyle/>
        <a:p>
          <a:r>
            <a:rPr lang="zh-TW" altLang="en-US" dirty="0" smtClean="0">
              <a:latin typeface="Comic Sans MS" pitchFamily="66" charset="0"/>
              <a:ea typeface="微軟正黑體" pitchFamily="34" charset="-120"/>
            </a:rPr>
            <a:t>結論</a:t>
          </a:r>
        </a:p>
      </dgm:t>
    </dgm:pt>
    <dgm:pt modelId="{E176E263-BDD0-4131-95E9-80B5214FB8A4}" type="parTrans" cxnId="{C67419E4-F219-479B-A857-A49F2C98DC2A}">
      <dgm:prSet/>
      <dgm:spPr/>
      <dgm:t>
        <a:bodyPr/>
        <a:lstStyle/>
        <a:p>
          <a:endParaRPr lang="zh-TW" altLang="en-US"/>
        </a:p>
      </dgm:t>
    </dgm:pt>
    <dgm:pt modelId="{583543DD-FBBC-490F-B2D5-34D84A0F0611}" type="sibTrans" cxnId="{C67419E4-F219-479B-A857-A49F2C98DC2A}">
      <dgm:prSet/>
      <dgm:spPr/>
      <dgm:t>
        <a:bodyPr/>
        <a:lstStyle/>
        <a:p>
          <a:endParaRPr lang="zh-TW" altLang="en-US"/>
        </a:p>
      </dgm:t>
    </dgm:pt>
    <dgm:pt modelId="{DF80B292-3E60-48F9-9B02-58D5FF5B1F52}">
      <dgm:prSet/>
      <dgm:spPr/>
      <dgm:t>
        <a:bodyPr/>
        <a:lstStyle/>
        <a:p>
          <a:r>
            <a:rPr lang="zh-TW" altLang="en-US" dirty="0" smtClean="0">
              <a:latin typeface="Comic Sans MS" pitchFamily="66" charset="0"/>
              <a:ea typeface="微軟正黑體" pitchFamily="34" charset="-120"/>
            </a:rPr>
            <a:t>網路口碑</a:t>
          </a:r>
        </a:p>
      </dgm:t>
    </dgm:pt>
    <dgm:pt modelId="{61381F3C-BF3A-4583-8001-96910302F7D1}" type="parTrans" cxnId="{E835CD3A-1D6C-4D5B-A160-3FCB146D526A}">
      <dgm:prSet/>
      <dgm:spPr/>
      <dgm:t>
        <a:bodyPr/>
        <a:lstStyle/>
        <a:p>
          <a:endParaRPr lang="zh-TW" altLang="en-US"/>
        </a:p>
      </dgm:t>
    </dgm:pt>
    <dgm:pt modelId="{E9D544DB-5F05-45C8-B18A-D42061D034D7}" type="sibTrans" cxnId="{E835CD3A-1D6C-4D5B-A160-3FCB146D526A}">
      <dgm:prSet/>
      <dgm:spPr/>
      <dgm:t>
        <a:bodyPr/>
        <a:lstStyle/>
        <a:p>
          <a:endParaRPr lang="zh-TW" altLang="en-US"/>
        </a:p>
      </dgm:t>
    </dgm:pt>
    <dgm:pt modelId="{FCD39FDD-A2F1-49E5-BDD6-DF5028BB081E}">
      <dgm:prSet/>
      <dgm:spPr/>
      <dgm:t>
        <a:bodyPr/>
        <a:lstStyle/>
        <a:p>
          <a:r>
            <a:rPr lang="zh-TW" altLang="en-US" dirty="0" smtClean="0">
              <a:latin typeface="Comic Sans MS" pitchFamily="66" charset="0"/>
              <a:ea typeface="微軟正黑體" pitchFamily="34" charset="-120"/>
            </a:rPr>
            <a:t>行動行銷</a:t>
          </a:r>
        </a:p>
      </dgm:t>
    </dgm:pt>
    <dgm:pt modelId="{6E18587C-CBF5-40A8-BA5A-F9315D248CE5}" type="parTrans" cxnId="{E39F48FF-FB82-46AB-9041-C26E4B5194C4}">
      <dgm:prSet/>
      <dgm:spPr/>
      <dgm:t>
        <a:bodyPr/>
        <a:lstStyle/>
        <a:p>
          <a:endParaRPr lang="zh-TW" altLang="en-US"/>
        </a:p>
      </dgm:t>
    </dgm:pt>
    <dgm:pt modelId="{9A222248-88FA-4192-A166-78CA4401BFC8}" type="sibTrans" cxnId="{E39F48FF-FB82-46AB-9041-C26E4B5194C4}">
      <dgm:prSet/>
      <dgm:spPr/>
      <dgm:t>
        <a:bodyPr/>
        <a:lstStyle/>
        <a:p>
          <a:endParaRPr lang="zh-TW" altLang="en-US"/>
        </a:p>
      </dgm:t>
    </dgm:pt>
    <dgm:pt modelId="{E80F214F-2C52-497C-BE68-DDD6D016A977}">
      <dgm:prSet/>
      <dgm:spPr/>
      <dgm:t>
        <a:bodyPr/>
        <a:lstStyle/>
        <a:p>
          <a:r>
            <a:rPr lang="zh-TW" altLang="en-US" dirty="0" smtClean="0">
              <a:latin typeface="Comic Sans MS" pitchFamily="66" charset="0"/>
              <a:ea typeface="微軟正黑體" pitchFamily="34" charset="-120"/>
            </a:rPr>
            <a:t>口碑</a:t>
          </a:r>
        </a:p>
      </dgm:t>
    </dgm:pt>
    <dgm:pt modelId="{F5E437B3-0452-4776-BE8D-4DA953CB01BA}" type="parTrans" cxnId="{5341E436-204E-4036-917B-0C6CB8E45272}">
      <dgm:prSet/>
      <dgm:spPr/>
      <dgm:t>
        <a:bodyPr/>
        <a:lstStyle/>
        <a:p>
          <a:endParaRPr lang="zh-TW" altLang="en-US"/>
        </a:p>
      </dgm:t>
    </dgm:pt>
    <dgm:pt modelId="{C0ACB2D7-5B12-436D-8F7F-705C6D3B5668}" type="sibTrans" cxnId="{5341E436-204E-4036-917B-0C6CB8E45272}">
      <dgm:prSet/>
      <dgm:spPr/>
      <dgm:t>
        <a:bodyPr/>
        <a:lstStyle/>
        <a:p>
          <a:endParaRPr lang="zh-TW" altLang="en-US"/>
        </a:p>
      </dgm:t>
    </dgm:pt>
    <dgm:pt modelId="{F896890F-83E6-43EF-9633-287D04BD84B0}">
      <dgm:prSet/>
      <dgm:spPr/>
      <dgm:t>
        <a:bodyPr/>
        <a:lstStyle/>
        <a:p>
          <a:r>
            <a:rPr lang="zh-TW" altLang="en-US" dirty="0" smtClean="0">
              <a:latin typeface="Comic Sans MS" pitchFamily="66" charset="0"/>
              <a:ea typeface="微軟正黑體" pitchFamily="34" charset="-120"/>
            </a:rPr>
            <a:t>網路口碑</a:t>
          </a:r>
        </a:p>
      </dgm:t>
    </dgm:pt>
    <dgm:pt modelId="{E9B717F1-5C0F-4143-9CF7-8CA19481448D}" type="parTrans" cxnId="{3B4803C2-EFF8-4F73-A012-2C6AEDF0ACDE}">
      <dgm:prSet/>
      <dgm:spPr/>
      <dgm:t>
        <a:bodyPr/>
        <a:lstStyle/>
        <a:p>
          <a:endParaRPr lang="zh-TW" altLang="en-US"/>
        </a:p>
      </dgm:t>
    </dgm:pt>
    <dgm:pt modelId="{179972E1-A8F5-4CB7-86F6-E7B2B91F171F}" type="sibTrans" cxnId="{3B4803C2-EFF8-4F73-A012-2C6AEDF0ACDE}">
      <dgm:prSet/>
      <dgm:spPr/>
      <dgm:t>
        <a:bodyPr/>
        <a:lstStyle/>
        <a:p>
          <a:endParaRPr lang="zh-TW" altLang="en-US"/>
        </a:p>
      </dgm:t>
    </dgm:pt>
    <dgm:pt modelId="{36806649-BA7F-4830-8C8B-657C2A4FFA33}">
      <dgm:prSet/>
      <dgm:spPr/>
      <dgm:t>
        <a:bodyPr/>
        <a:lstStyle/>
        <a:p>
          <a:r>
            <a:rPr lang="zh-TW" altLang="en-US" dirty="0" smtClean="0">
              <a:latin typeface="Comic Sans MS" pitchFamily="66" charset="0"/>
              <a:ea typeface="微軟正黑體" pitchFamily="34" charset="-120"/>
            </a:rPr>
            <a:t>行動行銷</a:t>
          </a:r>
        </a:p>
      </dgm:t>
    </dgm:pt>
    <dgm:pt modelId="{6C5CF1BF-B1BB-4EB1-A40A-FB8E246AF6BA}" type="parTrans" cxnId="{8A4F90FD-58F5-4B6E-9E07-7D3FA639027E}">
      <dgm:prSet/>
      <dgm:spPr/>
      <dgm:t>
        <a:bodyPr/>
        <a:lstStyle/>
        <a:p>
          <a:endParaRPr lang="zh-TW" altLang="en-US"/>
        </a:p>
      </dgm:t>
    </dgm:pt>
    <dgm:pt modelId="{C80A2553-3AE5-4A2C-9D1A-E9DE8B84C1E4}" type="sibTrans" cxnId="{8A4F90FD-58F5-4B6E-9E07-7D3FA639027E}">
      <dgm:prSet/>
      <dgm:spPr/>
      <dgm:t>
        <a:bodyPr/>
        <a:lstStyle/>
        <a:p>
          <a:endParaRPr lang="zh-TW" altLang="en-US"/>
        </a:p>
      </dgm:t>
    </dgm:pt>
    <dgm:pt modelId="{D09CC9D7-9D30-45EF-843B-517E3B530417}">
      <dgm:prSet/>
      <dgm:spPr/>
      <dgm:t>
        <a:bodyPr/>
        <a:lstStyle/>
        <a:p>
          <a:r>
            <a:rPr lang="zh-TW" altLang="en-US" dirty="0" smtClean="0">
              <a:latin typeface="Comic Sans MS" pitchFamily="66" charset="0"/>
              <a:ea typeface="微軟正黑體" pitchFamily="34" charset="-120"/>
            </a:rPr>
            <a:t>行動通訊</a:t>
          </a:r>
        </a:p>
      </dgm:t>
    </dgm:pt>
    <dgm:pt modelId="{49F6BA8A-403A-423E-9F6A-6B0CB5BD22D8}" type="parTrans" cxnId="{D2A68701-26C2-4307-BFCA-4623AD6B850D}">
      <dgm:prSet/>
      <dgm:spPr/>
      <dgm:t>
        <a:bodyPr/>
        <a:lstStyle/>
        <a:p>
          <a:endParaRPr lang="zh-TW" altLang="en-US"/>
        </a:p>
      </dgm:t>
    </dgm:pt>
    <dgm:pt modelId="{6926100E-00CE-4539-80DC-F94FC0DDAB06}" type="sibTrans" cxnId="{D2A68701-26C2-4307-BFCA-4623AD6B850D}">
      <dgm:prSet/>
      <dgm:spPr/>
      <dgm:t>
        <a:bodyPr/>
        <a:lstStyle/>
        <a:p>
          <a:endParaRPr lang="zh-TW" altLang="en-US"/>
        </a:p>
      </dgm:t>
    </dgm:pt>
    <dgm:pt modelId="{9803C1AE-F2C3-4581-947F-34E74810675A}">
      <dgm:prSet/>
      <dgm:spPr/>
      <dgm:t>
        <a:bodyPr/>
        <a:lstStyle/>
        <a:p>
          <a:r>
            <a:rPr lang="zh-TW" altLang="en-US" dirty="0" smtClean="0">
              <a:latin typeface="Comic Sans MS" pitchFamily="66" charset="0"/>
              <a:ea typeface="微軟正黑體" pitchFamily="34" charset="-120"/>
            </a:rPr>
            <a:t>無線網路</a:t>
          </a:r>
        </a:p>
      </dgm:t>
    </dgm:pt>
    <dgm:pt modelId="{5BFD2099-C93E-4D5C-AF23-ADCADA2964C8}" type="parTrans" cxnId="{99E671B5-D183-40A6-A6B7-BF30F532892E}">
      <dgm:prSet/>
      <dgm:spPr/>
      <dgm:t>
        <a:bodyPr/>
        <a:lstStyle/>
        <a:p>
          <a:endParaRPr lang="zh-TW" altLang="en-US"/>
        </a:p>
      </dgm:t>
    </dgm:pt>
    <dgm:pt modelId="{D6D9126B-4DC5-4424-9875-96D9FB73F588}" type="sibTrans" cxnId="{99E671B5-D183-40A6-A6B7-BF30F532892E}">
      <dgm:prSet/>
      <dgm:spPr/>
      <dgm:t>
        <a:bodyPr/>
        <a:lstStyle/>
        <a:p>
          <a:endParaRPr lang="zh-TW" altLang="en-US"/>
        </a:p>
      </dgm:t>
    </dgm:pt>
    <dgm:pt modelId="{7833BA89-C60F-42AB-B565-3B7DEB7EAC52}">
      <dgm:prSet/>
      <dgm:spPr/>
      <dgm:t>
        <a:bodyPr/>
        <a:lstStyle/>
        <a:p>
          <a:r>
            <a:rPr lang="zh-TW" altLang="en-US" dirty="0" smtClean="0">
              <a:latin typeface="Comic Sans MS" pitchFamily="66" charset="0"/>
              <a:ea typeface="微軟正黑體" pitchFamily="34" charset="-120"/>
            </a:rPr>
            <a:t>物聯網</a:t>
          </a:r>
        </a:p>
      </dgm:t>
    </dgm:pt>
    <dgm:pt modelId="{AC66A352-BE59-4795-BE65-ABD032F01E84}" type="parTrans" cxnId="{7A423236-188C-4ACD-9883-36F8834F15E3}">
      <dgm:prSet/>
      <dgm:spPr/>
      <dgm:t>
        <a:bodyPr/>
        <a:lstStyle/>
        <a:p>
          <a:endParaRPr lang="zh-TW" altLang="en-US"/>
        </a:p>
      </dgm:t>
    </dgm:pt>
    <dgm:pt modelId="{313AA1A0-73BF-419F-8B54-51BA167C61A5}" type="sibTrans" cxnId="{7A423236-188C-4ACD-9883-36F8834F15E3}">
      <dgm:prSet/>
      <dgm:spPr/>
      <dgm:t>
        <a:bodyPr/>
        <a:lstStyle/>
        <a:p>
          <a:endParaRPr lang="zh-TW" altLang="en-US"/>
        </a:p>
      </dgm:t>
    </dgm:pt>
    <dgm:pt modelId="{92222684-6383-4735-A894-EC2D8F2124AB}" type="pres">
      <dgm:prSet presAssocID="{FABF4EBA-73E5-4B4A-B4BE-5D0728DDF0A0}" presName="Name0" presStyleCnt="0">
        <dgm:presLayoutVars>
          <dgm:dir/>
          <dgm:animLvl val="lvl"/>
          <dgm:resizeHandles val="exact"/>
        </dgm:presLayoutVars>
      </dgm:prSet>
      <dgm:spPr/>
      <dgm:t>
        <a:bodyPr/>
        <a:lstStyle/>
        <a:p>
          <a:endParaRPr lang="zh-TW" altLang="en-US"/>
        </a:p>
      </dgm:t>
    </dgm:pt>
    <dgm:pt modelId="{A5178B8A-77EF-40BF-8921-D9692DCEDEAB}" type="pres">
      <dgm:prSet presAssocID="{E4A1EBB4-D39A-4D6E-A7E0-3FDF7F049E0E}" presName="composite" presStyleCnt="0"/>
      <dgm:spPr/>
    </dgm:pt>
    <dgm:pt modelId="{AF2A1CEA-EDA7-469D-97B0-E1106174A4F1}" type="pres">
      <dgm:prSet presAssocID="{E4A1EBB4-D39A-4D6E-A7E0-3FDF7F049E0E}" presName="parTx" presStyleLbl="alignNode1" presStyleIdx="0" presStyleCnt="2">
        <dgm:presLayoutVars>
          <dgm:chMax val="0"/>
          <dgm:chPref val="0"/>
          <dgm:bulletEnabled val="1"/>
        </dgm:presLayoutVars>
      </dgm:prSet>
      <dgm:spPr/>
      <dgm:t>
        <a:bodyPr/>
        <a:lstStyle/>
        <a:p>
          <a:endParaRPr lang="zh-TW" altLang="en-US"/>
        </a:p>
      </dgm:t>
    </dgm:pt>
    <dgm:pt modelId="{CB7CA0C3-5174-4BF6-A50E-12806AD19BFE}" type="pres">
      <dgm:prSet presAssocID="{E4A1EBB4-D39A-4D6E-A7E0-3FDF7F049E0E}" presName="desTx" presStyleLbl="alignAccFollowNode1" presStyleIdx="0" presStyleCnt="2">
        <dgm:presLayoutVars>
          <dgm:bulletEnabled val="1"/>
        </dgm:presLayoutVars>
      </dgm:prSet>
      <dgm:spPr/>
      <dgm:t>
        <a:bodyPr/>
        <a:lstStyle/>
        <a:p>
          <a:endParaRPr lang="zh-TW" altLang="en-US"/>
        </a:p>
      </dgm:t>
    </dgm:pt>
    <dgm:pt modelId="{2C993241-5E2C-4F63-8F8A-D9949DDB720A}" type="pres">
      <dgm:prSet presAssocID="{17603063-77FA-4F7D-A1C9-DF40F1F75996}" presName="space" presStyleCnt="0"/>
      <dgm:spPr/>
    </dgm:pt>
    <dgm:pt modelId="{5917A22E-C59C-4DD7-8C6A-A00CE8AB2BD1}" type="pres">
      <dgm:prSet presAssocID="{77F9DB03-9D2B-4BF8-B8E7-887802EC4E0A}" presName="composite" presStyleCnt="0"/>
      <dgm:spPr/>
    </dgm:pt>
    <dgm:pt modelId="{250695A9-FC4C-4B3A-BBB1-01E6A70DD9B1}" type="pres">
      <dgm:prSet presAssocID="{77F9DB03-9D2B-4BF8-B8E7-887802EC4E0A}" presName="parTx" presStyleLbl="alignNode1" presStyleIdx="1" presStyleCnt="2">
        <dgm:presLayoutVars>
          <dgm:chMax val="0"/>
          <dgm:chPref val="0"/>
          <dgm:bulletEnabled val="1"/>
        </dgm:presLayoutVars>
      </dgm:prSet>
      <dgm:spPr/>
      <dgm:t>
        <a:bodyPr/>
        <a:lstStyle/>
        <a:p>
          <a:endParaRPr lang="zh-TW" altLang="en-US"/>
        </a:p>
      </dgm:t>
    </dgm:pt>
    <dgm:pt modelId="{A228CC51-C6BE-43B9-84F1-6FE1982F2811}" type="pres">
      <dgm:prSet presAssocID="{77F9DB03-9D2B-4BF8-B8E7-887802EC4E0A}" presName="desTx" presStyleLbl="alignAccFollowNode1" presStyleIdx="1" presStyleCnt="2">
        <dgm:presLayoutVars>
          <dgm:bulletEnabled val="1"/>
        </dgm:presLayoutVars>
      </dgm:prSet>
      <dgm:spPr/>
      <dgm:t>
        <a:bodyPr/>
        <a:lstStyle/>
        <a:p>
          <a:endParaRPr lang="zh-TW" altLang="en-US"/>
        </a:p>
      </dgm:t>
    </dgm:pt>
  </dgm:ptLst>
  <dgm:cxnLst>
    <dgm:cxn modelId="{4CBF00E1-66C2-428B-9743-014F4B5A53C6}" type="presOf" srcId="{E80F214F-2C52-497C-BE68-DDD6D016A977}" destId="{A228CC51-C6BE-43B9-84F1-6FE1982F2811}" srcOrd="0" destOrd="1" presId="urn:microsoft.com/office/officeart/2005/8/layout/hList1"/>
    <dgm:cxn modelId="{B29F0C9D-C688-4A58-9862-646C4CAF24FA}" type="presOf" srcId="{D09CC9D7-9D30-45EF-843B-517E3B530417}" destId="{A228CC51-C6BE-43B9-84F1-6FE1982F2811}" srcOrd="0" destOrd="4" presId="urn:microsoft.com/office/officeart/2005/8/layout/hList1"/>
    <dgm:cxn modelId="{7365F103-8282-47B1-B5F7-A63927CB8DB3}" type="presOf" srcId="{E4A1EBB4-D39A-4D6E-A7E0-3FDF7F049E0E}" destId="{AF2A1CEA-EDA7-469D-97B0-E1106174A4F1}" srcOrd="0" destOrd="0" presId="urn:microsoft.com/office/officeart/2005/8/layout/hList1"/>
    <dgm:cxn modelId="{CA83F1F4-5C9D-48AE-A29D-B12B1B1330EA}" type="presOf" srcId="{003EE496-4A51-49B3-8F65-7984AC4651B7}" destId="{A228CC51-C6BE-43B9-84F1-6FE1982F2811}" srcOrd="0" destOrd="0" presId="urn:microsoft.com/office/officeart/2005/8/layout/hList1"/>
    <dgm:cxn modelId="{D3158A4D-CC6D-4763-9CCE-734FCD4B0293}" type="presOf" srcId="{DF80B292-3E60-48F9-9B02-58D5FF5B1F52}" destId="{CB7CA0C3-5174-4BF6-A50E-12806AD19BFE}" srcOrd="0" destOrd="1" presId="urn:microsoft.com/office/officeart/2005/8/layout/hList1"/>
    <dgm:cxn modelId="{7A423236-188C-4ACD-9883-36F8834F15E3}" srcId="{77F9DB03-9D2B-4BF8-B8E7-887802EC4E0A}" destId="{7833BA89-C60F-42AB-B565-3B7DEB7EAC52}" srcOrd="6" destOrd="0" parTransId="{AC66A352-BE59-4795-BE65-ABD032F01E84}" sibTransId="{313AA1A0-73BF-419F-8B54-51BA167C61A5}"/>
    <dgm:cxn modelId="{3B4803C2-EFF8-4F73-A012-2C6AEDF0ACDE}" srcId="{77F9DB03-9D2B-4BF8-B8E7-887802EC4E0A}" destId="{F896890F-83E6-43EF-9633-287D04BD84B0}" srcOrd="2" destOrd="0" parTransId="{E9B717F1-5C0F-4143-9CF7-8CA19481448D}" sibTransId="{179972E1-A8F5-4CB7-86F6-E7B2B91F171F}"/>
    <dgm:cxn modelId="{9401087A-51AE-4442-9CFD-29547F89D6AE}" srcId="{77F9DB03-9D2B-4BF8-B8E7-887802EC4E0A}" destId="{003EE496-4A51-49B3-8F65-7984AC4651B7}" srcOrd="0" destOrd="0" parTransId="{0B18AADB-8F1D-4B8E-B0AC-6190A571DB36}" sibTransId="{9D4B41EB-DD00-40AC-91B6-C2E44CB70115}"/>
    <dgm:cxn modelId="{E39F48FF-FB82-46AB-9041-C26E4B5194C4}" srcId="{E4A1EBB4-D39A-4D6E-A7E0-3FDF7F049E0E}" destId="{FCD39FDD-A2F1-49E5-BDD6-DF5028BB081E}" srcOrd="2" destOrd="0" parTransId="{6E18587C-CBF5-40A8-BA5A-F9315D248CE5}" sibTransId="{9A222248-88FA-4192-A166-78CA4401BFC8}"/>
    <dgm:cxn modelId="{E835CD3A-1D6C-4D5B-A160-3FCB146D526A}" srcId="{E4A1EBB4-D39A-4D6E-A7E0-3FDF7F049E0E}" destId="{DF80B292-3E60-48F9-9B02-58D5FF5B1F52}" srcOrd="1" destOrd="0" parTransId="{61381F3C-BF3A-4583-8001-96910302F7D1}" sibTransId="{E9D544DB-5F05-45C8-B18A-D42061D034D7}"/>
    <dgm:cxn modelId="{6912C096-5145-4095-B1D9-6CB980A1E041}" srcId="{E4A1EBB4-D39A-4D6E-A7E0-3FDF7F049E0E}" destId="{98D33023-AC0E-467B-9396-0CAFD8DB1C96}" srcOrd="0" destOrd="0" parTransId="{C217A114-BAE2-4675-AF9B-E26BE3638A74}" sibTransId="{49637A52-E230-4C72-B792-F36C3CE352C6}"/>
    <dgm:cxn modelId="{0AB6AC6C-35BA-452C-A27F-E727F130016E}" srcId="{FABF4EBA-73E5-4B4A-B4BE-5D0728DDF0A0}" destId="{77F9DB03-9D2B-4BF8-B8E7-887802EC4E0A}" srcOrd="1" destOrd="0" parTransId="{09803F90-D37F-4C53-BA88-A9EE3B9F2DD6}" sibTransId="{D6E20EEC-1409-4E9D-A229-54903BB28780}"/>
    <dgm:cxn modelId="{D12B9A63-8E53-4919-BF5B-99E2C720ABF1}" type="presOf" srcId="{7833BA89-C60F-42AB-B565-3B7DEB7EAC52}" destId="{A228CC51-C6BE-43B9-84F1-6FE1982F2811}" srcOrd="0" destOrd="6" presId="urn:microsoft.com/office/officeart/2005/8/layout/hList1"/>
    <dgm:cxn modelId="{2DB30860-F8F4-4ABC-B30C-25F1A062F248}" type="presOf" srcId="{77F9DB03-9D2B-4BF8-B8E7-887802EC4E0A}" destId="{250695A9-FC4C-4B3A-BBB1-01E6A70DD9B1}" srcOrd="0" destOrd="0" presId="urn:microsoft.com/office/officeart/2005/8/layout/hList1"/>
    <dgm:cxn modelId="{482FB421-4287-4B91-BCD5-31504AD0FB49}" type="presOf" srcId="{FCD39FDD-A2F1-49E5-BDD6-DF5028BB081E}" destId="{CB7CA0C3-5174-4BF6-A50E-12806AD19BFE}" srcOrd="0" destOrd="2" presId="urn:microsoft.com/office/officeart/2005/8/layout/hList1"/>
    <dgm:cxn modelId="{7B5456C0-B291-4022-A6B6-BF6CDFD4194C}" type="presOf" srcId="{9803C1AE-F2C3-4581-947F-34E74810675A}" destId="{A228CC51-C6BE-43B9-84F1-6FE1982F2811}" srcOrd="0" destOrd="5" presId="urn:microsoft.com/office/officeart/2005/8/layout/hList1"/>
    <dgm:cxn modelId="{4BEABEB1-2DC1-459E-B8DE-D1A62BCE258F}" type="presOf" srcId="{F896890F-83E6-43EF-9633-287D04BD84B0}" destId="{A228CC51-C6BE-43B9-84F1-6FE1982F2811}" srcOrd="0" destOrd="2" presId="urn:microsoft.com/office/officeart/2005/8/layout/hList1"/>
    <dgm:cxn modelId="{99E671B5-D183-40A6-A6B7-BF30F532892E}" srcId="{77F9DB03-9D2B-4BF8-B8E7-887802EC4E0A}" destId="{9803C1AE-F2C3-4581-947F-34E74810675A}" srcOrd="5" destOrd="0" parTransId="{5BFD2099-C93E-4D5C-AF23-ADCADA2964C8}" sibTransId="{D6D9126B-4DC5-4424-9875-96D9FB73F588}"/>
    <dgm:cxn modelId="{269F98CC-B5A2-4224-83BE-C637A543672D}" type="presOf" srcId="{98D33023-AC0E-467B-9396-0CAFD8DB1C96}" destId="{CB7CA0C3-5174-4BF6-A50E-12806AD19BFE}" srcOrd="0" destOrd="0" presId="urn:microsoft.com/office/officeart/2005/8/layout/hList1"/>
    <dgm:cxn modelId="{D2A68701-26C2-4307-BFCA-4623AD6B850D}" srcId="{77F9DB03-9D2B-4BF8-B8E7-887802EC4E0A}" destId="{D09CC9D7-9D30-45EF-843B-517E3B530417}" srcOrd="4" destOrd="0" parTransId="{49F6BA8A-403A-423E-9F6A-6B0CB5BD22D8}" sibTransId="{6926100E-00CE-4539-80DC-F94FC0DDAB06}"/>
    <dgm:cxn modelId="{DB64E32B-BB82-44B0-8BFB-52AB7C33B941}" type="presOf" srcId="{FABF4EBA-73E5-4B4A-B4BE-5D0728DDF0A0}" destId="{92222684-6383-4735-A894-EC2D8F2124AB}" srcOrd="0" destOrd="0" presId="urn:microsoft.com/office/officeart/2005/8/layout/hList1"/>
    <dgm:cxn modelId="{8A4F90FD-58F5-4B6E-9E07-7D3FA639027E}" srcId="{77F9DB03-9D2B-4BF8-B8E7-887802EC4E0A}" destId="{36806649-BA7F-4830-8C8B-657C2A4FFA33}" srcOrd="3" destOrd="0" parTransId="{6C5CF1BF-B1BB-4EB1-A40A-FB8E246AF6BA}" sibTransId="{C80A2553-3AE5-4A2C-9D1A-E9DE8B84C1E4}"/>
    <dgm:cxn modelId="{C67419E4-F219-479B-A857-A49F2C98DC2A}" srcId="{E4A1EBB4-D39A-4D6E-A7E0-3FDF7F049E0E}" destId="{ADBAB050-2115-487E-8F84-068613578BC2}" srcOrd="3" destOrd="0" parTransId="{E176E263-BDD0-4131-95E9-80B5214FB8A4}" sibTransId="{583543DD-FBBC-490F-B2D5-34D84A0F0611}"/>
    <dgm:cxn modelId="{A4B1C05F-F500-441E-B0F9-805FB3999278}" type="presOf" srcId="{36806649-BA7F-4830-8C8B-657C2A4FFA33}" destId="{A228CC51-C6BE-43B9-84F1-6FE1982F2811}" srcOrd="0" destOrd="3" presId="urn:microsoft.com/office/officeart/2005/8/layout/hList1"/>
    <dgm:cxn modelId="{5341E436-204E-4036-917B-0C6CB8E45272}" srcId="{77F9DB03-9D2B-4BF8-B8E7-887802EC4E0A}" destId="{E80F214F-2C52-497C-BE68-DDD6D016A977}" srcOrd="1" destOrd="0" parTransId="{F5E437B3-0452-4776-BE8D-4DA953CB01BA}" sibTransId="{C0ACB2D7-5B12-436D-8F7F-705C6D3B5668}"/>
    <dgm:cxn modelId="{0179FA65-3302-409D-AFF5-F5698B0843B5}" srcId="{FABF4EBA-73E5-4B4A-B4BE-5D0728DDF0A0}" destId="{E4A1EBB4-D39A-4D6E-A7E0-3FDF7F049E0E}" srcOrd="0" destOrd="0" parTransId="{864704CD-0D52-4A0D-BF36-78E3FBA4603B}" sibTransId="{17603063-77FA-4F7D-A1C9-DF40F1F75996}"/>
    <dgm:cxn modelId="{3AE87483-0048-4A62-9FB1-703D70AD3FDE}" type="presOf" srcId="{ADBAB050-2115-487E-8F84-068613578BC2}" destId="{CB7CA0C3-5174-4BF6-A50E-12806AD19BFE}" srcOrd="0" destOrd="3" presId="urn:microsoft.com/office/officeart/2005/8/layout/hList1"/>
    <dgm:cxn modelId="{23089EBF-8851-4605-98E1-B510AE43CE0E}" type="presParOf" srcId="{92222684-6383-4735-A894-EC2D8F2124AB}" destId="{A5178B8A-77EF-40BF-8921-D9692DCEDEAB}" srcOrd="0" destOrd="0" presId="urn:microsoft.com/office/officeart/2005/8/layout/hList1"/>
    <dgm:cxn modelId="{DAD03F9B-4D1A-497B-A754-27F623464DEE}" type="presParOf" srcId="{A5178B8A-77EF-40BF-8921-D9692DCEDEAB}" destId="{AF2A1CEA-EDA7-469D-97B0-E1106174A4F1}" srcOrd="0" destOrd="0" presId="urn:microsoft.com/office/officeart/2005/8/layout/hList1"/>
    <dgm:cxn modelId="{ABE55B22-E5DD-4AF9-83D4-E7AE26DD4F9D}" type="presParOf" srcId="{A5178B8A-77EF-40BF-8921-D9692DCEDEAB}" destId="{CB7CA0C3-5174-4BF6-A50E-12806AD19BFE}" srcOrd="1" destOrd="0" presId="urn:microsoft.com/office/officeart/2005/8/layout/hList1"/>
    <dgm:cxn modelId="{91EA499B-B206-4F43-9A94-E8FADF3B8836}" type="presParOf" srcId="{92222684-6383-4735-A894-EC2D8F2124AB}" destId="{2C993241-5E2C-4F63-8F8A-D9949DDB720A}" srcOrd="1" destOrd="0" presId="urn:microsoft.com/office/officeart/2005/8/layout/hList1"/>
    <dgm:cxn modelId="{3F71AF32-0329-4E05-B4D8-F05309BE5C03}" type="presParOf" srcId="{92222684-6383-4735-A894-EC2D8F2124AB}" destId="{5917A22E-C59C-4DD7-8C6A-A00CE8AB2BD1}" srcOrd="2" destOrd="0" presId="urn:microsoft.com/office/officeart/2005/8/layout/hList1"/>
    <dgm:cxn modelId="{81C23556-0B55-4ED5-9C22-48C3E5323855}" type="presParOf" srcId="{5917A22E-C59C-4DD7-8C6A-A00CE8AB2BD1}" destId="{250695A9-FC4C-4B3A-BBB1-01E6A70DD9B1}" srcOrd="0" destOrd="0" presId="urn:microsoft.com/office/officeart/2005/8/layout/hList1"/>
    <dgm:cxn modelId="{13413A74-86D8-49BD-A9F2-056B99FFD85D}" type="presParOf" srcId="{5917A22E-C59C-4DD7-8C6A-A00CE8AB2BD1}" destId="{A228CC51-C6BE-43B9-84F1-6FE1982F2811}"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8E84C8-A359-41CF-B54C-1AA7A23337E9}"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zh-TW" altLang="en-US"/>
        </a:p>
      </dgm:t>
    </dgm:pt>
    <dgm:pt modelId="{F54C6A06-EB88-4685-B05C-CE9A2BDAA7C3}">
      <dgm:prSet/>
      <dgm:spPr/>
      <dgm:t>
        <a:bodyPr/>
        <a:lstStyle/>
        <a:p>
          <a:pPr rtl="0"/>
          <a:r>
            <a:rPr lang="zh-TW" b="1" baseline="0" dirty="0" smtClean="0">
              <a:latin typeface="Comic Sans MS" pitchFamily="66" charset="0"/>
              <a:ea typeface="微軟正黑體" pitchFamily="34" charset="-120"/>
            </a:rPr>
            <a:t>生活上的應用</a:t>
          </a:r>
          <a:r>
            <a:rPr lang="en-US" b="1" baseline="0" dirty="0" smtClean="0">
              <a:latin typeface="Comic Sans MS" pitchFamily="66" charset="0"/>
              <a:ea typeface="微軟正黑體" pitchFamily="34" charset="-120"/>
            </a:rPr>
            <a:t>——</a:t>
          </a:r>
          <a:r>
            <a:rPr lang="zh-TW" b="1" baseline="0" dirty="0" smtClean="0">
              <a:latin typeface="Comic Sans MS" pitchFamily="66" charset="0"/>
              <a:ea typeface="微軟正黑體" pitchFamily="34" charset="-120"/>
            </a:rPr>
            <a:t>負面口碑的問題</a:t>
          </a:r>
          <a:endParaRPr lang="en-US" b="1" baseline="0" dirty="0">
            <a:latin typeface="Comic Sans MS" pitchFamily="66" charset="0"/>
            <a:ea typeface="微軟正黑體" pitchFamily="34" charset="-120"/>
          </a:endParaRPr>
        </a:p>
      </dgm:t>
    </dgm:pt>
    <dgm:pt modelId="{92F42433-99ED-4281-81BC-43F60F3E24B4}" type="parTrans" cxnId="{12B93021-5E35-4E2F-8658-217444276F1C}">
      <dgm:prSet/>
      <dgm:spPr/>
      <dgm:t>
        <a:bodyPr/>
        <a:lstStyle/>
        <a:p>
          <a:endParaRPr lang="zh-TW" altLang="en-US" baseline="0">
            <a:latin typeface="Comic Sans MS" pitchFamily="66" charset="0"/>
            <a:ea typeface="微軟正黑體" pitchFamily="34" charset="-120"/>
          </a:endParaRPr>
        </a:p>
      </dgm:t>
    </dgm:pt>
    <dgm:pt modelId="{4CF3A927-0DA0-44DA-A551-440986EE4FDE}" type="sibTrans" cxnId="{12B93021-5E35-4E2F-8658-217444276F1C}">
      <dgm:prSet/>
      <dgm:spPr/>
      <dgm:t>
        <a:bodyPr/>
        <a:lstStyle/>
        <a:p>
          <a:endParaRPr lang="zh-TW" altLang="en-US" baseline="0">
            <a:latin typeface="Comic Sans MS" pitchFamily="66" charset="0"/>
            <a:ea typeface="微軟正黑體" pitchFamily="34" charset="-120"/>
          </a:endParaRPr>
        </a:p>
      </dgm:t>
    </dgm:pt>
    <dgm:pt modelId="{660C9287-31F9-4536-9968-6308706B62AE}">
      <dgm:prSet/>
      <dgm:spPr/>
      <dgm:t>
        <a:bodyPr/>
        <a:lstStyle/>
        <a:p>
          <a:pPr rtl="0"/>
          <a:r>
            <a:rPr lang="zh-TW" b="0" baseline="0" dirty="0" smtClean="0">
              <a:latin typeface="Comic Sans MS" pitchFamily="66" charset="0"/>
              <a:ea typeface="微軟正黑體" pitchFamily="34" charset="-120"/>
            </a:rPr>
            <a:t>網路空間非常的便利，讓許多消費者能在網路寫下對於業者的評論，其中負面的評論可視為負面口碑，但傳遞負面口碑須注意是否有證據，像是在 </a:t>
          </a:r>
          <a:r>
            <a:rPr lang="en-US" b="0" baseline="0" dirty="0" smtClean="0">
              <a:latin typeface="Comic Sans MS" pitchFamily="66" charset="0"/>
              <a:ea typeface="微軟正黑體" pitchFamily="34" charset="-120"/>
            </a:rPr>
            <a:t>2011 </a:t>
          </a:r>
          <a:r>
            <a:rPr lang="zh-TW" b="0" baseline="0" dirty="0" smtClean="0">
              <a:latin typeface="Comic Sans MS" pitchFamily="66" charset="0"/>
              <a:ea typeface="微軟正黑體" pitchFamily="34" charset="-120"/>
            </a:rPr>
            <a:t>年</a:t>
          </a:r>
          <a:r>
            <a:rPr lang="en-US" b="0" baseline="0" dirty="0" smtClean="0">
              <a:latin typeface="Comic Sans MS" pitchFamily="66" charset="0"/>
              <a:ea typeface="微軟正黑體" pitchFamily="34" charset="-120"/>
            </a:rPr>
            <a:t>4 </a:t>
          </a:r>
          <a:r>
            <a:rPr lang="zh-TW" b="0" baseline="0" dirty="0" smtClean="0">
              <a:latin typeface="Comic Sans MS" pitchFamily="66" charset="0"/>
              <a:ea typeface="微軟正黑體" pitchFamily="34" charset="-120"/>
            </a:rPr>
            <a:t>月，夏姓部落客在網路暗指某店家有蟑螂，還要網友別花錢消費，在 </a:t>
          </a:r>
          <a:r>
            <a:rPr lang="en-US" b="0" baseline="0" dirty="0" smtClean="0">
              <a:latin typeface="Comic Sans MS" pitchFamily="66" charset="0"/>
              <a:ea typeface="微軟正黑體" pitchFamily="34" charset="-120"/>
            </a:rPr>
            <a:t>2011 </a:t>
          </a:r>
          <a:r>
            <a:rPr lang="zh-TW" b="0" baseline="0" dirty="0" smtClean="0">
              <a:latin typeface="Comic Sans MS" pitchFamily="66" charset="0"/>
              <a:ea typeface="微軟正黑體" pitchFamily="34" charset="-120"/>
            </a:rPr>
            <a:t>年 </a:t>
          </a:r>
          <a:r>
            <a:rPr lang="en-US" b="0" baseline="0" dirty="0" smtClean="0">
              <a:latin typeface="Comic Sans MS" pitchFamily="66" charset="0"/>
              <a:ea typeface="微軟正黑體" pitchFamily="34" charset="-120"/>
            </a:rPr>
            <a:t>6</a:t>
          </a:r>
          <a:r>
            <a:rPr lang="zh-TW" b="0" baseline="0" dirty="0" smtClean="0">
              <a:latin typeface="Comic Sans MS" pitchFamily="66" charset="0"/>
              <a:ea typeface="微軟正黑體" pitchFamily="34" charset="-120"/>
            </a:rPr>
            <a:t> 月被依公然侮辱罪起訴。</a:t>
          </a:r>
          <a:endParaRPr lang="zh-TW" b="0" baseline="0" dirty="0">
            <a:latin typeface="Comic Sans MS" pitchFamily="66" charset="0"/>
            <a:ea typeface="微軟正黑體" pitchFamily="34" charset="-120"/>
          </a:endParaRPr>
        </a:p>
      </dgm:t>
    </dgm:pt>
    <dgm:pt modelId="{EBB30A9E-FBFD-42D1-B6A8-9AE1A93BFEF7}" type="parTrans" cxnId="{D25C28EB-7935-418A-8E21-1AD0932AF3DA}">
      <dgm:prSet/>
      <dgm:spPr/>
      <dgm:t>
        <a:bodyPr/>
        <a:lstStyle/>
        <a:p>
          <a:endParaRPr lang="zh-TW" altLang="en-US" baseline="0">
            <a:latin typeface="Comic Sans MS" pitchFamily="66" charset="0"/>
            <a:ea typeface="微軟正黑體" pitchFamily="34" charset="-120"/>
          </a:endParaRPr>
        </a:p>
      </dgm:t>
    </dgm:pt>
    <dgm:pt modelId="{E860C546-7F98-4BC0-BE67-9533A4C6885B}" type="sibTrans" cxnId="{D25C28EB-7935-418A-8E21-1AD0932AF3DA}">
      <dgm:prSet/>
      <dgm:spPr/>
      <dgm:t>
        <a:bodyPr/>
        <a:lstStyle/>
        <a:p>
          <a:endParaRPr lang="zh-TW" altLang="en-US" baseline="0">
            <a:latin typeface="Comic Sans MS" pitchFamily="66" charset="0"/>
            <a:ea typeface="微軟正黑體" pitchFamily="34" charset="-120"/>
          </a:endParaRPr>
        </a:p>
      </dgm:t>
    </dgm:pt>
    <dgm:pt modelId="{E819D57C-F8B2-4B96-9451-0E020EA73858}" type="pres">
      <dgm:prSet presAssocID="{428E84C8-A359-41CF-B54C-1AA7A23337E9}" presName="linear" presStyleCnt="0">
        <dgm:presLayoutVars>
          <dgm:dir/>
          <dgm:animLvl val="lvl"/>
          <dgm:resizeHandles val="exact"/>
        </dgm:presLayoutVars>
      </dgm:prSet>
      <dgm:spPr/>
      <dgm:t>
        <a:bodyPr/>
        <a:lstStyle/>
        <a:p>
          <a:endParaRPr lang="zh-TW" altLang="en-US"/>
        </a:p>
      </dgm:t>
    </dgm:pt>
    <dgm:pt modelId="{7349B315-F890-47FE-BE99-C54CEA30A87F}" type="pres">
      <dgm:prSet presAssocID="{F54C6A06-EB88-4685-B05C-CE9A2BDAA7C3}" presName="parentLin" presStyleCnt="0"/>
      <dgm:spPr/>
    </dgm:pt>
    <dgm:pt modelId="{A481405E-A752-4AC3-BE61-76A5C4D6E940}" type="pres">
      <dgm:prSet presAssocID="{F54C6A06-EB88-4685-B05C-CE9A2BDAA7C3}" presName="parentLeftMargin" presStyleLbl="node1" presStyleIdx="0" presStyleCnt="1"/>
      <dgm:spPr/>
      <dgm:t>
        <a:bodyPr/>
        <a:lstStyle/>
        <a:p>
          <a:endParaRPr lang="zh-TW" altLang="en-US"/>
        </a:p>
      </dgm:t>
    </dgm:pt>
    <dgm:pt modelId="{B07385D5-B768-44D8-A118-932236E9454F}" type="pres">
      <dgm:prSet presAssocID="{F54C6A06-EB88-4685-B05C-CE9A2BDAA7C3}" presName="parentText" presStyleLbl="node1" presStyleIdx="0" presStyleCnt="1">
        <dgm:presLayoutVars>
          <dgm:chMax val="0"/>
          <dgm:bulletEnabled val="1"/>
        </dgm:presLayoutVars>
      </dgm:prSet>
      <dgm:spPr/>
      <dgm:t>
        <a:bodyPr/>
        <a:lstStyle/>
        <a:p>
          <a:endParaRPr lang="zh-TW" altLang="en-US"/>
        </a:p>
      </dgm:t>
    </dgm:pt>
    <dgm:pt modelId="{86B5542E-9326-437E-9AD6-0BAAB1380C1C}" type="pres">
      <dgm:prSet presAssocID="{F54C6A06-EB88-4685-B05C-CE9A2BDAA7C3}" presName="negativeSpace" presStyleCnt="0"/>
      <dgm:spPr/>
    </dgm:pt>
    <dgm:pt modelId="{EB1E1E2B-5EB9-47E6-8AC6-37A3A9257393}" type="pres">
      <dgm:prSet presAssocID="{F54C6A06-EB88-4685-B05C-CE9A2BDAA7C3}" presName="childText" presStyleLbl="conFgAcc1" presStyleIdx="0" presStyleCnt="1">
        <dgm:presLayoutVars>
          <dgm:bulletEnabled val="1"/>
        </dgm:presLayoutVars>
      </dgm:prSet>
      <dgm:spPr/>
      <dgm:t>
        <a:bodyPr/>
        <a:lstStyle/>
        <a:p>
          <a:endParaRPr lang="zh-TW" altLang="en-US"/>
        </a:p>
      </dgm:t>
    </dgm:pt>
  </dgm:ptLst>
  <dgm:cxnLst>
    <dgm:cxn modelId="{1D2085E9-23DC-4DCE-8ADF-0443166EE36B}" type="presOf" srcId="{F54C6A06-EB88-4685-B05C-CE9A2BDAA7C3}" destId="{B07385D5-B768-44D8-A118-932236E9454F}" srcOrd="1" destOrd="0" presId="urn:microsoft.com/office/officeart/2005/8/layout/list1"/>
    <dgm:cxn modelId="{12B93021-5E35-4E2F-8658-217444276F1C}" srcId="{428E84C8-A359-41CF-B54C-1AA7A23337E9}" destId="{F54C6A06-EB88-4685-B05C-CE9A2BDAA7C3}" srcOrd="0" destOrd="0" parTransId="{92F42433-99ED-4281-81BC-43F60F3E24B4}" sibTransId="{4CF3A927-0DA0-44DA-A551-440986EE4FDE}"/>
    <dgm:cxn modelId="{66DEB31F-3187-4167-932D-377A2D43AE6A}" type="presOf" srcId="{F54C6A06-EB88-4685-B05C-CE9A2BDAA7C3}" destId="{A481405E-A752-4AC3-BE61-76A5C4D6E940}" srcOrd="0" destOrd="0" presId="urn:microsoft.com/office/officeart/2005/8/layout/list1"/>
    <dgm:cxn modelId="{DC5910ED-5AA8-4004-8629-68FF7E5C44FF}" type="presOf" srcId="{428E84C8-A359-41CF-B54C-1AA7A23337E9}" destId="{E819D57C-F8B2-4B96-9451-0E020EA73858}" srcOrd="0" destOrd="0" presId="urn:microsoft.com/office/officeart/2005/8/layout/list1"/>
    <dgm:cxn modelId="{9E8B0B90-2759-443B-B040-326E2878C2EF}" type="presOf" srcId="{660C9287-31F9-4536-9968-6308706B62AE}" destId="{EB1E1E2B-5EB9-47E6-8AC6-37A3A9257393}" srcOrd="0" destOrd="0" presId="urn:microsoft.com/office/officeart/2005/8/layout/list1"/>
    <dgm:cxn modelId="{D25C28EB-7935-418A-8E21-1AD0932AF3DA}" srcId="{F54C6A06-EB88-4685-B05C-CE9A2BDAA7C3}" destId="{660C9287-31F9-4536-9968-6308706B62AE}" srcOrd="0" destOrd="0" parTransId="{EBB30A9E-FBFD-42D1-B6A8-9AE1A93BFEF7}" sibTransId="{E860C546-7F98-4BC0-BE67-9533A4C6885B}"/>
    <dgm:cxn modelId="{271B416C-EB54-4114-ABB2-6A07F0776AFF}" type="presParOf" srcId="{E819D57C-F8B2-4B96-9451-0E020EA73858}" destId="{7349B315-F890-47FE-BE99-C54CEA30A87F}" srcOrd="0" destOrd="0" presId="urn:microsoft.com/office/officeart/2005/8/layout/list1"/>
    <dgm:cxn modelId="{86582D63-AEC4-4EFD-AFB9-27CEEB7D00CD}" type="presParOf" srcId="{7349B315-F890-47FE-BE99-C54CEA30A87F}" destId="{A481405E-A752-4AC3-BE61-76A5C4D6E940}" srcOrd="0" destOrd="0" presId="urn:microsoft.com/office/officeart/2005/8/layout/list1"/>
    <dgm:cxn modelId="{8FE5AAA2-5F51-4C9B-B6E6-44C162B88E1E}" type="presParOf" srcId="{7349B315-F890-47FE-BE99-C54CEA30A87F}" destId="{B07385D5-B768-44D8-A118-932236E9454F}" srcOrd="1" destOrd="0" presId="urn:microsoft.com/office/officeart/2005/8/layout/list1"/>
    <dgm:cxn modelId="{090619FC-9D23-4056-816B-8A8DD551EA68}" type="presParOf" srcId="{E819D57C-F8B2-4B96-9451-0E020EA73858}" destId="{86B5542E-9326-437E-9AD6-0BAAB1380C1C}" srcOrd="1" destOrd="0" presId="urn:microsoft.com/office/officeart/2005/8/layout/list1"/>
    <dgm:cxn modelId="{4A00339D-1FD7-4545-8E8A-B526C5C7035A}" type="presParOf" srcId="{E819D57C-F8B2-4B96-9451-0E020EA73858}" destId="{EB1E1E2B-5EB9-47E6-8AC6-37A3A9257393}" srcOrd="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F2A1CEA-EDA7-469D-97B0-E1106174A4F1}">
      <dsp:nvSpPr>
        <dsp:cNvPr id="0" name=""/>
        <dsp:cNvSpPr/>
      </dsp:nvSpPr>
      <dsp:spPr>
        <a:xfrm>
          <a:off x="39" y="8575"/>
          <a:ext cx="3806995" cy="748800"/>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zh-TW" altLang="en-US" sz="2600" kern="1200" dirty="0" smtClean="0">
              <a:latin typeface="Comic Sans MS" pitchFamily="66" charset="0"/>
              <a:ea typeface="微軟正黑體" pitchFamily="34" charset="-120"/>
            </a:rPr>
            <a:t>本章架構</a:t>
          </a:r>
          <a:endParaRPr lang="zh-TW" altLang="en-US" sz="2600" kern="1200" dirty="0">
            <a:latin typeface="Comic Sans MS" pitchFamily="66" charset="0"/>
            <a:ea typeface="微軟正黑體" pitchFamily="34" charset="-120"/>
          </a:endParaRPr>
        </a:p>
      </dsp:txBody>
      <dsp:txXfrm>
        <a:off x="39" y="8575"/>
        <a:ext cx="3806995" cy="748800"/>
      </dsp:txXfrm>
    </dsp:sp>
    <dsp:sp modelId="{CB7CA0C3-5174-4BF6-A50E-12806AD19BFE}">
      <dsp:nvSpPr>
        <dsp:cNvPr id="0" name=""/>
        <dsp:cNvSpPr/>
      </dsp:nvSpPr>
      <dsp:spPr>
        <a:xfrm>
          <a:off x="39" y="757375"/>
          <a:ext cx="3806995" cy="4491849"/>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zh-TW" altLang="en-US" sz="2600" kern="1200" dirty="0" smtClean="0">
              <a:latin typeface="Comic Sans MS" pitchFamily="66" charset="0"/>
              <a:ea typeface="微軟正黑體" pitchFamily="34" charset="-120"/>
            </a:rPr>
            <a:t>一對一網路行銷</a:t>
          </a:r>
          <a:endParaRPr lang="zh-TW" altLang="en-US" sz="2600" kern="1200" dirty="0">
            <a:latin typeface="Comic Sans MS" pitchFamily="66" charset="0"/>
            <a:ea typeface="微軟正黑體" pitchFamily="34" charset="-120"/>
          </a:endParaRPr>
        </a:p>
        <a:p>
          <a:pPr marL="228600" lvl="1" indent="-228600" algn="l" defTabSz="1155700">
            <a:lnSpc>
              <a:spcPct val="90000"/>
            </a:lnSpc>
            <a:spcBef>
              <a:spcPct val="0"/>
            </a:spcBef>
            <a:spcAft>
              <a:spcPct val="15000"/>
            </a:spcAft>
            <a:buChar char="••"/>
          </a:pPr>
          <a:r>
            <a:rPr lang="zh-TW" altLang="en-US" sz="2600" kern="1200" dirty="0" smtClean="0">
              <a:latin typeface="Comic Sans MS" pitchFamily="66" charset="0"/>
              <a:ea typeface="微軟正黑體" pitchFamily="34" charset="-120"/>
            </a:rPr>
            <a:t>網路口碑</a:t>
          </a:r>
        </a:p>
        <a:p>
          <a:pPr marL="228600" lvl="1" indent="-228600" algn="l" defTabSz="1155700">
            <a:lnSpc>
              <a:spcPct val="90000"/>
            </a:lnSpc>
            <a:spcBef>
              <a:spcPct val="0"/>
            </a:spcBef>
            <a:spcAft>
              <a:spcPct val="15000"/>
            </a:spcAft>
            <a:buChar char="••"/>
          </a:pPr>
          <a:r>
            <a:rPr lang="zh-TW" altLang="en-US" sz="2600" kern="1200" dirty="0" smtClean="0">
              <a:latin typeface="Comic Sans MS" pitchFamily="66" charset="0"/>
              <a:ea typeface="微軟正黑體" pitchFamily="34" charset="-120"/>
            </a:rPr>
            <a:t>行動行銷</a:t>
          </a:r>
        </a:p>
        <a:p>
          <a:pPr marL="228600" lvl="1" indent="-228600" algn="l" defTabSz="1155700">
            <a:lnSpc>
              <a:spcPct val="90000"/>
            </a:lnSpc>
            <a:spcBef>
              <a:spcPct val="0"/>
            </a:spcBef>
            <a:spcAft>
              <a:spcPct val="15000"/>
            </a:spcAft>
            <a:buChar char="••"/>
          </a:pPr>
          <a:r>
            <a:rPr lang="zh-TW" altLang="en-US" sz="2600" kern="1200" dirty="0" smtClean="0">
              <a:latin typeface="Comic Sans MS" pitchFamily="66" charset="0"/>
              <a:ea typeface="微軟正黑體" pitchFamily="34" charset="-120"/>
            </a:rPr>
            <a:t>結論</a:t>
          </a:r>
        </a:p>
      </dsp:txBody>
      <dsp:txXfrm>
        <a:off x="39" y="757375"/>
        <a:ext cx="3806995" cy="4491849"/>
      </dsp:txXfrm>
    </dsp:sp>
    <dsp:sp modelId="{250695A9-FC4C-4B3A-BBB1-01E6A70DD9B1}">
      <dsp:nvSpPr>
        <dsp:cNvPr id="0" name=""/>
        <dsp:cNvSpPr/>
      </dsp:nvSpPr>
      <dsp:spPr>
        <a:xfrm>
          <a:off x="4340014" y="8575"/>
          <a:ext cx="3806995" cy="748800"/>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zh-TW" altLang="en-US" sz="2600" kern="1200" dirty="0" smtClean="0">
              <a:latin typeface="Comic Sans MS" pitchFamily="66" charset="0"/>
              <a:ea typeface="微軟正黑體" pitchFamily="34" charset="-120"/>
            </a:rPr>
            <a:t>學習重點</a:t>
          </a:r>
          <a:endParaRPr lang="zh-TW" altLang="en-US" sz="2600" kern="1200" dirty="0">
            <a:latin typeface="Comic Sans MS" pitchFamily="66" charset="0"/>
            <a:ea typeface="微軟正黑體" pitchFamily="34" charset="-120"/>
          </a:endParaRPr>
        </a:p>
      </dsp:txBody>
      <dsp:txXfrm>
        <a:off x="4340014" y="8575"/>
        <a:ext cx="3806995" cy="748800"/>
      </dsp:txXfrm>
    </dsp:sp>
    <dsp:sp modelId="{A228CC51-C6BE-43B9-84F1-6FE1982F2811}">
      <dsp:nvSpPr>
        <dsp:cNvPr id="0" name=""/>
        <dsp:cNvSpPr/>
      </dsp:nvSpPr>
      <dsp:spPr>
        <a:xfrm>
          <a:off x="4340014" y="757375"/>
          <a:ext cx="3806995" cy="4491849"/>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zh-TW" altLang="en-US" sz="2600" kern="1200" dirty="0" smtClean="0">
              <a:latin typeface="Comic Sans MS" pitchFamily="66" charset="0"/>
              <a:ea typeface="微軟正黑體" pitchFamily="34" charset="-120"/>
            </a:rPr>
            <a:t>一對一網路行銷</a:t>
          </a:r>
          <a:endParaRPr lang="zh-TW" altLang="en-US" sz="2600" kern="1200" dirty="0">
            <a:latin typeface="Comic Sans MS" pitchFamily="66" charset="0"/>
            <a:ea typeface="微軟正黑體" pitchFamily="34" charset="-120"/>
          </a:endParaRPr>
        </a:p>
        <a:p>
          <a:pPr marL="228600" lvl="1" indent="-228600" algn="l" defTabSz="1155700">
            <a:lnSpc>
              <a:spcPct val="90000"/>
            </a:lnSpc>
            <a:spcBef>
              <a:spcPct val="0"/>
            </a:spcBef>
            <a:spcAft>
              <a:spcPct val="15000"/>
            </a:spcAft>
            <a:buChar char="••"/>
          </a:pPr>
          <a:r>
            <a:rPr lang="zh-TW" altLang="en-US" sz="2600" kern="1200" dirty="0" smtClean="0">
              <a:latin typeface="Comic Sans MS" pitchFamily="66" charset="0"/>
              <a:ea typeface="微軟正黑體" pitchFamily="34" charset="-120"/>
            </a:rPr>
            <a:t>口碑</a:t>
          </a:r>
        </a:p>
        <a:p>
          <a:pPr marL="228600" lvl="1" indent="-228600" algn="l" defTabSz="1155700">
            <a:lnSpc>
              <a:spcPct val="90000"/>
            </a:lnSpc>
            <a:spcBef>
              <a:spcPct val="0"/>
            </a:spcBef>
            <a:spcAft>
              <a:spcPct val="15000"/>
            </a:spcAft>
            <a:buChar char="••"/>
          </a:pPr>
          <a:r>
            <a:rPr lang="zh-TW" altLang="en-US" sz="2600" kern="1200" dirty="0" smtClean="0">
              <a:latin typeface="Comic Sans MS" pitchFamily="66" charset="0"/>
              <a:ea typeface="微軟正黑體" pitchFamily="34" charset="-120"/>
            </a:rPr>
            <a:t>網路口碑</a:t>
          </a:r>
        </a:p>
        <a:p>
          <a:pPr marL="228600" lvl="1" indent="-228600" algn="l" defTabSz="1155700">
            <a:lnSpc>
              <a:spcPct val="90000"/>
            </a:lnSpc>
            <a:spcBef>
              <a:spcPct val="0"/>
            </a:spcBef>
            <a:spcAft>
              <a:spcPct val="15000"/>
            </a:spcAft>
            <a:buChar char="••"/>
          </a:pPr>
          <a:r>
            <a:rPr lang="zh-TW" altLang="en-US" sz="2600" kern="1200" dirty="0" smtClean="0">
              <a:latin typeface="Comic Sans MS" pitchFamily="66" charset="0"/>
              <a:ea typeface="微軟正黑體" pitchFamily="34" charset="-120"/>
            </a:rPr>
            <a:t>行動行銷</a:t>
          </a:r>
        </a:p>
        <a:p>
          <a:pPr marL="228600" lvl="1" indent="-228600" algn="l" defTabSz="1155700">
            <a:lnSpc>
              <a:spcPct val="90000"/>
            </a:lnSpc>
            <a:spcBef>
              <a:spcPct val="0"/>
            </a:spcBef>
            <a:spcAft>
              <a:spcPct val="15000"/>
            </a:spcAft>
            <a:buChar char="••"/>
          </a:pPr>
          <a:r>
            <a:rPr lang="zh-TW" altLang="en-US" sz="2600" kern="1200" dirty="0" smtClean="0">
              <a:latin typeface="Comic Sans MS" pitchFamily="66" charset="0"/>
              <a:ea typeface="微軟正黑體" pitchFamily="34" charset="-120"/>
            </a:rPr>
            <a:t>行動通訊</a:t>
          </a:r>
        </a:p>
        <a:p>
          <a:pPr marL="228600" lvl="1" indent="-228600" algn="l" defTabSz="1155700">
            <a:lnSpc>
              <a:spcPct val="90000"/>
            </a:lnSpc>
            <a:spcBef>
              <a:spcPct val="0"/>
            </a:spcBef>
            <a:spcAft>
              <a:spcPct val="15000"/>
            </a:spcAft>
            <a:buChar char="••"/>
          </a:pPr>
          <a:r>
            <a:rPr lang="zh-TW" altLang="en-US" sz="2600" kern="1200" dirty="0" smtClean="0">
              <a:latin typeface="Comic Sans MS" pitchFamily="66" charset="0"/>
              <a:ea typeface="微軟正黑體" pitchFamily="34" charset="-120"/>
            </a:rPr>
            <a:t>無線網路</a:t>
          </a:r>
        </a:p>
        <a:p>
          <a:pPr marL="228600" lvl="1" indent="-228600" algn="l" defTabSz="1155700">
            <a:lnSpc>
              <a:spcPct val="90000"/>
            </a:lnSpc>
            <a:spcBef>
              <a:spcPct val="0"/>
            </a:spcBef>
            <a:spcAft>
              <a:spcPct val="15000"/>
            </a:spcAft>
            <a:buChar char="••"/>
          </a:pPr>
          <a:r>
            <a:rPr lang="zh-TW" altLang="en-US" sz="2600" kern="1200" dirty="0" smtClean="0">
              <a:latin typeface="Comic Sans MS" pitchFamily="66" charset="0"/>
              <a:ea typeface="微軟正黑體" pitchFamily="34" charset="-120"/>
            </a:rPr>
            <a:t>物聯網</a:t>
          </a:r>
        </a:p>
      </dsp:txBody>
      <dsp:txXfrm>
        <a:off x="4340014" y="757375"/>
        <a:ext cx="3806995" cy="449184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B1E1E2B-5EB9-47E6-8AC6-37A3A9257393}">
      <dsp:nvSpPr>
        <dsp:cNvPr id="0" name=""/>
        <dsp:cNvSpPr/>
      </dsp:nvSpPr>
      <dsp:spPr>
        <a:xfrm>
          <a:off x="0" y="515641"/>
          <a:ext cx="8147248" cy="28413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2317" tIns="458216" rIns="632317" bIns="156464" numCol="1" spcCol="1270" anchor="t" anchorCtr="0">
          <a:noAutofit/>
        </a:bodyPr>
        <a:lstStyle/>
        <a:p>
          <a:pPr marL="228600" lvl="1" indent="-228600" algn="l" defTabSz="977900" rtl="0">
            <a:lnSpc>
              <a:spcPct val="90000"/>
            </a:lnSpc>
            <a:spcBef>
              <a:spcPct val="0"/>
            </a:spcBef>
            <a:spcAft>
              <a:spcPct val="15000"/>
            </a:spcAft>
            <a:buChar char="••"/>
          </a:pPr>
          <a:r>
            <a:rPr lang="zh-TW" sz="2200" b="0" kern="1200" baseline="0" dirty="0" smtClean="0">
              <a:latin typeface="Comic Sans MS" pitchFamily="66" charset="0"/>
              <a:ea typeface="微軟正黑體" pitchFamily="34" charset="-120"/>
            </a:rPr>
            <a:t>網路空間非常的便利，讓許多消費者能在網路寫下對於業者的評論，其中負面的評論可視為負面口碑，但傳遞負面口碑須注意是否有證據，像是在 </a:t>
          </a:r>
          <a:r>
            <a:rPr lang="en-US" sz="2200" b="0" kern="1200" baseline="0" dirty="0" smtClean="0">
              <a:latin typeface="Comic Sans MS" pitchFamily="66" charset="0"/>
              <a:ea typeface="微軟正黑體" pitchFamily="34" charset="-120"/>
            </a:rPr>
            <a:t>2011 </a:t>
          </a:r>
          <a:r>
            <a:rPr lang="zh-TW" sz="2200" b="0" kern="1200" baseline="0" dirty="0" smtClean="0">
              <a:latin typeface="Comic Sans MS" pitchFamily="66" charset="0"/>
              <a:ea typeface="微軟正黑體" pitchFamily="34" charset="-120"/>
            </a:rPr>
            <a:t>年</a:t>
          </a:r>
          <a:r>
            <a:rPr lang="en-US" sz="2200" b="0" kern="1200" baseline="0" dirty="0" smtClean="0">
              <a:latin typeface="Comic Sans MS" pitchFamily="66" charset="0"/>
              <a:ea typeface="微軟正黑體" pitchFamily="34" charset="-120"/>
            </a:rPr>
            <a:t>4 </a:t>
          </a:r>
          <a:r>
            <a:rPr lang="zh-TW" sz="2200" b="0" kern="1200" baseline="0" dirty="0" smtClean="0">
              <a:latin typeface="Comic Sans MS" pitchFamily="66" charset="0"/>
              <a:ea typeface="微軟正黑體" pitchFamily="34" charset="-120"/>
            </a:rPr>
            <a:t>月，夏姓部落客在網路暗指某店家有蟑螂，還要網友別花錢消費，在 </a:t>
          </a:r>
          <a:r>
            <a:rPr lang="en-US" sz="2200" b="0" kern="1200" baseline="0" dirty="0" smtClean="0">
              <a:latin typeface="Comic Sans MS" pitchFamily="66" charset="0"/>
              <a:ea typeface="微軟正黑體" pitchFamily="34" charset="-120"/>
            </a:rPr>
            <a:t>2011 </a:t>
          </a:r>
          <a:r>
            <a:rPr lang="zh-TW" sz="2200" b="0" kern="1200" baseline="0" dirty="0" smtClean="0">
              <a:latin typeface="Comic Sans MS" pitchFamily="66" charset="0"/>
              <a:ea typeface="微軟正黑體" pitchFamily="34" charset="-120"/>
            </a:rPr>
            <a:t>年 </a:t>
          </a:r>
          <a:r>
            <a:rPr lang="en-US" sz="2200" b="0" kern="1200" baseline="0" dirty="0" smtClean="0">
              <a:latin typeface="Comic Sans MS" pitchFamily="66" charset="0"/>
              <a:ea typeface="微軟正黑體" pitchFamily="34" charset="-120"/>
            </a:rPr>
            <a:t>6</a:t>
          </a:r>
          <a:r>
            <a:rPr lang="zh-TW" sz="2200" b="0" kern="1200" baseline="0" dirty="0" smtClean="0">
              <a:latin typeface="Comic Sans MS" pitchFamily="66" charset="0"/>
              <a:ea typeface="微軟正黑體" pitchFamily="34" charset="-120"/>
            </a:rPr>
            <a:t> 月被依公然侮辱罪起訴。</a:t>
          </a:r>
          <a:endParaRPr lang="zh-TW" sz="2200" b="0" kern="1200" baseline="0" dirty="0">
            <a:latin typeface="Comic Sans MS" pitchFamily="66" charset="0"/>
            <a:ea typeface="微軟正黑體" pitchFamily="34" charset="-120"/>
          </a:endParaRPr>
        </a:p>
      </dsp:txBody>
      <dsp:txXfrm>
        <a:off x="0" y="515641"/>
        <a:ext cx="8147248" cy="2841300"/>
      </dsp:txXfrm>
    </dsp:sp>
    <dsp:sp modelId="{B07385D5-B768-44D8-A118-932236E9454F}">
      <dsp:nvSpPr>
        <dsp:cNvPr id="0" name=""/>
        <dsp:cNvSpPr/>
      </dsp:nvSpPr>
      <dsp:spPr>
        <a:xfrm>
          <a:off x="407362" y="190921"/>
          <a:ext cx="5703073" cy="649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563" tIns="0" rIns="215563" bIns="0" numCol="1" spcCol="1270" anchor="ctr" anchorCtr="0">
          <a:noAutofit/>
        </a:bodyPr>
        <a:lstStyle/>
        <a:p>
          <a:pPr lvl="0" algn="l" defTabSz="977900" rtl="0">
            <a:lnSpc>
              <a:spcPct val="90000"/>
            </a:lnSpc>
            <a:spcBef>
              <a:spcPct val="0"/>
            </a:spcBef>
            <a:spcAft>
              <a:spcPct val="35000"/>
            </a:spcAft>
          </a:pPr>
          <a:r>
            <a:rPr lang="zh-TW" sz="2200" b="1" kern="1200" baseline="0" dirty="0" smtClean="0">
              <a:latin typeface="Comic Sans MS" pitchFamily="66" charset="0"/>
              <a:ea typeface="微軟正黑體" pitchFamily="34" charset="-120"/>
            </a:rPr>
            <a:t>生活上的應用</a:t>
          </a:r>
          <a:r>
            <a:rPr lang="en-US" sz="2200" b="1" kern="1200" baseline="0" dirty="0" smtClean="0">
              <a:latin typeface="Comic Sans MS" pitchFamily="66" charset="0"/>
              <a:ea typeface="微軟正黑體" pitchFamily="34" charset="-120"/>
            </a:rPr>
            <a:t>——</a:t>
          </a:r>
          <a:r>
            <a:rPr lang="zh-TW" sz="2200" b="1" kern="1200" baseline="0" dirty="0" smtClean="0">
              <a:latin typeface="Comic Sans MS" pitchFamily="66" charset="0"/>
              <a:ea typeface="微軟正黑體" pitchFamily="34" charset="-120"/>
            </a:rPr>
            <a:t>負面口碑的問題</a:t>
          </a:r>
          <a:endParaRPr lang="en-US" sz="2200" b="1" kern="1200" baseline="0" dirty="0">
            <a:latin typeface="Comic Sans MS" pitchFamily="66" charset="0"/>
            <a:ea typeface="微軟正黑體" pitchFamily="34" charset="-120"/>
          </a:endParaRPr>
        </a:p>
      </dsp:txBody>
      <dsp:txXfrm>
        <a:off x="407362" y="190921"/>
        <a:ext cx="5703073" cy="64944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C01C8E-1B55-4A42-BBAB-DD36E01F151E}" type="datetimeFigureOut">
              <a:rPr lang="zh-TW" altLang="en-US" smtClean="0"/>
              <a:pPr/>
              <a:t>2015/4/27</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8DD22F-5C51-4EE9-B183-E01CCDD29B92}"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bwMode="ltGray">
      <p:bgPr>
        <a:blipFill dpi="0" rotWithShape="0">
          <a:blip r:embed="rId2" cstate="print">
            <a:alphaModFix amt="80000"/>
            <a:lum/>
          </a:blip>
          <a:srcRect/>
          <a:stretch>
            <a:fillRect t="-6000" b="-6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bwMode="auto">
          <a:xfrm>
            <a:off x="0" y="1052736"/>
            <a:ext cx="9144000" cy="2232248"/>
          </a:xfrm>
          <a:gradFill>
            <a:gsLst>
              <a:gs pos="100000">
                <a:schemeClr val="accent1">
                  <a:gamma/>
                  <a:shade val="46275"/>
                  <a:invGamma/>
                  <a:alpha val="0"/>
                </a:schemeClr>
              </a:gs>
              <a:gs pos="50000">
                <a:schemeClr val="accent1"/>
              </a:gs>
              <a:gs pos="100000">
                <a:schemeClr val="accent1">
                  <a:gamma/>
                  <a:shade val="46275"/>
                  <a:invGamma/>
                </a:schemeClr>
              </a:gs>
            </a:gsLst>
            <a:path path="shape">
              <a:fillToRect l="50000" t="50000" r="50000" b="50000"/>
            </a:path>
          </a:gradFill>
          <a:ln>
            <a:noFill/>
          </a:ln>
        </p:spPr>
        <p:style>
          <a:lnRef idx="2">
            <a:schemeClr val="accent4">
              <a:shade val="50000"/>
            </a:schemeClr>
          </a:lnRef>
          <a:fillRef idx="1">
            <a:schemeClr val="accent4"/>
          </a:fillRef>
          <a:effectRef idx="0">
            <a:schemeClr val="accent4"/>
          </a:effectRef>
          <a:fontRef idx="none"/>
        </p:style>
        <p:txBody>
          <a:bodyPr>
            <a:scene3d>
              <a:camera prst="orthographicFront"/>
              <a:lightRig rig="glow" dir="tl">
                <a:rot lat="0" lon="0" rev="5400000"/>
              </a:lightRig>
            </a:scene3d>
            <a:sp3d contourW="12700">
              <a:bevelT w="25400" h="25400"/>
              <a:contourClr>
                <a:schemeClr val="accent6">
                  <a:shade val="73000"/>
                </a:schemeClr>
              </a:contourClr>
            </a:sp3d>
          </a:bodyPr>
          <a:lstStyle>
            <a:lvl1pPr algn="ctr">
              <a:defRPr sz="5400" b="1" cap="none" spc="0">
                <a:ln w="11430"/>
                <a:solidFill>
                  <a:schemeClr val="accent5"/>
                </a:solidFill>
                <a:effectLst>
                  <a:outerShdw blurRad="80000" dist="40000" dir="5040000" algn="tl">
                    <a:srgbClr val="000000">
                      <a:alpha val="30000"/>
                    </a:srgbClr>
                  </a:outerShdw>
                </a:effectLst>
              </a:defRPr>
            </a:lvl1pPr>
          </a:lstStyle>
          <a:p>
            <a:r>
              <a:rPr lang="zh-TW" altLang="en-US" smtClean="0"/>
              <a:t>按一下以編輯母片標題樣式</a:t>
            </a:r>
            <a:endParaRPr lang="en-US" altLang="zh-TW" dirty="0"/>
          </a:p>
        </p:txBody>
      </p:sp>
      <p:sp>
        <p:nvSpPr>
          <p:cNvPr id="3075" name="Rectangle 3"/>
          <p:cNvSpPr>
            <a:spLocks noGrp="1" noChangeArrowheads="1"/>
          </p:cNvSpPr>
          <p:nvPr>
            <p:ph type="subTitle" idx="1"/>
          </p:nvPr>
        </p:nvSpPr>
        <p:spPr bwMode="gray">
          <a:xfrm>
            <a:off x="0" y="3933056"/>
            <a:ext cx="9144000" cy="1012627"/>
          </a:xfrm>
          <a:noFill/>
        </p:spPr>
        <p:txBody>
          <a:bodyPr anchor="ctr" anchorCtr="0"/>
          <a:lstStyle>
            <a:lvl1pPr marL="0" indent="0" algn="ctr">
              <a:buFont typeface="Wingdings" pitchFamily="2" charset="2"/>
              <a:buNone/>
              <a:defRPr sz="3600" b="1">
                <a:solidFill>
                  <a:schemeClr val="bg1"/>
                </a:solidFill>
              </a:defRPr>
            </a:lvl1pPr>
          </a:lstStyle>
          <a:p>
            <a:r>
              <a:rPr lang="zh-TW" altLang="en-US" smtClean="0"/>
              <a:t>按一下以編輯母片副標題樣式</a:t>
            </a:r>
            <a:endParaRPr lang="en-US" altLang="zh-TW" dirty="0"/>
          </a:p>
        </p:txBody>
      </p:sp>
      <p:pic>
        <p:nvPicPr>
          <p:cNvPr id="5" name="圖片 4" descr="網路行銷CEO二版封面.jpg"/>
          <p:cNvPicPr>
            <a:picLocks noChangeAspect="1"/>
          </p:cNvPicPr>
          <p:nvPr/>
        </p:nvPicPr>
        <p:blipFill>
          <a:blip r:embed="rId3" cstate="print"/>
          <a:stretch>
            <a:fillRect/>
          </a:stretch>
        </p:blipFill>
        <p:spPr>
          <a:xfrm>
            <a:off x="3419872" y="5445224"/>
            <a:ext cx="3630857" cy="1080000"/>
          </a:xfrm>
          <a:prstGeom prst="round2DiagRect">
            <a:avLst>
              <a:gd name="adj1" fmla="val 16667"/>
              <a:gd name="adj2" fmla="val 0"/>
            </a:avLst>
          </a:prstGeom>
          <a:ln w="88900" cap="sq">
            <a:solidFill>
              <a:schemeClr val="bg2"/>
            </a:solidFill>
            <a:miter lim="800000"/>
          </a:ln>
          <a:effectLst>
            <a:outerShdw blurRad="254000" algn="tl" rotWithShape="0">
              <a:srgbClr val="000000">
                <a:alpha val="43000"/>
              </a:srgbClr>
            </a:outerShdw>
          </a:effectLst>
        </p:spPr>
      </p:pic>
      <p:pic>
        <p:nvPicPr>
          <p:cNvPr id="7" name="圖片 6" descr="logo-彩色.jpg"/>
          <p:cNvPicPr>
            <a:picLocks noChangeAspect="1"/>
          </p:cNvPicPr>
          <p:nvPr/>
        </p:nvPicPr>
        <p:blipFill>
          <a:blip r:embed="rId4" cstate="print">
            <a:clrChange>
              <a:clrFrom>
                <a:srgbClr val="FFFFFF"/>
              </a:clrFrom>
              <a:clrTo>
                <a:srgbClr val="FFFFFF">
                  <a:alpha val="0"/>
                </a:srgbClr>
              </a:clrTo>
            </a:clrChange>
          </a:blip>
          <a:stretch>
            <a:fillRect/>
          </a:stretch>
        </p:blipFill>
        <p:spPr>
          <a:xfrm>
            <a:off x="611560" y="5949280"/>
            <a:ext cx="1664208" cy="649224"/>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頁尾版面配置區 3"/>
          <p:cNvSpPr>
            <a:spLocks noGrp="1"/>
          </p:cNvSpPr>
          <p:nvPr>
            <p:ph type="ftr" sz="quarter" idx="10"/>
          </p:nvPr>
        </p:nvSpPr>
        <p:spPr/>
        <p:txBody>
          <a:bodyPr/>
          <a:lstStyle>
            <a:lvl1pPr>
              <a:defRPr/>
            </a:lvl1pPr>
          </a:lstStyle>
          <a:p>
            <a:r>
              <a:rPr lang="zh-TW" altLang="en-US" smtClean="0"/>
              <a:t>第</a:t>
            </a:r>
            <a:r>
              <a:rPr lang="en-US" altLang="zh-TW" smtClean="0"/>
              <a:t>14</a:t>
            </a:r>
            <a:r>
              <a:rPr lang="zh-TW" altLang="en-US" smtClean="0"/>
              <a:t>章 網路行銷的操作</a:t>
            </a:r>
            <a:endParaRPr lang="en-US" altLang="zh-TW"/>
          </a:p>
        </p:txBody>
      </p:sp>
      <p:sp>
        <p:nvSpPr>
          <p:cNvPr id="5" name="投影片編號版面配置區 4"/>
          <p:cNvSpPr>
            <a:spLocks noGrp="1"/>
          </p:cNvSpPr>
          <p:nvPr>
            <p:ph type="sldNum" sz="quarter" idx="11"/>
          </p:nvPr>
        </p:nvSpPr>
        <p:spPr/>
        <p:txBody>
          <a:bodyPr/>
          <a:lstStyle>
            <a:lvl1pPr>
              <a:defRPr/>
            </a:lvl1pPr>
          </a:lstStyle>
          <a:p>
            <a:fld id="{7EC8E5C6-22C7-4AC6-BD58-CF6DC3CE9F19}" type="slidenum">
              <a:rPr lang="en-US" altLang="zh-TW" smtClean="0"/>
              <a:pPr/>
              <a:t>‹#›</a:t>
            </a:fld>
            <a:endParaRPr lang="en-US" altLang="zh-TW"/>
          </a:p>
        </p:txBody>
      </p:sp>
      <p:sp>
        <p:nvSpPr>
          <p:cNvPr id="6" name="日期版面配置區 5"/>
          <p:cNvSpPr>
            <a:spLocks noGrp="1"/>
          </p:cNvSpPr>
          <p:nvPr>
            <p:ph type="dt" sz="half" idx="12"/>
          </p:nvPr>
        </p:nvSpPr>
        <p:spPr/>
        <p:txBody>
          <a:bodyPr/>
          <a:lstStyle>
            <a:lvl1pPr>
              <a:defRPr/>
            </a:lvl1pPr>
          </a:lstStyle>
          <a:p>
            <a:r>
              <a:rPr lang="en-US" altLang="zh-TW" smtClean="0"/>
              <a:t>Copyright © </a:t>
            </a:r>
            <a:r>
              <a:rPr lang="zh-TW" altLang="en-US" smtClean="0"/>
              <a:t>滄海圖書</a:t>
            </a:r>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28600"/>
            <a:ext cx="2057400" cy="61722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28600"/>
            <a:ext cx="6019800" cy="61722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頁尾版面配置區 3"/>
          <p:cNvSpPr>
            <a:spLocks noGrp="1"/>
          </p:cNvSpPr>
          <p:nvPr>
            <p:ph type="ftr" sz="quarter" idx="10"/>
          </p:nvPr>
        </p:nvSpPr>
        <p:spPr/>
        <p:txBody>
          <a:bodyPr/>
          <a:lstStyle>
            <a:lvl1pPr>
              <a:defRPr/>
            </a:lvl1pPr>
          </a:lstStyle>
          <a:p>
            <a:r>
              <a:rPr lang="zh-TW" altLang="en-US" smtClean="0"/>
              <a:t>第</a:t>
            </a:r>
            <a:r>
              <a:rPr lang="en-US" altLang="zh-TW" smtClean="0"/>
              <a:t>14</a:t>
            </a:r>
            <a:r>
              <a:rPr lang="zh-TW" altLang="en-US" smtClean="0"/>
              <a:t>章 網路行銷的操作</a:t>
            </a:r>
            <a:endParaRPr lang="en-US" altLang="zh-TW"/>
          </a:p>
        </p:txBody>
      </p:sp>
      <p:sp>
        <p:nvSpPr>
          <p:cNvPr id="5" name="投影片編號版面配置區 4"/>
          <p:cNvSpPr>
            <a:spLocks noGrp="1"/>
          </p:cNvSpPr>
          <p:nvPr>
            <p:ph type="sldNum" sz="quarter" idx="11"/>
          </p:nvPr>
        </p:nvSpPr>
        <p:spPr/>
        <p:txBody>
          <a:bodyPr/>
          <a:lstStyle>
            <a:lvl1pPr>
              <a:defRPr/>
            </a:lvl1pPr>
          </a:lstStyle>
          <a:p>
            <a:fld id="{B7468D8A-8F83-44D1-8620-0188EA9C0FEC}" type="slidenum">
              <a:rPr lang="en-US" altLang="zh-TW" smtClean="0"/>
              <a:pPr/>
              <a:t>‹#›</a:t>
            </a:fld>
            <a:endParaRPr lang="en-US" altLang="zh-TW"/>
          </a:p>
        </p:txBody>
      </p:sp>
      <p:sp>
        <p:nvSpPr>
          <p:cNvPr id="6" name="日期版面配置區 5"/>
          <p:cNvSpPr>
            <a:spLocks noGrp="1"/>
          </p:cNvSpPr>
          <p:nvPr>
            <p:ph type="dt" sz="half" idx="12"/>
          </p:nvPr>
        </p:nvSpPr>
        <p:spPr/>
        <p:txBody>
          <a:bodyPr/>
          <a:lstStyle>
            <a:lvl1pPr>
              <a:defRPr/>
            </a:lvl1pPr>
          </a:lstStyle>
          <a:p>
            <a:r>
              <a:rPr lang="en-US" altLang="zh-TW" smtClean="0"/>
              <a:t>Copyright © </a:t>
            </a:r>
            <a:r>
              <a:rPr lang="zh-TW" altLang="en-US" smtClean="0"/>
              <a:t>滄海圖書</a:t>
            </a:r>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67544" y="0"/>
            <a:ext cx="6695256" cy="980728"/>
          </a:xfrm>
        </p:spPr>
        <p:txBody>
          <a:bodyPr/>
          <a:lstStyle/>
          <a:p>
            <a:r>
              <a:rPr lang="zh-TW" altLang="en-US" smtClean="0"/>
              <a:t>按一下以編輯母片標題樣式</a:t>
            </a:r>
            <a:endParaRPr lang="zh-TW" altLang="en-US" dirty="0"/>
          </a:p>
        </p:txBody>
      </p:sp>
      <p:sp>
        <p:nvSpPr>
          <p:cNvPr id="3" name="表格版面配置區 2"/>
          <p:cNvSpPr>
            <a:spLocks noGrp="1"/>
          </p:cNvSpPr>
          <p:nvPr>
            <p:ph type="tbl" idx="1"/>
          </p:nvPr>
        </p:nvSpPr>
        <p:spPr>
          <a:xfrm>
            <a:off x="457200" y="1143000"/>
            <a:ext cx="8229600" cy="5257800"/>
          </a:xfrm>
        </p:spPr>
        <p:txBody>
          <a:bodyPr/>
          <a:lstStyle/>
          <a:p>
            <a:r>
              <a:rPr lang="zh-TW" altLang="en-US" smtClean="0"/>
              <a:t>按一下圖示以新增表格</a:t>
            </a:r>
            <a:endParaRPr lang="zh-TW" altLang="en-US"/>
          </a:p>
        </p:txBody>
      </p:sp>
      <p:sp>
        <p:nvSpPr>
          <p:cNvPr id="4" name="頁尾版面配置區 3"/>
          <p:cNvSpPr>
            <a:spLocks noGrp="1"/>
          </p:cNvSpPr>
          <p:nvPr>
            <p:ph type="ftr" sz="quarter" idx="10"/>
          </p:nvPr>
        </p:nvSpPr>
        <p:spPr>
          <a:xfrm>
            <a:off x="6172200" y="6521450"/>
            <a:ext cx="2743200" cy="260350"/>
          </a:xfrm>
        </p:spPr>
        <p:txBody>
          <a:bodyPr/>
          <a:lstStyle>
            <a:lvl1pPr>
              <a:defRPr/>
            </a:lvl1pPr>
          </a:lstStyle>
          <a:p>
            <a:r>
              <a:rPr lang="zh-TW" altLang="en-US" smtClean="0"/>
              <a:t>第</a:t>
            </a:r>
            <a:r>
              <a:rPr lang="en-US" altLang="zh-TW" smtClean="0"/>
              <a:t>14</a:t>
            </a:r>
            <a:r>
              <a:rPr lang="zh-TW" altLang="en-US" smtClean="0"/>
              <a:t>章 網路行銷的操作</a:t>
            </a:r>
            <a:endParaRPr lang="en-US" altLang="zh-TW"/>
          </a:p>
        </p:txBody>
      </p:sp>
      <p:sp>
        <p:nvSpPr>
          <p:cNvPr id="5" name="投影片編號版面配置區 4"/>
          <p:cNvSpPr>
            <a:spLocks noGrp="1"/>
          </p:cNvSpPr>
          <p:nvPr>
            <p:ph type="sldNum" sz="quarter" idx="11"/>
          </p:nvPr>
        </p:nvSpPr>
        <p:spPr>
          <a:xfrm>
            <a:off x="3429000" y="6521450"/>
            <a:ext cx="2133600" cy="263525"/>
          </a:xfrm>
        </p:spPr>
        <p:txBody>
          <a:bodyPr/>
          <a:lstStyle>
            <a:lvl1pPr>
              <a:defRPr/>
            </a:lvl1pPr>
          </a:lstStyle>
          <a:p>
            <a:fld id="{E234BF0B-541C-4B24-BC8F-18B3522073AF}" type="slidenum">
              <a:rPr lang="en-US" altLang="zh-TW" smtClean="0"/>
              <a:pPr/>
              <a:t>‹#›</a:t>
            </a:fld>
            <a:endParaRPr lang="en-US" altLang="zh-TW"/>
          </a:p>
        </p:txBody>
      </p:sp>
      <p:sp>
        <p:nvSpPr>
          <p:cNvPr id="6" name="日期版面配置區 5"/>
          <p:cNvSpPr>
            <a:spLocks noGrp="1"/>
          </p:cNvSpPr>
          <p:nvPr>
            <p:ph type="dt" sz="half" idx="12"/>
          </p:nvPr>
        </p:nvSpPr>
        <p:spPr>
          <a:xfrm>
            <a:off x="304800" y="6521450"/>
            <a:ext cx="2743200" cy="288925"/>
          </a:xfrm>
        </p:spPr>
        <p:txBody>
          <a:bodyPr/>
          <a:lstStyle>
            <a:lvl1pPr>
              <a:defRPr/>
            </a:lvl1pPr>
          </a:lstStyle>
          <a:p>
            <a:r>
              <a:rPr lang="en-US" altLang="zh-TW" smtClean="0"/>
              <a:t>Copyright © </a:t>
            </a:r>
            <a:r>
              <a:rPr lang="zh-TW" altLang="en-US" smtClean="0"/>
              <a:t>滄海圖書</a:t>
            </a:r>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539552" y="1143000"/>
            <a:ext cx="8147248" cy="5257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dirty="0"/>
          </a:p>
        </p:txBody>
      </p:sp>
      <p:sp>
        <p:nvSpPr>
          <p:cNvPr id="4" name="頁尾版面配置區 3"/>
          <p:cNvSpPr>
            <a:spLocks noGrp="1"/>
          </p:cNvSpPr>
          <p:nvPr>
            <p:ph type="ftr" sz="quarter" idx="10"/>
          </p:nvPr>
        </p:nvSpPr>
        <p:spPr/>
        <p:txBody>
          <a:bodyPr/>
          <a:lstStyle>
            <a:lvl1pPr>
              <a:defRPr/>
            </a:lvl1pPr>
          </a:lstStyle>
          <a:p>
            <a:r>
              <a:rPr lang="zh-TW" altLang="en-US" smtClean="0"/>
              <a:t>第</a:t>
            </a:r>
            <a:r>
              <a:rPr lang="en-US" altLang="zh-TW" smtClean="0"/>
              <a:t>14</a:t>
            </a:r>
            <a:r>
              <a:rPr lang="zh-TW" altLang="en-US" smtClean="0"/>
              <a:t>章 網路行銷的操作</a:t>
            </a:r>
            <a:endParaRPr lang="en-US" altLang="zh-TW"/>
          </a:p>
        </p:txBody>
      </p:sp>
      <p:sp>
        <p:nvSpPr>
          <p:cNvPr id="5" name="投影片編號版面配置區 4"/>
          <p:cNvSpPr>
            <a:spLocks noGrp="1"/>
          </p:cNvSpPr>
          <p:nvPr>
            <p:ph type="sldNum" sz="quarter" idx="11"/>
          </p:nvPr>
        </p:nvSpPr>
        <p:spPr/>
        <p:txBody>
          <a:bodyPr/>
          <a:lstStyle>
            <a:lvl1pPr>
              <a:defRPr/>
            </a:lvl1pPr>
          </a:lstStyle>
          <a:p>
            <a:fld id="{A3DEC8BA-62D7-46A7-9980-A77EEE976E4E}" type="slidenum">
              <a:rPr lang="en-US" altLang="zh-TW" smtClean="0"/>
              <a:pPr/>
              <a:t>‹#›</a:t>
            </a:fld>
            <a:r>
              <a:rPr lang="en-US" altLang="zh-TW" smtClean="0"/>
              <a:t> / 46</a:t>
            </a:r>
            <a:endParaRPr lang="en-US" altLang="zh-TW" dirty="0"/>
          </a:p>
        </p:txBody>
      </p:sp>
      <p:sp>
        <p:nvSpPr>
          <p:cNvPr id="6" name="日期版面配置區 5"/>
          <p:cNvSpPr>
            <a:spLocks noGrp="1"/>
          </p:cNvSpPr>
          <p:nvPr>
            <p:ph type="dt" sz="half" idx="12"/>
          </p:nvPr>
        </p:nvSpPr>
        <p:spPr/>
        <p:txBody>
          <a:bodyPr/>
          <a:lstStyle>
            <a:lvl1pPr>
              <a:defRPr/>
            </a:lvl1pPr>
          </a:lstStyle>
          <a:p>
            <a:r>
              <a:rPr lang="en-US" altLang="zh-TW" smtClean="0"/>
              <a:t>Copyright © </a:t>
            </a:r>
            <a:r>
              <a:rPr lang="zh-TW" altLang="en-US" smtClean="0"/>
              <a:t>滄海圖書</a:t>
            </a:r>
            <a:endParaRPr lang="en-US" altLang="zh-TW"/>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zh-TW" altLang="en-US" smtClean="0"/>
              <a:t>按一下以編輯母片標題樣式</a:t>
            </a:r>
            <a:endParaRPr lang="zh-TW" altLang="en-US" dirty="0"/>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頁尾版面配置區 3"/>
          <p:cNvSpPr>
            <a:spLocks noGrp="1"/>
          </p:cNvSpPr>
          <p:nvPr>
            <p:ph type="ftr" sz="quarter" idx="10"/>
          </p:nvPr>
        </p:nvSpPr>
        <p:spPr/>
        <p:txBody>
          <a:bodyPr/>
          <a:lstStyle>
            <a:lvl1pPr>
              <a:defRPr/>
            </a:lvl1pPr>
          </a:lstStyle>
          <a:p>
            <a:r>
              <a:rPr lang="zh-TW" altLang="en-US" smtClean="0"/>
              <a:t>第</a:t>
            </a:r>
            <a:r>
              <a:rPr lang="en-US" altLang="zh-TW" smtClean="0"/>
              <a:t>14</a:t>
            </a:r>
            <a:r>
              <a:rPr lang="zh-TW" altLang="en-US" smtClean="0"/>
              <a:t>章 網路行銷的操作</a:t>
            </a:r>
            <a:endParaRPr lang="en-US" altLang="zh-TW"/>
          </a:p>
        </p:txBody>
      </p:sp>
      <p:sp>
        <p:nvSpPr>
          <p:cNvPr id="5" name="投影片編號版面配置區 4"/>
          <p:cNvSpPr>
            <a:spLocks noGrp="1"/>
          </p:cNvSpPr>
          <p:nvPr>
            <p:ph type="sldNum" sz="quarter" idx="11"/>
          </p:nvPr>
        </p:nvSpPr>
        <p:spPr/>
        <p:txBody>
          <a:bodyPr/>
          <a:lstStyle>
            <a:lvl1pPr>
              <a:defRPr/>
            </a:lvl1pPr>
          </a:lstStyle>
          <a:p>
            <a:fld id="{68BA3E7A-87E7-4C97-AD20-DE42A8C59E85}" type="slidenum">
              <a:rPr lang="en-US" altLang="zh-TW" smtClean="0"/>
              <a:pPr/>
              <a:t>‹#›</a:t>
            </a:fld>
            <a:endParaRPr lang="en-US" altLang="zh-TW"/>
          </a:p>
        </p:txBody>
      </p:sp>
      <p:sp>
        <p:nvSpPr>
          <p:cNvPr id="6" name="日期版面配置區 5"/>
          <p:cNvSpPr>
            <a:spLocks noGrp="1"/>
          </p:cNvSpPr>
          <p:nvPr>
            <p:ph type="dt" sz="half" idx="12"/>
          </p:nvPr>
        </p:nvSpPr>
        <p:spPr/>
        <p:txBody>
          <a:bodyPr/>
          <a:lstStyle>
            <a:lvl1pPr>
              <a:defRPr/>
            </a:lvl1pPr>
          </a:lstStyle>
          <a:p>
            <a:r>
              <a:rPr lang="en-US" altLang="zh-TW" smtClean="0"/>
              <a:t>Copyright © </a:t>
            </a:r>
            <a:r>
              <a:rPr lang="zh-TW" altLang="en-US" smtClean="0"/>
              <a:t>滄海圖書</a:t>
            </a:r>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1430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1430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頁尾版面配置區 4"/>
          <p:cNvSpPr>
            <a:spLocks noGrp="1"/>
          </p:cNvSpPr>
          <p:nvPr>
            <p:ph type="ftr" sz="quarter" idx="10"/>
          </p:nvPr>
        </p:nvSpPr>
        <p:spPr/>
        <p:txBody>
          <a:bodyPr/>
          <a:lstStyle>
            <a:lvl1pPr>
              <a:defRPr/>
            </a:lvl1pPr>
          </a:lstStyle>
          <a:p>
            <a:r>
              <a:rPr lang="zh-TW" altLang="en-US" smtClean="0"/>
              <a:t>第</a:t>
            </a:r>
            <a:r>
              <a:rPr lang="en-US" altLang="zh-TW" smtClean="0"/>
              <a:t>14</a:t>
            </a:r>
            <a:r>
              <a:rPr lang="zh-TW" altLang="en-US" smtClean="0"/>
              <a:t>章 網路行銷的操作</a:t>
            </a:r>
            <a:endParaRPr lang="en-US" altLang="zh-TW"/>
          </a:p>
        </p:txBody>
      </p:sp>
      <p:sp>
        <p:nvSpPr>
          <p:cNvPr id="6" name="投影片編號版面配置區 5"/>
          <p:cNvSpPr>
            <a:spLocks noGrp="1"/>
          </p:cNvSpPr>
          <p:nvPr>
            <p:ph type="sldNum" sz="quarter" idx="11"/>
          </p:nvPr>
        </p:nvSpPr>
        <p:spPr/>
        <p:txBody>
          <a:bodyPr/>
          <a:lstStyle>
            <a:lvl1pPr>
              <a:defRPr/>
            </a:lvl1pPr>
          </a:lstStyle>
          <a:p>
            <a:fld id="{20D8824F-3647-4D17-AED6-3EF5BC0FAA96}" type="slidenum">
              <a:rPr lang="en-US" altLang="zh-TW" smtClean="0"/>
              <a:pPr/>
              <a:t>‹#›</a:t>
            </a:fld>
            <a:endParaRPr lang="en-US" altLang="zh-TW"/>
          </a:p>
        </p:txBody>
      </p:sp>
      <p:sp>
        <p:nvSpPr>
          <p:cNvPr id="7" name="日期版面配置區 6"/>
          <p:cNvSpPr>
            <a:spLocks noGrp="1"/>
          </p:cNvSpPr>
          <p:nvPr>
            <p:ph type="dt" sz="half" idx="12"/>
          </p:nvPr>
        </p:nvSpPr>
        <p:spPr/>
        <p:txBody>
          <a:bodyPr/>
          <a:lstStyle>
            <a:lvl1pPr>
              <a:defRPr/>
            </a:lvl1pPr>
          </a:lstStyle>
          <a:p>
            <a:r>
              <a:rPr lang="en-US" altLang="zh-TW" smtClean="0"/>
              <a:t>Copyright © </a:t>
            </a:r>
            <a:r>
              <a:rPr lang="zh-TW" altLang="en-US" smtClean="0"/>
              <a:t>滄海圖書</a:t>
            </a:r>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980728"/>
          </a:xfrm>
        </p:spPr>
        <p:txBody>
          <a:bodyPr/>
          <a:lstStyle>
            <a:lvl1pPr>
              <a:defRPr/>
            </a:lvl1pPr>
          </a:lstStyle>
          <a:p>
            <a:r>
              <a:rPr lang="zh-TW" altLang="en-US" smtClean="0"/>
              <a:t>按一下以編輯母片標題樣式</a:t>
            </a:r>
            <a:endParaRPr lang="zh-TW" altLang="en-US" dirty="0"/>
          </a:p>
        </p:txBody>
      </p:sp>
      <p:sp>
        <p:nvSpPr>
          <p:cNvPr id="3" name="文字版面配置區 2"/>
          <p:cNvSpPr>
            <a:spLocks noGrp="1"/>
          </p:cNvSpPr>
          <p:nvPr>
            <p:ph type="body" idx="1"/>
          </p:nvPr>
        </p:nvSpPr>
        <p:spPr>
          <a:xfrm>
            <a:off x="457200" y="1124744"/>
            <a:ext cx="4040188" cy="639762"/>
          </a:xfrm>
        </p:spPr>
        <p:txBody>
          <a:bodyPr anchor="b"/>
          <a:lstStyle>
            <a:lvl1pPr marL="0" indent="0">
              <a:buNone/>
              <a:defRPr sz="2800" b="1">
                <a:solidFill>
                  <a:srgbClr val="C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1836514"/>
            <a:ext cx="4040188" cy="454481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dirty="0"/>
          </a:p>
        </p:txBody>
      </p:sp>
      <p:sp>
        <p:nvSpPr>
          <p:cNvPr id="5" name="文字版面配置區 4"/>
          <p:cNvSpPr>
            <a:spLocks noGrp="1"/>
          </p:cNvSpPr>
          <p:nvPr>
            <p:ph type="body" sz="quarter" idx="3"/>
          </p:nvPr>
        </p:nvSpPr>
        <p:spPr>
          <a:xfrm>
            <a:off x="4645025" y="1124744"/>
            <a:ext cx="4041775" cy="639762"/>
          </a:xfrm>
        </p:spPr>
        <p:txBody>
          <a:bodyPr anchor="b"/>
          <a:lstStyle>
            <a:lvl1pPr marL="0" indent="0">
              <a:buNone/>
              <a:defRPr sz="2800" b="1">
                <a:solidFill>
                  <a:srgbClr val="C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1836514"/>
            <a:ext cx="4041775" cy="454481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頁尾版面配置區 6"/>
          <p:cNvSpPr>
            <a:spLocks noGrp="1"/>
          </p:cNvSpPr>
          <p:nvPr>
            <p:ph type="ftr" sz="quarter" idx="10"/>
          </p:nvPr>
        </p:nvSpPr>
        <p:spPr/>
        <p:txBody>
          <a:bodyPr/>
          <a:lstStyle>
            <a:lvl1pPr>
              <a:defRPr/>
            </a:lvl1pPr>
          </a:lstStyle>
          <a:p>
            <a:r>
              <a:rPr lang="zh-TW" altLang="en-US" smtClean="0"/>
              <a:t>第</a:t>
            </a:r>
            <a:r>
              <a:rPr lang="en-US" altLang="zh-TW" smtClean="0"/>
              <a:t>14</a:t>
            </a:r>
            <a:r>
              <a:rPr lang="zh-TW" altLang="en-US" smtClean="0"/>
              <a:t>章 網路行銷的操作</a:t>
            </a:r>
            <a:endParaRPr lang="en-US" altLang="zh-TW"/>
          </a:p>
        </p:txBody>
      </p:sp>
      <p:sp>
        <p:nvSpPr>
          <p:cNvPr id="8" name="投影片編號版面配置區 7"/>
          <p:cNvSpPr>
            <a:spLocks noGrp="1"/>
          </p:cNvSpPr>
          <p:nvPr>
            <p:ph type="sldNum" sz="quarter" idx="11"/>
          </p:nvPr>
        </p:nvSpPr>
        <p:spPr/>
        <p:txBody>
          <a:bodyPr/>
          <a:lstStyle>
            <a:lvl1pPr>
              <a:defRPr/>
            </a:lvl1pPr>
          </a:lstStyle>
          <a:p>
            <a:fld id="{A14C9131-9FE9-4630-85FD-BB8C07B7F0CE}" type="slidenum">
              <a:rPr lang="en-US" altLang="zh-TW" smtClean="0"/>
              <a:pPr/>
              <a:t>‹#›</a:t>
            </a:fld>
            <a:endParaRPr lang="en-US" altLang="zh-TW"/>
          </a:p>
        </p:txBody>
      </p:sp>
      <p:sp>
        <p:nvSpPr>
          <p:cNvPr id="9" name="日期版面配置區 8"/>
          <p:cNvSpPr>
            <a:spLocks noGrp="1"/>
          </p:cNvSpPr>
          <p:nvPr>
            <p:ph type="dt" sz="half" idx="12"/>
          </p:nvPr>
        </p:nvSpPr>
        <p:spPr/>
        <p:txBody>
          <a:bodyPr/>
          <a:lstStyle>
            <a:lvl1pPr>
              <a:defRPr/>
            </a:lvl1pPr>
          </a:lstStyle>
          <a:p>
            <a:r>
              <a:rPr lang="en-US" altLang="zh-TW" smtClean="0"/>
              <a:t>Copyright © </a:t>
            </a:r>
            <a:r>
              <a:rPr lang="zh-TW" altLang="en-US" smtClean="0"/>
              <a:t>滄海圖書</a:t>
            </a:r>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頁尾版面配置區 2"/>
          <p:cNvSpPr>
            <a:spLocks noGrp="1"/>
          </p:cNvSpPr>
          <p:nvPr>
            <p:ph type="ftr" sz="quarter" idx="10"/>
          </p:nvPr>
        </p:nvSpPr>
        <p:spPr/>
        <p:txBody>
          <a:bodyPr/>
          <a:lstStyle>
            <a:lvl1pPr>
              <a:defRPr/>
            </a:lvl1pPr>
          </a:lstStyle>
          <a:p>
            <a:r>
              <a:rPr lang="zh-TW" altLang="en-US" smtClean="0"/>
              <a:t>第</a:t>
            </a:r>
            <a:r>
              <a:rPr lang="en-US" altLang="zh-TW" smtClean="0"/>
              <a:t>14</a:t>
            </a:r>
            <a:r>
              <a:rPr lang="zh-TW" altLang="en-US" smtClean="0"/>
              <a:t>章 網路行銷的操作</a:t>
            </a:r>
            <a:endParaRPr lang="en-US" altLang="zh-TW"/>
          </a:p>
        </p:txBody>
      </p:sp>
      <p:sp>
        <p:nvSpPr>
          <p:cNvPr id="4" name="投影片編號版面配置區 3"/>
          <p:cNvSpPr>
            <a:spLocks noGrp="1"/>
          </p:cNvSpPr>
          <p:nvPr>
            <p:ph type="sldNum" sz="quarter" idx="11"/>
          </p:nvPr>
        </p:nvSpPr>
        <p:spPr/>
        <p:txBody>
          <a:bodyPr/>
          <a:lstStyle>
            <a:lvl1pPr>
              <a:defRPr/>
            </a:lvl1pPr>
          </a:lstStyle>
          <a:p>
            <a:fld id="{EB02C2A6-B111-49CD-ABB5-5118BF4D06E8}" type="slidenum">
              <a:rPr lang="en-US" altLang="zh-TW" smtClean="0"/>
              <a:pPr/>
              <a:t>‹#›</a:t>
            </a:fld>
            <a:endParaRPr lang="en-US" altLang="zh-TW"/>
          </a:p>
        </p:txBody>
      </p:sp>
      <p:sp>
        <p:nvSpPr>
          <p:cNvPr id="5" name="日期版面配置區 4"/>
          <p:cNvSpPr>
            <a:spLocks noGrp="1"/>
          </p:cNvSpPr>
          <p:nvPr>
            <p:ph type="dt" sz="half" idx="12"/>
          </p:nvPr>
        </p:nvSpPr>
        <p:spPr/>
        <p:txBody>
          <a:bodyPr/>
          <a:lstStyle>
            <a:lvl1pPr>
              <a:defRPr/>
            </a:lvl1pPr>
          </a:lstStyle>
          <a:p>
            <a:r>
              <a:rPr lang="en-US" altLang="zh-TW" smtClean="0"/>
              <a:t>Copyright © </a:t>
            </a:r>
            <a:r>
              <a:rPr lang="zh-TW" altLang="en-US" smtClean="0"/>
              <a:t>滄海圖書</a:t>
            </a:r>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頁尾版面配置區 1"/>
          <p:cNvSpPr>
            <a:spLocks noGrp="1"/>
          </p:cNvSpPr>
          <p:nvPr>
            <p:ph type="ftr" sz="quarter" idx="10"/>
          </p:nvPr>
        </p:nvSpPr>
        <p:spPr/>
        <p:txBody>
          <a:bodyPr/>
          <a:lstStyle>
            <a:lvl1pPr>
              <a:defRPr/>
            </a:lvl1pPr>
          </a:lstStyle>
          <a:p>
            <a:r>
              <a:rPr lang="zh-TW" altLang="en-US" smtClean="0"/>
              <a:t>第</a:t>
            </a:r>
            <a:r>
              <a:rPr lang="en-US" altLang="zh-TW" smtClean="0"/>
              <a:t>14</a:t>
            </a:r>
            <a:r>
              <a:rPr lang="zh-TW" altLang="en-US" smtClean="0"/>
              <a:t>章 網路行銷的操作</a:t>
            </a:r>
            <a:endParaRPr lang="en-US" altLang="zh-TW"/>
          </a:p>
        </p:txBody>
      </p:sp>
      <p:sp>
        <p:nvSpPr>
          <p:cNvPr id="3" name="投影片編號版面配置區 2"/>
          <p:cNvSpPr>
            <a:spLocks noGrp="1"/>
          </p:cNvSpPr>
          <p:nvPr>
            <p:ph type="sldNum" sz="quarter" idx="11"/>
          </p:nvPr>
        </p:nvSpPr>
        <p:spPr/>
        <p:txBody>
          <a:bodyPr/>
          <a:lstStyle>
            <a:lvl1pPr>
              <a:defRPr/>
            </a:lvl1pPr>
          </a:lstStyle>
          <a:p>
            <a:fld id="{C6197641-FBCB-450C-BDA2-E4C0C71CFE5C}" type="slidenum">
              <a:rPr lang="en-US" altLang="zh-TW" smtClean="0"/>
              <a:pPr/>
              <a:t>‹#›</a:t>
            </a:fld>
            <a:endParaRPr lang="en-US" altLang="zh-TW"/>
          </a:p>
        </p:txBody>
      </p:sp>
      <p:sp>
        <p:nvSpPr>
          <p:cNvPr id="4" name="日期版面配置區 3"/>
          <p:cNvSpPr>
            <a:spLocks noGrp="1"/>
          </p:cNvSpPr>
          <p:nvPr>
            <p:ph type="dt" sz="half" idx="12"/>
          </p:nvPr>
        </p:nvSpPr>
        <p:spPr/>
        <p:txBody>
          <a:bodyPr/>
          <a:lstStyle>
            <a:lvl1pPr>
              <a:defRPr/>
            </a:lvl1pPr>
          </a:lstStyle>
          <a:p>
            <a:r>
              <a:rPr lang="en-US" altLang="zh-TW" smtClean="0"/>
              <a:t>Copyright © </a:t>
            </a:r>
            <a:r>
              <a:rPr lang="zh-TW" altLang="en-US" smtClean="0"/>
              <a:t>滄海圖書</a:t>
            </a:r>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頁尾版面配置區 4"/>
          <p:cNvSpPr>
            <a:spLocks noGrp="1"/>
          </p:cNvSpPr>
          <p:nvPr>
            <p:ph type="ftr" sz="quarter" idx="10"/>
          </p:nvPr>
        </p:nvSpPr>
        <p:spPr/>
        <p:txBody>
          <a:bodyPr/>
          <a:lstStyle>
            <a:lvl1pPr>
              <a:defRPr/>
            </a:lvl1pPr>
          </a:lstStyle>
          <a:p>
            <a:r>
              <a:rPr lang="zh-TW" altLang="en-US" smtClean="0"/>
              <a:t>第</a:t>
            </a:r>
            <a:r>
              <a:rPr lang="en-US" altLang="zh-TW" smtClean="0"/>
              <a:t>14</a:t>
            </a:r>
            <a:r>
              <a:rPr lang="zh-TW" altLang="en-US" smtClean="0"/>
              <a:t>章 網路行銷的操作</a:t>
            </a:r>
            <a:endParaRPr lang="en-US" altLang="zh-TW"/>
          </a:p>
        </p:txBody>
      </p:sp>
      <p:sp>
        <p:nvSpPr>
          <p:cNvPr id="6" name="投影片編號版面配置區 5"/>
          <p:cNvSpPr>
            <a:spLocks noGrp="1"/>
          </p:cNvSpPr>
          <p:nvPr>
            <p:ph type="sldNum" sz="quarter" idx="11"/>
          </p:nvPr>
        </p:nvSpPr>
        <p:spPr/>
        <p:txBody>
          <a:bodyPr/>
          <a:lstStyle>
            <a:lvl1pPr>
              <a:defRPr/>
            </a:lvl1pPr>
          </a:lstStyle>
          <a:p>
            <a:fld id="{690A593C-E8AD-4503-9E99-7811709683BC}" type="slidenum">
              <a:rPr lang="en-US" altLang="zh-TW" smtClean="0"/>
              <a:pPr/>
              <a:t>‹#›</a:t>
            </a:fld>
            <a:endParaRPr lang="en-US" altLang="zh-TW"/>
          </a:p>
        </p:txBody>
      </p:sp>
      <p:sp>
        <p:nvSpPr>
          <p:cNvPr id="7" name="日期版面配置區 6"/>
          <p:cNvSpPr>
            <a:spLocks noGrp="1"/>
          </p:cNvSpPr>
          <p:nvPr>
            <p:ph type="dt" sz="half" idx="12"/>
          </p:nvPr>
        </p:nvSpPr>
        <p:spPr/>
        <p:txBody>
          <a:bodyPr/>
          <a:lstStyle>
            <a:lvl1pPr>
              <a:defRPr/>
            </a:lvl1pPr>
          </a:lstStyle>
          <a:p>
            <a:r>
              <a:rPr lang="en-US" altLang="zh-TW" smtClean="0"/>
              <a:t>Copyright © </a:t>
            </a:r>
            <a:r>
              <a:rPr lang="zh-TW" altLang="en-US" smtClean="0"/>
              <a:t>滄海圖書</a:t>
            </a:r>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5153744"/>
            <a:ext cx="5486400" cy="566738"/>
          </a:xfrm>
        </p:spPr>
        <p:txBody>
          <a:bodyPr anchor="b"/>
          <a:lstStyle>
            <a:lvl1pPr algn="l">
              <a:defRPr sz="2000" b="1"/>
            </a:lvl1pPr>
          </a:lstStyle>
          <a:p>
            <a:r>
              <a:rPr lang="zh-TW" altLang="en-US" smtClean="0"/>
              <a:t>按一下以編輯母片標題樣式</a:t>
            </a:r>
            <a:endParaRPr lang="zh-TW" altLang="en-US" dirty="0"/>
          </a:p>
        </p:txBody>
      </p:sp>
      <p:sp>
        <p:nvSpPr>
          <p:cNvPr id="3" name="圖片版面配置區 2"/>
          <p:cNvSpPr>
            <a:spLocks noGrp="1"/>
          </p:cNvSpPr>
          <p:nvPr>
            <p:ph type="pic" idx="1"/>
          </p:nvPr>
        </p:nvSpPr>
        <p:spPr>
          <a:xfrm>
            <a:off x="1792288" y="965919"/>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zh-TW" altLang="en-US"/>
          </a:p>
        </p:txBody>
      </p:sp>
      <p:sp>
        <p:nvSpPr>
          <p:cNvPr id="4" name="文字版面配置區 3"/>
          <p:cNvSpPr>
            <a:spLocks noGrp="1"/>
          </p:cNvSpPr>
          <p:nvPr>
            <p:ph type="body" sz="half" idx="2"/>
          </p:nvPr>
        </p:nvSpPr>
        <p:spPr>
          <a:xfrm>
            <a:off x="1792288" y="5720482"/>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頁尾版面配置區 4"/>
          <p:cNvSpPr>
            <a:spLocks noGrp="1"/>
          </p:cNvSpPr>
          <p:nvPr>
            <p:ph type="ftr" sz="quarter" idx="10"/>
          </p:nvPr>
        </p:nvSpPr>
        <p:spPr/>
        <p:txBody>
          <a:bodyPr/>
          <a:lstStyle>
            <a:lvl1pPr>
              <a:defRPr/>
            </a:lvl1pPr>
          </a:lstStyle>
          <a:p>
            <a:r>
              <a:rPr lang="zh-TW" altLang="en-US" smtClean="0"/>
              <a:t>第</a:t>
            </a:r>
            <a:r>
              <a:rPr lang="en-US" altLang="zh-TW" smtClean="0"/>
              <a:t>14</a:t>
            </a:r>
            <a:r>
              <a:rPr lang="zh-TW" altLang="en-US" smtClean="0"/>
              <a:t>章 網路行銷的操作</a:t>
            </a:r>
            <a:endParaRPr lang="en-US" altLang="zh-TW"/>
          </a:p>
        </p:txBody>
      </p:sp>
      <p:sp>
        <p:nvSpPr>
          <p:cNvPr id="6" name="投影片編號版面配置區 5"/>
          <p:cNvSpPr>
            <a:spLocks noGrp="1"/>
          </p:cNvSpPr>
          <p:nvPr>
            <p:ph type="sldNum" sz="quarter" idx="11"/>
          </p:nvPr>
        </p:nvSpPr>
        <p:spPr/>
        <p:txBody>
          <a:bodyPr/>
          <a:lstStyle>
            <a:lvl1pPr>
              <a:defRPr/>
            </a:lvl1pPr>
          </a:lstStyle>
          <a:p>
            <a:fld id="{4C915312-8402-4E4D-BCA3-1AA4471A3E67}" type="slidenum">
              <a:rPr lang="en-US" altLang="zh-TW" smtClean="0"/>
              <a:pPr/>
              <a:t>‹#›</a:t>
            </a:fld>
            <a:endParaRPr lang="en-US" altLang="zh-TW"/>
          </a:p>
        </p:txBody>
      </p:sp>
      <p:sp>
        <p:nvSpPr>
          <p:cNvPr id="7" name="日期版面配置區 6"/>
          <p:cNvSpPr>
            <a:spLocks noGrp="1"/>
          </p:cNvSpPr>
          <p:nvPr>
            <p:ph type="dt" sz="half" idx="12"/>
          </p:nvPr>
        </p:nvSpPr>
        <p:spPr/>
        <p:txBody>
          <a:bodyPr/>
          <a:lstStyle>
            <a:lvl1pPr>
              <a:defRPr/>
            </a:lvl1pPr>
          </a:lstStyle>
          <a:p>
            <a:r>
              <a:rPr lang="en-US" altLang="zh-TW" smtClean="0"/>
              <a:t>Copyright © </a:t>
            </a:r>
            <a:r>
              <a:rPr lang="zh-TW" altLang="en-US" smtClean="0"/>
              <a:t>滄海圖書</a:t>
            </a:r>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4.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19" Type="http://schemas.openxmlformats.org/officeDocument/2006/relationships/image" Target="../media/image5.gi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05" name="Picture 81"/>
          <p:cNvPicPr>
            <a:picLocks noChangeAspect="1" noChangeArrowheads="1"/>
          </p:cNvPicPr>
          <p:nvPr/>
        </p:nvPicPr>
        <p:blipFill>
          <a:blip r:embed="rId15" cstate="print">
            <a:duotone>
              <a:schemeClr val="accent5">
                <a:shade val="45000"/>
                <a:satMod val="135000"/>
              </a:schemeClr>
              <a:prstClr val="white"/>
            </a:duotone>
          </a:blip>
          <a:srcRect/>
          <a:stretch>
            <a:fillRect/>
          </a:stretch>
        </p:blipFill>
        <p:spPr bwMode="auto">
          <a:xfrm>
            <a:off x="0" y="-1"/>
            <a:ext cx="9144000" cy="6858001"/>
          </a:xfrm>
          <a:prstGeom prst="rect">
            <a:avLst/>
          </a:prstGeom>
          <a:noFill/>
        </p:spPr>
      </p:pic>
      <p:graphicFrame>
        <p:nvGraphicFramePr>
          <p:cNvPr id="1101" name="Object 77"/>
          <p:cNvGraphicFramePr>
            <a:graphicFrameLocks noChangeAspect="1"/>
          </p:cNvGraphicFramePr>
          <p:nvPr/>
        </p:nvGraphicFramePr>
        <p:xfrm>
          <a:off x="0" y="6553200"/>
          <a:ext cx="9144000" cy="304800"/>
        </p:xfrm>
        <a:graphic>
          <a:graphicData uri="http://schemas.openxmlformats.org/presentationml/2006/ole">
            <p:oleObj spid="_x0000_s2050" name="Image" r:id="rId16" imgW="6273016" imgH="304547" progId="">
              <p:embed/>
            </p:oleObj>
          </a:graphicData>
        </a:graphic>
      </p:graphicFrame>
      <p:sp>
        <p:nvSpPr>
          <p:cNvPr id="1102" name="Rectangle 78"/>
          <p:cNvSpPr>
            <a:spLocks noChangeArrowheads="1"/>
          </p:cNvSpPr>
          <p:nvPr/>
        </p:nvSpPr>
        <p:spPr bwMode="ltGray">
          <a:xfrm>
            <a:off x="0" y="0"/>
            <a:ext cx="9144000" cy="981075"/>
          </a:xfrm>
          <a:prstGeom prst="rect">
            <a:avLst/>
          </a:prstGeom>
          <a:gradFill rotWithShape="1">
            <a:gsLst>
              <a:gs pos="0">
                <a:schemeClr val="accent1">
                  <a:gamma/>
                  <a:shade val="46275"/>
                  <a:invGamma/>
                </a:schemeClr>
              </a:gs>
              <a:gs pos="100000">
                <a:schemeClr val="accent1"/>
              </a:gs>
            </a:gsLst>
            <a:lin ang="0" scaled="1"/>
          </a:gradFill>
          <a:ln w="9525">
            <a:noFill/>
            <a:miter lim="800000"/>
            <a:headEnd/>
            <a:tailEnd/>
          </a:ln>
          <a:effectLst/>
        </p:spPr>
        <p:txBody>
          <a:bodyPr wrap="none" anchor="ctr"/>
          <a:lstStyle/>
          <a:p>
            <a:endParaRPr lang="zh-TW" altLang="en-US"/>
          </a:p>
        </p:txBody>
      </p:sp>
      <p:sp>
        <p:nvSpPr>
          <p:cNvPr id="1029" name="Rectangle 5"/>
          <p:cNvSpPr>
            <a:spLocks noGrp="1" noChangeArrowheads="1"/>
          </p:cNvSpPr>
          <p:nvPr>
            <p:ph type="ftr" sz="quarter" idx="3"/>
          </p:nvPr>
        </p:nvSpPr>
        <p:spPr bwMode="white">
          <a:xfrm>
            <a:off x="6172200" y="6525344"/>
            <a:ext cx="2743200"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chemeClr val="bg1"/>
                </a:solidFill>
                <a:latin typeface="+mn-lt"/>
                <a:ea typeface="新細明體" charset="-120"/>
              </a:defRPr>
            </a:lvl1pPr>
          </a:lstStyle>
          <a:p>
            <a:r>
              <a:rPr lang="zh-TW" altLang="en-US" smtClean="0"/>
              <a:t>第</a:t>
            </a:r>
            <a:r>
              <a:rPr lang="en-US" altLang="zh-TW" smtClean="0"/>
              <a:t>14</a:t>
            </a:r>
            <a:r>
              <a:rPr lang="zh-TW" altLang="en-US" smtClean="0"/>
              <a:t>章 網路行銷的操作</a:t>
            </a:r>
            <a:endParaRPr lang="en-US" altLang="zh-TW"/>
          </a:p>
        </p:txBody>
      </p:sp>
      <p:sp>
        <p:nvSpPr>
          <p:cNvPr id="1030" name="Rectangle 6"/>
          <p:cNvSpPr>
            <a:spLocks noGrp="1" noChangeArrowheads="1"/>
          </p:cNvSpPr>
          <p:nvPr>
            <p:ph type="sldNum" sz="quarter" idx="4"/>
          </p:nvPr>
        </p:nvSpPr>
        <p:spPr bwMode="white">
          <a:xfrm>
            <a:off x="3429000" y="6525344"/>
            <a:ext cx="2133600" cy="263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chemeClr val="bg1"/>
                </a:solidFill>
                <a:ea typeface="新細明體" charset="-120"/>
              </a:defRPr>
            </a:lvl1pPr>
          </a:lstStyle>
          <a:p>
            <a:fld id="{105256C5-925F-4E24-AE16-9C99A431B1DF}" type="slidenum">
              <a:rPr lang="en-US" altLang="zh-TW" smtClean="0"/>
              <a:pPr/>
              <a:t>‹#›</a:t>
            </a:fld>
            <a:endParaRPr lang="en-US" altLang="zh-TW"/>
          </a:p>
        </p:txBody>
      </p:sp>
      <p:sp>
        <p:nvSpPr>
          <p:cNvPr id="1026" name="Rectangle 2"/>
          <p:cNvSpPr>
            <a:spLocks noGrp="1" noChangeArrowheads="1"/>
          </p:cNvSpPr>
          <p:nvPr>
            <p:ph type="title"/>
          </p:nvPr>
        </p:nvSpPr>
        <p:spPr bwMode="white">
          <a:xfrm>
            <a:off x="467544" y="0"/>
            <a:ext cx="6695256" cy="9807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dirty="0" smtClean="0"/>
              <a:t>按一下以編輯母片標題樣式</a:t>
            </a:r>
            <a:endParaRPr lang="en-US" altLang="zh-TW" dirty="0" smtClean="0"/>
          </a:p>
        </p:txBody>
      </p:sp>
      <p:sp>
        <p:nvSpPr>
          <p:cNvPr id="1028" name="Rectangle 4"/>
          <p:cNvSpPr>
            <a:spLocks noGrp="1" noChangeArrowheads="1"/>
          </p:cNvSpPr>
          <p:nvPr>
            <p:ph type="dt" sz="half" idx="2"/>
          </p:nvPr>
        </p:nvSpPr>
        <p:spPr bwMode="white">
          <a:xfrm>
            <a:off x="304800" y="6525344"/>
            <a:ext cx="2743200" cy="28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1">
                <a:solidFill>
                  <a:schemeClr val="bg1"/>
                </a:solidFill>
                <a:latin typeface="+mn-lt"/>
                <a:ea typeface="新細明體" charset="-120"/>
              </a:defRPr>
            </a:lvl1pPr>
          </a:lstStyle>
          <a:p>
            <a:r>
              <a:rPr lang="en-US" altLang="zh-TW" smtClean="0"/>
              <a:t>Copyright © </a:t>
            </a:r>
            <a:r>
              <a:rPr lang="zh-TW" altLang="en-US" smtClean="0"/>
              <a:t>滄海圖書</a:t>
            </a:r>
            <a:endParaRPr lang="en-US" altLang="zh-TW" dirty="0"/>
          </a:p>
        </p:txBody>
      </p:sp>
      <p:pic>
        <p:nvPicPr>
          <p:cNvPr id="11" name="圖片 10" descr="書名2.jpg"/>
          <p:cNvPicPr>
            <a:picLocks noChangeAspect="1"/>
          </p:cNvPicPr>
          <p:nvPr/>
        </p:nvPicPr>
        <p:blipFill>
          <a:blip r:embed="rId17" cstate="screen">
            <a:clrChange>
              <a:clrFrom>
                <a:srgbClr val="FAE6C3"/>
              </a:clrFrom>
              <a:clrTo>
                <a:srgbClr val="FAE6C3">
                  <a:alpha val="0"/>
                </a:srgbClr>
              </a:clrTo>
            </a:clrChange>
          </a:blip>
          <a:srcRect/>
          <a:stretch>
            <a:fillRect/>
          </a:stretch>
        </p:blipFill>
        <p:spPr>
          <a:xfrm>
            <a:off x="6745506" y="0"/>
            <a:ext cx="2398494" cy="997089"/>
          </a:xfrm>
          <a:prstGeom prst="rect">
            <a:avLst/>
          </a:prstGeom>
        </p:spPr>
      </p:pic>
      <p:sp>
        <p:nvSpPr>
          <p:cNvPr id="1027" name="Rectangle 3"/>
          <p:cNvSpPr>
            <a:spLocks noGrp="1" noChangeArrowheads="1"/>
          </p:cNvSpPr>
          <p:nvPr>
            <p:ph type="body" idx="1"/>
          </p:nvPr>
        </p:nvSpPr>
        <p:spPr bwMode="auto">
          <a:xfrm>
            <a:off x="457200" y="1143000"/>
            <a:ext cx="8229600" cy="5257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altLang="zh-TW" dirty="0" smtClean="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iming>
    <p:tnLst>
      <p:par>
        <p:cTn id="1" dur="indefinite" restart="never" nodeType="tmRoot"/>
      </p:par>
    </p:tnLst>
  </p:timing>
  <p:hf hdr="0"/>
  <p:txStyles>
    <p:titleStyle>
      <a:lvl1pPr algn="l" rtl="0" eaLnBrk="1" fontAlgn="base" hangingPunct="1">
        <a:spcBef>
          <a:spcPct val="0"/>
        </a:spcBef>
        <a:spcAft>
          <a:spcPct val="0"/>
        </a:spcAft>
        <a:defRPr sz="3600" b="1" baseline="0">
          <a:solidFill>
            <a:schemeClr val="bg1"/>
          </a:solidFill>
          <a:effectLst>
            <a:outerShdw blurRad="38100" dist="38100" dir="2700000" algn="tl">
              <a:srgbClr val="000000">
                <a:alpha val="43137"/>
              </a:srgbClr>
            </a:outerShdw>
          </a:effectLst>
          <a:latin typeface="Comic Sans MS" pitchFamily="66" charset="0"/>
          <a:ea typeface="微軟正黑體" pitchFamily="34" charset="-120"/>
          <a:cs typeface="+mj-cs"/>
        </a:defRPr>
      </a:lvl1pPr>
      <a:lvl2pPr algn="l" rtl="0" eaLnBrk="1" fontAlgn="base" hangingPunct="1">
        <a:spcBef>
          <a:spcPct val="0"/>
        </a:spcBef>
        <a:spcAft>
          <a:spcPct val="0"/>
        </a:spcAft>
        <a:defRPr sz="3200" b="1">
          <a:solidFill>
            <a:schemeClr val="bg1"/>
          </a:solidFill>
          <a:latin typeface="Verdana" pitchFamily="34" charset="0"/>
        </a:defRPr>
      </a:lvl2pPr>
      <a:lvl3pPr algn="l" rtl="0" eaLnBrk="1" fontAlgn="base" hangingPunct="1">
        <a:spcBef>
          <a:spcPct val="0"/>
        </a:spcBef>
        <a:spcAft>
          <a:spcPct val="0"/>
        </a:spcAft>
        <a:defRPr sz="3200" b="1">
          <a:solidFill>
            <a:schemeClr val="bg1"/>
          </a:solidFill>
          <a:latin typeface="Verdana" pitchFamily="34" charset="0"/>
        </a:defRPr>
      </a:lvl3pPr>
      <a:lvl4pPr algn="l" rtl="0" eaLnBrk="1" fontAlgn="base" hangingPunct="1">
        <a:spcBef>
          <a:spcPct val="0"/>
        </a:spcBef>
        <a:spcAft>
          <a:spcPct val="0"/>
        </a:spcAft>
        <a:defRPr sz="3200" b="1">
          <a:solidFill>
            <a:schemeClr val="bg1"/>
          </a:solidFill>
          <a:latin typeface="Verdana" pitchFamily="34" charset="0"/>
        </a:defRPr>
      </a:lvl4pPr>
      <a:lvl5pPr algn="l" rtl="0" eaLnBrk="1" fontAlgn="base" hangingPunct="1">
        <a:spcBef>
          <a:spcPct val="0"/>
        </a:spcBef>
        <a:spcAft>
          <a:spcPct val="0"/>
        </a:spcAft>
        <a:defRPr sz="3200" b="1">
          <a:solidFill>
            <a:schemeClr val="bg1"/>
          </a:solidFill>
          <a:latin typeface="Verdana" pitchFamily="34" charset="0"/>
        </a:defRPr>
      </a:lvl5pPr>
      <a:lvl6pPr marL="457200" algn="l" rtl="0" eaLnBrk="1" fontAlgn="base" hangingPunct="1">
        <a:spcBef>
          <a:spcPct val="0"/>
        </a:spcBef>
        <a:spcAft>
          <a:spcPct val="0"/>
        </a:spcAft>
        <a:defRPr sz="3200" b="1">
          <a:solidFill>
            <a:schemeClr val="bg1"/>
          </a:solidFill>
          <a:latin typeface="Verdana" pitchFamily="34" charset="0"/>
        </a:defRPr>
      </a:lvl6pPr>
      <a:lvl7pPr marL="914400" algn="l" rtl="0" eaLnBrk="1" fontAlgn="base" hangingPunct="1">
        <a:spcBef>
          <a:spcPct val="0"/>
        </a:spcBef>
        <a:spcAft>
          <a:spcPct val="0"/>
        </a:spcAft>
        <a:defRPr sz="3200" b="1">
          <a:solidFill>
            <a:schemeClr val="bg1"/>
          </a:solidFill>
          <a:latin typeface="Verdana" pitchFamily="34" charset="0"/>
        </a:defRPr>
      </a:lvl7pPr>
      <a:lvl8pPr marL="1371600" algn="l" rtl="0" eaLnBrk="1" fontAlgn="base" hangingPunct="1">
        <a:spcBef>
          <a:spcPct val="0"/>
        </a:spcBef>
        <a:spcAft>
          <a:spcPct val="0"/>
        </a:spcAft>
        <a:defRPr sz="3200" b="1">
          <a:solidFill>
            <a:schemeClr val="bg1"/>
          </a:solidFill>
          <a:latin typeface="Verdana" pitchFamily="34" charset="0"/>
        </a:defRPr>
      </a:lvl8pPr>
      <a:lvl9pPr marL="1828800" algn="l" rtl="0" eaLnBrk="1" fontAlgn="base" hangingPunct="1">
        <a:spcBef>
          <a:spcPct val="0"/>
        </a:spcBef>
        <a:spcAft>
          <a:spcPct val="0"/>
        </a:spcAft>
        <a:defRPr sz="3200" b="1">
          <a:solidFill>
            <a:schemeClr val="bg1"/>
          </a:solidFill>
          <a:latin typeface="Verdana" pitchFamily="34" charset="0"/>
        </a:defRPr>
      </a:lvl9pPr>
    </p:titleStyle>
    <p:bodyStyle>
      <a:lvl1pPr marL="342900" indent="-342900" algn="l" rtl="0" eaLnBrk="1" fontAlgn="base" hangingPunct="1">
        <a:spcBef>
          <a:spcPts val="1000"/>
        </a:spcBef>
        <a:spcAft>
          <a:spcPct val="0"/>
        </a:spcAft>
        <a:buClr>
          <a:schemeClr val="hlink"/>
        </a:buClr>
        <a:buFontTx/>
        <a:buBlip>
          <a:blip r:embed="rId18"/>
        </a:buBlip>
        <a:defRPr sz="2800" b="0" baseline="0">
          <a:solidFill>
            <a:schemeClr val="accent4"/>
          </a:solidFill>
          <a:latin typeface="Comic Sans MS" pitchFamily="66" charset="0"/>
          <a:ea typeface="微軟正黑體" pitchFamily="34" charset="-120"/>
          <a:cs typeface="+mn-cs"/>
        </a:defRPr>
      </a:lvl1pPr>
      <a:lvl2pPr marL="742950" indent="-285750" algn="l" rtl="0" eaLnBrk="1" fontAlgn="base" hangingPunct="1">
        <a:spcBef>
          <a:spcPts val="1000"/>
        </a:spcBef>
        <a:spcAft>
          <a:spcPct val="0"/>
        </a:spcAft>
        <a:buClr>
          <a:schemeClr val="accent1"/>
        </a:buClr>
        <a:buFontTx/>
        <a:buBlip>
          <a:blip r:embed="rId19"/>
        </a:buBlip>
        <a:defRPr sz="2400" b="0" baseline="0">
          <a:solidFill>
            <a:schemeClr val="tx1"/>
          </a:solidFill>
          <a:latin typeface="Comic Sans MS" pitchFamily="66" charset="0"/>
          <a:ea typeface="微軟正黑體" pitchFamily="34" charset="-120"/>
        </a:defRPr>
      </a:lvl2pPr>
      <a:lvl3pPr marL="1143000" indent="-228600" algn="l" rtl="0" eaLnBrk="1" fontAlgn="base" hangingPunct="1">
        <a:spcBef>
          <a:spcPts val="1000"/>
        </a:spcBef>
        <a:spcAft>
          <a:spcPct val="0"/>
        </a:spcAft>
        <a:buClr>
          <a:schemeClr val="tx1"/>
        </a:buClr>
        <a:buFont typeface="Wingdings" pitchFamily="2" charset="2"/>
        <a:buChar char="n"/>
        <a:defRPr sz="2200" b="0" baseline="0">
          <a:solidFill>
            <a:schemeClr val="tx1"/>
          </a:solidFill>
          <a:latin typeface="Comic Sans MS" pitchFamily="66" charset="0"/>
          <a:ea typeface="微軟正黑體" pitchFamily="34" charset="-120"/>
        </a:defRPr>
      </a:lvl3pPr>
      <a:lvl4pPr marL="1600200" indent="-228600" algn="l" rtl="0" eaLnBrk="1" fontAlgn="base" hangingPunct="1">
        <a:spcBef>
          <a:spcPts val="1000"/>
        </a:spcBef>
        <a:spcAft>
          <a:spcPct val="0"/>
        </a:spcAft>
        <a:buChar char="–"/>
        <a:defRPr sz="2000" b="0" baseline="0">
          <a:solidFill>
            <a:schemeClr val="tx1"/>
          </a:solidFill>
          <a:latin typeface="Comic Sans MS" pitchFamily="66" charset="0"/>
          <a:ea typeface="微軟正黑體" pitchFamily="34" charset="-120"/>
        </a:defRPr>
      </a:lvl4pPr>
      <a:lvl5pPr marL="2057400" indent="-228600" algn="l" rtl="0" eaLnBrk="1" fontAlgn="base" hangingPunct="1">
        <a:spcBef>
          <a:spcPts val="1000"/>
        </a:spcBef>
        <a:spcAft>
          <a:spcPct val="0"/>
        </a:spcAft>
        <a:buChar char="»"/>
        <a:defRPr sz="2000" b="0" baseline="0">
          <a:solidFill>
            <a:schemeClr val="tx1"/>
          </a:solidFill>
          <a:latin typeface="Comic Sans MS" pitchFamily="66" charset="0"/>
          <a:ea typeface="微軟正黑體" pitchFamily="34" charset="-12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spotify.com/tw/"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amazon.com/"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ctr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zh-TW" altLang="en-US" dirty="0" smtClean="0"/>
              <a:t>第</a:t>
            </a:r>
            <a:r>
              <a:rPr lang="en-US" altLang="zh-TW" dirty="0" smtClean="0"/>
              <a:t>14</a:t>
            </a:r>
            <a:r>
              <a:rPr lang="zh-TW" altLang="en-US" dirty="0" smtClean="0"/>
              <a:t>章 網路行銷的操作</a:t>
            </a:r>
            <a:endParaRPr lang="zh-TW" altLang="en-US" dirty="0"/>
          </a:p>
        </p:txBody>
      </p:sp>
      <p:sp>
        <p:nvSpPr>
          <p:cNvPr id="7" name="副標題 6"/>
          <p:cNvSpPr>
            <a:spLocks noGrp="1"/>
          </p:cNvSpPr>
          <p:nvPr>
            <p:ph type="subTitle" idx="1"/>
          </p:nvPr>
        </p:nvSpPr>
        <p:spPr/>
        <p:txBody>
          <a:bodyPr/>
          <a:lstStyle/>
          <a:p>
            <a:endParaRPr lang="zh-TW"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一對一網路行銷的類型</a:t>
            </a:r>
            <a:endParaRPr lang="zh-TW" altLang="en-US" dirty="0">
              <a:solidFill>
                <a:schemeClr val="accent2"/>
              </a:solidFill>
            </a:endParaRPr>
          </a:p>
        </p:txBody>
      </p:sp>
      <p:sp>
        <p:nvSpPr>
          <p:cNvPr id="13" name="內容版面配置區 12"/>
          <p:cNvSpPr>
            <a:spLocks noGrp="1"/>
          </p:cNvSpPr>
          <p:nvPr>
            <p:ph idx="1"/>
          </p:nvPr>
        </p:nvSpPr>
        <p:spPr/>
        <p:txBody>
          <a:bodyPr/>
          <a:lstStyle/>
          <a:p>
            <a:pPr>
              <a:buNone/>
            </a:pPr>
            <a:r>
              <a:rPr lang="en-US" altLang="zh-TW" b="1" dirty="0" smtClean="0">
                <a:solidFill>
                  <a:srgbClr val="C00000"/>
                </a:solidFill>
              </a:rPr>
              <a:t>3 </a:t>
            </a:r>
            <a:r>
              <a:rPr lang="zh-TW" altLang="en-US" b="1" dirty="0" smtClean="0">
                <a:solidFill>
                  <a:srgbClr val="C00000"/>
                </a:solidFill>
              </a:rPr>
              <a:t>一對一資訊 </a:t>
            </a:r>
            <a:r>
              <a:rPr lang="en-US" altLang="zh-TW" b="1" dirty="0" smtClean="0">
                <a:solidFill>
                  <a:srgbClr val="C00000"/>
                </a:solidFill>
              </a:rPr>
              <a:t>(One-to-One Information)</a:t>
            </a:r>
          </a:p>
          <a:p>
            <a:pPr lvl="1"/>
            <a:r>
              <a:rPr lang="zh-TW" altLang="en-US" dirty="0" smtClean="0"/>
              <a:t>由使用者選擇主題，進而企業透過瀏覽器或電子郵件將個人化資訊傳遞到使用者的電腦中。</a:t>
            </a:r>
            <a:endParaRPr lang="en-US" altLang="zh-TW" dirty="0" smtClean="0"/>
          </a:p>
          <a:p>
            <a:pPr lvl="1"/>
            <a:r>
              <a:rPr lang="zh-TW" altLang="en-US" dirty="0" smtClean="0"/>
              <a:t>例如：</a:t>
            </a:r>
            <a:r>
              <a:rPr lang="en-US" altLang="zh-TW" dirty="0" err="1" smtClean="0"/>
              <a:t>iGoogle</a:t>
            </a:r>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14</a:t>
            </a:r>
            <a:r>
              <a:rPr lang="zh-TW" altLang="en-US" smtClean="0"/>
              <a:t>章 網路行銷的操作</a:t>
            </a:r>
            <a:endParaRPr lang="en-US" altLang="zh-TW"/>
          </a:p>
        </p:txBody>
      </p:sp>
      <p:sp>
        <p:nvSpPr>
          <p:cNvPr id="11" name="投影片編號版面配置區 10"/>
          <p:cNvSpPr>
            <a:spLocks noGrp="1"/>
          </p:cNvSpPr>
          <p:nvPr>
            <p:ph type="sldNum" sz="quarter" idx="11"/>
          </p:nvPr>
        </p:nvSpPr>
        <p:spPr/>
        <p:txBody>
          <a:bodyPr/>
          <a:lstStyle/>
          <a:p>
            <a:fld id="{A3DEC8BA-62D7-46A7-9980-A77EEE976E4E}" type="slidenum">
              <a:rPr lang="en-US" altLang="zh-TW" smtClean="0"/>
              <a:pPr/>
              <a:t>10</a:t>
            </a:fld>
            <a:r>
              <a:rPr lang="en-US" altLang="zh-TW" smtClean="0"/>
              <a:t> / 46</a:t>
            </a:r>
            <a:endParaRPr lang="en-US" altLang="zh-TW" dirty="0"/>
          </a:p>
        </p:txBody>
      </p:sp>
      <p:sp>
        <p:nvSpPr>
          <p:cNvPr id="5" name="日期版面配置區 4"/>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8"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zh-TW" altLang="en-US" sz="2400" dirty="0" smtClean="0">
                <a:solidFill>
                  <a:schemeClr val="accent6"/>
                </a:solidFill>
                <a:ea typeface="標楷體" pitchFamily="65" charset="-120"/>
              </a:rPr>
              <a:t>行動行銷</a:t>
            </a:r>
            <a:endParaRPr lang="ja-JP" altLang="en-US" sz="2400" dirty="0">
              <a:solidFill>
                <a:schemeClr val="accent6"/>
              </a:solidFill>
              <a:ea typeface="標楷體" pitchFamily="65" charset="-120"/>
            </a:endParaRPr>
          </a:p>
        </p:txBody>
      </p:sp>
      <p:sp>
        <p:nvSpPr>
          <p:cNvPr id="9" name="AutoShape 13"/>
          <p:cNvSpPr>
            <a:spLocks noChangeArrowheads="1"/>
          </p:cNvSpPr>
          <p:nvPr/>
        </p:nvSpPr>
        <p:spPr bwMode="auto">
          <a:xfrm rot="5400000">
            <a:off x="-738336" y="35192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zh-TW" altLang="en-US" sz="2400" dirty="0" smtClean="0">
                <a:solidFill>
                  <a:schemeClr val="accent6"/>
                </a:solidFill>
                <a:ea typeface="標楷體" pitchFamily="65" charset="-120"/>
              </a:rPr>
              <a:t>網路口碑</a:t>
            </a:r>
            <a:endParaRPr lang="ja-JP" altLang="en-US" sz="2400" dirty="0">
              <a:solidFill>
                <a:schemeClr val="accent6"/>
              </a:solidFill>
              <a:ea typeface="標楷體" pitchFamily="65" charset="-120"/>
            </a:endParaRPr>
          </a:p>
        </p:txBody>
      </p:sp>
      <p:sp>
        <p:nvSpPr>
          <p:cNvPr id="10" name="AutoShape 9"/>
          <p:cNvSpPr>
            <a:spLocks noChangeArrowheads="1"/>
          </p:cNvSpPr>
          <p:nvPr/>
        </p:nvSpPr>
        <p:spPr bwMode="auto">
          <a:xfrm rot="5400000">
            <a:off x="-738336" y="17190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fontScale="77500" lnSpcReduction="20000"/>
          </a:bodyPr>
          <a:lstStyle/>
          <a:p>
            <a:r>
              <a:rPr lang="zh-TW" altLang="en-US" sz="2400" dirty="0" smtClean="0">
                <a:ea typeface="標楷體" pitchFamily="65" charset="-120"/>
              </a:rPr>
              <a:t>一對一網路行銷</a:t>
            </a:r>
            <a:endParaRPr lang="ja-JP" altLang="en-US" sz="2400" dirty="0">
              <a:ea typeface="標楷體" pitchFamily="65" charset="-120"/>
            </a:endParaRPr>
          </a:p>
        </p:txBody>
      </p:sp>
      <p:pic>
        <p:nvPicPr>
          <p:cNvPr id="142338" name="Picture 2" descr="http://thgtr.com/wp-content/uploads/2010/03/igoogle.jpg"/>
          <p:cNvPicPr>
            <a:picLocks noChangeAspect="1" noChangeArrowheads="1"/>
          </p:cNvPicPr>
          <p:nvPr/>
        </p:nvPicPr>
        <p:blipFill>
          <a:blip r:embed="rId2" cstate="print"/>
          <a:srcRect/>
          <a:stretch>
            <a:fillRect/>
          </a:stretch>
        </p:blipFill>
        <p:spPr bwMode="auto">
          <a:xfrm>
            <a:off x="2699792" y="3038358"/>
            <a:ext cx="6019056" cy="3414978"/>
          </a:xfrm>
          <a:prstGeom prst="rect">
            <a:avLst/>
          </a:prstGeom>
          <a:noFill/>
          <a:ln>
            <a:solidFill>
              <a:schemeClr val="accent1"/>
            </a:solidFill>
          </a:ln>
        </p:spPr>
      </p:pic>
      <p:sp>
        <p:nvSpPr>
          <p:cNvPr id="12" name="文字方塊 11"/>
          <p:cNvSpPr txBox="1"/>
          <p:nvPr/>
        </p:nvSpPr>
        <p:spPr>
          <a:xfrm>
            <a:off x="5508104" y="404664"/>
            <a:ext cx="659155" cy="369332"/>
          </a:xfrm>
          <a:prstGeom prst="rect">
            <a:avLst/>
          </a:prstGeom>
          <a:noFill/>
        </p:spPr>
        <p:txBody>
          <a:bodyPr wrap="none" rtlCol="0">
            <a:spAutoFit/>
          </a:bodyPr>
          <a:lstStyle/>
          <a:p>
            <a:r>
              <a:rPr lang="en-US" altLang="zh-TW" dirty="0" smtClean="0">
                <a:solidFill>
                  <a:schemeClr val="accent2"/>
                </a:solidFill>
              </a:rPr>
              <a:t>(3/6)</a:t>
            </a:r>
            <a:endParaRPr lang="zh-TW" altLang="en-US" dirty="0">
              <a:solidFill>
                <a:schemeClr val="accent2"/>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一對一網路行銷的類型</a:t>
            </a:r>
            <a:endParaRPr lang="zh-TW" altLang="en-US" dirty="0">
              <a:solidFill>
                <a:schemeClr val="accent2"/>
              </a:solidFill>
            </a:endParaRPr>
          </a:p>
        </p:txBody>
      </p:sp>
      <p:sp>
        <p:nvSpPr>
          <p:cNvPr id="13" name="內容版面配置區 12"/>
          <p:cNvSpPr>
            <a:spLocks noGrp="1"/>
          </p:cNvSpPr>
          <p:nvPr>
            <p:ph idx="1"/>
          </p:nvPr>
        </p:nvSpPr>
        <p:spPr/>
        <p:txBody>
          <a:bodyPr/>
          <a:lstStyle/>
          <a:p>
            <a:pPr>
              <a:buNone/>
            </a:pPr>
            <a:r>
              <a:rPr lang="en-US" altLang="zh-TW" b="1" dirty="0" smtClean="0">
                <a:solidFill>
                  <a:srgbClr val="C00000"/>
                </a:solidFill>
              </a:rPr>
              <a:t>4.</a:t>
            </a:r>
            <a:r>
              <a:rPr lang="zh-TW" altLang="en-US" b="1" dirty="0" smtClean="0">
                <a:solidFill>
                  <a:srgbClr val="C00000"/>
                </a:solidFill>
              </a:rPr>
              <a:t>一對一服務 </a:t>
            </a:r>
            <a:r>
              <a:rPr lang="en-US" altLang="zh-TW" b="1" dirty="0" smtClean="0">
                <a:solidFill>
                  <a:srgbClr val="C00000"/>
                </a:solidFill>
              </a:rPr>
              <a:t>(One-to-One Service)</a:t>
            </a:r>
          </a:p>
          <a:p>
            <a:pPr lvl="1"/>
            <a:r>
              <a:rPr lang="zh-TW" altLang="en-US" dirty="0" smtClean="0"/>
              <a:t>企業讓使用者量身訂作其專屬的線上服務</a:t>
            </a:r>
            <a:endParaRPr lang="en-US" altLang="zh-TW" dirty="0" smtClean="0"/>
          </a:p>
          <a:p>
            <a:pPr lvl="1"/>
            <a:r>
              <a:rPr lang="zh-TW" altLang="en-US" dirty="0" smtClean="0"/>
              <a:t>例如：</a:t>
            </a:r>
            <a:r>
              <a:rPr lang="en-US" altLang="zh-TW" dirty="0" err="1" smtClean="0"/>
              <a:t>iCloud</a:t>
            </a:r>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14</a:t>
            </a:r>
            <a:r>
              <a:rPr lang="zh-TW" altLang="en-US" smtClean="0"/>
              <a:t>章 網路行銷的操作</a:t>
            </a:r>
            <a:endParaRPr lang="en-US" altLang="zh-TW"/>
          </a:p>
        </p:txBody>
      </p:sp>
      <p:sp>
        <p:nvSpPr>
          <p:cNvPr id="12" name="投影片編號版面配置區 11"/>
          <p:cNvSpPr>
            <a:spLocks noGrp="1"/>
          </p:cNvSpPr>
          <p:nvPr>
            <p:ph type="sldNum" sz="quarter" idx="11"/>
          </p:nvPr>
        </p:nvSpPr>
        <p:spPr/>
        <p:txBody>
          <a:bodyPr/>
          <a:lstStyle/>
          <a:p>
            <a:fld id="{A3DEC8BA-62D7-46A7-9980-A77EEE976E4E}" type="slidenum">
              <a:rPr lang="en-US" altLang="zh-TW" smtClean="0"/>
              <a:pPr/>
              <a:t>11</a:t>
            </a:fld>
            <a:r>
              <a:rPr lang="en-US" altLang="zh-TW" smtClean="0"/>
              <a:t> / 46</a:t>
            </a:r>
            <a:endParaRPr lang="en-US" altLang="zh-TW" dirty="0"/>
          </a:p>
        </p:txBody>
      </p:sp>
      <p:sp>
        <p:nvSpPr>
          <p:cNvPr id="5" name="日期版面配置區 4"/>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8"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zh-TW" altLang="en-US" sz="2400" dirty="0" smtClean="0">
                <a:solidFill>
                  <a:schemeClr val="accent6"/>
                </a:solidFill>
                <a:ea typeface="標楷體" pitchFamily="65" charset="-120"/>
              </a:rPr>
              <a:t>行動行銷</a:t>
            </a:r>
            <a:endParaRPr lang="ja-JP" altLang="en-US" sz="2400" dirty="0">
              <a:solidFill>
                <a:schemeClr val="accent6"/>
              </a:solidFill>
              <a:ea typeface="標楷體" pitchFamily="65" charset="-120"/>
            </a:endParaRPr>
          </a:p>
        </p:txBody>
      </p:sp>
      <p:sp>
        <p:nvSpPr>
          <p:cNvPr id="9" name="AutoShape 13"/>
          <p:cNvSpPr>
            <a:spLocks noChangeArrowheads="1"/>
          </p:cNvSpPr>
          <p:nvPr/>
        </p:nvSpPr>
        <p:spPr bwMode="auto">
          <a:xfrm rot="5400000">
            <a:off x="-738336" y="35192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zh-TW" altLang="en-US" sz="2400" dirty="0" smtClean="0">
                <a:solidFill>
                  <a:schemeClr val="accent6"/>
                </a:solidFill>
                <a:ea typeface="標楷體" pitchFamily="65" charset="-120"/>
              </a:rPr>
              <a:t>網路口碑</a:t>
            </a:r>
            <a:endParaRPr lang="ja-JP" altLang="en-US" sz="2400" dirty="0">
              <a:solidFill>
                <a:schemeClr val="accent6"/>
              </a:solidFill>
              <a:ea typeface="標楷體" pitchFamily="65" charset="-120"/>
            </a:endParaRPr>
          </a:p>
        </p:txBody>
      </p:sp>
      <p:sp>
        <p:nvSpPr>
          <p:cNvPr id="10" name="AutoShape 9"/>
          <p:cNvSpPr>
            <a:spLocks noChangeArrowheads="1"/>
          </p:cNvSpPr>
          <p:nvPr/>
        </p:nvSpPr>
        <p:spPr bwMode="auto">
          <a:xfrm rot="5400000">
            <a:off x="-738336" y="17190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fontScale="77500" lnSpcReduction="20000"/>
          </a:bodyPr>
          <a:lstStyle/>
          <a:p>
            <a:r>
              <a:rPr lang="zh-TW" altLang="en-US" sz="2400" dirty="0" smtClean="0">
                <a:ea typeface="標楷體" pitchFamily="65" charset="-120"/>
              </a:rPr>
              <a:t>一對一網路行銷</a:t>
            </a:r>
            <a:endParaRPr lang="ja-JP" altLang="en-US" sz="2400" dirty="0">
              <a:ea typeface="標楷體" pitchFamily="65" charset="-120"/>
            </a:endParaRPr>
          </a:p>
        </p:txBody>
      </p:sp>
      <p:pic>
        <p:nvPicPr>
          <p:cNvPr id="141316" name="Picture 4" descr="http://surgeworks.com/wp-content/uploads/2011/06/icloud-wwdc-2011.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123728" y="2420888"/>
            <a:ext cx="5714817" cy="3888432"/>
          </a:xfrm>
          <a:prstGeom prst="rect">
            <a:avLst/>
          </a:prstGeom>
          <a:noFill/>
        </p:spPr>
      </p:pic>
      <p:sp>
        <p:nvSpPr>
          <p:cNvPr id="14" name="文字方塊 13"/>
          <p:cNvSpPr txBox="1"/>
          <p:nvPr/>
        </p:nvSpPr>
        <p:spPr>
          <a:xfrm>
            <a:off x="5508104" y="404664"/>
            <a:ext cx="659155" cy="369332"/>
          </a:xfrm>
          <a:prstGeom prst="rect">
            <a:avLst/>
          </a:prstGeom>
          <a:noFill/>
        </p:spPr>
        <p:txBody>
          <a:bodyPr wrap="none" rtlCol="0">
            <a:spAutoFit/>
          </a:bodyPr>
          <a:lstStyle/>
          <a:p>
            <a:r>
              <a:rPr lang="en-US" altLang="zh-TW" dirty="0" smtClean="0">
                <a:solidFill>
                  <a:schemeClr val="accent2"/>
                </a:solidFill>
              </a:rPr>
              <a:t>(4/6)</a:t>
            </a:r>
            <a:endParaRPr lang="zh-TW" altLang="en-US" dirty="0">
              <a:solidFill>
                <a:schemeClr val="accent2"/>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一對一網路行銷的類型</a:t>
            </a:r>
            <a:endParaRPr lang="zh-TW" altLang="en-US" dirty="0">
              <a:solidFill>
                <a:schemeClr val="accent2"/>
              </a:solidFill>
            </a:endParaRPr>
          </a:p>
        </p:txBody>
      </p:sp>
      <p:sp>
        <p:nvSpPr>
          <p:cNvPr id="13" name="內容版面配置區 12"/>
          <p:cNvSpPr>
            <a:spLocks noGrp="1"/>
          </p:cNvSpPr>
          <p:nvPr>
            <p:ph idx="1"/>
          </p:nvPr>
        </p:nvSpPr>
        <p:spPr/>
        <p:txBody>
          <a:bodyPr/>
          <a:lstStyle/>
          <a:p>
            <a:pPr>
              <a:buNone/>
            </a:pPr>
            <a:r>
              <a:rPr lang="en-US" altLang="zh-TW" b="1" dirty="0" smtClean="0">
                <a:solidFill>
                  <a:srgbClr val="C00000"/>
                </a:solidFill>
              </a:rPr>
              <a:t>5.</a:t>
            </a:r>
            <a:r>
              <a:rPr lang="zh-TW" altLang="en-US" b="1" dirty="0" smtClean="0">
                <a:solidFill>
                  <a:srgbClr val="C00000"/>
                </a:solidFill>
              </a:rPr>
              <a:t>一對一網路社群 </a:t>
            </a:r>
            <a:r>
              <a:rPr lang="en-US" altLang="zh-TW" b="1" dirty="0" smtClean="0">
                <a:solidFill>
                  <a:srgbClr val="C00000"/>
                </a:solidFill>
              </a:rPr>
              <a:t>(One-to-One Web Community)</a:t>
            </a:r>
          </a:p>
          <a:p>
            <a:pPr lvl="1"/>
            <a:r>
              <a:rPr lang="zh-TW" altLang="en-US" dirty="0" smtClean="0"/>
              <a:t>使用者依自己需求加入網路社群、討論區或留言板，來獲取相關資訊與回饋。</a:t>
            </a:r>
            <a:endParaRPr lang="en-US" altLang="zh-TW" dirty="0" smtClean="0"/>
          </a:p>
          <a:p>
            <a:pPr lvl="1"/>
            <a:r>
              <a:rPr lang="zh-TW" altLang="en-US" dirty="0" smtClean="0"/>
              <a:t>例如：</a:t>
            </a:r>
            <a:r>
              <a:rPr lang="en-US" altLang="zh-TW" dirty="0" err="1" smtClean="0"/>
              <a:t>facebook</a:t>
            </a:r>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14</a:t>
            </a:r>
            <a:r>
              <a:rPr lang="zh-TW" altLang="en-US" smtClean="0"/>
              <a:t>章 網路行銷的操作</a:t>
            </a:r>
            <a:endParaRPr lang="en-US" altLang="zh-TW"/>
          </a:p>
        </p:txBody>
      </p:sp>
      <p:sp>
        <p:nvSpPr>
          <p:cNvPr id="11" name="投影片編號版面配置區 10"/>
          <p:cNvSpPr>
            <a:spLocks noGrp="1"/>
          </p:cNvSpPr>
          <p:nvPr>
            <p:ph type="sldNum" sz="quarter" idx="11"/>
          </p:nvPr>
        </p:nvSpPr>
        <p:spPr/>
        <p:txBody>
          <a:bodyPr/>
          <a:lstStyle/>
          <a:p>
            <a:fld id="{A3DEC8BA-62D7-46A7-9980-A77EEE976E4E}" type="slidenum">
              <a:rPr lang="en-US" altLang="zh-TW" smtClean="0"/>
              <a:pPr/>
              <a:t>12</a:t>
            </a:fld>
            <a:r>
              <a:rPr lang="en-US" altLang="zh-TW" smtClean="0"/>
              <a:t> / 46</a:t>
            </a:r>
            <a:endParaRPr lang="en-US" altLang="zh-TW" dirty="0"/>
          </a:p>
        </p:txBody>
      </p:sp>
      <p:sp>
        <p:nvSpPr>
          <p:cNvPr id="5" name="日期版面配置區 4"/>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8"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zh-TW" altLang="en-US" sz="2400" dirty="0" smtClean="0">
                <a:solidFill>
                  <a:schemeClr val="accent6"/>
                </a:solidFill>
                <a:ea typeface="標楷體" pitchFamily="65" charset="-120"/>
              </a:rPr>
              <a:t>行動行銷</a:t>
            </a:r>
            <a:endParaRPr lang="ja-JP" altLang="en-US" sz="2400" dirty="0">
              <a:solidFill>
                <a:schemeClr val="accent6"/>
              </a:solidFill>
              <a:ea typeface="標楷體" pitchFamily="65" charset="-120"/>
            </a:endParaRPr>
          </a:p>
        </p:txBody>
      </p:sp>
      <p:sp>
        <p:nvSpPr>
          <p:cNvPr id="9" name="AutoShape 13"/>
          <p:cNvSpPr>
            <a:spLocks noChangeArrowheads="1"/>
          </p:cNvSpPr>
          <p:nvPr/>
        </p:nvSpPr>
        <p:spPr bwMode="auto">
          <a:xfrm rot="5400000">
            <a:off x="-738336" y="35192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zh-TW" altLang="en-US" sz="2400" dirty="0" smtClean="0">
                <a:solidFill>
                  <a:schemeClr val="accent6"/>
                </a:solidFill>
                <a:ea typeface="標楷體" pitchFamily="65" charset="-120"/>
              </a:rPr>
              <a:t>網路口碑</a:t>
            </a:r>
            <a:endParaRPr lang="ja-JP" altLang="en-US" sz="2400" dirty="0">
              <a:solidFill>
                <a:schemeClr val="accent6"/>
              </a:solidFill>
              <a:ea typeface="標楷體" pitchFamily="65" charset="-120"/>
            </a:endParaRPr>
          </a:p>
        </p:txBody>
      </p:sp>
      <p:sp>
        <p:nvSpPr>
          <p:cNvPr id="10" name="AutoShape 9"/>
          <p:cNvSpPr>
            <a:spLocks noChangeArrowheads="1"/>
          </p:cNvSpPr>
          <p:nvPr/>
        </p:nvSpPr>
        <p:spPr bwMode="auto">
          <a:xfrm rot="5400000">
            <a:off x="-738336" y="17190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fontScale="77500" lnSpcReduction="20000"/>
          </a:bodyPr>
          <a:lstStyle/>
          <a:p>
            <a:r>
              <a:rPr lang="zh-TW" altLang="en-US" sz="2400" dirty="0" smtClean="0">
                <a:ea typeface="標楷體" pitchFamily="65" charset="-120"/>
              </a:rPr>
              <a:t>一對一網路行銷</a:t>
            </a:r>
            <a:endParaRPr lang="ja-JP" altLang="en-US" sz="2400" dirty="0">
              <a:ea typeface="標楷體" pitchFamily="65" charset="-120"/>
            </a:endParaRPr>
          </a:p>
        </p:txBody>
      </p:sp>
      <p:pic>
        <p:nvPicPr>
          <p:cNvPr id="140290" name="Picture 2" descr="https://s.yimg.com/sw/prod/akp/n/AD01440038/o/151204030399413872119650.jpg"/>
          <p:cNvPicPr>
            <a:picLocks noChangeAspect="1" noChangeArrowheads="1"/>
          </p:cNvPicPr>
          <p:nvPr/>
        </p:nvPicPr>
        <p:blipFill>
          <a:blip r:embed="rId2" cstate="print"/>
          <a:srcRect/>
          <a:stretch>
            <a:fillRect/>
          </a:stretch>
        </p:blipFill>
        <p:spPr bwMode="auto">
          <a:xfrm>
            <a:off x="3275856" y="3429000"/>
            <a:ext cx="5015880" cy="3040877"/>
          </a:xfrm>
          <a:prstGeom prst="rect">
            <a:avLst/>
          </a:prstGeom>
          <a:noFill/>
          <a:ln>
            <a:solidFill>
              <a:schemeClr val="accent1"/>
            </a:solidFill>
          </a:ln>
        </p:spPr>
      </p:pic>
      <p:sp>
        <p:nvSpPr>
          <p:cNvPr id="12" name="文字方塊 11"/>
          <p:cNvSpPr txBox="1"/>
          <p:nvPr/>
        </p:nvSpPr>
        <p:spPr>
          <a:xfrm>
            <a:off x="5508104" y="404664"/>
            <a:ext cx="659155" cy="369332"/>
          </a:xfrm>
          <a:prstGeom prst="rect">
            <a:avLst/>
          </a:prstGeom>
          <a:noFill/>
        </p:spPr>
        <p:txBody>
          <a:bodyPr wrap="none" rtlCol="0">
            <a:spAutoFit/>
          </a:bodyPr>
          <a:lstStyle/>
          <a:p>
            <a:r>
              <a:rPr lang="en-US" altLang="zh-TW" dirty="0" smtClean="0">
                <a:solidFill>
                  <a:schemeClr val="accent2"/>
                </a:solidFill>
              </a:rPr>
              <a:t>(5/6)</a:t>
            </a:r>
            <a:endParaRPr lang="zh-TW" altLang="en-US" dirty="0">
              <a:solidFill>
                <a:schemeClr val="accent2"/>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一對一網路行銷的類型</a:t>
            </a:r>
            <a:endParaRPr lang="zh-TW" altLang="en-US" dirty="0">
              <a:solidFill>
                <a:schemeClr val="accent2"/>
              </a:solidFill>
            </a:endParaRPr>
          </a:p>
        </p:txBody>
      </p:sp>
      <p:sp>
        <p:nvSpPr>
          <p:cNvPr id="13" name="內容版面配置區 12"/>
          <p:cNvSpPr>
            <a:spLocks noGrp="1"/>
          </p:cNvSpPr>
          <p:nvPr>
            <p:ph idx="1"/>
          </p:nvPr>
        </p:nvSpPr>
        <p:spPr/>
        <p:txBody>
          <a:bodyPr/>
          <a:lstStyle/>
          <a:p>
            <a:pPr>
              <a:buNone/>
            </a:pPr>
            <a:r>
              <a:rPr lang="en-US" altLang="zh-TW" b="1" dirty="0" smtClean="0">
                <a:solidFill>
                  <a:srgbClr val="C00000"/>
                </a:solidFill>
              </a:rPr>
              <a:t>6 </a:t>
            </a:r>
            <a:r>
              <a:rPr lang="zh-TW" altLang="en-US" b="1" dirty="0" smtClean="0">
                <a:solidFill>
                  <a:srgbClr val="C00000"/>
                </a:solidFill>
              </a:rPr>
              <a:t>一對一網路經驗 </a:t>
            </a:r>
            <a:r>
              <a:rPr lang="en-US" altLang="zh-TW" b="1" dirty="0" smtClean="0">
                <a:solidFill>
                  <a:srgbClr val="C00000"/>
                </a:solidFill>
              </a:rPr>
              <a:t>(One-to-One Web Experience)</a:t>
            </a:r>
          </a:p>
          <a:p>
            <a:pPr lvl="1"/>
            <a:r>
              <a:rPr lang="zh-TW" altLang="en-US" dirty="0" smtClean="0"/>
              <a:t>能夠讓不同的企業使用者來獲得獨特的上網經驗。</a:t>
            </a:r>
            <a:endParaRPr lang="en-US" altLang="zh-TW" dirty="0" smtClean="0"/>
          </a:p>
          <a:p>
            <a:pPr lvl="1"/>
            <a:r>
              <a:rPr lang="zh-TW" altLang="en-US" dirty="0" smtClean="0"/>
              <a:t>例如：</a:t>
            </a:r>
            <a:r>
              <a:rPr lang="en-US" altLang="zh-TW" dirty="0" smtClean="0"/>
              <a:t>Google</a:t>
            </a:r>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14</a:t>
            </a:r>
            <a:r>
              <a:rPr lang="zh-TW" altLang="en-US" smtClean="0"/>
              <a:t>章 網路行銷的操作</a:t>
            </a:r>
            <a:endParaRPr lang="en-US" altLang="zh-TW"/>
          </a:p>
        </p:txBody>
      </p:sp>
      <p:sp>
        <p:nvSpPr>
          <p:cNvPr id="14" name="投影片編號版面配置區 13"/>
          <p:cNvSpPr>
            <a:spLocks noGrp="1"/>
          </p:cNvSpPr>
          <p:nvPr>
            <p:ph type="sldNum" sz="quarter" idx="11"/>
          </p:nvPr>
        </p:nvSpPr>
        <p:spPr/>
        <p:txBody>
          <a:bodyPr/>
          <a:lstStyle/>
          <a:p>
            <a:fld id="{A3DEC8BA-62D7-46A7-9980-A77EEE976E4E}" type="slidenum">
              <a:rPr lang="en-US" altLang="zh-TW" smtClean="0"/>
              <a:pPr/>
              <a:t>13</a:t>
            </a:fld>
            <a:r>
              <a:rPr lang="en-US" altLang="zh-TW" smtClean="0"/>
              <a:t> / 46</a:t>
            </a:r>
            <a:endParaRPr lang="en-US" altLang="zh-TW" dirty="0"/>
          </a:p>
        </p:txBody>
      </p:sp>
      <p:sp>
        <p:nvSpPr>
          <p:cNvPr id="5" name="日期版面配置區 4"/>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8"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zh-TW" altLang="en-US" sz="2400" dirty="0" smtClean="0">
                <a:solidFill>
                  <a:schemeClr val="accent6"/>
                </a:solidFill>
                <a:ea typeface="標楷體" pitchFamily="65" charset="-120"/>
              </a:rPr>
              <a:t>行動行銷</a:t>
            </a:r>
            <a:endParaRPr lang="ja-JP" altLang="en-US" sz="2400" dirty="0">
              <a:solidFill>
                <a:schemeClr val="accent6"/>
              </a:solidFill>
              <a:ea typeface="標楷體" pitchFamily="65" charset="-120"/>
            </a:endParaRPr>
          </a:p>
        </p:txBody>
      </p:sp>
      <p:sp>
        <p:nvSpPr>
          <p:cNvPr id="9" name="AutoShape 13"/>
          <p:cNvSpPr>
            <a:spLocks noChangeArrowheads="1"/>
          </p:cNvSpPr>
          <p:nvPr/>
        </p:nvSpPr>
        <p:spPr bwMode="auto">
          <a:xfrm rot="5400000">
            <a:off x="-738336" y="35192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zh-TW" altLang="en-US" sz="2400" dirty="0" smtClean="0">
                <a:solidFill>
                  <a:schemeClr val="accent6"/>
                </a:solidFill>
                <a:ea typeface="標楷體" pitchFamily="65" charset="-120"/>
              </a:rPr>
              <a:t>網路口碑</a:t>
            </a:r>
            <a:endParaRPr lang="ja-JP" altLang="en-US" sz="2400" dirty="0">
              <a:solidFill>
                <a:schemeClr val="accent6"/>
              </a:solidFill>
              <a:ea typeface="標楷體" pitchFamily="65" charset="-120"/>
            </a:endParaRPr>
          </a:p>
        </p:txBody>
      </p:sp>
      <p:sp>
        <p:nvSpPr>
          <p:cNvPr id="10" name="AutoShape 9"/>
          <p:cNvSpPr>
            <a:spLocks noChangeArrowheads="1"/>
          </p:cNvSpPr>
          <p:nvPr/>
        </p:nvSpPr>
        <p:spPr bwMode="auto">
          <a:xfrm rot="5400000">
            <a:off x="-738336" y="17190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fontScale="77500" lnSpcReduction="20000"/>
          </a:bodyPr>
          <a:lstStyle/>
          <a:p>
            <a:r>
              <a:rPr lang="zh-TW" altLang="en-US" sz="2400" dirty="0" smtClean="0">
                <a:ea typeface="標楷體" pitchFamily="65" charset="-120"/>
              </a:rPr>
              <a:t>一對一網路行銷</a:t>
            </a:r>
            <a:endParaRPr lang="ja-JP" altLang="en-US" sz="2400" dirty="0">
              <a:ea typeface="標楷體" pitchFamily="65" charset="-120"/>
            </a:endParaRPr>
          </a:p>
        </p:txBody>
      </p:sp>
      <p:pic>
        <p:nvPicPr>
          <p:cNvPr id="139270" name="Picture 6" descr="http://blog.roodo.com/ruruplus/b8bd024b.jpg"/>
          <p:cNvPicPr>
            <a:picLocks noChangeAspect="1" noChangeArrowheads="1"/>
          </p:cNvPicPr>
          <p:nvPr/>
        </p:nvPicPr>
        <p:blipFill>
          <a:blip r:embed="rId2" cstate="print"/>
          <a:srcRect/>
          <a:stretch>
            <a:fillRect/>
          </a:stretch>
        </p:blipFill>
        <p:spPr bwMode="auto">
          <a:xfrm>
            <a:off x="3635896" y="2708920"/>
            <a:ext cx="4651344" cy="3721075"/>
          </a:xfrm>
          <a:prstGeom prst="rect">
            <a:avLst/>
          </a:prstGeom>
          <a:noFill/>
          <a:ln>
            <a:solidFill>
              <a:schemeClr val="accent1"/>
            </a:solidFill>
          </a:ln>
        </p:spPr>
      </p:pic>
      <p:sp>
        <p:nvSpPr>
          <p:cNvPr id="15" name="文字方塊 14"/>
          <p:cNvSpPr txBox="1"/>
          <p:nvPr/>
        </p:nvSpPr>
        <p:spPr>
          <a:xfrm>
            <a:off x="5508104" y="404664"/>
            <a:ext cx="659155" cy="369332"/>
          </a:xfrm>
          <a:prstGeom prst="rect">
            <a:avLst/>
          </a:prstGeom>
          <a:noFill/>
        </p:spPr>
        <p:txBody>
          <a:bodyPr wrap="none" rtlCol="0">
            <a:spAutoFit/>
          </a:bodyPr>
          <a:lstStyle/>
          <a:p>
            <a:r>
              <a:rPr lang="en-US" altLang="zh-TW" dirty="0" smtClean="0">
                <a:solidFill>
                  <a:schemeClr val="accent2"/>
                </a:solidFill>
              </a:rPr>
              <a:t>(6/6)</a:t>
            </a:r>
            <a:endParaRPr lang="zh-TW" altLang="en-US" dirty="0">
              <a:solidFill>
                <a:schemeClr val="accent2"/>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chemeClr val="accent1"/>
                </a:solidFill>
              </a:rPr>
              <a:t>生活上的應用</a:t>
            </a:r>
            <a:endParaRPr lang="zh-TW" altLang="en-US" dirty="0">
              <a:solidFill>
                <a:schemeClr val="accent1"/>
              </a:solidFill>
            </a:endParaRPr>
          </a:p>
        </p:txBody>
      </p:sp>
      <p:sp>
        <p:nvSpPr>
          <p:cNvPr id="13" name="內容版面配置區 12"/>
          <p:cNvSpPr>
            <a:spLocks noGrp="1"/>
          </p:cNvSpPr>
          <p:nvPr>
            <p:ph idx="1"/>
          </p:nvPr>
        </p:nvSpPr>
        <p:spPr/>
        <p:txBody>
          <a:bodyPr/>
          <a:lstStyle/>
          <a:p>
            <a:r>
              <a:rPr lang="zh-TW" altLang="en-US" b="1" dirty="0" smtClean="0"/>
              <a:t>個人化電視</a:t>
            </a:r>
            <a:endParaRPr lang="en-US" altLang="zh-TW" b="1" dirty="0" smtClean="0"/>
          </a:p>
          <a:p>
            <a:pPr lvl="1"/>
            <a:r>
              <a:rPr lang="zh-TW" altLang="en-US" dirty="0" smtClean="0"/>
              <a:t>隨著消費者意識抬頭，越來越多的產品強調個人化的功能，而電視也成為兵家必爭之地，可提供使用者想看的電影、廣告或影集等，同時透過無線網路的連結，就能利用手機來進行操作，增加使用的便利性，讓電視不只是電視，而是可以更了解使用者的想法，提供更能滿足其需求的內容與服務。</a:t>
            </a:r>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14</a:t>
            </a:r>
            <a:r>
              <a:rPr lang="zh-TW" altLang="en-US" smtClean="0"/>
              <a:t>章 網路行銷的操作</a:t>
            </a:r>
            <a:endParaRPr lang="en-US" altLang="zh-TW"/>
          </a:p>
        </p:txBody>
      </p:sp>
      <p:sp>
        <p:nvSpPr>
          <p:cNvPr id="12" name="投影片編號版面配置區 11"/>
          <p:cNvSpPr>
            <a:spLocks noGrp="1"/>
          </p:cNvSpPr>
          <p:nvPr>
            <p:ph type="sldNum" sz="quarter" idx="11"/>
          </p:nvPr>
        </p:nvSpPr>
        <p:spPr/>
        <p:txBody>
          <a:bodyPr/>
          <a:lstStyle/>
          <a:p>
            <a:fld id="{A3DEC8BA-62D7-46A7-9980-A77EEE976E4E}" type="slidenum">
              <a:rPr lang="en-US" altLang="zh-TW" smtClean="0"/>
              <a:pPr/>
              <a:t>14</a:t>
            </a:fld>
            <a:r>
              <a:rPr lang="en-US" altLang="zh-TW" smtClean="0"/>
              <a:t> / 46</a:t>
            </a:r>
            <a:endParaRPr lang="en-US" altLang="zh-TW" dirty="0"/>
          </a:p>
        </p:txBody>
      </p:sp>
      <p:sp>
        <p:nvSpPr>
          <p:cNvPr id="5" name="日期版面配置區 4"/>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8"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zh-TW" altLang="en-US" sz="2400" dirty="0" smtClean="0">
                <a:solidFill>
                  <a:schemeClr val="accent6"/>
                </a:solidFill>
                <a:ea typeface="標楷體" pitchFamily="65" charset="-120"/>
              </a:rPr>
              <a:t>行動行銷</a:t>
            </a:r>
            <a:endParaRPr lang="ja-JP" altLang="en-US" sz="2400" dirty="0">
              <a:solidFill>
                <a:schemeClr val="accent6"/>
              </a:solidFill>
              <a:ea typeface="標楷體" pitchFamily="65" charset="-120"/>
            </a:endParaRPr>
          </a:p>
        </p:txBody>
      </p:sp>
      <p:sp>
        <p:nvSpPr>
          <p:cNvPr id="9" name="AutoShape 13"/>
          <p:cNvSpPr>
            <a:spLocks noChangeArrowheads="1"/>
          </p:cNvSpPr>
          <p:nvPr/>
        </p:nvSpPr>
        <p:spPr bwMode="auto">
          <a:xfrm rot="5400000">
            <a:off x="-738336" y="35192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zh-TW" altLang="en-US" sz="2400" dirty="0" smtClean="0">
                <a:solidFill>
                  <a:schemeClr val="accent6"/>
                </a:solidFill>
                <a:ea typeface="標楷體" pitchFamily="65" charset="-120"/>
              </a:rPr>
              <a:t>網路口碑</a:t>
            </a:r>
            <a:endParaRPr lang="ja-JP" altLang="en-US" sz="2400" dirty="0">
              <a:solidFill>
                <a:schemeClr val="accent6"/>
              </a:solidFill>
              <a:ea typeface="標楷體" pitchFamily="65" charset="-120"/>
            </a:endParaRPr>
          </a:p>
        </p:txBody>
      </p:sp>
      <p:sp>
        <p:nvSpPr>
          <p:cNvPr id="10" name="AutoShape 9"/>
          <p:cNvSpPr>
            <a:spLocks noChangeArrowheads="1"/>
          </p:cNvSpPr>
          <p:nvPr/>
        </p:nvSpPr>
        <p:spPr bwMode="auto">
          <a:xfrm rot="5400000">
            <a:off x="-738336" y="17190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fontScale="77500" lnSpcReduction="20000"/>
          </a:bodyPr>
          <a:lstStyle/>
          <a:p>
            <a:r>
              <a:rPr lang="zh-TW" altLang="en-US" sz="2400" dirty="0" smtClean="0">
                <a:ea typeface="標楷體" pitchFamily="65" charset="-120"/>
              </a:rPr>
              <a:t>一對一網路行銷</a:t>
            </a:r>
            <a:endParaRPr lang="ja-JP" altLang="en-US" sz="2400" dirty="0">
              <a:ea typeface="標楷體" pitchFamily="65" charset="-120"/>
            </a:endParaRPr>
          </a:p>
        </p:txBody>
      </p:sp>
      <p:pic>
        <p:nvPicPr>
          <p:cNvPr id="153604" name="Picture 4" descr="http://cdn0.techbang.com.tw/system/images/162031/original/7c101f7817f2738c3c434e00da926e78.jpg?1399522472"/>
          <p:cNvPicPr>
            <a:picLocks noChangeAspect="1" noChangeArrowheads="1"/>
          </p:cNvPicPr>
          <p:nvPr/>
        </p:nvPicPr>
        <p:blipFill>
          <a:blip r:embed="rId2" cstate="print"/>
          <a:srcRect/>
          <a:stretch>
            <a:fillRect/>
          </a:stretch>
        </p:blipFill>
        <p:spPr bwMode="auto">
          <a:xfrm>
            <a:off x="3563888" y="3970495"/>
            <a:ext cx="4365434" cy="2482841"/>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一對一網路行銷的架構</a:t>
            </a:r>
            <a:endParaRPr lang="zh-TW" altLang="en-US" dirty="0">
              <a:solidFill>
                <a:schemeClr val="accent2"/>
              </a:solidFill>
            </a:endParaRPr>
          </a:p>
        </p:txBody>
      </p:sp>
      <p:pic>
        <p:nvPicPr>
          <p:cNvPr id="152577" name="Picture 1"/>
          <p:cNvPicPr>
            <a:picLocks noGrp="1" noChangeAspect="1" noChangeArrowheads="1"/>
          </p:cNvPicPr>
          <p:nvPr>
            <p:ph idx="1"/>
          </p:nvPr>
        </p:nvPicPr>
        <p:blipFill>
          <a:blip r:embed="rId2" cstate="print">
            <a:clrChange>
              <a:clrFrom>
                <a:srgbClr val="FFFFFF"/>
              </a:clrFrom>
              <a:clrTo>
                <a:srgbClr val="FFFFFF">
                  <a:alpha val="0"/>
                </a:srgbClr>
              </a:clrTo>
            </a:clrChange>
            <a:duotone>
              <a:prstClr val="black"/>
              <a:schemeClr val="accent4">
                <a:tint val="45000"/>
                <a:satMod val="400000"/>
              </a:schemeClr>
            </a:duotone>
          </a:blip>
          <a:srcRect/>
          <a:stretch>
            <a:fillRect/>
          </a:stretch>
        </p:blipFill>
        <p:spPr bwMode="auto">
          <a:xfrm>
            <a:off x="2683287" y="980728"/>
            <a:ext cx="4056888" cy="5526024"/>
          </a:xfrm>
          <a:prstGeom prst="rect">
            <a:avLst/>
          </a:prstGeom>
          <a:noFill/>
          <a:ln w="9525">
            <a:noFill/>
            <a:miter lim="800000"/>
            <a:headEnd/>
            <a:tailEnd/>
          </a:ln>
        </p:spPr>
      </p:pic>
      <p:sp>
        <p:nvSpPr>
          <p:cNvPr id="4" name="頁尾版面配置區 3"/>
          <p:cNvSpPr>
            <a:spLocks noGrp="1"/>
          </p:cNvSpPr>
          <p:nvPr>
            <p:ph type="ftr" sz="quarter" idx="10"/>
          </p:nvPr>
        </p:nvSpPr>
        <p:spPr/>
        <p:txBody>
          <a:bodyPr/>
          <a:lstStyle/>
          <a:p>
            <a:r>
              <a:rPr lang="zh-TW" altLang="en-US" smtClean="0"/>
              <a:t>第</a:t>
            </a:r>
            <a:r>
              <a:rPr lang="en-US" altLang="zh-TW" smtClean="0"/>
              <a:t>14</a:t>
            </a:r>
            <a:r>
              <a:rPr lang="zh-TW" altLang="en-US" smtClean="0"/>
              <a:t>章 網路行銷的操作</a:t>
            </a:r>
            <a:endParaRPr lang="en-US" altLang="zh-TW"/>
          </a:p>
        </p:txBody>
      </p:sp>
      <p:sp>
        <p:nvSpPr>
          <p:cNvPr id="11" name="投影片編號版面配置區 10"/>
          <p:cNvSpPr>
            <a:spLocks noGrp="1"/>
          </p:cNvSpPr>
          <p:nvPr>
            <p:ph type="sldNum" sz="quarter" idx="11"/>
          </p:nvPr>
        </p:nvSpPr>
        <p:spPr/>
        <p:txBody>
          <a:bodyPr/>
          <a:lstStyle/>
          <a:p>
            <a:fld id="{A3DEC8BA-62D7-46A7-9980-A77EEE976E4E}" type="slidenum">
              <a:rPr lang="en-US" altLang="zh-TW" smtClean="0"/>
              <a:pPr/>
              <a:t>15</a:t>
            </a:fld>
            <a:r>
              <a:rPr lang="en-US" altLang="zh-TW" smtClean="0"/>
              <a:t> / 46</a:t>
            </a:r>
            <a:endParaRPr lang="en-US" altLang="zh-TW" dirty="0"/>
          </a:p>
        </p:txBody>
      </p:sp>
      <p:sp>
        <p:nvSpPr>
          <p:cNvPr id="5" name="日期版面配置區 4"/>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8"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zh-TW" altLang="en-US" sz="2400" dirty="0" smtClean="0">
                <a:solidFill>
                  <a:schemeClr val="accent6"/>
                </a:solidFill>
                <a:ea typeface="標楷體" pitchFamily="65" charset="-120"/>
              </a:rPr>
              <a:t>行動行銷</a:t>
            </a:r>
            <a:endParaRPr lang="ja-JP" altLang="en-US" sz="2400" dirty="0">
              <a:solidFill>
                <a:schemeClr val="accent6"/>
              </a:solidFill>
              <a:ea typeface="標楷體" pitchFamily="65" charset="-120"/>
            </a:endParaRPr>
          </a:p>
        </p:txBody>
      </p:sp>
      <p:sp>
        <p:nvSpPr>
          <p:cNvPr id="9" name="AutoShape 13"/>
          <p:cNvSpPr>
            <a:spLocks noChangeArrowheads="1"/>
          </p:cNvSpPr>
          <p:nvPr/>
        </p:nvSpPr>
        <p:spPr bwMode="auto">
          <a:xfrm rot="5400000">
            <a:off x="-738336" y="35192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zh-TW" altLang="en-US" sz="2400" dirty="0" smtClean="0">
                <a:solidFill>
                  <a:schemeClr val="accent6"/>
                </a:solidFill>
                <a:ea typeface="標楷體" pitchFamily="65" charset="-120"/>
              </a:rPr>
              <a:t>網路口碑</a:t>
            </a:r>
            <a:endParaRPr lang="ja-JP" altLang="en-US" sz="2400" dirty="0">
              <a:solidFill>
                <a:schemeClr val="accent6"/>
              </a:solidFill>
              <a:ea typeface="標楷體" pitchFamily="65" charset="-120"/>
            </a:endParaRPr>
          </a:p>
        </p:txBody>
      </p:sp>
      <p:sp>
        <p:nvSpPr>
          <p:cNvPr id="10" name="AutoShape 9"/>
          <p:cNvSpPr>
            <a:spLocks noChangeArrowheads="1"/>
          </p:cNvSpPr>
          <p:nvPr/>
        </p:nvSpPr>
        <p:spPr bwMode="auto">
          <a:xfrm rot="5400000">
            <a:off x="-738336" y="17190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fontScale="77500" lnSpcReduction="20000"/>
          </a:bodyPr>
          <a:lstStyle/>
          <a:p>
            <a:r>
              <a:rPr lang="zh-TW" altLang="en-US" sz="2400" dirty="0" smtClean="0">
                <a:ea typeface="標楷體" pitchFamily="65" charset="-120"/>
              </a:rPr>
              <a:t>一對一網路行銷</a:t>
            </a:r>
            <a:endParaRPr lang="ja-JP" altLang="en-US" sz="2400" dirty="0">
              <a:ea typeface="標楷體" pitchFamily="65" charset="-120"/>
            </a:endParaRPr>
          </a:p>
        </p:txBody>
      </p:sp>
      <p:sp>
        <p:nvSpPr>
          <p:cNvPr id="12" name="文字方塊 11"/>
          <p:cNvSpPr txBox="1"/>
          <p:nvPr/>
        </p:nvSpPr>
        <p:spPr>
          <a:xfrm>
            <a:off x="5929069" y="404664"/>
            <a:ext cx="659155" cy="369332"/>
          </a:xfrm>
          <a:prstGeom prst="rect">
            <a:avLst/>
          </a:prstGeom>
          <a:noFill/>
        </p:spPr>
        <p:txBody>
          <a:bodyPr wrap="none" rtlCol="0">
            <a:spAutoFit/>
          </a:bodyPr>
          <a:lstStyle/>
          <a:p>
            <a:r>
              <a:rPr lang="en-US" altLang="zh-TW" dirty="0" smtClean="0">
                <a:solidFill>
                  <a:schemeClr val="accent2"/>
                </a:solidFill>
              </a:rPr>
              <a:t>(1/3)</a:t>
            </a:r>
            <a:endParaRPr lang="zh-TW" altLang="en-US" dirty="0">
              <a:solidFill>
                <a:schemeClr val="accent2"/>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一對一網路行銷的架構</a:t>
            </a:r>
            <a:r>
              <a:rPr lang="en-US" altLang="zh-TW" dirty="0" smtClean="0"/>
              <a:t>-1</a:t>
            </a:r>
            <a:endParaRPr lang="zh-TW" altLang="en-US" dirty="0">
              <a:solidFill>
                <a:schemeClr val="accent2"/>
              </a:solidFill>
            </a:endParaRPr>
          </a:p>
        </p:txBody>
      </p:sp>
      <p:pic>
        <p:nvPicPr>
          <p:cNvPr id="151553" name="Picture 1"/>
          <p:cNvPicPr>
            <a:picLocks noGrp="1" noChangeAspect="1" noChangeArrowheads="1"/>
          </p:cNvPicPr>
          <p:nvPr>
            <p:ph idx="1"/>
          </p:nvPr>
        </p:nvPicPr>
        <p:blipFill>
          <a:blip r:embed="rId2" cstate="print">
            <a:clrChange>
              <a:clrFrom>
                <a:srgbClr val="FFFFFF"/>
              </a:clrFrom>
              <a:clrTo>
                <a:srgbClr val="FFFFFF">
                  <a:alpha val="0"/>
                </a:srgbClr>
              </a:clrTo>
            </a:clrChange>
            <a:duotone>
              <a:prstClr val="black"/>
              <a:schemeClr val="accent4">
                <a:tint val="45000"/>
                <a:satMod val="400000"/>
              </a:schemeClr>
            </a:duotone>
          </a:blip>
          <a:srcRect/>
          <a:stretch>
            <a:fillRect/>
          </a:stretch>
        </p:blipFill>
        <p:spPr bwMode="auto">
          <a:xfrm>
            <a:off x="1255915" y="1283203"/>
            <a:ext cx="6988493" cy="4269581"/>
          </a:xfrm>
          <a:prstGeom prst="rect">
            <a:avLst/>
          </a:prstGeom>
          <a:noFill/>
          <a:ln w="9525">
            <a:noFill/>
            <a:miter lim="800000"/>
            <a:headEnd/>
            <a:tailEnd/>
          </a:ln>
        </p:spPr>
      </p:pic>
      <p:sp>
        <p:nvSpPr>
          <p:cNvPr id="4" name="頁尾版面配置區 3"/>
          <p:cNvSpPr>
            <a:spLocks noGrp="1"/>
          </p:cNvSpPr>
          <p:nvPr>
            <p:ph type="ftr" sz="quarter" idx="10"/>
          </p:nvPr>
        </p:nvSpPr>
        <p:spPr/>
        <p:txBody>
          <a:bodyPr/>
          <a:lstStyle/>
          <a:p>
            <a:r>
              <a:rPr lang="zh-TW" altLang="en-US" smtClean="0"/>
              <a:t>第</a:t>
            </a:r>
            <a:r>
              <a:rPr lang="en-US" altLang="zh-TW" smtClean="0"/>
              <a:t>14</a:t>
            </a:r>
            <a:r>
              <a:rPr lang="zh-TW" altLang="en-US" smtClean="0"/>
              <a:t>章 網路行銷的操作</a:t>
            </a:r>
            <a:endParaRPr lang="en-US" altLang="zh-TW"/>
          </a:p>
        </p:txBody>
      </p:sp>
      <p:sp>
        <p:nvSpPr>
          <p:cNvPr id="11" name="投影片編號版面配置區 10"/>
          <p:cNvSpPr>
            <a:spLocks noGrp="1"/>
          </p:cNvSpPr>
          <p:nvPr>
            <p:ph type="sldNum" sz="quarter" idx="11"/>
          </p:nvPr>
        </p:nvSpPr>
        <p:spPr/>
        <p:txBody>
          <a:bodyPr/>
          <a:lstStyle/>
          <a:p>
            <a:fld id="{A3DEC8BA-62D7-46A7-9980-A77EEE976E4E}" type="slidenum">
              <a:rPr lang="en-US" altLang="zh-TW" smtClean="0"/>
              <a:pPr/>
              <a:t>16</a:t>
            </a:fld>
            <a:r>
              <a:rPr lang="en-US" altLang="zh-TW" smtClean="0"/>
              <a:t> / 46</a:t>
            </a:r>
            <a:endParaRPr lang="en-US" altLang="zh-TW" dirty="0"/>
          </a:p>
        </p:txBody>
      </p:sp>
      <p:sp>
        <p:nvSpPr>
          <p:cNvPr id="5" name="日期版面配置區 4"/>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8"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zh-TW" altLang="en-US" sz="2400" dirty="0" smtClean="0">
                <a:solidFill>
                  <a:schemeClr val="accent6"/>
                </a:solidFill>
                <a:ea typeface="標楷體" pitchFamily="65" charset="-120"/>
              </a:rPr>
              <a:t>行動行銷</a:t>
            </a:r>
            <a:endParaRPr lang="ja-JP" altLang="en-US" sz="2400" dirty="0">
              <a:solidFill>
                <a:schemeClr val="accent6"/>
              </a:solidFill>
              <a:ea typeface="標楷體" pitchFamily="65" charset="-120"/>
            </a:endParaRPr>
          </a:p>
        </p:txBody>
      </p:sp>
      <p:sp>
        <p:nvSpPr>
          <p:cNvPr id="9" name="AutoShape 13"/>
          <p:cNvSpPr>
            <a:spLocks noChangeArrowheads="1"/>
          </p:cNvSpPr>
          <p:nvPr/>
        </p:nvSpPr>
        <p:spPr bwMode="auto">
          <a:xfrm rot="5400000">
            <a:off x="-738336" y="35192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zh-TW" altLang="en-US" sz="2400" dirty="0" smtClean="0">
                <a:solidFill>
                  <a:schemeClr val="accent6"/>
                </a:solidFill>
                <a:ea typeface="標楷體" pitchFamily="65" charset="-120"/>
              </a:rPr>
              <a:t>網路口碑</a:t>
            </a:r>
            <a:endParaRPr lang="ja-JP" altLang="en-US" sz="2400" dirty="0">
              <a:solidFill>
                <a:schemeClr val="accent6"/>
              </a:solidFill>
              <a:ea typeface="標楷體" pitchFamily="65" charset="-120"/>
            </a:endParaRPr>
          </a:p>
        </p:txBody>
      </p:sp>
      <p:sp>
        <p:nvSpPr>
          <p:cNvPr id="10" name="AutoShape 9"/>
          <p:cNvSpPr>
            <a:spLocks noChangeArrowheads="1"/>
          </p:cNvSpPr>
          <p:nvPr/>
        </p:nvSpPr>
        <p:spPr bwMode="auto">
          <a:xfrm rot="5400000">
            <a:off x="-738336" y="17190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fontScale="77500" lnSpcReduction="20000"/>
          </a:bodyPr>
          <a:lstStyle/>
          <a:p>
            <a:r>
              <a:rPr lang="zh-TW" altLang="en-US" sz="2400" dirty="0" smtClean="0">
                <a:ea typeface="標楷體" pitchFamily="65" charset="-120"/>
              </a:rPr>
              <a:t>一對一網路行銷</a:t>
            </a:r>
            <a:endParaRPr lang="ja-JP" altLang="en-US" sz="2400" dirty="0">
              <a:ea typeface="標楷體" pitchFamily="65" charset="-120"/>
            </a:endParaRPr>
          </a:p>
        </p:txBody>
      </p:sp>
      <p:sp>
        <p:nvSpPr>
          <p:cNvPr id="12" name="文字方塊 11"/>
          <p:cNvSpPr txBox="1"/>
          <p:nvPr/>
        </p:nvSpPr>
        <p:spPr>
          <a:xfrm>
            <a:off x="5929069" y="404664"/>
            <a:ext cx="659155" cy="369332"/>
          </a:xfrm>
          <a:prstGeom prst="rect">
            <a:avLst/>
          </a:prstGeom>
          <a:noFill/>
        </p:spPr>
        <p:txBody>
          <a:bodyPr wrap="none" rtlCol="0">
            <a:spAutoFit/>
          </a:bodyPr>
          <a:lstStyle/>
          <a:p>
            <a:r>
              <a:rPr lang="en-US" altLang="zh-TW" dirty="0" smtClean="0">
                <a:solidFill>
                  <a:schemeClr val="accent2"/>
                </a:solidFill>
              </a:rPr>
              <a:t>(2/3)</a:t>
            </a:r>
            <a:endParaRPr lang="zh-TW" altLang="en-US" dirty="0">
              <a:solidFill>
                <a:schemeClr val="accent2"/>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一對一網路行銷的架構</a:t>
            </a:r>
            <a:r>
              <a:rPr lang="en-US" altLang="zh-TW" dirty="0" smtClean="0"/>
              <a:t>-2</a:t>
            </a:r>
            <a:endParaRPr lang="zh-TW" altLang="en-US" dirty="0">
              <a:solidFill>
                <a:schemeClr val="accent2"/>
              </a:solidFill>
            </a:endParaRPr>
          </a:p>
        </p:txBody>
      </p:sp>
      <p:pic>
        <p:nvPicPr>
          <p:cNvPr id="150529" name="Picture 1"/>
          <p:cNvPicPr>
            <a:picLocks noGrp="1" noChangeAspect="1" noChangeArrowheads="1"/>
          </p:cNvPicPr>
          <p:nvPr>
            <p:ph idx="1"/>
          </p:nvPr>
        </p:nvPicPr>
        <p:blipFill>
          <a:blip r:embed="rId2" cstate="print">
            <a:clrChange>
              <a:clrFrom>
                <a:srgbClr val="FFFFFF"/>
              </a:clrFrom>
              <a:clrTo>
                <a:srgbClr val="FFFFFF">
                  <a:alpha val="0"/>
                </a:srgbClr>
              </a:clrTo>
            </a:clrChange>
            <a:duotone>
              <a:prstClr val="black"/>
              <a:schemeClr val="accent4">
                <a:tint val="45000"/>
                <a:satMod val="400000"/>
              </a:schemeClr>
            </a:duotone>
          </a:blip>
          <a:stretch>
            <a:fillRect/>
          </a:stretch>
        </p:blipFill>
        <p:spPr bwMode="auto">
          <a:xfrm>
            <a:off x="1080773" y="1143000"/>
            <a:ext cx="7065004" cy="5257800"/>
          </a:xfrm>
          <a:prstGeom prst="rect">
            <a:avLst/>
          </a:prstGeom>
          <a:noFill/>
          <a:ln w="9525">
            <a:noFill/>
            <a:miter lim="800000"/>
            <a:headEnd/>
            <a:tailEnd/>
          </a:ln>
        </p:spPr>
      </p:pic>
      <p:sp>
        <p:nvSpPr>
          <p:cNvPr id="4" name="頁尾版面配置區 3"/>
          <p:cNvSpPr>
            <a:spLocks noGrp="1"/>
          </p:cNvSpPr>
          <p:nvPr>
            <p:ph type="ftr" sz="quarter" idx="10"/>
          </p:nvPr>
        </p:nvSpPr>
        <p:spPr/>
        <p:txBody>
          <a:bodyPr/>
          <a:lstStyle/>
          <a:p>
            <a:r>
              <a:rPr lang="zh-TW" altLang="en-US" smtClean="0"/>
              <a:t>第</a:t>
            </a:r>
            <a:r>
              <a:rPr lang="en-US" altLang="zh-TW" smtClean="0"/>
              <a:t>14</a:t>
            </a:r>
            <a:r>
              <a:rPr lang="zh-TW" altLang="en-US" smtClean="0"/>
              <a:t>章 網路行銷的操作</a:t>
            </a:r>
            <a:endParaRPr lang="en-US" altLang="zh-TW"/>
          </a:p>
        </p:txBody>
      </p:sp>
      <p:sp>
        <p:nvSpPr>
          <p:cNvPr id="11" name="投影片編號版面配置區 10"/>
          <p:cNvSpPr>
            <a:spLocks noGrp="1"/>
          </p:cNvSpPr>
          <p:nvPr>
            <p:ph type="sldNum" sz="quarter" idx="11"/>
          </p:nvPr>
        </p:nvSpPr>
        <p:spPr/>
        <p:txBody>
          <a:bodyPr/>
          <a:lstStyle/>
          <a:p>
            <a:fld id="{A3DEC8BA-62D7-46A7-9980-A77EEE976E4E}" type="slidenum">
              <a:rPr lang="en-US" altLang="zh-TW" smtClean="0"/>
              <a:pPr/>
              <a:t>17</a:t>
            </a:fld>
            <a:r>
              <a:rPr lang="en-US" altLang="zh-TW" smtClean="0"/>
              <a:t> / 46</a:t>
            </a:r>
            <a:endParaRPr lang="en-US" altLang="zh-TW" dirty="0"/>
          </a:p>
        </p:txBody>
      </p:sp>
      <p:sp>
        <p:nvSpPr>
          <p:cNvPr id="5" name="日期版面配置區 4"/>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8"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zh-TW" altLang="en-US" sz="2400" dirty="0" smtClean="0">
                <a:solidFill>
                  <a:schemeClr val="accent6"/>
                </a:solidFill>
                <a:ea typeface="標楷體" pitchFamily="65" charset="-120"/>
              </a:rPr>
              <a:t>行動行銷</a:t>
            </a:r>
            <a:endParaRPr lang="ja-JP" altLang="en-US" sz="2400" dirty="0">
              <a:solidFill>
                <a:schemeClr val="accent6"/>
              </a:solidFill>
              <a:ea typeface="標楷體" pitchFamily="65" charset="-120"/>
            </a:endParaRPr>
          </a:p>
        </p:txBody>
      </p:sp>
      <p:sp>
        <p:nvSpPr>
          <p:cNvPr id="9" name="AutoShape 13"/>
          <p:cNvSpPr>
            <a:spLocks noChangeArrowheads="1"/>
          </p:cNvSpPr>
          <p:nvPr/>
        </p:nvSpPr>
        <p:spPr bwMode="auto">
          <a:xfrm rot="5400000">
            <a:off x="-738336" y="35192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zh-TW" altLang="en-US" sz="2400" dirty="0" smtClean="0">
                <a:solidFill>
                  <a:schemeClr val="accent6"/>
                </a:solidFill>
                <a:ea typeface="標楷體" pitchFamily="65" charset="-120"/>
              </a:rPr>
              <a:t>網路口碑</a:t>
            </a:r>
            <a:endParaRPr lang="ja-JP" altLang="en-US" sz="2400" dirty="0">
              <a:solidFill>
                <a:schemeClr val="accent6"/>
              </a:solidFill>
              <a:ea typeface="標楷體" pitchFamily="65" charset="-120"/>
            </a:endParaRPr>
          </a:p>
        </p:txBody>
      </p:sp>
      <p:sp>
        <p:nvSpPr>
          <p:cNvPr id="10" name="AutoShape 9"/>
          <p:cNvSpPr>
            <a:spLocks noChangeArrowheads="1"/>
          </p:cNvSpPr>
          <p:nvPr/>
        </p:nvSpPr>
        <p:spPr bwMode="auto">
          <a:xfrm rot="5400000">
            <a:off x="-738336" y="17190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fontScale="77500" lnSpcReduction="20000"/>
          </a:bodyPr>
          <a:lstStyle/>
          <a:p>
            <a:r>
              <a:rPr lang="zh-TW" altLang="en-US" sz="2400" dirty="0" smtClean="0">
                <a:ea typeface="標楷體" pitchFamily="65" charset="-120"/>
              </a:rPr>
              <a:t>一對一網路行銷</a:t>
            </a:r>
            <a:endParaRPr lang="ja-JP" altLang="en-US" sz="2400" dirty="0">
              <a:ea typeface="標楷體" pitchFamily="65" charset="-120"/>
            </a:endParaRPr>
          </a:p>
        </p:txBody>
      </p:sp>
      <p:sp>
        <p:nvSpPr>
          <p:cNvPr id="12" name="文字方塊 11"/>
          <p:cNvSpPr txBox="1"/>
          <p:nvPr/>
        </p:nvSpPr>
        <p:spPr>
          <a:xfrm>
            <a:off x="5929069" y="404664"/>
            <a:ext cx="659155" cy="369332"/>
          </a:xfrm>
          <a:prstGeom prst="rect">
            <a:avLst/>
          </a:prstGeom>
          <a:noFill/>
        </p:spPr>
        <p:txBody>
          <a:bodyPr wrap="none" rtlCol="0">
            <a:spAutoFit/>
          </a:bodyPr>
          <a:lstStyle/>
          <a:p>
            <a:r>
              <a:rPr lang="en-US" altLang="zh-TW" dirty="0" smtClean="0">
                <a:solidFill>
                  <a:schemeClr val="accent2"/>
                </a:solidFill>
              </a:rPr>
              <a:t>(3/3)</a:t>
            </a:r>
            <a:endParaRPr lang="zh-TW" altLang="en-US" dirty="0">
              <a:solidFill>
                <a:schemeClr val="accent2"/>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chemeClr val="accent1"/>
                </a:solidFill>
              </a:rPr>
              <a:t>生活上的應用</a:t>
            </a:r>
            <a:endParaRPr lang="zh-TW" altLang="en-US" dirty="0">
              <a:solidFill>
                <a:schemeClr val="accent1"/>
              </a:solidFill>
            </a:endParaRPr>
          </a:p>
        </p:txBody>
      </p:sp>
      <p:sp>
        <p:nvSpPr>
          <p:cNvPr id="13" name="內容版面配置區 12"/>
          <p:cNvSpPr>
            <a:spLocks noGrp="1"/>
          </p:cNvSpPr>
          <p:nvPr>
            <p:ph idx="1"/>
          </p:nvPr>
        </p:nvSpPr>
        <p:spPr>
          <a:xfrm>
            <a:off x="539552" y="1051520"/>
            <a:ext cx="8147248" cy="5257800"/>
          </a:xfrm>
        </p:spPr>
        <p:txBody>
          <a:bodyPr/>
          <a:lstStyle/>
          <a:p>
            <a:r>
              <a:rPr lang="en-US" altLang="zh-TW" b="1" dirty="0" smtClean="0"/>
              <a:t>amazon.com </a:t>
            </a:r>
            <a:r>
              <a:rPr lang="zh-TW" altLang="en-US" b="1" dirty="0" smtClean="0"/>
              <a:t>的建議書單</a:t>
            </a:r>
            <a:endParaRPr lang="en-US" altLang="zh-TW" b="1" dirty="0" smtClean="0"/>
          </a:p>
          <a:p>
            <a:pPr lvl="1"/>
            <a:r>
              <a:rPr lang="zh-TW" altLang="en-US" dirty="0" smtClean="0"/>
              <a:t>若是消費者在網路書店上有消費紀錄，當下次再登入時，往往會發現在網頁下方會多一行推薦書單，或是在選購某一本書時，網頁會出現「當消費者購買某某書籍時，也會購買下列某一本書」的資訊，藉此希望消費者能購買更多的商品。像造訪 </a:t>
            </a:r>
            <a:r>
              <a:rPr lang="en-US" altLang="zh-TW" dirty="0" smtClean="0"/>
              <a:t>amazon.com </a:t>
            </a:r>
            <a:r>
              <a:rPr lang="zh-TW" altLang="en-US" dirty="0" smtClean="0"/>
              <a:t>時，甚至不必登入會員，</a:t>
            </a:r>
            <a:r>
              <a:rPr lang="en-US" altLang="zh-TW" dirty="0" smtClean="0"/>
              <a:t>amazon.com </a:t>
            </a:r>
            <a:r>
              <a:rPr lang="zh-TW" altLang="en-US" dirty="0" smtClean="0"/>
              <a:t>就會根據上次你所使用過的搜尋內容提供建議的書單。</a:t>
            </a:r>
            <a:endParaRPr lang="en-US" altLang="zh-TW" dirty="0" smtClean="0"/>
          </a:p>
          <a:p>
            <a:pPr lvl="1"/>
            <a:r>
              <a:rPr lang="zh-TW" altLang="en-US" dirty="0" smtClean="0"/>
              <a:t>因此，對企業來說，科技可以讓企業更了解消費者的需求，甚至能預測其可能產生的反應，進而提早提供相關資訊，以提高消費者購買的可能性。再舉例來說，保險業者可以了解哪些人比較容易買產品、汽車業者可以知道哪些人會買哪一型的車子等，藉此來達到一對一網路行銷的可能。</a:t>
            </a:r>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14</a:t>
            </a:r>
            <a:r>
              <a:rPr lang="zh-TW" altLang="en-US" smtClean="0"/>
              <a:t>章 網路行銷的操作</a:t>
            </a:r>
            <a:endParaRPr lang="en-US" altLang="zh-TW"/>
          </a:p>
        </p:txBody>
      </p:sp>
      <p:sp>
        <p:nvSpPr>
          <p:cNvPr id="11" name="投影片編號版面配置區 10"/>
          <p:cNvSpPr>
            <a:spLocks noGrp="1"/>
          </p:cNvSpPr>
          <p:nvPr>
            <p:ph type="sldNum" sz="quarter" idx="11"/>
          </p:nvPr>
        </p:nvSpPr>
        <p:spPr/>
        <p:txBody>
          <a:bodyPr/>
          <a:lstStyle/>
          <a:p>
            <a:fld id="{A3DEC8BA-62D7-46A7-9980-A77EEE976E4E}" type="slidenum">
              <a:rPr lang="en-US" altLang="zh-TW" smtClean="0"/>
              <a:pPr/>
              <a:t>18</a:t>
            </a:fld>
            <a:r>
              <a:rPr lang="en-US" altLang="zh-TW" smtClean="0"/>
              <a:t> / 46</a:t>
            </a:r>
            <a:endParaRPr lang="en-US" altLang="zh-TW" dirty="0"/>
          </a:p>
        </p:txBody>
      </p:sp>
      <p:sp>
        <p:nvSpPr>
          <p:cNvPr id="5" name="日期版面配置區 4"/>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8"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zh-TW" altLang="en-US" sz="2400" dirty="0" smtClean="0">
                <a:solidFill>
                  <a:schemeClr val="accent6"/>
                </a:solidFill>
                <a:ea typeface="標楷體" pitchFamily="65" charset="-120"/>
              </a:rPr>
              <a:t>行動行銷</a:t>
            </a:r>
            <a:endParaRPr lang="ja-JP" altLang="en-US" sz="2400" dirty="0">
              <a:solidFill>
                <a:schemeClr val="accent6"/>
              </a:solidFill>
              <a:ea typeface="標楷體" pitchFamily="65" charset="-120"/>
            </a:endParaRPr>
          </a:p>
        </p:txBody>
      </p:sp>
      <p:sp>
        <p:nvSpPr>
          <p:cNvPr id="9" name="AutoShape 13"/>
          <p:cNvSpPr>
            <a:spLocks noChangeArrowheads="1"/>
          </p:cNvSpPr>
          <p:nvPr/>
        </p:nvSpPr>
        <p:spPr bwMode="auto">
          <a:xfrm rot="5400000">
            <a:off x="-738336" y="35192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zh-TW" altLang="en-US" sz="2400" dirty="0" smtClean="0">
                <a:solidFill>
                  <a:schemeClr val="accent6"/>
                </a:solidFill>
                <a:ea typeface="標楷體" pitchFamily="65" charset="-120"/>
              </a:rPr>
              <a:t>網路口碑</a:t>
            </a:r>
            <a:endParaRPr lang="ja-JP" altLang="en-US" sz="2400" dirty="0">
              <a:solidFill>
                <a:schemeClr val="accent6"/>
              </a:solidFill>
              <a:ea typeface="標楷體" pitchFamily="65" charset="-120"/>
            </a:endParaRPr>
          </a:p>
        </p:txBody>
      </p:sp>
      <p:sp>
        <p:nvSpPr>
          <p:cNvPr id="10" name="AutoShape 9"/>
          <p:cNvSpPr>
            <a:spLocks noChangeArrowheads="1"/>
          </p:cNvSpPr>
          <p:nvPr/>
        </p:nvSpPr>
        <p:spPr bwMode="auto">
          <a:xfrm rot="5400000">
            <a:off x="-738336" y="17190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fontScale="77500" lnSpcReduction="20000"/>
          </a:bodyPr>
          <a:lstStyle/>
          <a:p>
            <a:r>
              <a:rPr lang="zh-TW" altLang="en-US" sz="2400" dirty="0" smtClean="0">
                <a:ea typeface="標楷體" pitchFamily="65" charset="-120"/>
              </a:rPr>
              <a:t>一對一網路行銷</a:t>
            </a:r>
            <a:endParaRPr lang="ja-JP" altLang="en-US" sz="2400" dirty="0">
              <a:ea typeface="標楷體" pitchFamily="65" charset="-12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一對一網路行銷的建立方式</a:t>
            </a:r>
            <a:endParaRPr lang="zh-TW" altLang="en-US" dirty="0">
              <a:solidFill>
                <a:schemeClr val="accent2"/>
              </a:solidFill>
            </a:endParaRPr>
          </a:p>
        </p:txBody>
      </p:sp>
      <p:sp>
        <p:nvSpPr>
          <p:cNvPr id="4" name="頁尾版面配置區 3"/>
          <p:cNvSpPr>
            <a:spLocks noGrp="1"/>
          </p:cNvSpPr>
          <p:nvPr>
            <p:ph type="ftr" sz="quarter" idx="10"/>
          </p:nvPr>
        </p:nvSpPr>
        <p:spPr/>
        <p:txBody>
          <a:bodyPr/>
          <a:lstStyle/>
          <a:p>
            <a:r>
              <a:rPr lang="zh-TW" altLang="en-US" smtClean="0"/>
              <a:t>第</a:t>
            </a:r>
            <a:r>
              <a:rPr lang="en-US" altLang="zh-TW" smtClean="0"/>
              <a:t>14</a:t>
            </a:r>
            <a:r>
              <a:rPr lang="zh-TW" altLang="en-US" smtClean="0"/>
              <a:t>章 網路行銷的操作</a:t>
            </a:r>
            <a:endParaRPr lang="en-US" altLang="zh-TW"/>
          </a:p>
        </p:txBody>
      </p:sp>
      <p:sp>
        <p:nvSpPr>
          <p:cNvPr id="20" name="投影片編號版面配置區 19"/>
          <p:cNvSpPr>
            <a:spLocks noGrp="1"/>
          </p:cNvSpPr>
          <p:nvPr>
            <p:ph type="sldNum" sz="quarter" idx="11"/>
          </p:nvPr>
        </p:nvSpPr>
        <p:spPr/>
        <p:txBody>
          <a:bodyPr/>
          <a:lstStyle/>
          <a:p>
            <a:fld id="{A3DEC8BA-62D7-46A7-9980-A77EEE976E4E}" type="slidenum">
              <a:rPr lang="en-US" altLang="zh-TW" smtClean="0"/>
              <a:pPr/>
              <a:t>19</a:t>
            </a:fld>
            <a:r>
              <a:rPr lang="en-US" altLang="zh-TW" smtClean="0"/>
              <a:t> / 46</a:t>
            </a:r>
            <a:endParaRPr lang="en-US" altLang="zh-TW" dirty="0"/>
          </a:p>
        </p:txBody>
      </p:sp>
      <p:sp>
        <p:nvSpPr>
          <p:cNvPr id="5" name="日期版面配置區 4"/>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8"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zh-TW" altLang="en-US" sz="2400" dirty="0" smtClean="0">
                <a:solidFill>
                  <a:schemeClr val="accent6"/>
                </a:solidFill>
                <a:ea typeface="標楷體" pitchFamily="65" charset="-120"/>
              </a:rPr>
              <a:t>行動行銷</a:t>
            </a:r>
            <a:endParaRPr lang="ja-JP" altLang="en-US" sz="2400" dirty="0">
              <a:solidFill>
                <a:schemeClr val="accent6"/>
              </a:solidFill>
              <a:ea typeface="標楷體" pitchFamily="65" charset="-120"/>
            </a:endParaRPr>
          </a:p>
        </p:txBody>
      </p:sp>
      <p:sp>
        <p:nvSpPr>
          <p:cNvPr id="9" name="AutoShape 13"/>
          <p:cNvSpPr>
            <a:spLocks noChangeArrowheads="1"/>
          </p:cNvSpPr>
          <p:nvPr/>
        </p:nvSpPr>
        <p:spPr bwMode="auto">
          <a:xfrm rot="5400000">
            <a:off x="-738336" y="35192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zh-TW" altLang="en-US" sz="2400" dirty="0" smtClean="0">
                <a:solidFill>
                  <a:schemeClr val="accent6"/>
                </a:solidFill>
                <a:ea typeface="標楷體" pitchFamily="65" charset="-120"/>
              </a:rPr>
              <a:t>網路口碑</a:t>
            </a:r>
            <a:endParaRPr lang="ja-JP" altLang="en-US" sz="2400" dirty="0">
              <a:solidFill>
                <a:schemeClr val="accent6"/>
              </a:solidFill>
              <a:ea typeface="標楷體" pitchFamily="65" charset="-120"/>
            </a:endParaRPr>
          </a:p>
        </p:txBody>
      </p:sp>
      <p:sp>
        <p:nvSpPr>
          <p:cNvPr id="10" name="AutoShape 9"/>
          <p:cNvSpPr>
            <a:spLocks noChangeArrowheads="1"/>
          </p:cNvSpPr>
          <p:nvPr/>
        </p:nvSpPr>
        <p:spPr bwMode="auto">
          <a:xfrm rot="5400000">
            <a:off x="-738336" y="17190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fontScale="77500" lnSpcReduction="20000"/>
          </a:bodyPr>
          <a:lstStyle/>
          <a:p>
            <a:r>
              <a:rPr lang="zh-TW" altLang="en-US" sz="2400" dirty="0" smtClean="0">
                <a:ea typeface="標楷體" pitchFamily="65" charset="-120"/>
              </a:rPr>
              <a:t>一對一網路行銷</a:t>
            </a:r>
            <a:endParaRPr lang="ja-JP" altLang="en-US" sz="2400" dirty="0">
              <a:ea typeface="標楷體" pitchFamily="65" charset="-120"/>
            </a:endParaRPr>
          </a:p>
        </p:txBody>
      </p:sp>
      <p:sp>
        <p:nvSpPr>
          <p:cNvPr id="14" name="向右箭號 13"/>
          <p:cNvSpPr/>
          <p:nvPr/>
        </p:nvSpPr>
        <p:spPr>
          <a:xfrm>
            <a:off x="1150595" y="1143000"/>
            <a:ext cx="6925160" cy="5257800"/>
          </a:xfrm>
          <a:prstGeom prst="rightArrow">
            <a:avLst/>
          </a:prstGeom>
          <a:scene3d>
            <a:camera prst="orthographicFront"/>
            <a:lightRig rig="flat" dir="t"/>
          </a:scene3d>
          <a:sp3d z="-190500" extrusionH="12700" prstMaterial="plastic">
            <a:bevelT w="50800" h="50800"/>
          </a:sp3d>
        </p:spPr>
        <p:style>
          <a:lnRef idx="0">
            <a:schemeClr val="dk2">
              <a:hueOff val="0"/>
              <a:satOff val="0"/>
              <a:lumOff val="0"/>
              <a:alphaOff val="0"/>
            </a:schemeClr>
          </a:lnRef>
          <a:fillRef idx="3">
            <a:schemeClr val="dk2">
              <a:tint val="40000"/>
              <a:hueOff val="0"/>
              <a:satOff val="0"/>
              <a:lumOff val="0"/>
              <a:alphaOff val="0"/>
            </a:schemeClr>
          </a:fillRef>
          <a:effectRef idx="0">
            <a:schemeClr val="dk2">
              <a:tint val="40000"/>
              <a:hueOff val="0"/>
              <a:satOff val="0"/>
              <a:lumOff val="0"/>
              <a:alphaOff val="0"/>
            </a:schemeClr>
          </a:effectRef>
          <a:fontRef idx="minor">
            <a:schemeClr val="dk1">
              <a:hueOff val="0"/>
              <a:satOff val="0"/>
              <a:lumOff val="0"/>
              <a:alphaOff val="0"/>
            </a:schemeClr>
          </a:fontRef>
        </p:style>
      </p:sp>
      <p:sp>
        <p:nvSpPr>
          <p:cNvPr id="15" name="手繪多邊形 14"/>
          <p:cNvSpPr/>
          <p:nvPr/>
        </p:nvSpPr>
        <p:spPr>
          <a:xfrm>
            <a:off x="545718" y="2720340"/>
            <a:ext cx="1863066" cy="2103120"/>
          </a:xfrm>
          <a:custGeom>
            <a:avLst/>
            <a:gdLst>
              <a:gd name="connsiteX0" fmla="*/ 0 w 1863066"/>
              <a:gd name="connsiteY0" fmla="*/ 310517 h 2103120"/>
              <a:gd name="connsiteX1" fmla="*/ 90949 w 1863066"/>
              <a:gd name="connsiteY1" fmla="*/ 90948 h 2103120"/>
              <a:gd name="connsiteX2" fmla="*/ 310518 w 1863066"/>
              <a:gd name="connsiteY2" fmla="*/ 0 h 2103120"/>
              <a:gd name="connsiteX3" fmla="*/ 1552549 w 1863066"/>
              <a:gd name="connsiteY3" fmla="*/ 0 h 2103120"/>
              <a:gd name="connsiteX4" fmla="*/ 1772118 w 1863066"/>
              <a:gd name="connsiteY4" fmla="*/ 90949 h 2103120"/>
              <a:gd name="connsiteX5" fmla="*/ 1863066 w 1863066"/>
              <a:gd name="connsiteY5" fmla="*/ 310518 h 2103120"/>
              <a:gd name="connsiteX6" fmla="*/ 1863066 w 1863066"/>
              <a:gd name="connsiteY6" fmla="*/ 1792603 h 2103120"/>
              <a:gd name="connsiteX7" fmla="*/ 1772118 w 1863066"/>
              <a:gd name="connsiteY7" fmla="*/ 2012172 h 2103120"/>
              <a:gd name="connsiteX8" fmla="*/ 1552549 w 1863066"/>
              <a:gd name="connsiteY8" fmla="*/ 2103120 h 2103120"/>
              <a:gd name="connsiteX9" fmla="*/ 310517 w 1863066"/>
              <a:gd name="connsiteY9" fmla="*/ 2103120 h 2103120"/>
              <a:gd name="connsiteX10" fmla="*/ 90948 w 1863066"/>
              <a:gd name="connsiteY10" fmla="*/ 2012171 h 2103120"/>
              <a:gd name="connsiteX11" fmla="*/ 0 w 1863066"/>
              <a:gd name="connsiteY11" fmla="*/ 1792602 h 2103120"/>
              <a:gd name="connsiteX12" fmla="*/ 0 w 1863066"/>
              <a:gd name="connsiteY12" fmla="*/ 31051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63066" h="2103120">
                <a:moveTo>
                  <a:pt x="0" y="310517"/>
                </a:moveTo>
                <a:cubicBezTo>
                  <a:pt x="0" y="228163"/>
                  <a:pt x="32715" y="149182"/>
                  <a:pt x="90949" y="90948"/>
                </a:cubicBezTo>
                <a:cubicBezTo>
                  <a:pt x="149182" y="32715"/>
                  <a:pt x="228164" y="0"/>
                  <a:pt x="310518" y="0"/>
                </a:cubicBezTo>
                <a:lnTo>
                  <a:pt x="1552549" y="0"/>
                </a:lnTo>
                <a:cubicBezTo>
                  <a:pt x="1634903" y="0"/>
                  <a:pt x="1713884" y="32715"/>
                  <a:pt x="1772118" y="90949"/>
                </a:cubicBezTo>
                <a:cubicBezTo>
                  <a:pt x="1830351" y="149182"/>
                  <a:pt x="1863066" y="228164"/>
                  <a:pt x="1863066" y="310518"/>
                </a:cubicBezTo>
                <a:lnTo>
                  <a:pt x="1863066" y="1792603"/>
                </a:lnTo>
                <a:cubicBezTo>
                  <a:pt x="1863066" y="1874957"/>
                  <a:pt x="1830351" y="1953939"/>
                  <a:pt x="1772118" y="2012172"/>
                </a:cubicBezTo>
                <a:cubicBezTo>
                  <a:pt x="1713885" y="2070405"/>
                  <a:pt x="1634903" y="2103120"/>
                  <a:pt x="1552549" y="2103120"/>
                </a:cubicBezTo>
                <a:lnTo>
                  <a:pt x="310517" y="2103120"/>
                </a:lnTo>
                <a:cubicBezTo>
                  <a:pt x="228163" y="2103120"/>
                  <a:pt x="149182" y="2070405"/>
                  <a:pt x="90948" y="2012171"/>
                </a:cubicBezTo>
                <a:cubicBezTo>
                  <a:pt x="32715" y="1953938"/>
                  <a:pt x="0" y="1874956"/>
                  <a:pt x="0" y="1792602"/>
                </a:cubicBezTo>
                <a:lnTo>
                  <a:pt x="0" y="310517"/>
                </a:lnTo>
                <a:close/>
              </a:path>
            </a:pathLst>
          </a:custGeom>
          <a:scene3d>
            <a:camera prst="orthographicFront"/>
            <a:lightRig rig="flat" dir="t"/>
          </a:scene3d>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243347" tIns="243347" rIns="243347" bIns="243347" numCol="1" spcCol="1270" anchor="ctr" anchorCtr="0">
            <a:noAutofit/>
          </a:bodyPr>
          <a:lstStyle/>
          <a:p>
            <a:pPr lvl="0" algn="ctr" defTabSz="1778000" rtl="0">
              <a:lnSpc>
                <a:spcPct val="90000"/>
              </a:lnSpc>
              <a:spcBef>
                <a:spcPct val="0"/>
              </a:spcBef>
              <a:spcAft>
                <a:spcPct val="35000"/>
              </a:spcAft>
            </a:pPr>
            <a:r>
              <a:rPr lang="zh-TW" sz="4000" b="0" kern="1200" baseline="0" dirty="0" smtClean="0">
                <a:latin typeface="Comic Sans MS" pitchFamily="66" charset="0"/>
                <a:ea typeface="微軟正黑體" pitchFamily="34" charset="-120"/>
              </a:rPr>
              <a:t>確認化</a:t>
            </a:r>
            <a:endParaRPr lang="en-US" sz="4000" b="0" kern="1200" baseline="0" dirty="0">
              <a:latin typeface="Comic Sans MS" pitchFamily="66" charset="0"/>
              <a:ea typeface="微軟正黑體" pitchFamily="34" charset="-120"/>
            </a:endParaRPr>
          </a:p>
        </p:txBody>
      </p:sp>
      <p:sp>
        <p:nvSpPr>
          <p:cNvPr id="16" name="手繪多邊形 15"/>
          <p:cNvSpPr/>
          <p:nvPr/>
        </p:nvSpPr>
        <p:spPr>
          <a:xfrm>
            <a:off x="2636334" y="2720340"/>
            <a:ext cx="1863066" cy="2103120"/>
          </a:xfrm>
          <a:custGeom>
            <a:avLst/>
            <a:gdLst>
              <a:gd name="connsiteX0" fmla="*/ 0 w 1863066"/>
              <a:gd name="connsiteY0" fmla="*/ 310517 h 2103120"/>
              <a:gd name="connsiteX1" fmla="*/ 90949 w 1863066"/>
              <a:gd name="connsiteY1" fmla="*/ 90948 h 2103120"/>
              <a:gd name="connsiteX2" fmla="*/ 310518 w 1863066"/>
              <a:gd name="connsiteY2" fmla="*/ 0 h 2103120"/>
              <a:gd name="connsiteX3" fmla="*/ 1552549 w 1863066"/>
              <a:gd name="connsiteY3" fmla="*/ 0 h 2103120"/>
              <a:gd name="connsiteX4" fmla="*/ 1772118 w 1863066"/>
              <a:gd name="connsiteY4" fmla="*/ 90949 h 2103120"/>
              <a:gd name="connsiteX5" fmla="*/ 1863066 w 1863066"/>
              <a:gd name="connsiteY5" fmla="*/ 310518 h 2103120"/>
              <a:gd name="connsiteX6" fmla="*/ 1863066 w 1863066"/>
              <a:gd name="connsiteY6" fmla="*/ 1792603 h 2103120"/>
              <a:gd name="connsiteX7" fmla="*/ 1772118 w 1863066"/>
              <a:gd name="connsiteY7" fmla="*/ 2012172 h 2103120"/>
              <a:gd name="connsiteX8" fmla="*/ 1552549 w 1863066"/>
              <a:gd name="connsiteY8" fmla="*/ 2103120 h 2103120"/>
              <a:gd name="connsiteX9" fmla="*/ 310517 w 1863066"/>
              <a:gd name="connsiteY9" fmla="*/ 2103120 h 2103120"/>
              <a:gd name="connsiteX10" fmla="*/ 90948 w 1863066"/>
              <a:gd name="connsiteY10" fmla="*/ 2012171 h 2103120"/>
              <a:gd name="connsiteX11" fmla="*/ 0 w 1863066"/>
              <a:gd name="connsiteY11" fmla="*/ 1792602 h 2103120"/>
              <a:gd name="connsiteX12" fmla="*/ 0 w 1863066"/>
              <a:gd name="connsiteY12" fmla="*/ 31051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63066" h="2103120">
                <a:moveTo>
                  <a:pt x="0" y="310517"/>
                </a:moveTo>
                <a:cubicBezTo>
                  <a:pt x="0" y="228163"/>
                  <a:pt x="32715" y="149182"/>
                  <a:pt x="90949" y="90948"/>
                </a:cubicBezTo>
                <a:cubicBezTo>
                  <a:pt x="149182" y="32715"/>
                  <a:pt x="228164" y="0"/>
                  <a:pt x="310518" y="0"/>
                </a:cubicBezTo>
                <a:lnTo>
                  <a:pt x="1552549" y="0"/>
                </a:lnTo>
                <a:cubicBezTo>
                  <a:pt x="1634903" y="0"/>
                  <a:pt x="1713884" y="32715"/>
                  <a:pt x="1772118" y="90949"/>
                </a:cubicBezTo>
                <a:cubicBezTo>
                  <a:pt x="1830351" y="149182"/>
                  <a:pt x="1863066" y="228164"/>
                  <a:pt x="1863066" y="310518"/>
                </a:cubicBezTo>
                <a:lnTo>
                  <a:pt x="1863066" y="1792603"/>
                </a:lnTo>
                <a:cubicBezTo>
                  <a:pt x="1863066" y="1874957"/>
                  <a:pt x="1830351" y="1953939"/>
                  <a:pt x="1772118" y="2012172"/>
                </a:cubicBezTo>
                <a:cubicBezTo>
                  <a:pt x="1713885" y="2070405"/>
                  <a:pt x="1634903" y="2103120"/>
                  <a:pt x="1552549" y="2103120"/>
                </a:cubicBezTo>
                <a:lnTo>
                  <a:pt x="310517" y="2103120"/>
                </a:lnTo>
                <a:cubicBezTo>
                  <a:pt x="228163" y="2103120"/>
                  <a:pt x="149182" y="2070405"/>
                  <a:pt x="90948" y="2012171"/>
                </a:cubicBezTo>
                <a:cubicBezTo>
                  <a:pt x="32715" y="1953938"/>
                  <a:pt x="0" y="1874956"/>
                  <a:pt x="0" y="1792602"/>
                </a:cubicBezTo>
                <a:lnTo>
                  <a:pt x="0" y="310517"/>
                </a:lnTo>
                <a:close/>
              </a:path>
            </a:pathLst>
          </a:custGeom>
          <a:scene3d>
            <a:camera prst="orthographicFront"/>
            <a:lightRig rig="flat" dir="t"/>
          </a:scene3d>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243347" tIns="243347" rIns="243347" bIns="243347" numCol="1" spcCol="1270" anchor="ctr" anchorCtr="0">
            <a:noAutofit/>
          </a:bodyPr>
          <a:lstStyle/>
          <a:p>
            <a:pPr lvl="0" algn="ctr" defTabSz="1778000" rtl="0">
              <a:lnSpc>
                <a:spcPct val="90000"/>
              </a:lnSpc>
              <a:spcBef>
                <a:spcPct val="0"/>
              </a:spcBef>
              <a:spcAft>
                <a:spcPct val="35000"/>
              </a:spcAft>
            </a:pPr>
            <a:r>
              <a:rPr lang="zh-TW" sz="4000" b="0" kern="1200" baseline="0" dirty="0" smtClean="0">
                <a:latin typeface="Comic Sans MS" pitchFamily="66" charset="0"/>
                <a:ea typeface="微軟正黑體" pitchFamily="34" charset="-120"/>
              </a:rPr>
              <a:t>區隔化</a:t>
            </a:r>
            <a:endParaRPr lang="en-US" sz="4000" b="0" kern="1200" baseline="0" dirty="0">
              <a:latin typeface="Comic Sans MS" pitchFamily="66" charset="0"/>
              <a:ea typeface="微軟正黑體" pitchFamily="34" charset="-120"/>
            </a:endParaRPr>
          </a:p>
        </p:txBody>
      </p:sp>
      <p:sp>
        <p:nvSpPr>
          <p:cNvPr id="17" name="手繪多邊形 16"/>
          <p:cNvSpPr/>
          <p:nvPr/>
        </p:nvSpPr>
        <p:spPr>
          <a:xfrm>
            <a:off x="4726951" y="2720340"/>
            <a:ext cx="1863066" cy="2103120"/>
          </a:xfrm>
          <a:custGeom>
            <a:avLst/>
            <a:gdLst>
              <a:gd name="connsiteX0" fmla="*/ 0 w 1863066"/>
              <a:gd name="connsiteY0" fmla="*/ 310517 h 2103120"/>
              <a:gd name="connsiteX1" fmla="*/ 90949 w 1863066"/>
              <a:gd name="connsiteY1" fmla="*/ 90948 h 2103120"/>
              <a:gd name="connsiteX2" fmla="*/ 310518 w 1863066"/>
              <a:gd name="connsiteY2" fmla="*/ 0 h 2103120"/>
              <a:gd name="connsiteX3" fmla="*/ 1552549 w 1863066"/>
              <a:gd name="connsiteY3" fmla="*/ 0 h 2103120"/>
              <a:gd name="connsiteX4" fmla="*/ 1772118 w 1863066"/>
              <a:gd name="connsiteY4" fmla="*/ 90949 h 2103120"/>
              <a:gd name="connsiteX5" fmla="*/ 1863066 w 1863066"/>
              <a:gd name="connsiteY5" fmla="*/ 310518 h 2103120"/>
              <a:gd name="connsiteX6" fmla="*/ 1863066 w 1863066"/>
              <a:gd name="connsiteY6" fmla="*/ 1792603 h 2103120"/>
              <a:gd name="connsiteX7" fmla="*/ 1772118 w 1863066"/>
              <a:gd name="connsiteY7" fmla="*/ 2012172 h 2103120"/>
              <a:gd name="connsiteX8" fmla="*/ 1552549 w 1863066"/>
              <a:gd name="connsiteY8" fmla="*/ 2103120 h 2103120"/>
              <a:gd name="connsiteX9" fmla="*/ 310517 w 1863066"/>
              <a:gd name="connsiteY9" fmla="*/ 2103120 h 2103120"/>
              <a:gd name="connsiteX10" fmla="*/ 90948 w 1863066"/>
              <a:gd name="connsiteY10" fmla="*/ 2012171 h 2103120"/>
              <a:gd name="connsiteX11" fmla="*/ 0 w 1863066"/>
              <a:gd name="connsiteY11" fmla="*/ 1792602 h 2103120"/>
              <a:gd name="connsiteX12" fmla="*/ 0 w 1863066"/>
              <a:gd name="connsiteY12" fmla="*/ 31051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63066" h="2103120">
                <a:moveTo>
                  <a:pt x="0" y="310517"/>
                </a:moveTo>
                <a:cubicBezTo>
                  <a:pt x="0" y="228163"/>
                  <a:pt x="32715" y="149182"/>
                  <a:pt x="90949" y="90948"/>
                </a:cubicBezTo>
                <a:cubicBezTo>
                  <a:pt x="149182" y="32715"/>
                  <a:pt x="228164" y="0"/>
                  <a:pt x="310518" y="0"/>
                </a:cubicBezTo>
                <a:lnTo>
                  <a:pt x="1552549" y="0"/>
                </a:lnTo>
                <a:cubicBezTo>
                  <a:pt x="1634903" y="0"/>
                  <a:pt x="1713884" y="32715"/>
                  <a:pt x="1772118" y="90949"/>
                </a:cubicBezTo>
                <a:cubicBezTo>
                  <a:pt x="1830351" y="149182"/>
                  <a:pt x="1863066" y="228164"/>
                  <a:pt x="1863066" y="310518"/>
                </a:cubicBezTo>
                <a:lnTo>
                  <a:pt x="1863066" y="1792603"/>
                </a:lnTo>
                <a:cubicBezTo>
                  <a:pt x="1863066" y="1874957"/>
                  <a:pt x="1830351" y="1953939"/>
                  <a:pt x="1772118" y="2012172"/>
                </a:cubicBezTo>
                <a:cubicBezTo>
                  <a:pt x="1713885" y="2070405"/>
                  <a:pt x="1634903" y="2103120"/>
                  <a:pt x="1552549" y="2103120"/>
                </a:cubicBezTo>
                <a:lnTo>
                  <a:pt x="310517" y="2103120"/>
                </a:lnTo>
                <a:cubicBezTo>
                  <a:pt x="228163" y="2103120"/>
                  <a:pt x="149182" y="2070405"/>
                  <a:pt x="90948" y="2012171"/>
                </a:cubicBezTo>
                <a:cubicBezTo>
                  <a:pt x="32715" y="1953938"/>
                  <a:pt x="0" y="1874956"/>
                  <a:pt x="0" y="1792602"/>
                </a:cubicBezTo>
                <a:lnTo>
                  <a:pt x="0" y="310517"/>
                </a:lnTo>
                <a:close/>
              </a:path>
            </a:pathLst>
          </a:custGeom>
          <a:scene3d>
            <a:camera prst="orthographicFront"/>
            <a:lightRig rig="flat" dir="t"/>
          </a:scene3d>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243347" tIns="243347" rIns="243347" bIns="243347" numCol="1" spcCol="1270" anchor="ctr" anchorCtr="0">
            <a:noAutofit/>
          </a:bodyPr>
          <a:lstStyle/>
          <a:p>
            <a:pPr lvl="0" algn="ctr" defTabSz="1778000" rtl="0">
              <a:lnSpc>
                <a:spcPct val="90000"/>
              </a:lnSpc>
              <a:spcBef>
                <a:spcPct val="0"/>
              </a:spcBef>
              <a:spcAft>
                <a:spcPct val="35000"/>
              </a:spcAft>
            </a:pPr>
            <a:r>
              <a:rPr lang="zh-TW" sz="4000" b="0" kern="1200" baseline="0" dirty="0" smtClean="0">
                <a:latin typeface="Comic Sans MS" pitchFamily="66" charset="0"/>
                <a:ea typeface="微軟正黑體" pitchFamily="34" charset="-120"/>
              </a:rPr>
              <a:t>互動化</a:t>
            </a:r>
            <a:endParaRPr lang="en-US" sz="4000" b="0" kern="1200" baseline="0" dirty="0">
              <a:latin typeface="Comic Sans MS" pitchFamily="66" charset="0"/>
              <a:ea typeface="微軟正黑體" pitchFamily="34" charset="-120"/>
            </a:endParaRPr>
          </a:p>
        </p:txBody>
      </p:sp>
      <p:sp>
        <p:nvSpPr>
          <p:cNvPr id="18" name="手繪多邊形 17"/>
          <p:cNvSpPr/>
          <p:nvPr/>
        </p:nvSpPr>
        <p:spPr>
          <a:xfrm>
            <a:off x="6817567" y="2720340"/>
            <a:ext cx="1863066" cy="2103120"/>
          </a:xfrm>
          <a:custGeom>
            <a:avLst/>
            <a:gdLst>
              <a:gd name="connsiteX0" fmla="*/ 0 w 1863066"/>
              <a:gd name="connsiteY0" fmla="*/ 310517 h 2103120"/>
              <a:gd name="connsiteX1" fmla="*/ 90949 w 1863066"/>
              <a:gd name="connsiteY1" fmla="*/ 90948 h 2103120"/>
              <a:gd name="connsiteX2" fmla="*/ 310518 w 1863066"/>
              <a:gd name="connsiteY2" fmla="*/ 0 h 2103120"/>
              <a:gd name="connsiteX3" fmla="*/ 1552549 w 1863066"/>
              <a:gd name="connsiteY3" fmla="*/ 0 h 2103120"/>
              <a:gd name="connsiteX4" fmla="*/ 1772118 w 1863066"/>
              <a:gd name="connsiteY4" fmla="*/ 90949 h 2103120"/>
              <a:gd name="connsiteX5" fmla="*/ 1863066 w 1863066"/>
              <a:gd name="connsiteY5" fmla="*/ 310518 h 2103120"/>
              <a:gd name="connsiteX6" fmla="*/ 1863066 w 1863066"/>
              <a:gd name="connsiteY6" fmla="*/ 1792603 h 2103120"/>
              <a:gd name="connsiteX7" fmla="*/ 1772118 w 1863066"/>
              <a:gd name="connsiteY7" fmla="*/ 2012172 h 2103120"/>
              <a:gd name="connsiteX8" fmla="*/ 1552549 w 1863066"/>
              <a:gd name="connsiteY8" fmla="*/ 2103120 h 2103120"/>
              <a:gd name="connsiteX9" fmla="*/ 310517 w 1863066"/>
              <a:gd name="connsiteY9" fmla="*/ 2103120 h 2103120"/>
              <a:gd name="connsiteX10" fmla="*/ 90948 w 1863066"/>
              <a:gd name="connsiteY10" fmla="*/ 2012171 h 2103120"/>
              <a:gd name="connsiteX11" fmla="*/ 0 w 1863066"/>
              <a:gd name="connsiteY11" fmla="*/ 1792602 h 2103120"/>
              <a:gd name="connsiteX12" fmla="*/ 0 w 1863066"/>
              <a:gd name="connsiteY12" fmla="*/ 31051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63066" h="2103120">
                <a:moveTo>
                  <a:pt x="0" y="310517"/>
                </a:moveTo>
                <a:cubicBezTo>
                  <a:pt x="0" y="228163"/>
                  <a:pt x="32715" y="149182"/>
                  <a:pt x="90949" y="90948"/>
                </a:cubicBezTo>
                <a:cubicBezTo>
                  <a:pt x="149182" y="32715"/>
                  <a:pt x="228164" y="0"/>
                  <a:pt x="310518" y="0"/>
                </a:cubicBezTo>
                <a:lnTo>
                  <a:pt x="1552549" y="0"/>
                </a:lnTo>
                <a:cubicBezTo>
                  <a:pt x="1634903" y="0"/>
                  <a:pt x="1713884" y="32715"/>
                  <a:pt x="1772118" y="90949"/>
                </a:cubicBezTo>
                <a:cubicBezTo>
                  <a:pt x="1830351" y="149182"/>
                  <a:pt x="1863066" y="228164"/>
                  <a:pt x="1863066" y="310518"/>
                </a:cubicBezTo>
                <a:lnTo>
                  <a:pt x="1863066" y="1792603"/>
                </a:lnTo>
                <a:cubicBezTo>
                  <a:pt x="1863066" y="1874957"/>
                  <a:pt x="1830351" y="1953939"/>
                  <a:pt x="1772118" y="2012172"/>
                </a:cubicBezTo>
                <a:cubicBezTo>
                  <a:pt x="1713885" y="2070405"/>
                  <a:pt x="1634903" y="2103120"/>
                  <a:pt x="1552549" y="2103120"/>
                </a:cubicBezTo>
                <a:lnTo>
                  <a:pt x="310517" y="2103120"/>
                </a:lnTo>
                <a:cubicBezTo>
                  <a:pt x="228163" y="2103120"/>
                  <a:pt x="149182" y="2070405"/>
                  <a:pt x="90948" y="2012171"/>
                </a:cubicBezTo>
                <a:cubicBezTo>
                  <a:pt x="32715" y="1953938"/>
                  <a:pt x="0" y="1874956"/>
                  <a:pt x="0" y="1792602"/>
                </a:cubicBezTo>
                <a:lnTo>
                  <a:pt x="0" y="310517"/>
                </a:lnTo>
                <a:close/>
              </a:path>
            </a:pathLst>
          </a:custGeom>
          <a:scene3d>
            <a:camera prst="orthographicFront"/>
            <a:lightRig rig="flat" dir="t"/>
          </a:scene3d>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243347" tIns="243347" rIns="243347" bIns="243347" numCol="1" spcCol="1270" anchor="ctr" anchorCtr="0">
            <a:noAutofit/>
          </a:bodyPr>
          <a:lstStyle/>
          <a:p>
            <a:pPr lvl="0" algn="ctr" defTabSz="1778000" rtl="0">
              <a:lnSpc>
                <a:spcPct val="90000"/>
              </a:lnSpc>
              <a:spcBef>
                <a:spcPct val="0"/>
              </a:spcBef>
              <a:spcAft>
                <a:spcPct val="35000"/>
              </a:spcAft>
            </a:pPr>
            <a:r>
              <a:rPr lang="zh-TW" sz="4000" b="0" kern="1200" baseline="0" dirty="0" smtClean="0">
                <a:latin typeface="Comic Sans MS" pitchFamily="66" charset="0"/>
                <a:ea typeface="微軟正黑體" pitchFamily="34" charset="-120"/>
              </a:rPr>
              <a:t>客製化</a:t>
            </a:r>
            <a:endParaRPr lang="zh-TW" sz="4000" b="0" kern="1200" baseline="0" dirty="0">
              <a:latin typeface="Comic Sans MS" pitchFamily="66" charset="0"/>
              <a:ea typeface="微軟正黑體"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0-#ppt_w/2"/>
                                          </p:val>
                                        </p:tav>
                                        <p:tav tm="100000">
                                          <p:val>
                                            <p:strVal val="#ppt_x"/>
                                          </p:val>
                                        </p:tav>
                                      </p:tavLst>
                                    </p:anim>
                                    <p:anim calcmode="lin" valueType="num">
                                      <p:cBhvr additive="base">
                                        <p:cTn id="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0-#ppt_w/2"/>
                                          </p:val>
                                        </p:tav>
                                        <p:tav tm="100000">
                                          <p:val>
                                            <p:strVal val="#ppt_x"/>
                                          </p:val>
                                        </p:tav>
                                      </p:tavLst>
                                    </p:anim>
                                    <p:anim calcmode="lin" valueType="num">
                                      <p:cBhvr additive="base">
                                        <p:cTn id="20"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學習目標</a:t>
            </a:r>
          </a:p>
        </p:txBody>
      </p:sp>
      <p:sp>
        <p:nvSpPr>
          <p:cNvPr id="3" name="內容版面配置區 2"/>
          <p:cNvSpPr>
            <a:spLocks noGrp="1"/>
          </p:cNvSpPr>
          <p:nvPr>
            <p:ph idx="1"/>
          </p:nvPr>
        </p:nvSpPr>
        <p:spPr/>
        <p:txBody>
          <a:bodyPr/>
          <a:lstStyle/>
          <a:p>
            <a:r>
              <a:rPr lang="zh-TW" altLang="en-US" dirty="0" smtClean="0"/>
              <a:t>本章將介紹一對一網路行銷、網路口碑與行動行銷等三個概念，主要說明行銷實際上的操作，藉此讓讀者更了解網路行銷的概念。</a:t>
            </a:r>
            <a:endParaRPr lang="en-US" altLang="zh-TW" dirty="0" smtClean="0"/>
          </a:p>
          <a:p>
            <a:r>
              <a:rPr lang="zh-TW" altLang="en-US" dirty="0" smtClean="0"/>
              <a:t>本章將從傳統針對個人的一對一網路行銷概念切入，進而探討讓消費者彼此推薦的網路口碑，最後將介紹行動行銷的概念。</a:t>
            </a:r>
            <a:endParaRPr lang="en-US" altLang="zh-TW" dirty="0" smtClean="0"/>
          </a:p>
          <a:p>
            <a:r>
              <a:rPr lang="zh-TW" altLang="en-US" dirty="0" smtClean="0"/>
              <a:t>希望透過本章的介紹，可以建立讀者對網路行銷操作的基礎，也能對網路行銷有更進一步的認識。</a:t>
            </a:r>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14</a:t>
            </a:r>
            <a:r>
              <a:rPr lang="zh-TW" altLang="en-US" smtClean="0"/>
              <a:t>章 網路行銷的操作</a:t>
            </a:r>
            <a:endParaRPr lang="en-US" altLang="zh-TW"/>
          </a:p>
        </p:txBody>
      </p:sp>
      <p:sp>
        <p:nvSpPr>
          <p:cNvPr id="7" name="投影片編號版面配置區 6"/>
          <p:cNvSpPr>
            <a:spLocks noGrp="1"/>
          </p:cNvSpPr>
          <p:nvPr>
            <p:ph type="sldNum" sz="quarter" idx="11"/>
          </p:nvPr>
        </p:nvSpPr>
        <p:spPr/>
        <p:txBody>
          <a:bodyPr/>
          <a:lstStyle/>
          <a:p>
            <a:fld id="{A3DEC8BA-62D7-46A7-9980-A77EEE976E4E}" type="slidenum">
              <a:rPr lang="en-US" altLang="zh-TW" smtClean="0"/>
              <a:pPr/>
              <a:t>2</a:t>
            </a:fld>
            <a:r>
              <a:rPr lang="en-US" altLang="zh-TW" smtClean="0"/>
              <a:t> / 46</a:t>
            </a:r>
            <a:endParaRPr lang="en-US" altLang="zh-TW" dirty="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標題 14"/>
          <p:cNvSpPr>
            <a:spLocks noGrp="1"/>
          </p:cNvSpPr>
          <p:nvPr>
            <p:ph type="title"/>
          </p:nvPr>
        </p:nvSpPr>
        <p:spPr>
          <a:xfrm>
            <a:off x="467544" y="0"/>
            <a:ext cx="6336704" cy="980728"/>
          </a:xfrm>
        </p:spPr>
        <p:txBody>
          <a:bodyPr>
            <a:normAutofit fontScale="90000"/>
          </a:bodyPr>
          <a:lstStyle/>
          <a:p>
            <a:r>
              <a:rPr lang="zh-TW" altLang="en-US" dirty="0" smtClean="0"/>
              <a:t>一對一網路行銷的關鍵成功因素</a:t>
            </a:r>
            <a:endParaRPr lang="zh-TW" altLang="en-US" dirty="0"/>
          </a:p>
        </p:txBody>
      </p:sp>
      <p:pic>
        <p:nvPicPr>
          <p:cNvPr id="138241" name="Picture 1"/>
          <p:cNvPicPr>
            <a:picLocks noGrp="1" noChangeAspect="1" noChangeArrowheads="1"/>
          </p:cNvPicPr>
          <p:nvPr>
            <p:ph idx="1"/>
          </p:nvPr>
        </p:nvPicPr>
        <p:blipFill>
          <a:blip r:embed="rId2" cstate="print">
            <a:clrChange>
              <a:clrFrom>
                <a:srgbClr val="FFFFFF"/>
              </a:clrFrom>
              <a:clrTo>
                <a:srgbClr val="FFFFFF">
                  <a:alpha val="0"/>
                </a:srgbClr>
              </a:clrTo>
            </a:clrChange>
          </a:blip>
          <a:srcRect/>
          <a:stretch>
            <a:fillRect/>
          </a:stretch>
        </p:blipFill>
        <p:spPr bwMode="auto">
          <a:xfrm>
            <a:off x="539750" y="1340768"/>
            <a:ext cx="8147050" cy="4488632"/>
          </a:xfrm>
          <a:prstGeom prst="rect">
            <a:avLst/>
          </a:prstGeom>
          <a:noFill/>
          <a:ln w="9525">
            <a:noFill/>
            <a:miter lim="800000"/>
            <a:headEnd/>
            <a:tailEnd/>
          </a:ln>
        </p:spPr>
      </p:pic>
      <p:sp>
        <p:nvSpPr>
          <p:cNvPr id="4" name="頁尾版面配置區 3"/>
          <p:cNvSpPr>
            <a:spLocks noGrp="1"/>
          </p:cNvSpPr>
          <p:nvPr>
            <p:ph type="ftr" sz="quarter" idx="10"/>
          </p:nvPr>
        </p:nvSpPr>
        <p:spPr/>
        <p:txBody>
          <a:bodyPr/>
          <a:lstStyle/>
          <a:p>
            <a:r>
              <a:rPr lang="zh-TW" altLang="en-US" smtClean="0"/>
              <a:t>第</a:t>
            </a:r>
            <a:r>
              <a:rPr lang="en-US" altLang="zh-TW" smtClean="0"/>
              <a:t>14</a:t>
            </a:r>
            <a:r>
              <a:rPr lang="zh-TW" altLang="en-US" smtClean="0"/>
              <a:t>章 網路行銷的操作</a:t>
            </a:r>
            <a:endParaRPr lang="en-US" altLang="zh-TW"/>
          </a:p>
        </p:txBody>
      </p:sp>
      <p:sp>
        <p:nvSpPr>
          <p:cNvPr id="17" name="投影片編號版面配置區 16"/>
          <p:cNvSpPr>
            <a:spLocks noGrp="1"/>
          </p:cNvSpPr>
          <p:nvPr>
            <p:ph type="sldNum" sz="quarter" idx="11"/>
          </p:nvPr>
        </p:nvSpPr>
        <p:spPr/>
        <p:txBody>
          <a:bodyPr/>
          <a:lstStyle/>
          <a:p>
            <a:fld id="{A3DEC8BA-62D7-46A7-9980-A77EEE976E4E}" type="slidenum">
              <a:rPr lang="en-US" altLang="zh-TW" smtClean="0"/>
              <a:pPr/>
              <a:t>20</a:t>
            </a:fld>
            <a:r>
              <a:rPr lang="en-US" altLang="zh-TW" smtClean="0"/>
              <a:t> / 46</a:t>
            </a:r>
            <a:endParaRPr lang="en-US" altLang="zh-TW" dirty="0"/>
          </a:p>
        </p:txBody>
      </p:sp>
      <p:sp>
        <p:nvSpPr>
          <p:cNvPr id="5" name="日期版面配置區 4"/>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8"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zh-TW" altLang="en-US" sz="2400" dirty="0" smtClean="0">
                <a:solidFill>
                  <a:schemeClr val="accent6"/>
                </a:solidFill>
                <a:ea typeface="標楷體" pitchFamily="65" charset="-120"/>
              </a:rPr>
              <a:t>行動行銷</a:t>
            </a:r>
            <a:endParaRPr lang="ja-JP" altLang="en-US" sz="2400" dirty="0">
              <a:solidFill>
                <a:schemeClr val="accent6"/>
              </a:solidFill>
              <a:ea typeface="標楷體" pitchFamily="65" charset="-120"/>
            </a:endParaRPr>
          </a:p>
        </p:txBody>
      </p:sp>
      <p:sp>
        <p:nvSpPr>
          <p:cNvPr id="9" name="AutoShape 13"/>
          <p:cNvSpPr>
            <a:spLocks noChangeArrowheads="1"/>
          </p:cNvSpPr>
          <p:nvPr/>
        </p:nvSpPr>
        <p:spPr bwMode="auto">
          <a:xfrm rot="5400000">
            <a:off x="-738336" y="35192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zh-TW" altLang="en-US" sz="2400" dirty="0" smtClean="0">
                <a:solidFill>
                  <a:schemeClr val="accent6"/>
                </a:solidFill>
                <a:ea typeface="標楷體" pitchFamily="65" charset="-120"/>
              </a:rPr>
              <a:t>網路口碑</a:t>
            </a:r>
            <a:endParaRPr lang="ja-JP" altLang="en-US" sz="2400" dirty="0">
              <a:solidFill>
                <a:schemeClr val="accent6"/>
              </a:solidFill>
              <a:ea typeface="標楷體" pitchFamily="65" charset="-120"/>
            </a:endParaRPr>
          </a:p>
        </p:txBody>
      </p:sp>
      <p:sp>
        <p:nvSpPr>
          <p:cNvPr id="10" name="AutoShape 9"/>
          <p:cNvSpPr>
            <a:spLocks noChangeArrowheads="1"/>
          </p:cNvSpPr>
          <p:nvPr/>
        </p:nvSpPr>
        <p:spPr bwMode="auto">
          <a:xfrm rot="5400000">
            <a:off x="-738336" y="17190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fontScale="77500" lnSpcReduction="20000"/>
          </a:bodyPr>
          <a:lstStyle/>
          <a:p>
            <a:r>
              <a:rPr lang="zh-TW" altLang="en-US" sz="2400" dirty="0" smtClean="0">
                <a:ea typeface="標楷體" pitchFamily="65" charset="-120"/>
              </a:rPr>
              <a:t>一對一網路行銷</a:t>
            </a:r>
            <a:endParaRPr lang="ja-JP" altLang="en-US" sz="2400" dirty="0">
              <a:ea typeface="標楷體" pitchFamily="65" charset="-12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chemeClr val="accent1"/>
                </a:solidFill>
              </a:rPr>
              <a:t>生活上的應用</a:t>
            </a:r>
            <a:endParaRPr lang="zh-TW" altLang="en-US" dirty="0">
              <a:solidFill>
                <a:schemeClr val="accent1"/>
              </a:solidFill>
            </a:endParaRPr>
          </a:p>
        </p:txBody>
      </p:sp>
      <p:sp>
        <p:nvSpPr>
          <p:cNvPr id="13" name="內容版面配置區 12"/>
          <p:cNvSpPr>
            <a:spLocks noGrp="1"/>
          </p:cNvSpPr>
          <p:nvPr>
            <p:ph idx="1"/>
          </p:nvPr>
        </p:nvSpPr>
        <p:spPr/>
        <p:txBody>
          <a:bodyPr/>
          <a:lstStyle/>
          <a:p>
            <a:r>
              <a:rPr lang="en-US" altLang="zh-TW" b="1" dirty="0" err="1" smtClean="0"/>
              <a:t>facebook</a:t>
            </a:r>
            <a:r>
              <a:rPr lang="en-US" altLang="zh-TW" b="1" dirty="0" smtClean="0"/>
              <a:t> </a:t>
            </a:r>
            <a:r>
              <a:rPr lang="zh-TW" altLang="en-US" b="1" dirty="0" smtClean="0"/>
              <a:t>的應用程式</a:t>
            </a:r>
            <a:endParaRPr lang="en-US" altLang="zh-TW" b="1" dirty="0" smtClean="0"/>
          </a:p>
          <a:p>
            <a:pPr lvl="1"/>
            <a:r>
              <a:rPr lang="zh-TW" altLang="en-US" dirty="0" smtClean="0"/>
              <a:t>當我們使用 </a:t>
            </a:r>
            <a:r>
              <a:rPr lang="en-US" altLang="zh-TW" dirty="0" err="1" smtClean="0"/>
              <a:t>facebook</a:t>
            </a:r>
            <a:r>
              <a:rPr lang="en-US" altLang="zh-TW" dirty="0" smtClean="0"/>
              <a:t> </a:t>
            </a:r>
            <a:r>
              <a:rPr lang="zh-TW" altLang="en-US" dirty="0" smtClean="0"/>
              <a:t>的程式時，往往都會收到「是否同意該程式取得個人資料」的詢問，若使用者選擇同意，則該程式設計者就可以取得你的個資、朋友的連結等資料。</a:t>
            </a:r>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14</a:t>
            </a:r>
            <a:r>
              <a:rPr lang="zh-TW" altLang="en-US" smtClean="0"/>
              <a:t>章 網路行銷的操作</a:t>
            </a:r>
            <a:endParaRPr lang="en-US" altLang="zh-TW"/>
          </a:p>
        </p:txBody>
      </p:sp>
      <p:sp>
        <p:nvSpPr>
          <p:cNvPr id="11" name="投影片編號版面配置區 10"/>
          <p:cNvSpPr>
            <a:spLocks noGrp="1"/>
          </p:cNvSpPr>
          <p:nvPr>
            <p:ph type="sldNum" sz="quarter" idx="11"/>
          </p:nvPr>
        </p:nvSpPr>
        <p:spPr/>
        <p:txBody>
          <a:bodyPr/>
          <a:lstStyle/>
          <a:p>
            <a:fld id="{A3DEC8BA-62D7-46A7-9980-A77EEE976E4E}" type="slidenum">
              <a:rPr lang="en-US" altLang="zh-TW" smtClean="0"/>
              <a:pPr/>
              <a:t>21</a:t>
            </a:fld>
            <a:r>
              <a:rPr lang="en-US" altLang="zh-TW" smtClean="0"/>
              <a:t> / 46</a:t>
            </a:r>
            <a:endParaRPr lang="en-US" altLang="zh-TW" dirty="0"/>
          </a:p>
        </p:txBody>
      </p:sp>
      <p:sp>
        <p:nvSpPr>
          <p:cNvPr id="5" name="日期版面配置區 4"/>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8"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zh-TW" altLang="en-US" sz="2400" dirty="0" smtClean="0">
                <a:solidFill>
                  <a:schemeClr val="accent6"/>
                </a:solidFill>
                <a:ea typeface="標楷體" pitchFamily="65" charset="-120"/>
              </a:rPr>
              <a:t>行動行銷</a:t>
            </a:r>
            <a:endParaRPr lang="ja-JP" altLang="en-US" sz="2400" dirty="0">
              <a:solidFill>
                <a:schemeClr val="accent6"/>
              </a:solidFill>
              <a:ea typeface="標楷體" pitchFamily="65" charset="-120"/>
            </a:endParaRPr>
          </a:p>
        </p:txBody>
      </p:sp>
      <p:sp>
        <p:nvSpPr>
          <p:cNvPr id="9" name="AutoShape 13"/>
          <p:cNvSpPr>
            <a:spLocks noChangeArrowheads="1"/>
          </p:cNvSpPr>
          <p:nvPr/>
        </p:nvSpPr>
        <p:spPr bwMode="auto">
          <a:xfrm rot="5400000">
            <a:off x="-738336" y="35192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zh-TW" altLang="en-US" sz="2400" dirty="0" smtClean="0">
                <a:solidFill>
                  <a:schemeClr val="accent6"/>
                </a:solidFill>
                <a:ea typeface="標楷體" pitchFamily="65" charset="-120"/>
              </a:rPr>
              <a:t>網路口碑</a:t>
            </a:r>
            <a:endParaRPr lang="ja-JP" altLang="en-US" sz="2400" dirty="0">
              <a:solidFill>
                <a:schemeClr val="accent6"/>
              </a:solidFill>
              <a:ea typeface="標楷體" pitchFamily="65" charset="-120"/>
            </a:endParaRPr>
          </a:p>
        </p:txBody>
      </p:sp>
      <p:sp>
        <p:nvSpPr>
          <p:cNvPr id="10" name="AutoShape 9"/>
          <p:cNvSpPr>
            <a:spLocks noChangeArrowheads="1"/>
          </p:cNvSpPr>
          <p:nvPr/>
        </p:nvSpPr>
        <p:spPr bwMode="auto">
          <a:xfrm rot="5400000">
            <a:off x="-738336" y="17190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fontScale="77500" lnSpcReduction="20000"/>
          </a:bodyPr>
          <a:lstStyle/>
          <a:p>
            <a:r>
              <a:rPr lang="zh-TW" altLang="en-US" sz="2400" dirty="0" smtClean="0">
                <a:ea typeface="標楷體" pitchFamily="65" charset="-120"/>
              </a:rPr>
              <a:t>一對一網路行銷</a:t>
            </a:r>
            <a:endParaRPr lang="ja-JP" altLang="en-US" sz="2400" dirty="0">
              <a:ea typeface="標楷體" pitchFamily="65" charset="-120"/>
            </a:endParaRPr>
          </a:p>
        </p:txBody>
      </p:sp>
      <p:pic>
        <p:nvPicPr>
          <p:cNvPr id="147458" name="Picture 2" descr="http://tfeng.org/wp-content/uploads/2011/03/2011-03-21_013312.jpg"/>
          <p:cNvPicPr>
            <a:picLocks noChangeAspect="1" noChangeArrowheads="1"/>
          </p:cNvPicPr>
          <p:nvPr/>
        </p:nvPicPr>
        <p:blipFill>
          <a:blip r:embed="rId2" cstate="print"/>
          <a:srcRect/>
          <a:stretch>
            <a:fillRect/>
          </a:stretch>
        </p:blipFill>
        <p:spPr bwMode="auto">
          <a:xfrm>
            <a:off x="4283968" y="2996952"/>
            <a:ext cx="3383830" cy="3117751"/>
          </a:xfrm>
          <a:prstGeom prst="rect">
            <a:avLst/>
          </a:prstGeom>
          <a:noFill/>
          <a:ln>
            <a:solidFill>
              <a:schemeClr val="accent1"/>
            </a:solid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chemeClr val="accent1"/>
                </a:solidFill>
              </a:rPr>
              <a:t>生活上的應用</a:t>
            </a:r>
            <a:endParaRPr lang="zh-TW" altLang="en-US" dirty="0">
              <a:solidFill>
                <a:schemeClr val="accent1"/>
              </a:solidFill>
            </a:endParaRPr>
          </a:p>
        </p:txBody>
      </p:sp>
      <p:sp>
        <p:nvSpPr>
          <p:cNvPr id="13" name="內容版面配置區 12"/>
          <p:cNvSpPr>
            <a:spLocks noGrp="1"/>
          </p:cNvSpPr>
          <p:nvPr>
            <p:ph idx="1"/>
          </p:nvPr>
        </p:nvSpPr>
        <p:spPr/>
        <p:txBody>
          <a:bodyPr/>
          <a:lstStyle/>
          <a:p>
            <a:r>
              <a:rPr lang="en-US" altLang="zh-TW" b="1" dirty="0" smtClean="0"/>
              <a:t>Google </a:t>
            </a:r>
            <a:r>
              <a:rPr lang="zh-TW" altLang="en-US" b="1" dirty="0" smtClean="0"/>
              <a:t>搜尋引擎的更新</a:t>
            </a:r>
            <a:endParaRPr lang="en-US" altLang="zh-TW" b="1" dirty="0" smtClean="0"/>
          </a:p>
          <a:p>
            <a:pPr lvl="1"/>
            <a:r>
              <a:rPr lang="zh-TW" altLang="en-US" dirty="0" smtClean="0"/>
              <a:t>當我們每次在 </a:t>
            </a:r>
            <a:r>
              <a:rPr lang="en-US" altLang="zh-TW" dirty="0" smtClean="0"/>
              <a:t>Google </a:t>
            </a:r>
            <a:r>
              <a:rPr lang="zh-TW" altLang="en-US" dirty="0" smtClean="0"/>
              <a:t>進行搜尋時，就是在協助 </a:t>
            </a:r>
            <a:r>
              <a:rPr lang="en-US" altLang="zh-TW" dirty="0" smtClean="0"/>
              <a:t>Google </a:t>
            </a:r>
            <a:r>
              <a:rPr lang="zh-TW" altLang="en-US" dirty="0" smtClean="0"/>
              <a:t>進行更新。這是因為</a:t>
            </a:r>
            <a:r>
              <a:rPr lang="en-US" altLang="zh-TW" dirty="0" smtClean="0"/>
              <a:t>Google </a:t>
            </a:r>
            <a:r>
              <a:rPr lang="zh-TW" altLang="en-US" dirty="0" smtClean="0"/>
              <a:t>搜尋引擎的計算方式是提供最可能被點選的連結，所以每次的搜尋與點選，就會列入 </a:t>
            </a:r>
            <a:r>
              <a:rPr lang="en-US" altLang="zh-TW" dirty="0" smtClean="0"/>
              <a:t>Google </a:t>
            </a:r>
            <a:r>
              <a:rPr lang="zh-TW" altLang="en-US" dirty="0" smtClean="0"/>
              <a:t>的計算中，當後續使用者利用相同的關鍵字進行搜尋時，</a:t>
            </a:r>
            <a:r>
              <a:rPr lang="en-US" altLang="zh-TW" dirty="0" smtClean="0"/>
              <a:t>Google </a:t>
            </a:r>
            <a:r>
              <a:rPr lang="zh-TW" altLang="en-US" dirty="0" smtClean="0"/>
              <a:t>便能有效提高該使用者點選的機率。</a:t>
            </a:r>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14</a:t>
            </a:r>
            <a:r>
              <a:rPr lang="zh-TW" altLang="en-US" smtClean="0"/>
              <a:t>章 網路行銷的操作</a:t>
            </a:r>
            <a:endParaRPr lang="en-US" altLang="zh-TW"/>
          </a:p>
        </p:txBody>
      </p:sp>
      <p:sp>
        <p:nvSpPr>
          <p:cNvPr id="11" name="投影片編號版面配置區 10"/>
          <p:cNvSpPr>
            <a:spLocks noGrp="1"/>
          </p:cNvSpPr>
          <p:nvPr>
            <p:ph type="sldNum" sz="quarter" idx="11"/>
          </p:nvPr>
        </p:nvSpPr>
        <p:spPr/>
        <p:txBody>
          <a:bodyPr/>
          <a:lstStyle/>
          <a:p>
            <a:fld id="{A3DEC8BA-62D7-46A7-9980-A77EEE976E4E}" type="slidenum">
              <a:rPr lang="en-US" altLang="zh-TW" smtClean="0"/>
              <a:pPr/>
              <a:t>22</a:t>
            </a:fld>
            <a:r>
              <a:rPr lang="en-US" altLang="zh-TW" smtClean="0"/>
              <a:t> / 46</a:t>
            </a:r>
            <a:endParaRPr lang="en-US" altLang="zh-TW" dirty="0"/>
          </a:p>
        </p:txBody>
      </p:sp>
      <p:sp>
        <p:nvSpPr>
          <p:cNvPr id="5" name="日期版面配置區 4"/>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8"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zh-TW" altLang="en-US" sz="2400" dirty="0" smtClean="0">
                <a:solidFill>
                  <a:schemeClr val="accent6"/>
                </a:solidFill>
                <a:ea typeface="標楷體" pitchFamily="65" charset="-120"/>
              </a:rPr>
              <a:t>行動行銷</a:t>
            </a:r>
            <a:endParaRPr lang="ja-JP" altLang="en-US" sz="2400" dirty="0">
              <a:solidFill>
                <a:schemeClr val="accent6"/>
              </a:solidFill>
              <a:ea typeface="標楷體" pitchFamily="65" charset="-120"/>
            </a:endParaRPr>
          </a:p>
        </p:txBody>
      </p:sp>
      <p:sp>
        <p:nvSpPr>
          <p:cNvPr id="9" name="AutoShape 13"/>
          <p:cNvSpPr>
            <a:spLocks noChangeArrowheads="1"/>
          </p:cNvSpPr>
          <p:nvPr/>
        </p:nvSpPr>
        <p:spPr bwMode="auto">
          <a:xfrm rot="5400000">
            <a:off x="-738336" y="35192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zh-TW" altLang="en-US" sz="2400" dirty="0" smtClean="0">
                <a:solidFill>
                  <a:schemeClr val="accent6"/>
                </a:solidFill>
                <a:ea typeface="標楷體" pitchFamily="65" charset="-120"/>
              </a:rPr>
              <a:t>網路口碑</a:t>
            </a:r>
            <a:endParaRPr lang="ja-JP" altLang="en-US" sz="2400" dirty="0">
              <a:solidFill>
                <a:schemeClr val="accent6"/>
              </a:solidFill>
              <a:ea typeface="標楷體" pitchFamily="65" charset="-120"/>
            </a:endParaRPr>
          </a:p>
        </p:txBody>
      </p:sp>
      <p:sp>
        <p:nvSpPr>
          <p:cNvPr id="10" name="AutoShape 9"/>
          <p:cNvSpPr>
            <a:spLocks noChangeArrowheads="1"/>
          </p:cNvSpPr>
          <p:nvPr/>
        </p:nvSpPr>
        <p:spPr bwMode="auto">
          <a:xfrm rot="5400000">
            <a:off x="-738336" y="17190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fontScale="77500" lnSpcReduction="20000"/>
          </a:bodyPr>
          <a:lstStyle/>
          <a:p>
            <a:r>
              <a:rPr lang="zh-TW" altLang="en-US" sz="2400" dirty="0" smtClean="0">
                <a:ea typeface="標楷體" pitchFamily="65" charset="-120"/>
              </a:rPr>
              <a:t>一對一網路行銷</a:t>
            </a:r>
            <a:endParaRPr lang="ja-JP" altLang="en-US" sz="2400" dirty="0">
              <a:ea typeface="標楷體" pitchFamily="65" charset="-120"/>
            </a:endParaRPr>
          </a:p>
        </p:txBody>
      </p:sp>
      <p:pic>
        <p:nvPicPr>
          <p:cNvPr id="146434" name="Picture 2" descr="google搜尋引擎"/>
          <p:cNvPicPr>
            <a:picLocks noChangeAspect="1" noChangeArrowheads="1"/>
          </p:cNvPicPr>
          <p:nvPr/>
        </p:nvPicPr>
        <p:blipFill>
          <a:blip r:embed="rId2" cstate="print"/>
          <a:srcRect/>
          <a:stretch>
            <a:fillRect/>
          </a:stretch>
        </p:blipFill>
        <p:spPr bwMode="auto">
          <a:xfrm>
            <a:off x="3851920" y="4005064"/>
            <a:ext cx="2857500" cy="2095501"/>
          </a:xfrm>
          <a:prstGeom prst="rect">
            <a:avLst/>
          </a:prstGeom>
          <a:noFill/>
          <a:ln>
            <a:solidFill>
              <a:schemeClr val="accent1"/>
            </a:solid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標題 14"/>
          <p:cNvSpPr>
            <a:spLocks noGrp="1"/>
          </p:cNvSpPr>
          <p:nvPr>
            <p:ph type="title"/>
          </p:nvPr>
        </p:nvSpPr>
        <p:spPr/>
        <p:txBody>
          <a:bodyPr/>
          <a:lstStyle/>
          <a:p>
            <a:r>
              <a:rPr lang="zh-TW" altLang="en-US" dirty="0" smtClean="0">
                <a:solidFill>
                  <a:schemeClr val="accent1"/>
                </a:solidFill>
              </a:rPr>
              <a:t>生活上的應用</a:t>
            </a:r>
            <a:endParaRPr lang="zh-TW" altLang="en-US" dirty="0">
              <a:solidFill>
                <a:schemeClr val="accent1"/>
              </a:solidFill>
            </a:endParaRPr>
          </a:p>
        </p:txBody>
      </p:sp>
      <p:sp>
        <p:nvSpPr>
          <p:cNvPr id="16" name="內容版面配置區 15"/>
          <p:cNvSpPr>
            <a:spLocks noGrp="1"/>
          </p:cNvSpPr>
          <p:nvPr>
            <p:ph idx="1"/>
          </p:nvPr>
        </p:nvSpPr>
        <p:spPr>
          <a:xfrm>
            <a:off x="539552" y="1051520"/>
            <a:ext cx="8147248" cy="5257800"/>
          </a:xfrm>
        </p:spPr>
        <p:txBody>
          <a:bodyPr/>
          <a:lstStyle/>
          <a:p>
            <a:r>
              <a:rPr lang="en-US" altLang="zh-TW" b="1" dirty="0" smtClean="0"/>
              <a:t>Google </a:t>
            </a:r>
            <a:r>
              <a:rPr lang="zh-TW" altLang="en-US" b="1" dirty="0" smtClean="0"/>
              <a:t>提供個人化資料與侵犯隱私權</a:t>
            </a:r>
            <a:endParaRPr lang="en-US" altLang="zh-TW" b="1" dirty="0" smtClean="0"/>
          </a:p>
          <a:p>
            <a:pPr lvl="1"/>
            <a:r>
              <a:rPr lang="en-US" altLang="zh-TW" dirty="0" smtClean="0"/>
              <a:t>Google </a:t>
            </a:r>
            <a:r>
              <a:rPr lang="zh-TW" altLang="en-US" dirty="0" smtClean="0"/>
              <a:t>在 </a:t>
            </a:r>
            <a:r>
              <a:rPr lang="en-US" altLang="zh-TW" dirty="0" smtClean="0"/>
              <a:t>2005 </a:t>
            </a:r>
            <a:r>
              <a:rPr lang="zh-TW" altLang="en-US" dirty="0" smtClean="0"/>
              <a:t>年推出 </a:t>
            </a:r>
            <a:r>
              <a:rPr lang="en-US" altLang="zh-TW" dirty="0" smtClean="0"/>
              <a:t>My Search History</a:t>
            </a:r>
            <a:r>
              <a:rPr lang="zh-TW" altLang="en-US" dirty="0" smtClean="0"/>
              <a:t>，宣稱可以讓使用者依照時間、主題或內容找出過去曾搜尋過的內容為何，將可讓該公司在使用者個人化之目的上更跨進一大步，其也可蒐集每次使用者登入後的搜尋內容，藉此分析出不同使用者的可能傾向，在使用者下次登入後可事先提供其可能需要的資訊。同時，該資料庫的建立也可以讓網路廣告的業者藉此更能掌握顧客的可能需求，當然，這將可有效提升對於 </a:t>
            </a:r>
            <a:r>
              <a:rPr lang="en-US" altLang="zh-TW" dirty="0" smtClean="0"/>
              <a:t>Google </a:t>
            </a:r>
            <a:r>
              <a:rPr lang="zh-TW" altLang="en-US" dirty="0" smtClean="0"/>
              <a:t>搜尋引擎的依賴，讓</a:t>
            </a:r>
            <a:r>
              <a:rPr lang="en-US" altLang="zh-TW" dirty="0" smtClean="0"/>
              <a:t>Google </a:t>
            </a:r>
            <a:r>
              <a:rPr lang="zh-TW" altLang="en-US" dirty="0" smtClean="0"/>
              <a:t>的獲利大增。</a:t>
            </a:r>
            <a:endParaRPr lang="en-US" altLang="zh-TW" dirty="0" smtClean="0"/>
          </a:p>
          <a:p>
            <a:pPr lvl="1"/>
            <a:r>
              <a:rPr lang="zh-TW" altLang="en-US" dirty="0" smtClean="0"/>
              <a:t>到了 </a:t>
            </a:r>
            <a:r>
              <a:rPr lang="en-US" altLang="zh-TW" dirty="0" smtClean="0"/>
              <a:t>2013 </a:t>
            </a:r>
            <a:r>
              <a:rPr lang="zh-TW" altLang="en-US" dirty="0" smtClean="0"/>
              <a:t>年，</a:t>
            </a:r>
            <a:r>
              <a:rPr lang="en-US" altLang="zh-TW" dirty="0" smtClean="0"/>
              <a:t>Google </a:t>
            </a:r>
            <a:r>
              <a:rPr lang="zh-TW" altLang="en-US" dirty="0" smtClean="0"/>
              <a:t>被美國法院判賠 </a:t>
            </a:r>
            <a:r>
              <a:rPr lang="en-US" altLang="zh-TW" dirty="0" smtClean="0"/>
              <a:t>1,700 </a:t>
            </a:r>
            <a:r>
              <a:rPr lang="zh-TW" altLang="en-US" dirty="0" smtClean="0"/>
              <a:t>萬美元給美國 </a:t>
            </a:r>
            <a:r>
              <a:rPr lang="en-US" altLang="zh-TW" dirty="0" smtClean="0"/>
              <a:t>37 </a:t>
            </a:r>
            <a:r>
              <a:rPr lang="zh-TW" altLang="en-US" dirty="0" smtClean="0"/>
              <a:t>個州與哥倫比亞特區，支付在 </a:t>
            </a:r>
            <a:r>
              <a:rPr lang="en-US" altLang="zh-TW" dirty="0" smtClean="0"/>
              <a:t>2011</a:t>
            </a:r>
            <a:r>
              <a:rPr lang="zh-TW" altLang="en-US" dirty="0" smtClean="0"/>
              <a:t>～</a:t>
            </a:r>
            <a:r>
              <a:rPr lang="en-US" altLang="zh-TW" dirty="0" smtClean="0"/>
              <a:t>2012 </a:t>
            </a:r>
            <a:r>
              <a:rPr lang="zh-TW" altLang="en-US" dirty="0" smtClean="0"/>
              <a:t>年其未經授權就擅自透過 </a:t>
            </a:r>
            <a:r>
              <a:rPr lang="en-US" altLang="zh-TW" dirty="0" smtClean="0"/>
              <a:t>Cookies </a:t>
            </a:r>
            <a:r>
              <a:rPr lang="zh-TW" altLang="en-US" dirty="0" smtClean="0"/>
              <a:t>蒐集 </a:t>
            </a:r>
            <a:r>
              <a:rPr lang="en-US" altLang="zh-TW" dirty="0" smtClean="0"/>
              <a:t>Apple Safari </a:t>
            </a:r>
            <a:r>
              <a:rPr lang="zh-TW" altLang="en-US" dirty="0" smtClean="0"/>
              <a:t>用戶個人資料的控訴。</a:t>
            </a:r>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14</a:t>
            </a:r>
            <a:r>
              <a:rPr lang="zh-TW" altLang="en-US" smtClean="0"/>
              <a:t>章 網路行銷的操作</a:t>
            </a:r>
            <a:endParaRPr lang="en-US" altLang="zh-TW"/>
          </a:p>
        </p:txBody>
      </p:sp>
      <p:sp>
        <p:nvSpPr>
          <p:cNvPr id="11" name="投影片編號版面配置區 10"/>
          <p:cNvSpPr>
            <a:spLocks noGrp="1"/>
          </p:cNvSpPr>
          <p:nvPr>
            <p:ph type="sldNum" sz="quarter" idx="11"/>
          </p:nvPr>
        </p:nvSpPr>
        <p:spPr/>
        <p:txBody>
          <a:bodyPr/>
          <a:lstStyle/>
          <a:p>
            <a:fld id="{A3DEC8BA-62D7-46A7-9980-A77EEE976E4E}" type="slidenum">
              <a:rPr lang="en-US" altLang="zh-TW" smtClean="0"/>
              <a:pPr/>
              <a:t>23</a:t>
            </a:fld>
            <a:r>
              <a:rPr lang="en-US" altLang="zh-TW" smtClean="0"/>
              <a:t> / 46</a:t>
            </a:r>
            <a:endParaRPr lang="en-US" altLang="zh-TW" dirty="0"/>
          </a:p>
        </p:txBody>
      </p:sp>
      <p:sp>
        <p:nvSpPr>
          <p:cNvPr id="5" name="日期版面配置區 4"/>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8"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zh-TW" altLang="en-US" sz="2400" dirty="0" smtClean="0">
                <a:solidFill>
                  <a:schemeClr val="accent6"/>
                </a:solidFill>
                <a:ea typeface="標楷體" pitchFamily="65" charset="-120"/>
              </a:rPr>
              <a:t>行動行銷</a:t>
            </a:r>
            <a:endParaRPr lang="ja-JP" altLang="en-US" sz="2400" dirty="0">
              <a:solidFill>
                <a:schemeClr val="accent6"/>
              </a:solidFill>
              <a:ea typeface="標楷體" pitchFamily="65" charset="-120"/>
            </a:endParaRPr>
          </a:p>
        </p:txBody>
      </p:sp>
      <p:sp>
        <p:nvSpPr>
          <p:cNvPr id="9" name="AutoShape 13"/>
          <p:cNvSpPr>
            <a:spLocks noChangeArrowheads="1"/>
          </p:cNvSpPr>
          <p:nvPr/>
        </p:nvSpPr>
        <p:spPr bwMode="auto">
          <a:xfrm rot="5400000">
            <a:off x="-738336" y="35192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zh-TW" altLang="en-US" sz="2400" dirty="0" smtClean="0">
                <a:solidFill>
                  <a:schemeClr val="accent6"/>
                </a:solidFill>
                <a:ea typeface="標楷體" pitchFamily="65" charset="-120"/>
              </a:rPr>
              <a:t>網路口碑</a:t>
            </a:r>
            <a:endParaRPr lang="ja-JP" altLang="en-US" sz="2400" dirty="0">
              <a:solidFill>
                <a:schemeClr val="accent6"/>
              </a:solidFill>
              <a:ea typeface="標楷體" pitchFamily="65" charset="-120"/>
            </a:endParaRPr>
          </a:p>
        </p:txBody>
      </p:sp>
      <p:sp>
        <p:nvSpPr>
          <p:cNvPr id="10" name="AutoShape 9"/>
          <p:cNvSpPr>
            <a:spLocks noChangeArrowheads="1"/>
          </p:cNvSpPr>
          <p:nvPr/>
        </p:nvSpPr>
        <p:spPr bwMode="auto">
          <a:xfrm rot="5400000">
            <a:off x="-738336" y="17190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fontScale="77500" lnSpcReduction="20000"/>
          </a:bodyPr>
          <a:lstStyle/>
          <a:p>
            <a:r>
              <a:rPr lang="zh-TW" altLang="en-US" sz="2400" dirty="0" smtClean="0">
                <a:ea typeface="標楷體" pitchFamily="65" charset="-120"/>
              </a:rPr>
              <a:t>一對一網路行銷</a:t>
            </a:r>
            <a:endParaRPr lang="ja-JP" altLang="en-US" sz="2400" dirty="0">
              <a:ea typeface="標楷體" pitchFamily="65" charset="-12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標題 14"/>
          <p:cNvSpPr>
            <a:spLocks noGrp="1"/>
          </p:cNvSpPr>
          <p:nvPr>
            <p:ph type="title"/>
          </p:nvPr>
        </p:nvSpPr>
        <p:spPr/>
        <p:txBody>
          <a:bodyPr/>
          <a:lstStyle/>
          <a:p>
            <a:r>
              <a:rPr lang="zh-TW" altLang="en-US" dirty="0" smtClean="0"/>
              <a:t>一對一網路行銷之迷思</a:t>
            </a:r>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14</a:t>
            </a:r>
            <a:r>
              <a:rPr lang="zh-TW" altLang="en-US" smtClean="0"/>
              <a:t>章 網路行銷的操作</a:t>
            </a:r>
            <a:endParaRPr lang="en-US" altLang="zh-TW"/>
          </a:p>
        </p:txBody>
      </p:sp>
      <p:sp>
        <p:nvSpPr>
          <p:cNvPr id="117" name="投影片編號版面配置區 116"/>
          <p:cNvSpPr>
            <a:spLocks noGrp="1"/>
          </p:cNvSpPr>
          <p:nvPr>
            <p:ph type="sldNum" sz="quarter" idx="11"/>
          </p:nvPr>
        </p:nvSpPr>
        <p:spPr/>
        <p:txBody>
          <a:bodyPr/>
          <a:lstStyle/>
          <a:p>
            <a:fld id="{A3DEC8BA-62D7-46A7-9980-A77EEE976E4E}" type="slidenum">
              <a:rPr lang="en-US" altLang="zh-TW" smtClean="0"/>
              <a:pPr/>
              <a:t>24</a:t>
            </a:fld>
            <a:r>
              <a:rPr lang="en-US" altLang="zh-TW" smtClean="0"/>
              <a:t> / 46</a:t>
            </a:r>
            <a:endParaRPr lang="en-US" altLang="zh-TW" dirty="0"/>
          </a:p>
        </p:txBody>
      </p:sp>
      <p:sp>
        <p:nvSpPr>
          <p:cNvPr id="5" name="日期版面配置區 4"/>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8"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zh-TW" altLang="en-US" sz="2400" dirty="0" smtClean="0">
                <a:solidFill>
                  <a:schemeClr val="accent6"/>
                </a:solidFill>
                <a:ea typeface="標楷體" pitchFamily="65" charset="-120"/>
              </a:rPr>
              <a:t>行動行銷</a:t>
            </a:r>
            <a:endParaRPr lang="ja-JP" altLang="en-US" sz="2400" dirty="0">
              <a:solidFill>
                <a:schemeClr val="accent6"/>
              </a:solidFill>
              <a:ea typeface="標楷體" pitchFamily="65" charset="-120"/>
            </a:endParaRPr>
          </a:p>
        </p:txBody>
      </p:sp>
      <p:sp>
        <p:nvSpPr>
          <p:cNvPr id="9" name="AutoShape 13"/>
          <p:cNvSpPr>
            <a:spLocks noChangeArrowheads="1"/>
          </p:cNvSpPr>
          <p:nvPr/>
        </p:nvSpPr>
        <p:spPr bwMode="auto">
          <a:xfrm rot="5400000">
            <a:off x="-738336" y="35192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zh-TW" altLang="en-US" sz="2400" dirty="0" smtClean="0">
                <a:solidFill>
                  <a:schemeClr val="accent6"/>
                </a:solidFill>
                <a:ea typeface="標楷體" pitchFamily="65" charset="-120"/>
              </a:rPr>
              <a:t>網路口碑</a:t>
            </a:r>
            <a:endParaRPr lang="ja-JP" altLang="en-US" sz="2400" dirty="0">
              <a:solidFill>
                <a:schemeClr val="accent6"/>
              </a:solidFill>
              <a:ea typeface="標楷體" pitchFamily="65" charset="-120"/>
            </a:endParaRPr>
          </a:p>
        </p:txBody>
      </p:sp>
      <p:sp>
        <p:nvSpPr>
          <p:cNvPr id="10" name="AutoShape 9"/>
          <p:cNvSpPr>
            <a:spLocks noChangeArrowheads="1"/>
          </p:cNvSpPr>
          <p:nvPr/>
        </p:nvSpPr>
        <p:spPr bwMode="auto">
          <a:xfrm rot="5400000">
            <a:off x="-738336" y="17190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fontScale="77500" lnSpcReduction="20000"/>
          </a:bodyPr>
          <a:lstStyle/>
          <a:p>
            <a:r>
              <a:rPr lang="zh-TW" altLang="en-US" sz="2400" dirty="0" smtClean="0">
                <a:ea typeface="標楷體" pitchFamily="65" charset="-120"/>
              </a:rPr>
              <a:t>一對一網路行銷</a:t>
            </a:r>
            <a:endParaRPr lang="ja-JP" altLang="en-US" sz="2400" dirty="0">
              <a:ea typeface="標楷體" pitchFamily="65" charset="-120"/>
            </a:endParaRPr>
          </a:p>
        </p:txBody>
      </p:sp>
      <p:sp>
        <p:nvSpPr>
          <p:cNvPr id="63" name="Oval 4"/>
          <p:cNvSpPr>
            <a:spLocks noChangeArrowheads="1"/>
          </p:cNvSpPr>
          <p:nvPr/>
        </p:nvSpPr>
        <p:spPr bwMode="auto">
          <a:xfrm>
            <a:off x="2751084" y="2027998"/>
            <a:ext cx="3744884" cy="3641882"/>
          </a:xfrm>
          <a:prstGeom prst="ellipse">
            <a:avLst/>
          </a:prstGeom>
          <a:gradFill rotWithShape="1">
            <a:gsLst>
              <a:gs pos="0">
                <a:schemeClr val="hlink"/>
              </a:gs>
              <a:gs pos="100000">
                <a:schemeClr val="hlink">
                  <a:gamma/>
                  <a:tint val="0"/>
                  <a:invGamma/>
                </a:schemeClr>
              </a:gs>
            </a:gsLst>
            <a:lin ang="5400000" scaled="1"/>
          </a:gradFill>
          <a:ln w="9525" algn="ctr">
            <a:solidFill>
              <a:schemeClr val="hlink"/>
            </a:solidFill>
            <a:round/>
            <a:headEnd/>
            <a:tailEnd/>
          </a:ln>
          <a:effectLst/>
        </p:spPr>
        <p:txBody>
          <a:bodyPr wrap="none" anchor="ctr"/>
          <a:lstStyle/>
          <a:p>
            <a:endParaRPr lang="zh-TW" altLang="en-US"/>
          </a:p>
        </p:txBody>
      </p:sp>
      <p:grpSp>
        <p:nvGrpSpPr>
          <p:cNvPr id="64" name="Group 5"/>
          <p:cNvGrpSpPr>
            <a:grpSpLocks/>
          </p:cNvGrpSpPr>
          <p:nvPr/>
        </p:nvGrpSpPr>
        <p:grpSpPr bwMode="auto">
          <a:xfrm>
            <a:off x="3669641" y="2866461"/>
            <a:ext cx="1907771" cy="1930691"/>
            <a:chOff x="2016" y="1920"/>
            <a:chExt cx="1680" cy="1680"/>
          </a:xfrm>
        </p:grpSpPr>
        <p:sp>
          <p:nvSpPr>
            <p:cNvPr id="109" name="Oval 6"/>
            <p:cNvSpPr>
              <a:spLocks noChangeArrowheads="1"/>
            </p:cNvSpPr>
            <p:nvPr/>
          </p:nvSpPr>
          <p:spPr bwMode="gray">
            <a:xfrm>
              <a:off x="2016" y="1920"/>
              <a:ext cx="1680" cy="1680"/>
            </a:xfrm>
            <a:prstGeom prst="ellipse">
              <a:avLst/>
            </a:prstGeom>
            <a:gradFill rotWithShape="1">
              <a:gsLst>
                <a:gs pos="0">
                  <a:srgbClr val="FF6600"/>
                </a:gs>
                <a:gs pos="100000">
                  <a:srgbClr val="FF6600">
                    <a:gamma/>
                    <a:shade val="45490"/>
                    <a:invGamma/>
                  </a:srgbClr>
                </a:gs>
              </a:gsLst>
              <a:lin ang="5400000" scaled="1"/>
            </a:gradFill>
            <a:ln w="9525">
              <a:solidFill>
                <a:schemeClr val="tx1"/>
              </a:solidFill>
              <a:round/>
              <a:headEnd/>
              <a:tailEnd/>
            </a:ln>
            <a:effectLst/>
          </p:spPr>
          <p:txBody>
            <a:bodyPr wrap="none" anchor="ctr"/>
            <a:lstStyle/>
            <a:p>
              <a:endParaRPr lang="zh-TW" altLang="en-US"/>
            </a:p>
          </p:txBody>
        </p:sp>
        <p:sp>
          <p:nvSpPr>
            <p:cNvPr id="110" name="Freeform 7"/>
            <p:cNvSpPr>
              <a:spLocks/>
            </p:cNvSpPr>
            <p:nvPr/>
          </p:nvSpPr>
          <p:spPr bwMode="gray">
            <a:xfrm>
              <a:off x="2208" y="1948"/>
              <a:ext cx="1296" cy="634"/>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6600"/>
                </a:gs>
              </a:gsLst>
              <a:lin ang="5400000" scaled="1"/>
            </a:gradFill>
            <a:ln w="0">
              <a:noFill/>
              <a:prstDash val="solid"/>
              <a:round/>
              <a:headEnd/>
              <a:tailEnd/>
            </a:ln>
          </p:spPr>
          <p:txBody>
            <a:bodyPr/>
            <a:lstStyle/>
            <a:p>
              <a:endParaRPr lang="zh-TW" altLang="en-US"/>
            </a:p>
          </p:txBody>
        </p:sp>
      </p:grpSp>
      <p:sp>
        <p:nvSpPr>
          <p:cNvPr id="65" name="Text Box 8"/>
          <p:cNvSpPr txBox="1">
            <a:spLocks noChangeArrowheads="1"/>
          </p:cNvSpPr>
          <p:nvPr/>
        </p:nvSpPr>
        <p:spPr bwMode="gray">
          <a:xfrm>
            <a:off x="3851322" y="3124125"/>
            <a:ext cx="1620957" cy="1384995"/>
          </a:xfrm>
          <a:prstGeom prst="rect">
            <a:avLst/>
          </a:prstGeom>
          <a:noFill/>
          <a:ln w="9525">
            <a:noFill/>
            <a:miter lim="800000"/>
            <a:headEnd/>
            <a:tailEnd/>
          </a:ln>
          <a:effectLst/>
        </p:spPr>
        <p:txBody>
          <a:bodyPr wrap="none">
            <a:spAutoFit/>
          </a:bodyPr>
          <a:lstStyle/>
          <a:p>
            <a:pPr algn="ctr" eaLnBrk="0" hangingPunct="0"/>
            <a:r>
              <a:rPr lang="zh-TW" altLang="en-US" sz="2800" b="1" dirty="0" smtClean="0">
                <a:solidFill>
                  <a:srgbClr val="FFFF00"/>
                </a:solidFill>
                <a:effectLst>
                  <a:outerShdw blurRad="38100" dist="38100" dir="2700000" algn="tl">
                    <a:srgbClr val="C0C0C0"/>
                  </a:outerShdw>
                </a:effectLst>
                <a:latin typeface="微軟正黑體" pitchFamily="34" charset="-120"/>
                <a:ea typeface="微軟正黑體" pitchFamily="34" charset="-120"/>
              </a:rPr>
              <a:t>一對一</a:t>
            </a:r>
            <a:endParaRPr lang="en-US" altLang="zh-TW" sz="2800" b="1" dirty="0" smtClean="0">
              <a:solidFill>
                <a:srgbClr val="FFFF00"/>
              </a:solidFill>
              <a:effectLst>
                <a:outerShdw blurRad="38100" dist="38100" dir="2700000" algn="tl">
                  <a:srgbClr val="C0C0C0"/>
                </a:outerShdw>
              </a:effectLst>
              <a:latin typeface="微軟正黑體" pitchFamily="34" charset="-120"/>
              <a:ea typeface="微軟正黑體" pitchFamily="34" charset="-120"/>
            </a:endParaRPr>
          </a:p>
          <a:p>
            <a:pPr algn="ctr" eaLnBrk="0" hangingPunct="0"/>
            <a:r>
              <a:rPr lang="zh-TW" altLang="en-US" sz="2800" b="1" dirty="0" smtClean="0">
                <a:solidFill>
                  <a:srgbClr val="FFFF00"/>
                </a:solidFill>
                <a:effectLst>
                  <a:outerShdw blurRad="38100" dist="38100" dir="2700000" algn="tl">
                    <a:srgbClr val="C0C0C0"/>
                  </a:outerShdw>
                </a:effectLst>
                <a:latin typeface="微軟正黑體" pitchFamily="34" charset="-120"/>
                <a:ea typeface="微軟正黑體" pitchFamily="34" charset="-120"/>
              </a:rPr>
              <a:t>網路行銷</a:t>
            </a:r>
            <a:endParaRPr lang="en-US" altLang="zh-TW" sz="2800" b="1" dirty="0" smtClean="0">
              <a:solidFill>
                <a:srgbClr val="FFFF00"/>
              </a:solidFill>
              <a:effectLst>
                <a:outerShdw blurRad="38100" dist="38100" dir="2700000" algn="tl">
                  <a:srgbClr val="C0C0C0"/>
                </a:outerShdw>
              </a:effectLst>
              <a:latin typeface="微軟正黑體" pitchFamily="34" charset="-120"/>
              <a:ea typeface="微軟正黑體" pitchFamily="34" charset="-120"/>
            </a:endParaRPr>
          </a:p>
          <a:p>
            <a:pPr algn="ctr" eaLnBrk="0" hangingPunct="0"/>
            <a:r>
              <a:rPr lang="zh-TW" altLang="en-US" sz="2800" b="1" dirty="0" smtClean="0">
                <a:solidFill>
                  <a:srgbClr val="FFFF00"/>
                </a:solidFill>
                <a:effectLst>
                  <a:outerShdw blurRad="38100" dist="38100" dir="2700000" algn="tl">
                    <a:srgbClr val="C0C0C0"/>
                  </a:outerShdw>
                </a:effectLst>
                <a:latin typeface="微軟正黑體" pitchFamily="34" charset="-120"/>
                <a:ea typeface="微軟正黑體" pitchFamily="34" charset="-120"/>
              </a:rPr>
              <a:t>之迷思</a:t>
            </a:r>
            <a:endParaRPr lang="en-US" altLang="zh-TW" sz="2800" b="1" dirty="0">
              <a:solidFill>
                <a:srgbClr val="FFFF00"/>
              </a:solidFill>
              <a:effectLst>
                <a:outerShdw blurRad="38100" dist="38100" dir="2700000" algn="tl">
                  <a:srgbClr val="C0C0C0"/>
                </a:outerShdw>
              </a:effectLst>
              <a:latin typeface="微軟正黑體" pitchFamily="34" charset="-120"/>
              <a:ea typeface="微軟正黑體" pitchFamily="34" charset="-120"/>
            </a:endParaRPr>
          </a:p>
        </p:txBody>
      </p:sp>
      <p:grpSp>
        <p:nvGrpSpPr>
          <p:cNvPr id="112" name="群組 111"/>
          <p:cNvGrpSpPr/>
          <p:nvPr/>
        </p:nvGrpSpPr>
        <p:grpSpPr>
          <a:xfrm>
            <a:off x="395536" y="2938469"/>
            <a:ext cx="3190197" cy="630326"/>
            <a:chOff x="308681" y="2938469"/>
            <a:chExt cx="3190197" cy="630326"/>
          </a:xfrm>
        </p:grpSpPr>
        <p:grpSp>
          <p:nvGrpSpPr>
            <p:cNvPr id="71" name="Group 32"/>
            <p:cNvGrpSpPr>
              <a:grpSpLocks/>
            </p:cNvGrpSpPr>
            <p:nvPr/>
          </p:nvGrpSpPr>
          <p:grpSpPr bwMode="auto">
            <a:xfrm>
              <a:off x="2452255" y="2938469"/>
              <a:ext cx="635924" cy="630326"/>
              <a:chOff x="1488" y="1968"/>
              <a:chExt cx="432" cy="432"/>
            </a:xfrm>
          </p:grpSpPr>
          <p:grpSp>
            <p:nvGrpSpPr>
              <p:cNvPr id="87" name="Group 33"/>
              <p:cNvGrpSpPr>
                <a:grpSpLocks/>
              </p:cNvGrpSpPr>
              <p:nvPr/>
            </p:nvGrpSpPr>
            <p:grpSpPr bwMode="auto">
              <a:xfrm>
                <a:off x="1488" y="1968"/>
                <a:ext cx="432" cy="432"/>
                <a:chOff x="2016" y="1920"/>
                <a:chExt cx="1680" cy="1680"/>
              </a:xfrm>
            </p:grpSpPr>
            <p:sp>
              <p:nvSpPr>
                <p:cNvPr id="89" name="Oval 34"/>
                <p:cNvSpPr>
                  <a:spLocks noChangeArrowheads="1"/>
                </p:cNvSpPr>
                <p:nvPr/>
              </p:nvSpPr>
              <p:spPr bwMode="gray">
                <a:xfrm>
                  <a:off x="2016" y="1920"/>
                  <a:ext cx="1680" cy="1680"/>
                </a:xfrm>
                <a:prstGeom prst="ellipse">
                  <a:avLst/>
                </a:prstGeom>
                <a:gradFill rotWithShape="1">
                  <a:gsLst>
                    <a:gs pos="0">
                      <a:schemeClr val="accent1"/>
                    </a:gs>
                    <a:gs pos="100000">
                      <a:schemeClr val="accent1">
                        <a:gamma/>
                        <a:shade val="45490"/>
                        <a:invGamma/>
                      </a:schemeClr>
                    </a:gs>
                  </a:gsLst>
                  <a:lin ang="5400000" scaled="1"/>
                </a:gradFill>
                <a:ln w="9525">
                  <a:noFill/>
                  <a:round/>
                  <a:headEnd/>
                  <a:tailEnd/>
                </a:ln>
                <a:effectLst/>
              </p:spPr>
              <p:txBody>
                <a:bodyPr wrap="none" anchor="ctr"/>
                <a:lstStyle/>
                <a:p>
                  <a:endParaRPr lang="zh-TW" altLang="en-US"/>
                </a:p>
              </p:txBody>
            </p:sp>
            <p:sp>
              <p:nvSpPr>
                <p:cNvPr id="90" name="Freeform 35"/>
                <p:cNvSpPr>
                  <a:spLocks/>
                </p:cNvSpPr>
                <p:nvPr/>
              </p:nvSpPr>
              <p:spPr bwMode="gray">
                <a:xfrm>
                  <a:off x="2208" y="1948"/>
                  <a:ext cx="1296" cy="634"/>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chemeClr val="accent1"/>
                    </a:gs>
                  </a:gsLst>
                  <a:lin ang="5400000" scaled="1"/>
                </a:gradFill>
                <a:ln w="0">
                  <a:noFill/>
                  <a:prstDash val="solid"/>
                  <a:round/>
                  <a:headEnd/>
                  <a:tailEnd/>
                </a:ln>
              </p:spPr>
              <p:txBody>
                <a:bodyPr/>
                <a:lstStyle/>
                <a:p>
                  <a:endParaRPr lang="zh-TW" altLang="en-US"/>
                </a:p>
              </p:txBody>
            </p:sp>
          </p:grpSp>
          <p:sp>
            <p:nvSpPr>
              <p:cNvPr id="88" name="Text Box 36"/>
              <p:cNvSpPr txBox="1">
                <a:spLocks noChangeArrowheads="1"/>
              </p:cNvSpPr>
              <p:nvPr/>
            </p:nvSpPr>
            <p:spPr bwMode="gray">
              <a:xfrm>
                <a:off x="1576" y="2016"/>
                <a:ext cx="275" cy="316"/>
              </a:xfrm>
              <a:prstGeom prst="rect">
                <a:avLst/>
              </a:prstGeom>
              <a:noFill/>
              <a:ln w="9525" algn="ctr">
                <a:noFill/>
                <a:miter lim="800000"/>
                <a:headEnd/>
                <a:tailEnd/>
              </a:ln>
              <a:effectLst/>
            </p:spPr>
            <p:txBody>
              <a:bodyPr wrap="none">
                <a:spAutoFit/>
              </a:bodyPr>
              <a:lstStyle/>
              <a:p>
                <a:pPr algn="ctr" eaLnBrk="0" hangingPunct="0"/>
                <a:r>
                  <a:rPr lang="en-US" altLang="zh-TW" sz="2400" b="1" dirty="0" smtClean="0">
                    <a:solidFill>
                      <a:srgbClr val="FFFFFF"/>
                    </a:solidFill>
                    <a:effectLst>
                      <a:outerShdw blurRad="38100" dist="38100" dir="2700000" algn="tl">
                        <a:srgbClr val="C0C0C0"/>
                      </a:outerShdw>
                    </a:effectLst>
                    <a:latin typeface="Verdana" pitchFamily="34" charset="0"/>
                    <a:ea typeface="新細明體" charset="-120"/>
                  </a:rPr>
                  <a:t>1</a:t>
                </a:r>
                <a:endParaRPr lang="en-US" altLang="zh-TW" sz="2400" b="1" dirty="0">
                  <a:solidFill>
                    <a:srgbClr val="FFFFFF"/>
                  </a:solidFill>
                  <a:effectLst>
                    <a:outerShdw blurRad="38100" dist="38100" dir="2700000" algn="tl">
                      <a:srgbClr val="C0C0C0"/>
                    </a:outerShdw>
                  </a:effectLst>
                  <a:latin typeface="Verdana" pitchFamily="34" charset="0"/>
                  <a:ea typeface="新細明體" charset="-120"/>
                </a:endParaRPr>
              </a:p>
            </p:txBody>
          </p:sp>
        </p:grpSp>
        <p:grpSp>
          <p:nvGrpSpPr>
            <p:cNvPr id="74" name="Group 39"/>
            <p:cNvGrpSpPr>
              <a:grpSpLocks/>
            </p:cNvGrpSpPr>
            <p:nvPr/>
          </p:nvGrpSpPr>
          <p:grpSpPr bwMode="auto">
            <a:xfrm>
              <a:off x="3158836" y="3358686"/>
              <a:ext cx="340042" cy="189681"/>
              <a:chOff x="2016" y="2304"/>
              <a:chExt cx="231" cy="130"/>
            </a:xfrm>
          </p:grpSpPr>
          <p:sp>
            <p:nvSpPr>
              <p:cNvPr id="85" name="Oval 40"/>
              <p:cNvSpPr>
                <a:spLocks noChangeArrowheads="1"/>
              </p:cNvSpPr>
              <p:nvPr/>
            </p:nvSpPr>
            <p:spPr bwMode="gray">
              <a:xfrm rot="18227093">
                <a:off x="2019" y="2301"/>
                <a:ext cx="82" cy="87"/>
              </a:xfrm>
              <a:prstGeom prst="ellipse">
                <a:avLst/>
              </a:prstGeom>
              <a:gradFill rotWithShape="1">
                <a:gsLst>
                  <a:gs pos="0">
                    <a:schemeClr val="accent1"/>
                  </a:gs>
                  <a:gs pos="100000">
                    <a:schemeClr val="accent1">
                      <a:gamma/>
                      <a:shade val="57647"/>
                      <a:invGamma/>
                    </a:schemeClr>
                  </a:gs>
                </a:gsLst>
                <a:path path="shape">
                  <a:fillToRect l="50000" t="50000" r="50000" b="50000"/>
                </a:path>
              </a:gradFill>
              <a:ln w="9525">
                <a:solidFill>
                  <a:srgbClr val="000000"/>
                </a:solidFill>
                <a:round/>
                <a:headEnd/>
                <a:tailEnd/>
              </a:ln>
              <a:effectLst/>
            </p:spPr>
            <p:txBody>
              <a:bodyPr wrap="none" anchor="ctr"/>
              <a:lstStyle/>
              <a:p>
                <a:endParaRPr lang="zh-TW" altLang="en-US"/>
              </a:p>
            </p:txBody>
          </p:sp>
          <p:sp>
            <p:nvSpPr>
              <p:cNvPr id="86" name="Oval 41"/>
              <p:cNvSpPr>
                <a:spLocks noChangeArrowheads="1"/>
              </p:cNvSpPr>
              <p:nvPr/>
            </p:nvSpPr>
            <p:spPr bwMode="gray">
              <a:xfrm rot="18227093">
                <a:off x="2163" y="2349"/>
                <a:ext cx="82" cy="87"/>
              </a:xfrm>
              <a:prstGeom prst="ellipse">
                <a:avLst/>
              </a:prstGeom>
              <a:gradFill rotWithShape="1">
                <a:gsLst>
                  <a:gs pos="0">
                    <a:schemeClr val="accent1"/>
                  </a:gs>
                  <a:gs pos="100000">
                    <a:schemeClr val="accent1">
                      <a:gamma/>
                      <a:shade val="48627"/>
                      <a:invGamma/>
                    </a:schemeClr>
                  </a:gs>
                </a:gsLst>
                <a:path path="shape">
                  <a:fillToRect l="50000" t="50000" r="50000" b="50000"/>
                </a:path>
              </a:gradFill>
              <a:ln w="9525">
                <a:solidFill>
                  <a:srgbClr val="000000"/>
                </a:solidFill>
                <a:round/>
                <a:headEnd/>
                <a:tailEnd/>
              </a:ln>
              <a:effectLst/>
            </p:spPr>
            <p:txBody>
              <a:bodyPr wrap="none" anchor="ctr"/>
              <a:lstStyle/>
              <a:p>
                <a:endParaRPr lang="zh-TW" altLang="en-US"/>
              </a:p>
            </p:txBody>
          </p:sp>
        </p:grpSp>
        <p:sp>
          <p:nvSpPr>
            <p:cNvPr id="78" name="Text Box 47"/>
            <p:cNvSpPr txBox="1">
              <a:spLocks noChangeArrowheads="1"/>
            </p:cNvSpPr>
            <p:nvPr/>
          </p:nvSpPr>
          <p:spPr bwMode="auto">
            <a:xfrm>
              <a:off x="308681" y="2996952"/>
              <a:ext cx="2175087" cy="492443"/>
            </a:xfrm>
            <a:prstGeom prst="rect">
              <a:avLst/>
            </a:prstGeom>
            <a:noFill/>
            <a:ln w="9525">
              <a:noFill/>
              <a:miter lim="800000"/>
              <a:headEnd/>
              <a:tailEnd/>
            </a:ln>
            <a:effectLst/>
          </p:spPr>
          <p:txBody>
            <a:bodyPr wrap="square">
              <a:spAutoFit/>
            </a:bodyPr>
            <a:lstStyle/>
            <a:p>
              <a:pPr algn="ctr" eaLnBrk="0" hangingPunct="0"/>
              <a:r>
                <a:rPr lang="zh-TW" altLang="en-US" sz="2600" b="1" dirty="0" smtClean="0">
                  <a:ea typeface="微軟正黑體" pitchFamily="34" charset="-120"/>
                </a:rPr>
                <a:t>顧客配合度高</a:t>
              </a:r>
            </a:p>
          </p:txBody>
        </p:sp>
      </p:grpSp>
      <p:grpSp>
        <p:nvGrpSpPr>
          <p:cNvPr id="113" name="群組 112"/>
          <p:cNvGrpSpPr/>
          <p:nvPr/>
        </p:nvGrpSpPr>
        <p:grpSpPr>
          <a:xfrm>
            <a:off x="3347864" y="1196752"/>
            <a:ext cx="2289409" cy="1601645"/>
            <a:chOff x="3261009" y="1196752"/>
            <a:chExt cx="2289409" cy="1601645"/>
          </a:xfrm>
        </p:grpSpPr>
        <p:grpSp>
          <p:nvGrpSpPr>
            <p:cNvPr id="66" name="Group 9"/>
            <p:cNvGrpSpPr>
              <a:grpSpLocks/>
            </p:cNvGrpSpPr>
            <p:nvPr/>
          </p:nvGrpSpPr>
          <p:grpSpPr bwMode="auto">
            <a:xfrm>
              <a:off x="4148051" y="1677817"/>
              <a:ext cx="635924" cy="605521"/>
              <a:chOff x="2640" y="1088"/>
              <a:chExt cx="432" cy="415"/>
            </a:xfrm>
          </p:grpSpPr>
          <p:grpSp>
            <p:nvGrpSpPr>
              <p:cNvPr id="105" name="Group 10"/>
              <p:cNvGrpSpPr>
                <a:grpSpLocks/>
              </p:cNvGrpSpPr>
              <p:nvPr/>
            </p:nvGrpSpPr>
            <p:grpSpPr bwMode="auto">
              <a:xfrm>
                <a:off x="2640" y="1088"/>
                <a:ext cx="432" cy="415"/>
                <a:chOff x="2016" y="1920"/>
                <a:chExt cx="1680" cy="1680"/>
              </a:xfrm>
            </p:grpSpPr>
            <p:sp>
              <p:nvSpPr>
                <p:cNvPr id="107" name="Oval 11"/>
                <p:cNvSpPr>
                  <a:spLocks noChangeArrowheads="1"/>
                </p:cNvSpPr>
                <p:nvPr/>
              </p:nvSpPr>
              <p:spPr bwMode="gray">
                <a:xfrm>
                  <a:off x="2016" y="1920"/>
                  <a:ext cx="1680" cy="1680"/>
                </a:xfrm>
                <a:prstGeom prst="ellipse">
                  <a:avLst/>
                </a:prstGeom>
                <a:gradFill rotWithShape="1">
                  <a:gsLst>
                    <a:gs pos="0">
                      <a:schemeClr val="accent2"/>
                    </a:gs>
                    <a:gs pos="100000">
                      <a:schemeClr val="accent2">
                        <a:gamma/>
                        <a:shade val="42353"/>
                        <a:invGamma/>
                      </a:schemeClr>
                    </a:gs>
                  </a:gsLst>
                  <a:lin ang="5400000" scaled="1"/>
                </a:gradFill>
                <a:ln w="9525">
                  <a:noFill/>
                  <a:round/>
                  <a:headEnd/>
                  <a:tailEnd/>
                </a:ln>
                <a:effectLst/>
              </p:spPr>
              <p:txBody>
                <a:bodyPr wrap="none" anchor="ctr"/>
                <a:lstStyle/>
                <a:p>
                  <a:endParaRPr lang="zh-TW" altLang="en-US"/>
                </a:p>
              </p:txBody>
            </p:sp>
            <p:sp>
              <p:nvSpPr>
                <p:cNvPr id="108" name="Freeform 12"/>
                <p:cNvSpPr>
                  <a:spLocks/>
                </p:cNvSpPr>
                <p:nvPr/>
              </p:nvSpPr>
              <p:spPr bwMode="gray">
                <a:xfrm>
                  <a:off x="2208" y="1948"/>
                  <a:ext cx="1296" cy="634"/>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chemeClr val="accent2"/>
                    </a:gs>
                  </a:gsLst>
                  <a:lin ang="5400000" scaled="1"/>
                </a:gradFill>
                <a:ln w="0">
                  <a:noFill/>
                  <a:prstDash val="solid"/>
                  <a:round/>
                  <a:headEnd/>
                  <a:tailEnd/>
                </a:ln>
              </p:spPr>
              <p:txBody>
                <a:bodyPr/>
                <a:lstStyle/>
                <a:p>
                  <a:endParaRPr lang="zh-TW" altLang="en-US"/>
                </a:p>
              </p:txBody>
            </p:sp>
          </p:grpSp>
          <p:sp>
            <p:nvSpPr>
              <p:cNvPr id="106" name="Text Box 13"/>
              <p:cNvSpPr txBox="1">
                <a:spLocks noChangeArrowheads="1"/>
              </p:cNvSpPr>
              <p:nvPr/>
            </p:nvSpPr>
            <p:spPr bwMode="gray">
              <a:xfrm>
                <a:off x="2728" y="1152"/>
                <a:ext cx="275" cy="316"/>
              </a:xfrm>
              <a:prstGeom prst="rect">
                <a:avLst/>
              </a:prstGeom>
              <a:noFill/>
              <a:ln w="9525" algn="ctr">
                <a:noFill/>
                <a:miter lim="800000"/>
                <a:headEnd/>
                <a:tailEnd/>
              </a:ln>
              <a:effectLst/>
            </p:spPr>
            <p:txBody>
              <a:bodyPr wrap="none">
                <a:spAutoFit/>
              </a:bodyPr>
              <a:lstStyle/>
              <a:p>
                <a:pPr algn="ctr" eaLnBrk="0" hangingPunct="0"/>
                <a:r>
                  <a:rPr lang="en-US" altLang="zh-TW" sz="2400" b="1" dirty="0" smtClean="0">
                    <a:solidFill>
                      <a:srgbClr val="FFFFFF"/>
                    </a:solidFill>
                    <a:effectLst>
                      <a:outerShdw blurRad="38100" dist="38100" dir="2700000" algn="tl">
                        <a:srgbClr val="C0C0C0"/>
                      </a:outerShdw>
                    </a:effectLst>
                    <a:latin typeface="Verdana" pitchFamily="34" charset="0"/>
                    <a:ea typeface="新細明體" charset="-120"/>
                  </a:rPr>
                  <a:t>2</a:t>
                </a:r>
                <a:endParaRPr lang="en-US" altLang="zh-TW" sz="2400" b="1" dirty="0">
                  <a:solidFill>
                    <a:srgbClr val="FFFFFF"/>
                  </a:solidFill>
                  <a:effectLst>
                    <a:outerShdw blurRad="38100" dist="38100" dir="2700000" algn="tl">
                      <a:srgbClr val="C0C0C0"/>
                    </a:outerShdw>
                  </a:effectLst>
                  <a:latin typeface="Verdana" pitchFamily="34" charset="0"/>
                  <a:ea typeface="新細明體" charset="-120"/>
                </a:endParaRPr>
              </a:p>
            </p:txBody>
          </p:sp>
        </p:grpSp>
        <p:grpSp>
          <p:nvGrpSpPr>
            <p:cNvPr id="75" name="Group 42"/>
            <p:cNvGrpSpPr>
              <a:grpSpLocks/>
            </p:cNvGrpSpPr>
            <p:nvPr/>
          </p:nvGrpSpPr>
          <p:grpSpPr bwMode="auto">
            <a:xfrm>
              <a:off x="4430684" y="2419034"/>
              <a:ext cx="128068" cy="379363"/>
              <a:chOff x="2832" y="1612"/>
              <a:chExt cx="87" cy="260"/>
            </a:xfrm>
          </p:grpSpPr>
          <p:sp>
            <p:nvSpPr>
              <p:cNvPr id="83" name="Oval 43"/>
              <p:cNvSpPr>
                <a:spLocks noChangeArrowheads="1"/>
              </p:cNvSpPr>
              <p:nvPr/>
            </p:nvSpPr>
            <p:spPr bwMode="gray">
              <a:xfrm rot="18227093">
                <a:off x="2835" y="1609"/>
                <a:ext cx="82" cy="87"/>
              </a:xfrm>
              <a:prstGeom prst="ellipse">
                <a:avLst/>
              </a:prstGeom>
              <a:gradFill rotWithShape="1">
                <a:gsLst>
                  <a:gs pos="0">
                    <a:schemeClr val="accent2"/>
                  </a:gs>
                  <a:gs pos="100000">
                    <a:schemeClr val="accent2">
                      <a:gamma/>
                      <a:shade val="45490"/>
                      <a:invGamma/>
                    </a:schemeClr>
                  </a:gs>
                </a:gsLst>
                <a:path path="shape">
                  <a:fillToRect l="50000" t="50000" r="50000" b="50000"/>
                </a:path>
              </a:gradFill>
              <a:ln w="9525">
                <a:solidFill>
                  <a:srgbClr val="000000"/>
                </a:solidFill>
                <a:round/>
                <a:headEnd/>
                <a:tailEnd/>
              </a:ln>
              <a:effectLst/>
            </p:spPr>
            <p:txBody>
              <a:bodyPr wrap="none" anchor="ctr"/>
              <a:lstStyle/>
              <a:p>
                <a:endParaRPr lang="zh-TW" altLang="en-US"/>
              </a:p>
            </p:txBody>
          </p:sp>
          <p:sp>
            <p:nvSpPr>
              <p:cNvPr id="84" name="Oval 44"/>
              <p:cNvSpPr>
                <a:spLocks noChangeArrowheads="1"/>
              </p:cNvSpPr>
              <p:nvPr/>
            </p:nvSpPr>
            <p:spPr bwMode="gray">
              <a:xfrm rot="18227093">
                <a:off x="2835" y="1787"/>
                <a:ext cx="82" cy="87"/>
              </a:xfrm>
              <a:prstGeom prst="ellipse">
                <a:avLst/>
              </a:prstGeom>
              <a:gradFill rotWithShape="1">
                <a:gsLst>
                  <a:gs pos="0">
                    <a:schemeClr val="accent2"/>
                  </a:gs>
                  <a:gs pos="100000">
                    <a:schemeClr val="accent2">
                      <a:gamma/>
                      <a:shade val="48627"/>
                      <a:invGamma/>
                    </a:schemeClr>
                  </a:gs>
                </a:gsLst>
                <a:path path="shape">
                  <a:fillToRect l="50000" t="50000" r="50000" b="50000"/>
                </a:path>
              </a:gradFill>
              <a:ln w="9525">
                <a:solidFill>
                  <a:srgbClr val="000000"/>
                </a:solidFill>
                <a:round/>
                <a:headEnd/>
                <a:tailEnd/>
              </a:ln>
              <a:effectLst/>
            </p:spPr>
            <p:txBody>
              <a:bodyPr wrap="none" anchor="ctr"/>
              <a:lstStyle/>
              <a:p>
                <a:endParaRPr lang="zh-TW" altLang="en-US"/>
              </a:p>
            </p:txBody>
          </p:sp>
        </p:grpSp>
        <p:sp>
          <p:nvSpPr>
            <p:cNvPr id="79" name="Text Box 48"/>
            <p:cNvSpPr txBox="1">
              <a:spLocks noChangeArrowheads="1"/>
            </p:cNvSpPr>
            <p:nvPr/>
          </p:nvSpPr>
          <p:spPr bwMode="auto">
            <a:xfrm>
              <a:off x="3261009" y="1196752"/>
              <a:ext cx="2289409" cy="492443"/>
            </a:xfrm>
            <a:prstGeom prst="rect">
              <a:avLst/>
            </a:prstGeom>
            <a:noFill/>
            <a:ln w="9525">
              <a:noFill/>
              <a:miter lim="800000"/>
              <a:headEnd/>
              <a:tailEnd/>
            </a:ln>
            <a:effectLst/>
          </p:spPr>
          <p:txBody>
            <a:bodyPr wrap="square">
              <a:spAutoFit/>
            </a:bodyPr>
            <a:lstStyle/>
            <a:p>
              <a:pPr algn="ctr" eaLnBrk="0" hangingPunct="0"/>
              <a:r>
                <a:rPr lang="zh-TW" altLang="en-US" sz="2600" b="1" dirty="0" smtClean="0">
                  <a:ea typeface="微軟正黑體" pitchFamily="34" charset="-120"/>
                </a:rPr>
                <a:t>顧客區別度高</a:t>
              </a:r>
              <a:endParaRPr lang="en-US" altLang="zh-TW" sz="2600" b="1" dirty="0">
                <a:ea typeface="微軟正黑體" pitchFamily="34" charset="-120"/>
              </a:endParaRPr>
            </a:p>
          </p:txBody>
        </p:sp>
      </p:grpSp>
      <p:grpSp>
        <p:nvGrpSpPr>
          <p:cNvPr id="114" name="群組 113"/>
          <p:cNvGrpSpPr/>
          <p:nvPr/>
        </p:nvGrpSpPr>
        <p:grpSpPr>
          <a:xfrm>
            <a:off x="5648806" y="2938469"/>
            <a:ext cx="3336331" cy="679204"/>
            <a:chOff x="5561951" y="2938469"/>
            <a:chExt cx="3336331" cy="679204"/>
          </a:xfrm>
        </p:grpSpPr>
        <p:grpSp>
          <p:nvGrpSpPr>
            <p:cNvPr id="69" name="Group 22"/>
            <p:cNvGrpSpPr>
              <a:grpSpLocks/>
            </p:cNvGrpSpPr>
            <p:nvPr/>
          </p:nvGrpSpPr>
          <p:grpSpPr bwMode="auto">
            <a:xfrm>
              <a:off x="6058766" y="2938469"/>
              <a:ext cx="632980" cy="637621"/>
              <a:chOff x="3938" y="1968"/>
              <a:chExt cx="430" cy="437"/>
            </a:xfrm>
          </p:grpSpPr>
          <p:grpSp>
            <p:nvGrpSpPr>
              <p:cNvPr id="95" name="Group 23"/>
              <p:cNvGrpSpPr>
                <a:grpSpLocks/>
              </p:cNvGrpSpPr>
              <p:nvPr/>
            </p:nvGrpSpPr>
            <p:grpSpPr bwMode="auto">
              <a:xfrm>
                <a:off x="3938" y="1968"/>
                <a:ext cx="430" cy="437"/>
                <a:chOff x="2016" y="1920"/>
                <a:chExt cx="1680" cy="1680"/>
              </a:xfrm>
            </p:grpSpPr>
            <p:sp>
              <p:nvSpPr>
                <p:cNvPr id="97" name="Oval 24"/>
                <p:cNvSpPr>
                  <a:spLocks noChangeArrowheads="1"/>
                </p:cNvSpPr>
                <p:nvPr/>
              </p:nvSpPr>
              <p:spPr bwMode="gray">
                <a:xfrm>
                  <a:off x="2016" y="1920"/>
                  <a:ext cx="1680" cy="1680"/>
                </a:xfrm>
                <a:prstGeom prst="ellipse">
                  <a:avLst/>
                </a:prstGeom>
                <a:gradFill rotWithShape="1">
                  <a:gsLst>
                    <a:gs pos="0">
                      <a:schemeClr val="hlink"/>
                    </a:gs>
                    <a:gs pos="100000">
                      <a:schemeClr val="hlink">
                        <a:gamma/>
                        <a:shade val="62353"/>
                        <a:invGamma/>
                      </a:schemeClr>
                    </a:gs>
                  </a:gsLst>
                  <a:lin ang="5400000" scaled="1"/>
                </a:gradFill>
                <a:ln w="9525">
                  <a:noFill/>
                  <a:round/>
                  <a:headEnd/>
                  <a:tailEnd/>
                </a:ln>
                <a:effectLst/>
              </p:spPr>
              <p:txBody>
                <a:bodyPr wrap="none" anchor="ctr"/>
                <a:lstStyle/>
                <a:p>
                  <a:endParaRPr lang="zh-TW" altLang="en-US"/>
                </a:p>
              </p:txBody>
            </p:sp>
            <p:sp>
              <p:nvSpPr>
                <p:cNvPr id="98" name="Freeform 25"/>
                <p:cNvSpPr>
                  <a:spLocks/>
                </p:cNvSpPr>
                <p:nvPr/>
              </p:nvSpPr>
              <p:spPr bwMode="gray">
                <a:xfrm>
                  <a:off x="2208" y="1948"/>
                  <a:ext cx="1296" cy="634"/>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chemeClr val="hlink"/>
                    </a:gs>
                  </a:gsLst>
                  <a:lin ang="5400000" scaled="1"/>
                </a:gradFill>
                <a:ln w="0">
                  <a:noFill/>
                  <a:prstDash val="solid"/>
                  <a:round/>
                  <a:headEnd/>
                  <a:tailEnd/>
                </a:ln>
              </p:spPr>
              <p:txBody>
                <a:bodyPr/>
                <a:lstStyle/>
                <a:p>
                  <a:endParaRPr lang="zh-TW" altLang="en-US"/>
                </a:p>
              </p:txBody>
            </p:sp>
          </p:grpSp>
          <p:sp>
            <p:nvSpPr>
              <p:cNvPr id="96" name="Text Box 26"/>
              <p:cNvSpPr txBox="1">
                <a:spLocks noChangeArrowheads="1"/>
              </p:cNvSpPr>
              <p:nvPr/>
            </p:nvSpPr>
            <p:spPr bwMode="gray">
              <a:xfrm>
                <a:off x="4011" y="2028"/>
                <a:ext cx="275" cy="316"/>
              </a:xfrm>
              <a:prstGeom prst="rect">
                <a:avLst/>
              </a:prstGeom>
              <a:noFill/>
              <a:ln w="9525" algn="ctr">
                <a:noFill/>
                <a:miter lim="800000"/>
                <a:headEnd/>
                <a:tailEnd/>
              </a:ln>
              <a:effectLst/>
            </p:spPr>
            <p:txBody>
              <a:bodyPr wrap="none">
                <a:spAutoFit/>
              </a:bodyPr>
              <a:lstStyle/>
              <a:p>
                <a:pPr algn="ctr" eaLnBrk="0" hangingPunct="0"/>
                <a:r>
                  <a:rPr lang="en-US" altLang="zh-TW" sz="2400" b="1" dirty="0" smtClean="0">
                    <a:solidFill>
                      <a:srgbClr val="FFFFFF"/>
                    </a:solidFill>
                    <a:effectLst>
                      <a:outerShdw blurRad="38100" dist="38100" dir="2700000" algn="tl">
                        <a:srgbClr val="C0C0C0"/>
                      </a:outerShdw>
                    </a:effectLst>
                    <a:latin typeface="Verdana" pitchFamily="34" charset="0"/>
                    <a:ea typeface="新細明體" charset="-120"/>
                  </a:rPr>
                  <a:t>3</a:t>
                </a:r>
                <a:endParaRPr lang="en-US" altLang="zh-TW" sz="2400" b="1" dirty="0">
                  <a:solidFill>
                    <a:srgbClr val="FFFFFF"/>
                  </a:solidFill>
                  <a:effectLst>
                    <a:outerShdw blurRad="38100" dist="38100" dir="2700000" algn="tl">
                      <a:srgbClr val="C0C0C0"/>
                    </a:outerShdw>
                  </a:effectLst>
                  <a:latin typeface="Verdana" pitchFamily="34" charset="0"/>
                  <a:ea typeface="新細明體" charset="-120"/>
                </a:endParaRPr>
              </a:p>
            </p:txBody>
          </p:sp>
        </p:grpSp>
        <p:sp>
          <p:nvSpPr>
            <p:cNvPr id="76" name="Oval 45"/>
            <p:cNvSpPr>
              <a:spLocks noChangeArrowheads="1"/>
            </p:cNvSpPr>
            <p:nvPr/>
          </p:nvSpPr>
          <p:spPr bwMode="gray">
            <a:xfrm rot="18227093">
              <a:off x="5795801" y="3380009"/>
              <a:ext cx="119645" cy="128068"/>
            </a:xfrm>
            <a:prstGeom prst="ellipse">
              <a:avLst/>
            </a:prstGeom>
            <a:gradFill rotWithShape="1">
              <a:gsLst>
                <a:gs pos="0">
                  <a:schemeClr val="hlink">
                    <a:gamma/>
                    <a:tint val="75686"/>
                    <a:invGamma/>
                  </a:schemeClr>
                </a:gs>
                <a:gs pos="100000">
                  <a:schemeClr val="hlink"/>
                </a:gs>
              </a:gsLst>
              <a:path path="shape">
                <a:fillToRect l="50000" t="50000" r="50000" b="50000"/>
              </a:path>
            </a:gradFill>
            <a:ln w="9525">
              <a:solidFill>
                <a:srgbClr val="000000"/>
              </a:solidFill>
              <a:round/>
              <a:headEnd/>
              <a:tailEnd/>
            </a:ln>
            <a:effectLst/>
          </p:spPr>
          <p:txBody>
            <a:bodyPr wrap="none" anchor="ctr"/>
            <a:lstStyle/>
            <a:p>
              <a:endParaRPr lang="zh-TW" altLang="en-US"/>
            </a:p>
          </p:txBody>
        </p:sp>
        <p:sp>
          <p:nvSpPr>
            <p:cNvPr id="77" name="Oval 46"/>
            <p:cNvSpPr>
              <a:spLocks noChangeArrowheads="1"/>
            </p:cNvSpPr>
            <p:nvPr/>
          </p:nvSpPr>
          <p:spPr bwMode="gray">
            <a:xfrm rot="18227093">
              <a:off x="5566162" y="3493817"/>
              <a:ext cx="119645" cy="128068"/>
            </a:xfrm>
            <a:prstGeom prst="ellipse">
              <a:avLst/>
            </a:prstGeom>
            <a:gradFill rotWithShape="1">
              <a:gsLst>
                <a:gs pos="0">
                  <a:schemeClr val="hlink">
                    <a:gamma/>
                    <a:tint val="75686"/>
                    <a:invGamma/>
                  </a:schemeClr>
                </a:gs>
                <a:gs pos="100000">
                  <a:schemeClr val="hlink"/>
                </a:gs>
              </a:gsLst>
              <a:path path="shape">
                <a:fillToRect l="50000" t="50000" r="50000" b="50000"/>
              </a:path>
            </a:gradFill>
            <a:ln w="9525">
              <a:solidFill>
                <a:srgbClr val="000000"/>
              </a:solidFill>
              <a:round/>
              <a:headEnd/>
              <a:tailEnd/>
            </a:ln>
            <a:effectLst/>
          </p:spPr>
          <p:txBody>
            <a:bodyPr wrap="none" anchor="ctr"/>
            <a:lstStyle/>
            <a:p>
              <a:endParaRPr lang="zh-TW" altLang="en-US"/>
            </a:p>
          </p:txBody>
        </p:sp>
        <p:sp>
          <p:nvSpPr>
            <p:cNvPr id="80" name="Text Box 49"/>
            <p:cNvSpPr txBox="1">
              <a:spLocks noChangeArrowheads="1"/>
            </p:cNvSpPr>
            <p:nvPr/>
          </p:nvSpPr>
          <p:spPr bwMode="auto">
            <a:xfrm>
              <a:off x="6501369" y="2996952"/>
              <a:ext cx="2396913" cy="492443"/>
            </a:xfrm>
            <a:prstGeom prst="rect">
              <a:avLst/>
            </a:prstGeom>
            <a:noFill/>
            <a:ln w="9525">
              <a:noFill/>
              <a:miter lim="800000"/>
              <a:headEnd/>
              <a:tailEnd/>
            </a:ln>
            <a:effectLst/>
          </p:spPr>
          <p:txBody>
            <a:bodyPr wrap="square">
              <a:spAutoFit/>
            </a:bodyPr>
            <a:lstStyle/>
            <a:p>
              <a:pPr algn="ctr" eaLnBrk="0" hangingPunct="0"/>
              <a:r>
                <a:rPr lang="zh-TW" altLang="en-US" sz="2600" b="1" dirty="0" smtClean="0">
                  <a:ea typeface="微軟正黑體" pitchFamily="34" charset="-120"/>
                </a:rPr>
                <a:t>顧客在意度高</a:t>
              </a:r>
              <a:endParaRPr lang="en-US" altLang="zh-TW" sz="2600" b="1" dirty="0">
                <a:ea typeface="微軟正黑體" pitchFamily="34" charset="-120"/>
              </a:endParaRPr>
            </a:p>
          </p:txBody>
        </p:sp>
      </p:grpSp>
      <p:grpSp>
        <p:nvGrpSpPr>
          <p:cNvPr id="116" name="群組 115"/>
          <p:cNvGrpSpPr/>
          <p:nvPr/>
        </p:nvGrpSpPr>
        <p:grpSpPr>
          <a:xfrm>
            <a:off x="539552" y="4722933"/>
            <a:ext cx="3672408" cy="1359911"/>
            <a:chOff x="452697" y="4722933"/>
            <a:chExt cx="3672408" cy="1359911"/>
          </a:xfrm>
        </p:grpSpPr>
        <p:grpSp>
          <p:nvGrpSpPr>
            <p:cNvPr id="67" name="Group 14"/>
            <p:cNvGrpSpPr>
              <a:grpSpLocks/>
            </p:cNvGrpSpPr>
            <p:nvPr/>
          </p:nvGrpSpPr>
          <p:grpSpPr bwMode="auto">
            <a:xfrm>
              <a:off x="3553345" y="4722933"/>
              <a:ext cx="295881" cy="256799"/>
              <a:chOff x="2236" y="3191"/>
              <a:chExt cx="201" cy="176"/>
            </a:xfrm>
          </p:grpSpPr>
          <p:sp>
            <p:nvSpPr>
              <p:cNvPr id="103" name="Oval 15"/>
              <p:cNvSpPr>
                <a:spLocks noChangeArrowheads="1"/>
              </p:cNvSpPr>
              <p:nvPr/>
            </p:nvSpPr>
            <p:spPr bwMode="gray">
              <a:xfrm rot="18227093">
                <a:off x="2239" y="3282"/>
                <a:ext cx="82" cy="87"/>
              </a:xfrm>
              <a:prstGeom prst="ellipse">
                <a:avLst/>
              </a:prstGeom>
              <a:gradFill rotWithShape="1">
                <a:gsLst>
                  <a:gs pos="0">
                    <a:schemeClr val="folHlink"/>
                  </a:gs>
                  <a:gs pos="100000">
                    <a:schemeClr val="folHlink">
                      <a:gamma/>
                      <a:shade val="66667"/>
                      <a:invGamma/>
                    </a:schemeClr>
                  </a:gs>
                </a:gsLst>
                <a:path path="shape">
                  <a:fillToRect l="50000" t="50000" r="50000" b="50000"/>
                </a:path>
              </a:gradFill>
              <a:ln w="9525">
                <a:solidFill>
                  <a:srgbClr val="000000"/>
                </a:solidFill>
                <a:round/>
                <a:headEnd/>
                <a:tailEnd/>
              </a:ln>
              <a:effectLst/>
            </p:spPr>
            <p:txBody>
              <a:bodyPr wrap="none" anchor="ctr"/>
              <a:lstStyle/>
              <a:p>
                <a:endParaRPr lang="zh-TW" altLang="en-US"/>
              </a:p>
            </p:txBody>
          </p:sp>
          <p:sp>
            <p:nvSpPr>
              <p:cNvPr id="104" name="Oval 16"/>
              <p:cNvSpPr>
                <a:spLocks noChangeArrowheads="1"/>
              </p:cNvSpPr>
              <p:nvPr/>
            </p:nvSpPr>
            <p:spPr bwMode="gray">
              <a:xfrm rot="18227093">
                <a:off x="2353" y="3188"/>
                <a:ext cx="82" cy="87"/>
              </a:xfrm>
              <a:prstGeom prst="ellipse">
                <a:avLst/>
              </a:prstGeom>
              <a:gradFill rotWithShape="1">
                <a:gsLst>
                  <a:gs pos="0">
                    <a:schemeClr val="folHlink"/>
                  </a:gs>
                  <a:gs pos="100000">
                    <a:schemeClr val="folHlink">
                      <a:gamma/>
                      <a:shade val="66667"/>
                      <a:invGamma/>
                    </a:schemeClr>
                  </a:gs>
                </a:gsLst>
                <a:path path="shape">
                  <a:fillToRect l="50000" t="50000" r="50000" b="50000"/>
                </a:path>
              </a:gradFill>
              <a:ln w="9525">
                <a:solidFill>
                  <a:srgbClr val="000000"/>
                </a:solidFill>
                <a:round/>
                <a:headEnd/>
                <a:tailEnd/>
              </a:ln>
              <a:effectLst/>
            </p:spPr>
            <p:txBody>
              <a:bodyPr wrap="none" anchor="ctr"/>
              <a:lstStyle/>
              <a:p>
                <a:endParaRPr lang="zh-TW" altLang="en-US"/>
              </a:p>
            </p:txBody>
          </p:sp>
        </p:grpSp>
        <p:grpSp>
          <p:nvGrpSpPr>
            <p:cNvPr id="68" name="Group 17"/>
            <p:cNvGrpSpPr>
              <a:grpSpLocks/>
            </p:cNvGrpSpPr>
            <p:nvPr/>
          </p:nvGrpSpPr>
          <p:grpSpPr bwMode="auto">
            <a:xfrm>
              <a:off x="2946862" y="4965141"/>
              <a:ext cx="635924" cy="630326"/>
              <a:chOff x="1824" y="3357"/>
              <a:chExt cx="432" cy="432"/>
            </a:xfrm>
          </p:grpSpPr>
          <p:grpSp>
            <p:nvGrpSpPr>
              <p:cNvPr id="99" name="Group 18"/>
              <p:cNvGrpSpPr>
                <a:grpSpLocks/>
              </p:cNvGrpSpPr>
              <p:nvPr/>
            </p:nvGrpSpPr>
            <p:grpSpPr bwMode="auto">
              <a:xfrm>
                <a:off x="1824" y="3357"/>
                <a:ext cx="432" cy="432"/>
                <a:chOff x="2016" y="1920"/>
                <a:chExt cx="1680" cy="1680"/>
              </a:xfrm>
            </p:grpSpPr>
            <p:sp>
              <p:nvSpPr>
                <p:cNvPr id="101" name="Oval 19"/>
                <p:cNvSpPr>
                  <a:spLocks noChangeArrowheads="1"/>
                </p:cNvSpPr>
                <p:nvPr/>
              </p:nvSpPr>
              <p:spPr bwMode="gray">
                <a:xfrm>
                  <a:off x="2016" y="1920"/>
                  <a:ext cx="1680" cy="1680"/>
                </a:xfrm>
                <a:prstGeom prst="ellipse">
                  <a:avLst/>
                </a:prstGeom>
                <a:gradFill rotWithShape="1">
                  <a:gsLst>
                    <a:gs pos="0">
                      <a:schemeClr val="folHlink"/>
                    </a:gs>
                    <a:gs pos="100000">
                      <a:schemeClr val="folHlink">
                        <a:gamma/>
                        <a:shade val="24314"/>
                        <a:invGamma/>
                      </a:schemeClr>
                    </a:gs>
                  </a:gsLst>
                  <a:lin ang="5400000" scaled="1"/>
                </a:gradFill>
                <a:ln w="9525">
                  <a:noFill/>
                  <a:round/>
                  <a:headEnd/>
                  <a:tailEnd/>
                </a:ln>
                <a:effectLst/>
              </p:spPr>
              <p:txBody>
                <a:bodyPr wrap="none" anchor="ctr"/>
                <a:lstStyle/>
                <a:p>
                  <a:endParaRPr lang="zh-TW" altLang="en-US"/>
                </a:p>
              </p:txBody>
            </p:sp>
            <p:sp>
              <p:nvSpPr>
                <p:cNvPr id="102" name="Freeform 20"/>
                <p:cNvSpPr>
                  <a:spLocks/>
                </p:cNvSpPr>
                <p:nvPr/>
              </p:nvSpPr>
              <p:spPr bwMode="gray">
                <a:xfrm>
                  <a:off x="2208" y="1948"/>
                  <a:ext cx="1296" cy="634"/>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chemeClr val="folHlink"/>
                    </a:gs>
                  </a:gsLst>
                  <a:lin ang="5400000" scaled="1"/>
                </a:gradFill>
                <a:ln w="0">
                  <a:noFill/>
                  <a:prstDash val="solid"/>
                  <a:round/>
                  <a:headEnd/>
                  <a:tailEnd/>
                </a:ln>
              </p:spPr>
              <p:txBody>
                <a:bodyPr/>
                <a:lstStyle/>
                <a:p>
                  <a:endParaRPr lang="zh-TW" altLang="en-US"/>
                </a:p>
              </p:txBody>
            </p:sp>
          </p:grpSp>
          <p:sp>
            <p:nvSpPr>
              <p:cNvPr id="100" name="Text Box 21"/>
              <p:cNvSpPr txBox="1">
                <a:spLocks noChangeArrowheads="1"/>
              </p:cNvSpPr>
              <p:nvPr/>
            </p:nvSpPr>
            <p:spPr bwMode="gray">
              <a:xfrm>
                <a:off x="1898" y="3438"/>
                <a:ext cx="275" cy="316"/>
              </a:xfrm>
              <a:prstGeom prst="rect">
                <a:avLst/>
              </a:prstGeom>
              <a:noFill/>
              <a:ln w="9525" algn="ctr">
                <a:noFill/>
                <a:miter lim="800000"/>
                <a:headEnd/>
                <a:tailEnd/>
              </a:ln>
              <a:effectLst/>
            </p:spPr>
            <p:txBody>
              <a:bodyPr wrap="none">
                <a:spAutoFit/>
              </a:bodyPr>
              <a:lstStyle/>
              <a:p>
                <a:pPr algn="ctr" eaLnBrk="0" hangingPunct="0"/>
                <a:r>
                  <a:rPr lang="en-US" altLang="zh-TW" sz="2400" b="1" dirty="0" smtClean="0">
                    <a:solidFill>
                      <a:srgbClr val="FFFFFF"/>
                    </a:solidFill>
                    <a:effectLst>
                      <a:outerShdw blurRad="38100" dist="38100" dir="2700000" algn="tl">
                        <a:srgbClr val="C0C0C0"/>
                      </a:outerShdw>
                    </a:effectLst>
                    <a:latin typeface="Verdana" pitchFamily="34" charset="0"/>
                    <a:ea typeface="新細明體" charset="-120"/>
                  </a:rPr>
                  <a:t>5</a:t>
                </a:r>
                <a:endParaRPr lang="en-US" altLang="zh-TW" sz="2400" b="1" dirty="0">
                  <a:solidFill>
                    <a:srgbClr val="FFFFFF"/>
                  </a:solidFill>
                  <a:effectLst>
                    <a:outerShdw blurRad="38100" dist="38100" dir="2700000" algn="tl">
                      <a:srgbClr val="C0C0C0"/>
                    </a:outerShdw>
                  </a:effectLst>
                  <a:latin typeface="Verdana" pitchFamily="34" charset="0"/>
                  <a:ea typeface="新細明體" charset="-120"/>
                </a:endParaRPr>
              </a:p>
            </p:txBody>
          </p:sp>
        </p:grpSp>
        <p:sp>
          <p:nvSpPr>
            <p:cNvPr id="81" name="Text Box 50"/>
            <p:cNvSpPr txBox="1">
              <a:spLocks noChangeArrowheads="1"/>
            </p:cNvSpPr>
            <p:nvPr/>
          </p:nvSpPr>
          <p:spPr bwMode="auto">
            <a:xfrm>
              <a:off x="452697" y="5590401"/>
              <a:ext cx="3672408" cy="492443"/>
            </a:xfrm>
            <a:prstGeom prst="rect">
              <a:avLst/>
            </a:prstGeom>
            <a:noFill/>
            <a:ln w="9525">
              <a:noFill/>
              <a:miter lim="800000"/>
              <a:headEnd/>
              <a:tailEnd/>
            </a:ln>
            <a:effectLst/>
          </p:spPr>
          <p:txBody>
            <a:bodyPr wrap="square">
              <a:spAutoFit/>
            </a:bodyPr>
            <a:lstStyle/>
            <a:p>
              <a:r>
                <a:rPr lang="zh-TW" altLang="en-US" sz="2600" b="1" dirty="0" smtClean="0">
                  <a:ea typeface="微軟正黑體" pitchFamily="34" charset="-120"/>
                </a:rPr>
                <a:t>協力式過濾法銷售率高</a:t>
              </a:r>
              <a:endParaRPr lang="zh-TW" altLang="en-US" sz="2600" b="1" dirty="0">
                <a:ea typeface="微軟正黑體" pitchFamily="34" charset="-120"/>
              </a:endParaRPr>
            </a:p>
          </p:txBody>
        </p:sp>
      </p:grpSp>
      <p:grpSp>
        <p:nvGrpSpPr>
          <p:cNvPr id="115" name="群組 114"/>
          <p:cNvGrpSpPr/>
          <p:nvPr/>
        </p:nvGrpSpPr>
        <p:grpSpPr>
          <a:xfrm>
            <a:off x="5366173" y="4688644"/>
            <a:ext cx="3238274" cy="983426"/>
            <a:chOff x="5279318" y="4688644"/>
            <a:chExt cx="3238274" cy="983426"/>
          </a:xfrm>
        </p:grpSpPr>
        <p:grpSp>
          <p:nvGrpSpPr>
            <p:cNvPr id="70" name="Group 27"/>
            <p:cNvGrpSpPr>
              <a:grpSpLocks/>
            </p:cNvGrpSpPr>
            <p:nvPr/>
          </p:nvGrpSpPr>
          <p:grpSpPr bwMode="auto">
            <a:xfrm>
              <a:off x="5490556" y="4969519"/>
              <a:ext cx="606483" cy="571962"/>
              <a:chOff x="3552" y="3339"/>
              <a:chExt cx="412" cy="392"/>
            </a:xfrm>
          </p:grpSpPr>
          <p:grpSp>
            <p:nvGrpSpPr>
              <p:cNvPr id="91" name="Group 28"/>
              <p:cNvGrpSpPr>
                <a:grpSpLocks/>
              </p:cNvGrpSpPr>
              <p:nvPr/>
            </p:nvGrpSpPr>
            <p:grpSpPr bwMode="auto">
              <a:xfrm>
                <a:off x="3552" y="3339"/>
                <a:ext cx="412" cy="392"/>
                <a:chOff x="2016" y="1920"/>
                <a:chExt cx="1680" cy="1680"/>
              </a:xfrm>
            </p:grpSpPr>
            <p:sp>
              <p:nvSpPr>
                <p:cNvPr id="93" name="Oval 29"/>
                <p:cNvSpPr>
                  <a:spLocks noChangeArrowheads="1"/>
                </p:cNvSpPr>
                <p:nvPr/>
              </p:nvSpPr>
              <p:spPr bwMode="gray">
                <a:xfrm>
                  <a:off x="2016" y="1920"/>
                  <a:ext cx="1680" cy="1680"/>
                </a:xfrm>
                <a:prstGeom prst="ellipse">
                  <a:avLst/>
                </a:prstGeom>
                <a:gradFill rotWithShape="1">
                  <a:gsLst>
                    <a:gs pos="0">
                      <a:schemeClr val="bg2"/>
                    </a:gs>
                    <a:gs pos="100000">
                      <a:schemeClr val="bg2">
                        <a:gamma/>
                        <a:shade val="45490"/>
                        <a:invGamma/>
                      </a:schemeClr>
                    </a:gs>
                  </a:gsLst>
                  <a:lin ang="5400000" scaled="1"/>
                </a:gradFill>
                <a:ln w="9525">
                  <a:noFill/>
                  <a:round/>
                  <a:headEnd/>
                  <a:tailEnd/>
                </a:ln>
                <a:effectLst/>
              </p:spPr>
              <p:txBody>
                <a:bodyPr wrap="none" anchor="ctr"/>
                <a:lstStyle/>
                <a:p>
                  <a:endParaRPr lang="zh-TW" altLang="en-US"/>
                </a:p>
              </p:txBody>
            </p:sp>
            <p:sp>
              <p:nvSpPr>
                <p:cNvPr id="94" name="Freeform 30"/>
                <p:cNvSpPr>
                  <a:spLocks/>
                </p:cNvSpPr>
                <p:nvPr/>
              </p:nvSpPr>
              <p:spPr bwMode="gray">
                <a:xfrm>
                  <a:off x="2208" y="1948"/>
                  <a:ext cx="1296" cy="634"/>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chemeClr val="bg2"/>
                    </a:gs>
                  </a:gsLst>
                  <a:lin ang="5400000" scaled="1"/>
                </a:gradFill>
                <a:ln w="0">
                  <a:noFill/>
                  <a:prstDash val="solid"/>
                  <a:round/>
                  <a:headEnd/>
                  <a:tailEnd/>
                </a:ln>
              </p:spPr>
              <p:txBody>
                <a:bodyPr/>
                <a:lstStyle/>
                <a:p>
                  <a:endParaRPr lang="zh-TW" altLang="en-US"/>
                </a:p>
              </p:txBody>
            </p:sp>
          </p:grpSp>
          <p:sp>
            <p:nvSpPr>
              <p:cNvPr id="92" name="Text Box 31"/>
              <p:cNvSpPr txBox="1">
                <a:spLocks noChangeArrowheads="1"/>
              </p:cNvSpPr>
              <p:nvPr/>
            </p:nvSpPr>
            <p:spPr bwMode="gray">
              <a:xfrm>
                <a:off x="3642" y="3360"/>
                <a:ext cx="275" cy="316"/>
              </a:xfrm>
              <a:prstGeom prst="rect">
                <a:avLst/>
              </a:prstGeom>
              <a:noFill/>
              <a:ln w="9525" algn="ctr">
                <a:noFill/>
                <a:miter lim="800000"/>
                <a:headEnd/>
                <a:tailEnd/>
              </a:ln>
              <a:effectLst/>
            </p:spPr>
            <p:txBody>
              <a:bodyPr wrap="none">
                <a:spAutoFit/>
              </a:bodyPr>
              <a:lstStyle/>
              <a:p>
                <a:pPr algn="ctr" eaLnBrk="0" hangingPunct="0"/>
                <a:r>
                  <a:rPr lang="en-US" altLang="zh-TW" sz="2400" b="1" dirty="0" smtClean="0">
                    <a:solidFill>
                      <a:srgbClr val="FFFFFF"/>
                    </a:solidFill>
                    <a:effectLst>
                      <a:outerShdw blurRad="38100" dist="38100" dir="2700000" algn="tl">
                        <a:srgbClr val="C0C0C0"/>
                      </a:outerShdw>
                    </a:effectLst>
                    <a:latin typeface="Verdana" pitchFamily="34" charset="0"/>
                    <a:ea typeface="新細明體" charset="-120"/>
                  </a:rPr>
                  <a:t>4</a:t>
                </a:r>
                <a:endParaRPr lang="en-US" altLang="zh-TW" sz="2400" b="1" dirty="0">
                  <a:solidFill>
                    <a:srgbClr val="FFFFFF"/>
                  </a:solidFill>
                  <a:effectLst>
                    <a:outerShdw blurRad="38100" dist="38100" dir="2700000" algn="tl">
                      <a:srgbClr val="C0C0C0"/>
                    </a:outerShdw>
                  </a:effectLst>
                  <a:latin typeface="Verdana" pitchFamily="34" charset="0"/>
                  <a:ea typeface="新細明體" charset="-120"/>
                </a:endParaRPr>
              </a:p>
            </p:txBody>
          </p:sp>
        </p:grpSp>
        <p:sp>
          <p:nvSpPr>
            <p:cNvPr id="72" name="Oval 37"/>
            <p:cNvSpPr>
              <a:spLocks noChangeArrowheads="1"/>
            </p:cNvSpPr>
            <p:nvPr/>
          </p:nvSpPr>
          <p:spPr bwMode="gray">
            <a:xfrm rot="18227093">
              <a:off x="5424846" y="4824505"/>
              <a:ext cx="119645" cy="128068"/>
            </a:xfrm>
            <a:prstGeom prst="ellipse">
              <a:avLst/>
            </a:prstGeom>
            <a:gradFill rotWithShape="1">
              <a:gsLst>
                <a:gs pos="0">
                  <a:schemeClr val="bg2"/>
                </a:gs>
                <a:gs pos="100000">
                  <a:schemeClr val="bg2">
                    <a:gamma/>
                    <a:shade val="66667"/>
                    <a:invGamma/>
                  </a:schemeClr>
                </a:gs>
              </a:gsLst>
              <a:path path="shape">
                <a:fillToRect l="50000" t="50000" r="50000" b="50000"/>
              </a:path>
            </a:gradFill>
            <a:ln w="9525">
              <a:solidFill>
                <a:srgbClr val="000000"/>
              </a:solidFill>
              <a:round/>
              <a:headEnd/>
              <a:tailEnd/>
            </a:ln>
            <a:effectLst/>
          </p:spPr>
          <p:txBody>
            <a:bodyPr wrap="none" anchor="ctr"/>
            <a:lstStyle/>
            <a:p>
              <a:endParaRPr lang="zh-TW" altLang="en-US"/>
            </a:p>
          </p:txBody>
        </p:sp>
        <p:sp>
          <p:nvSpPr>
            <p:cNvPr id="73" name="Oval 38"/>
            <p:cNvSpPr>
              <a:spLocks noChangeArrowheads="1"/>
            </p:cNvSpPr>
            <p:nvPr/>
          </p:nvSpPr>
          <p:spPr bwMode="gray">
            <a:xfrm rot="18227093">
              <a:off x="5283529" y="4684433"/>
              <a:ext cx="119645" cy="128068"/>
            </a:xfrm>
            <a:prstGeom prst="ellipse">
              <a:avLst/>
            </a:prstGeom>
            <a:gradFill rotWithShape="1">
              <a:gsLst>
                <a:gs pos="0">
                  <a:schemeClr val="bg2"/>
                </a:gs>
                <a:gs pos="100000">
                  <a:schemeClr val="bg2">
                    <a:gamma/>
                    <a:shade val="66667"/>
                    <a:invGamma/>
                  </a:schemeClr>
                </a:gs>
              </a:gsLst>
              <a:path path="shape">
                <a:fillToRect l="50000" t="50000" r="50000" b="50000"/>
              </a:path>
            </a:gradFill>
            <a:ln w="9525">
              <a:solidFill>
                <a:srgbClr val="000000"/>
              </a:solidFill>
              <a:round/>
              <a:headEnd/>
              <a:tailEnd/>
            </a:ln>
            <a:effectLst/>
          </p:spPr>
          <p:txBody>
            <a:bodyPr wrap="none" anchor="ctr"/>
            <a:lstStyle/>
            <a:p>
              <a:endParaRPr lang="zh-TW" altLang="en-US"/>
            </a:p>
          </p:txBody>
        </p:sp>
        <p:sp>
          <p:nvSpPr>
            <p:cNvPr id="82" name="Text Box 51"/>
            <p:cNvSpPr txBox="1">
              <a:spLocks noChangeArrowheads="1"/>
            </p:cNvSpPr>
            <p:nvPr/>
          </p:nvSpPr>
          <p:spPr bwMode="auto">
            <a:xfrm>
              <a:off x="6012159" y="5179627"/>
              <a:ext cx="2505433" cy="492443"/>
            </a:xfrm>
            <a:prstGeom prst="rect">
              <a:avLst/>
            </a:prstGeom>
            <a:noFill/>
            <a:ln w="9525">
              <a:noFill/>
              <a:miter lim="800000"/>
              <a:headEnd/>
              <a:tailEnd/>
            </a:ln>
            <a:effectLst/>
          </p:spPr>
          <p:txBody>
            <a:bodyPr wrap="square">
              <a:spAutoFit/>
            </a:bodyPr>
            <a:lstStyle/>
            <a:p>
              <a:pPr algn="ctr" eaLnBrk="0" hangingPunct="0"/>
              <a:r>
                <a:rPr lang="zh-TW" altLang="en-US" sz="2600" b="1" dirty="0" smtClean="0">
                  <a:ea typeface="微軟正黑體" pitchFamily="34" charset="-120"/>
                </a:rPr>
                <a:t>資料庫預測度高</a:t>
              </a:r>
              <a:endParaRPr lang="en-US" altLang="zh-TW" sz="2600" b="1" dirty="0">
                <a:ea typeface="微軟正黑體" pitchFamily="34" charset="-12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dissolve">
                                      <p:cBhvr>
                                        <p:cTn id="7" dur="500"/>
                                        <p:tgtEl>
                                          <p:spTgt spid="1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3"/>
                                        </p:tgtEl>
                                        <p:attrNameLst>
                                          <p:attrName>style.visibility</p:attrName>
                                        </p:attrNameLst>
                                      </p:cBhvr>
                                      <p:to>
                                        <p:strVal val="visible"/>
                                      </p:to>
                                    </p:set>
                                    <p:animEffect transition="in" filter="dissolve">
                                      <p:cBhvr>
                                        <p:cTn id="12" dur="500"/>
                                        <p:tgtEl>
                                          <p:spTgt spid="11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4"/>
                                        </p:tgtEl>
                                        <p:attrNameLst>
                                          <p:attrName>style.visibility</p:attrName>
                                        </p:attrNameLst>
                                      </p:cBhvr>
                                      <p:to>
                                        <p:strVal val="visible"/>
                                      </p:to>
                                    </p:set>
                                    <p:animEffect transition="in" filter="dissolve">
                                      <p:cBhvr>
                                        <p:cTn id="17" dur="500"/>
                                        <p:tgtEl>
                                          <p:spTgt spid="11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15"/>
                                        </p:tgtEl>
                                        <p:attrNameLst>
                                          <p:attrName>style.visibility</p:attrName>
                                        </p:attrNameLst>
                                      </p:cBhvr>
                                      <p:to>
                                        <p:strVal val="visible"/>
                                      </p:to>
                                    </p:set>
                                    <p:animEffect transition="in" filter="dissolve">
                                      <p:cBhvr>
                                        <p:cTn id="22" dur="500"/>
                                        <p:tgtEl>
                                          <p:spTgt spid="11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16"/>
                                        </p:tgtEl>
                                        <p:attrNameLst>
                                          <p:attrName>style.visibility</p:attrName>
                                        </p:attrNameLst>
                                      </p:cBhvr>
                                      <p:to>
                                        <p:strVal val="visible"/>
                                      </p:to>
                                    </p:set>
                                    <p:animEffect transition="in" filter="dissolve">
                                      <p:cBhvr>
                                        <p:cTn id="27"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標題 21"/>
          <p:cNvSpPr>
            <a:spLocks noGrp="1"/>
          </p:cNvSpPr>
          <p:nvPr>
            <p:ph type="title"/>
          </p:nvPr>
        </p:nvSpPr>
        <p:spPr/>
        <p:txBody>
          <a:bodyPr/>
          <a:lstStyle/>
          <a:p>
            <a:r>
              <a:rPr lang="zh-TW" altLang="en-US" dirty="0" smtClean="0">
                <a:solidFill>
                  <a:schemeClr val="accent1"/>
                </a:solidFill>
              </a:rPr>
              <a:t>生活上的應用</a:t>
            </a:r>
            <a:endParaRPr lang="zh-TW" altLang="en-US" dirty="0">
              <a:solidFill>
                <a:schemeClr val="accent1"/>
              </a:solidFill>
            </a:endParaRPr>
          </a:p>
        </p:txBody>
      </p:sp>
      <p:sp>
        <p:nvSpPr>
          <p:cNvPr id="23" name="內容版面配置區 22"/>
          <p:cNvSpPr>
            <a:spLocks noGrp="1"/>
          </p:cNvSpPr>
          <p:nvPr>
            <p:ph idx="1"/>
          </p:nvPr>
        </p:nvSpPr>
        <p:spPr/>
        <p:txBody>
          <a:bodyPr/>
          <a:lstStyle/>
          <a:p>
            <a:r>
              <a:rPr lang="zh-TW" altLang="en-US" b="1" dirty="0" smtClean="0"/>
              <a:t>網路與個人化之連結</a:t>
            </a:r>
            <a:endParaRPr lang="en-US" altLang="zh-TW" b="1" dirty="0" smtClean="0"/>
          </a:p>
          <a:p>
            <a:pPr lvl="1"/>
            <a:r>
              <a:rPr lang="zh-TW" altLang="en-US" dirty="0" smtClean="0"/>
              <a:t>在註冊並使用網站後，只要使用者再次登入，會發現網頁變得不同，會收到跟自己消費過的東西相關之廣告連結。事實上，這是企業利用資料庫蒐集大量消費者的行為後，藉由適當的分析方式來了解這些資訊背後可能代表的意義，甚至可以推論下次某位會員又購買了相同的產品後，根據資料庫分析的結果，可以提供另一個產品的推薦，此時該位顧客購買的機率會大增。</a:t>
            </a:r>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14</a:t>
            </a:r>
            <a:r>
              <a:rPr lang="zh-TW" altLang="en-US" smtClean="0"/>
              <a:t>章 網路行銷的操作</a:t>
            </a:r>
            <a:endParaRPr lang="en-US" altLang="zh-TW"/>
          </a:p>
        </p:txBody>
      </p:sp>
      <p:sp>
        <p:nvSpPr>
          <p:cNvPr id="24" name="投影片編號版面配置區 23"/>
          <p:cNvSpPr>
            <a:spLocks noGrp="1"/>
          </p:cNvSpPr>
          <p:nvPr>
            <p:ph type="sldNum" sz="quarter" idx="11"/>
          </p:nvPr>
        </p:nvSpPr>
        <p:spPr/>
        <p:txBody>
          <a:bodyPr/>
          <a:lstStyle/>
          <a:p>
            <a:fld id="{A3DEC8BA-62D7-46A7-9980-A77EEE976E4E}" type="slidenum">
              <a:rPr lang="en-US" altLang="zh-TW" smtClean="0"/>
              <a:pPr/>
              <a:t>25</a:t>
            </a:fld>
            <a:r>
              <a:rPr lang="en-US" altLang="zh-TW" smtClean="0"/>
              <a:t> / 46</a:t>
            </a:r>
            <a:endParaRPr lang="en-US" altLang="zh-TW" dirty="0"/>
          </a:p>
        </p:txBody>
      </p:sp>
      <p:sp>
        <p:nvSpPr>
          <p:cNvPr id="5" name="日期版面配置區 4"/>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8"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zh-TW" altLang="en-US" sz="2400" dirty="0" smtClean="0">
                <a:solidFill>
                  <a:schemeClr val="accent6"/>
                </a:solidFill>
                <a:ea typeface="標楷體" pitchFamily="65" charset="-120"/>
              </a:rPr>
              <a:t>行動行銷</a:t>
            </a:r>
            <a:endParaRPr lang="ja-JP" altLang="en-US" sz="2400" dirty="0">
              <a:solidFill>
                <a:schemeClr val="accent6"/>
              </a:solidFill>
              <a:ea typeface="標楷體" pitchFamily="65" charset="-120"/>
            </a:endParaRPr>
          </a:p>
        </p:txBody>
      </p:sp>
      <p:sp>
        <p:nvSpPr>
          <p:cNvPr id="9" name="AutoShape 13"/>
          <p:cNvSpPr>
            <a:spLocks noChangeArrowheads="1"/>
          </p:cNvSpPr>
          <p:nvPr/>
        </p:nvSpPr>
        <p:spPr bwMode="auto">
          <a:xfrm rot="5400000">
            <a:off x="-738336" y="35192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zh-TW" altLang="en-US" sz="2400" dirty="0" smtClean="0">
                <a:solidFill>
                  <a:schemeClr val="accent6"/>
                </a:solidFill>
                <a:ea typeface="標楷體" pitchFamily="65" charset="-120"/>
              </a:rPr>
              <a:t>網路口碑</a:t>
            </a:r>
            <a:endParaRPr lang="ja-JP" altLang="en-US" sz="2400" dirty="0">
              <a:solidFill>
                <a:schemeClr val="accent6"/>
              </a:solidFill>
              <a:ea typeface="標楷體" pitchFamily="65" charset="-120"/>
            </a:endParaRPr>
          </a:p>
        </p:txBody>
      </p:sp>
      <p:sp>
        <p:nvSpPr>
          <p:cNvPr id="10" name="AutoShape 9"/>
          <p:cNvSpPr>
            <a:spLocks noChangeArrowheads="1"/>
          </p:cNvSpPr>
          <p:nvPr/>
        </p:nvSpPr>
        <p:spPr bwMode="auto">
          <a:xfrm rot="5400000">
            <a:off x="-738336" y="17190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fontScale="77500" lnSpcReduction="20000"/>
          </a:bodyPr>
          <a:lstStyle/>
          <a:p>
            <a:r>
              <a:rPr lang="zh-TW" altLang="en-US" sz="2400" dirty="0" smtClean="0">
                <a:ea typeface="標楷體" pitchFamily="65" charset="-120"/>
              </a:rPr>
              <a:t>一對一網路行銷</a:t>
            </a:r>
            <a:endParaRPr lang="ja-JP" altLang="en-US" sz="2400" dirty="0">
              <a:ea typeface="標楷體" pitchFamily="65" charset="-120"/>
            </a:endParaRPr>
          </a:p>
        </p:txBody>
      </p:sp>
      <p:sp>
        <p:nvSpPr>
          <p:cNvPr id="25" name="文字方塊 24"/>
          <p:cNvSpPr txBox="1"/>
          <p:nvPr/>
        </p:nvSpPr>
        <p:spPr>
          <a:xfrm>
            <a:off x="3707904" y="404664"/>
            <a:ext cx="659155" cy="369332"/>
          </a:xfrm>
          <a:prstGeom prst="rect">
            <a:avLst/>
          </a:prstGeom>
          <a:noFill/>
        </p:spPr>
        <p:txBody>
          <a:bodyPr wrap="none" rtlCol="0">
            <a:spAutoFit/>
          </a:bodyPr>
          <a:lstStyle/>
          <a:p>
            <a:r>
              <a:rPr lang="en-US" altLang="zh-TW" dirty="0" smtClean="0">
                <a:solidFill>
                  <a:schemeClr val="accent2"/>
                </a:solidFill>
              </a:rPr>
              <a:t>(1/3)</a:t>
            </a:r>
            <a:endParaRPr lang="zh-TW" altLang="en-US" dirty="0">
              <a:solidFill>
                <a:schemeClr val="accent2"/>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標題 14"/>
          <p:cNvSpPr>
            <a:spLocks noGrp="1"/>
          </p:cNvSpPr>
          <p:nvPr>
            <p:ph type="title"/>
          </p:nvPr>
        </p:nvSpPr>
        <p:spPr/>
        <p:txBody>
          <a:bodyPr/>
          <a:lstStyle/>
          <a:p>
            <a:r>
              <a:rPr lang="zh-TW" altLang="en-US" dirty="0" smtClean="0">
                <a:solidFill>
                  <a:schemeClr val="accent1"/>
                </a:solidFill>
              </a:rPr>
              <a:t>生活上的應用</a:t>
            </a:r>
            <a:endParaRPr lang="zh-TW" altLang="en-US" dirty="0">
              <a:solidFill>
                <a:schemeClr val="accent1"/>
              </a:solidFill>
            </a:endParaRPr>
          </a:p>
        </p:txBody>
      </p:sp>
      <p:sp>
        <p:nvSpPr>
          <p:cNvPr id="16" name="內容版面配置區 15"/>
          <p:cNvSpPr>
            <a:spLocks noGrp="1"/>
          </p:cNvSpPr>
          <p:nvPr>
            <p:ph idx="1"/>
          </p:nvPr>
        </p:nvSpPr>
        <p:spPr/>
        <p:txBody>
          <a:bodyPr/>
          <a:lstStyle/>
          <a:p>
            <a:pPr lvl="0">
              <a:buClr>
                <a:srgbClr val="9999FF"/>
              </a:buClr>
            </a:pPr>
            <a:r>
              <a:rPr lang="zh-TW" altLang="en-US" b="1" dirty="0" smtClean="0"/>
              <a:t>網路與個人化之連結</a:t>
            </a:r>
            <a:endParaRPr lang="en-US" altLang="zh-TW" b="1" dirty="0" smtClean="0"/>
          </a:p>
          <a:p>
            <a:pPr lvl="1"/>
            <a:r>
              <a:rPr lang="zh-TW" altLang="en-US" dirty="0" smtClean="0"/>
              <a:t>例如，若你在網路書店上有消費的紀錄，當你再次登入會員時，往往會發現網頁下方會多一行推薦書單，或是在選購某一本書時，網頁會出現「當消費者購買某某書籍時，也會購買下列某一本書」，藉此希望消費者能購買更多的產品。甚至在使用 </a:t>
            </a:r>
            <a:r>
              <a:rPr lang="en-US" altLang="zh-TW" dirty="0" smtClean="0"/>
              <a:t>amazon.com </a:t>
            </a:r>
            <a:r>
              <a:rPr lang="zh-TW" altLang="en-US" dirty="0" smtClean="0"/>
              <a:t>時，不必登入會員，</a:t>
            </a:r>
            <a:r>
              <a:rPr lang="en-US" altLang="zh-TW" dirty="0" smtClean="0"/>
              <a:t>amazon.com </a:t>
            </a:r>
            <a:r>
              <a:rPr lang="zh-TW" altLang="en-US" dirty="0" smtClean="0"/>
              <a:t>就會根據上次你所使用過的搜尋內容提供建議的書單。</a:t>
            </a:r>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14</a:t>
            </a:r>
            <a:r>
              <a:rPr lang="zh-TW" altLang="en-US" smtClean="0"/>
              <a:t>章 網路行銷的操作</a:t>
            </a:r>
            <a:endParaRPr lang="en-US" altLang="zh-TW"/>
          </a:p>
        </p:txBody>
      </p:sp>
      <p:sp>
        <p:nvSpPr>
          <p:cNvPr id="11" name="投影片編號版面配置區 10"/>
          <p:cNvSpPr>
            <a:spLocks noGrp="1"/>
          </p:cNvSpPr>
          <p:nvPr>
            <p:ph type="sldNum" sz="quarter" idx="11"/>
          </p:nvPr>
        </p:nvSpPr>
        <p:spPr/>
        <p:txBody>
          <a:bodyPr/>
          <a:lstStyle/>
          <a:p>
            <a:fld id="{A3DEC8BA-62D7-46A7-9980-A77EEE976E4E}" type="slidenum">
              <a:rPr lang="en-US" altLang="zh-TW" smtClean="0"/>
              <a:pPr/>
              <a:t>26</a:t>
            </a:fld>
            <a:r>
              <a:rPr lang="en-US" altLang="zh-TW" smtClean="0"/>
              <a:t> / 46</a:t>
            </a:r>
            <a:endParaRPr lang="en-US" altLang="zh-TW" dirty="0"/>
          </a:p>
        </p:txBody>
      </p:sp>
      <p:sp>
        <p:nvSpPr>
          <p:cNvPr id="5" name="日期版面配置區 4"/>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8"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zh-TW" altLang="en-US" sz="2400" dirty="0" smtClean="0">
                <a:solidFill>
                  <a:schemeClr val="accent6"/>
                </a:solidFill>
                <a:ea typeface="標楷體" pitchFamily="65" charset="-120"/>
              </a:rPr>
              <a:t>行動行銷</a:t>
            </a:r>
            <a:endParaRPr lang="ja-JP" altLang="en-US" sz="2400" dirty="0">
              <a:solidFill>
                <a:schemeClr val="accent6"/>
              </a:solidFill>
              <a:ea typeface="標楷體" pitchFamily="65" charset="-120"/>
            </a:endParaRPr>
          </a:p>
        </p:txBody>
      </p:sp>
      <p:sp>
        <p:nvSpPr>
          <p:cNvPr id="9" name="AutoShape 13"/>
          <p:cNvSpPr>
            <a:spLocks noChangeArrowheads="1"/>
          </p:cNvSpPr>
          <p:nvPr/>
        </p:nvSpPr>
        <p:spPr bwMode="auto">
          <a:xfrm rot="5400000">
            <a:off x="-738336" y="35192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zh-TW" altLang="en-US" sz="2400" dirty="0" smtClean="0">
                <a:solidFill>
                  <a:schemeClr val="accent6"/>
                </a:solidFill>
                <a:ea typeface="標楷體" pitchFamily="65" charset="-120"/>
              </a:rPr>
              <a:t>網路口碑</a:t>
            </a:r>
            <a:endParaRPr lang="ja-JP" altLang="en-US" sz="2400" dirty="0">
              <a:solidFill>
                <a:schemeClr val="accent6"/>
              </a:solidFill>
              <a:ea typeface="標楷體" pitchFamily="65" charset="-120"/>
            </a:endParaRPr>
          </a:p>
        </p:txBody>
      </p:sp>
      <p:sp>
        <p:nvSpPr>
          <p:cNvPr id="10" name="AutoShape 9"/>
          <p:cNvSpPr>
            <a:spLocks noChangeArrowheads="1"/>
          </p:cNvSpPr>
          <p:nvPr/>
        </p:nvSpPr>
        <p:spPr bwMode="auto">
          <a:xfrm rot="5400000">
            <a:off x="-738336" y="17190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fontScale="77500" lnSpcReduction="20000"/>
          </a:bodyPr>
          <a:lstStyle/>
          <a:p>
            <a:r>
              <a:rPr lang="zh-TW" altLang="en-US" sz="2400" dirty="0" smtClean="0">
                <a:ea typeface="標楷體" pitchFamily="65" charset="-120"/>
              </a:rPr>
              <a:t>一對一網路行銷</a:t>
            </a:r>
            <a:endParaRPr lang="ja-JP" altLang="en-US" sz="2400" dirty="0">
              <a:ea typeface="標楷體" pitchFamily="65" charset="-120"/>
            </a:endParaRPr>
          </a:p>
        </p:txBody>
      </p:sp>
      <p:sp>
        <p:nvSpPr>
          <p:cNvPr id="12" name="文字方塊 11"/>
          <p:cNvSpPr txBox="1"/>
          <p:nvPr/>
        </p:nvSpPr>
        <p:spPr>
          <a:xfrm>
            <a:off x="3707904" y="404664"/>
            <a:ext cx="659155" cy="369332"/>
          </a:xfrm>
          <a:prstGeom prst="rect">
            <a:avLst/>
          </a:prstGeom>
          <a:noFill/>
        </p:spPr>
        <p:txBody>
          <a:bodyPr wrap="none" rtlCol="0">
            <a:spAutoFit/>
          </a:bodyPr>
          <a:lstStyle/>
          <a:p>
            <a:r>
              <a:rPr lang="en-US" altLang="zh-TW" dirty="0" smtClean="0">
                <a:solidFill>
                  <a:schemeClr val="accent2"/>
                </a:solidFill>
              </a:rPr>
              <a:t>(2/3)</a:t>
            </a:r>
            <a:endParaRPr lang="zh-TW" altLang="en-US" dirty="0">
              <a:solidFill>
                <a:schemeClr val="accent2"/>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標題 14"/>
          <p:cNvSpPr>
            <a:spLocks noGrp="1"/>
          </p:cNvSpPr>
          <p:nvPr>
            <p:ph type="title"/>
          </p:nvPr>
        </p:nvSpPr>
        <p:spPr/>
        <p:txBody>
          <a:bodyPr/>
          <a:lstStyle/>
          <a:p>
            <a:r>
              <a:rPr lang="zh-TW" altLang="en-US" dirty="0" smtClean="0">
                <a:solidFill>
                  <a:schemeClr val="accent1"/>
                </a:solidFill>
              </a:rPr>
              <a:t>生活上的應用</a:t>
            </a:r>
            <a:endParaRPr lang="zh-TW" altLang="en-US" dirty="0">
              <a:solidFill>
                <a:schemeClr val="accent1"/>
              </a:solidFill>
            </a:endParaRPr>
          </a:p>
        </p:txBody>
      </p:sp>
      <p:sp>
        <p:nvSpPr>
          <p:cNvPr id="16" name="內容版面配置區 15"/>
          <p:cNvSpPr>
            <a:spLocks noGrp="1"/>
          </p:cNvSpPr>
          <p:nvPr>
            <p:ph idx="1"/>
          </p:nvPr>
        </p:nvSpPr>
        <p:spPr/>
        <p:txBody>
          <a:bodyPr/>
          <a:lstStyle/>
          <a:p>
            <a:pPr lvl="0">
              <a:buClr>
                <a:srgbClr val="9999FF"/>
              </a:buClr>
            </a:pPr>
            <a:r>
              <a:rPr lang="zh-TW" altLang="en-US" b="1" dirty="0" smtClean="0"/>
              <a:t>網路與個人化之連結</a:t>
            </a:r>
            <a:endParaRPr lang="en-US" altLang="zh-TW" b="1" dirty="0" smtClean="0"/>
          </a:p>
          <a:p>
            <a:pPr lvl="1"/>
            <a:r>
              <a:rPr lang="zh-TW" altLang="en-US" dirty="0" smtClean="0"/>
              <a:t>因此，對於企業來說，科技可以提高企業了解消費者的需求，甚至可以預測其可能產生的反應，進而提早提供資訊，以提高其購買的可能。再舉例來說，銀行業者可以了解哪些人比較容易買產品、汽車業者可以了解哪些人會買哪一型的車子等，藉此來達到一對一網路行銷的可能。</a:t>
            </a:r>
            <a:endParaRPr lang="en-US" altLang="zh-TW" dirty="0" smtClean="0"/>
          </a:p>
          <a:p>
            <a:pPr lvl="1"/>
            <a:r>
              <a:rPr lang="zh-TW" altLang="en-US" dirty="0" smtClean="0">
                <a:solidFill>
                  <a:srgbClr val="C00000"/>
                </a:solidFill>
              </a:rPr>
              <a:t>想一想：</a:t>
            </a:r>
            <a:r>
              <a:rPr lang="zh-TW" altLang="en-US" dirty="0" smtClean="0"/>
              <a:t>請問企業發展一對一網路行銷的架構為何？</a:t>
            </a:r>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14</a:t>
            </a:r>
            <a:r>
              <a:rPr lang="zh-TW" altLang="en-US" smtClean="0"/>
              <a:t>章 網路行銷的操作</a:t>
            </a:r>
            <a:endParaRPr lang="en-US" altLang="zh-TW"/>
          </a:p>
        </p:txBody>
      </p:sp>
      <p:sp>
        <p:nvSpPr>
          <p:cNvPr id="11" name="投影片編號版面配置區 10"/>
          <p:cNvSpPr>
            <a:spLocks noGrp="1"/>
          </p:cNvSpPr>
          <p:nvPr>
            <p:ph type="sldNum" sz="quarter" idx="11"/>
          </p:nvPr>
        </p:nvSpPr>
        <p:spPr/>
        <p:txBody>
          <a:bodyPr/>
          <a:lstStyle/>
          <a:p>
            <a:fld id="{A3DEC8BA-62D7-46A7-9980-A77EEE976E4E}" type="slidenum">
              <a:rPr lang="en-US" altLang="zh-TW" smtClean="0"/>
              <a:pPr/>
              <a:t>27</a:t>
            </a:fld>
            <a:r>
              <a:rPr lang="en-US" altLang="zh-TW" smtClean="0"/>
              <a:t> / 46</a:t>
            </a:r>
            <a:endParaRPr lang="en-US" altLang="zh-TW" dirty="0"/>
          </a:p>
        </p:txBody>
      </p:sp>
      <p:sp>
        <p:nvSpPr>
          <p:cNvPr id="5" name="日期版面配置區 4"/>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8"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zh-TW" altLang="en-US" sz="2400" dirty="0" smtClean="0">
                <a:solidFill>
                  <a:schemeClr val="accent6"/>
                </a:solidFill>
                <a:ea typeface="標楷體" pitchFamily="65" charset="-120"/>
              </a:rPr>
              <a:t>行動行銷</a:t>
            </a:r>
            <a:endParaRPr lang="ja-JP" altLang="en-US" sz="2400" dirty="0">
              <a:solidFill>
                <a:schemeClr val="accent6"/>
              </a:solidFill>
              <a:ea typeface="標楷體" pitchFamily="65" charset="-120"/>
            </a:endParaRPr>
          </a:p>
        </p:txBody>
      </p:sp>
      <p:sp>
        <p:nvSpPr>
          <p:cNvPr id="9" name="AutoShape 13"/>
          <p:cNvSpPr>
            <a:spLocks noChangeArrowheads="1"/>
          </p:cNvSpPr>
          <p:nvPr/>
        </p:nvSpPr>
        <p:spPr bwMode="auto">
          <a:xfrm rot="5400000">
            <a:off x="-738336" y="35192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zh-TW" altLang="en-US" sz="2400" dirty="0" smtClean="0">
                <a:solidFill>
                  <a:schemeClr val="accent6"/>
                </a:solidFill>
                <a:ea typeface="標楷體" pitchFamily="65" charset="-120"/>
              </a:rPr>
              <a:t>網路口碑</a:t>
            </a:r>
            <a:endParaRPr lang="ja-JP" altLang="en-US" sz="2400" dirty="0">
              <a:solidFill>
                <a:schemeClr val="accent6"/>
              </a:solidFill>
              <a:ea typeface="標楷體" pitchFamily="65" charset="-120"/>
            </a:endParaRPr>
          </a:p>
        </p:txBody>
      </p:sp>
      <p:sp>
        <p:nvSpPr>
          <p:cNvPr id="10" name="AutoShape 9"/>
          <p:cNvSpPr>
            <a:spLocks noChangeArrowheads="1"/>
          </p:cNvSpPr>
          <p:nvPr/>
        </p:nvSpPr>
        <p:spPr bwMode="auto">
          <a:xfrm rot="5400000">
            <a:off x="-738336" y="17190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fontScale="77500" lnSpcReduction="20000"/>
          </a:bodyPr>
          <a:lstStyle/>
          <a:p>
            <a:r>
              <a:rPr lang="zh-TW" altLang="en-US" sz="2400" dirty="0" smtClean="0">
                <a:ea typeface="標楷體" pitchFamily="65" charset="-120"/>
              </a:rPr>
              <a:t>一對一網路行銷</a:t>
            </a:r>
            <a:endParaRPr lang="ja-JP" altLang="en-US" sz="2400" dirty="0">
              <a:ea typeface="標楷體" pitchFamily="65" charset="-120"/>
            </a:endParaRPr>
          </a:p>
        </p:txBody>
      </p:sp>
      <p:sp>
        <p:nvSpPr>
          <p:cNvPr id="12" name="文字方塊 11"/>
          <p:cNvSpPr txBox="1"/>
          <p:nvPr/>
        </p:nvSpPr>
        <p:spPr>
          <a:xfrm>
            <a:off x="3707904" y="404664"/>
            <a:ext cx="659155" cy="369332"/>
          </a:xfrm>
          <a:prstGeom prst="rect">
            <a:avLst/>
          </a:prstGeom>
          <a:noFill/>
        </p:spPr>
        <p:txBody>
          <a:bodyPr wrap="none" rtlCol="0">
            <a:spAutoFit/>
          </a:bodyPr>
          <a:lstStyle/>
          <a:p>
            <a:r>
              <a:rPr lang="en-US" altLang="zh-TW" dirty="0" smtClean="0">
                <a:solidFill>
                  <a:schemeClr val="accent2"/>
                </a:solidFill>
              </a:rPr>
              <a:t>(3/3)</a:t>
            </a:r>
            <a:endParaRPr lang="zh-TW" altLang="en-US" dirty="0">
              <a:solidFill>
                <a:schemeClr val="accent2"/>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口碑的定義</a:t>
            </a:r>
            <a:endParaRPr lang="zh-TW" altLang="en-US" dirty="0"/>
          </a:p>
        </p:txBody>
      </p:sp>
      <p:sp>
        <p:nvSpPr>
          <p:cNvPr id="3" name="內容版面配置區 2"/>
          <p:cNvSpPr>
            <a:spLocks noGrp="1"/>
          </p:cNvSpPr>
          <p:nvPr>
            <p:ph idx="1"/>
          </p:nvPr>
        </p:nvSpPr>
        <p:spPr/>
        <p:txBody>
          <a:bodyPr/>
          <a:lstStyle/>
          <a:p>
            <a:r>
              <a:rPr lang="zh-TW" altLang="en-US" dirty="0" smtClean="0"/>
              <a:t>口碑可以視為一種具有影響力的人際溝通過程，透過接收者</a:t>
            </a:r>
            <a:r>
              <a:rPr lang="en-US" altLang="zh-TW" dirty="0" smtClean="0"/>
              <a:t>(Receiver) </a:t>
            </a:r>
            <a:r>
              <a:rPr lang="zh-TW" altLang="en-US" dirty="0" smtClean="0"/>
              <a:t>與傳送者 </a:t>
            </a:r>
            <a:r>
              <a:rPr lang="en-US" altLang="zh-TW" dirty="0" smtClean="0"/>
              <a:t>(Sender) </a:t>
            </a:r>
            <a:r>
              <a:rPr lang="zh-TW" altLang="en-US" dirty="0" smtClean="0"/>
              <a:t>彼此之間的溝通，來形成訊息傳遞的過程。</a:t>
            </a:r>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14</a:t>
            </a:r>
            <a:r>
              <a:rPr lang="zh-TW" altLang="en-US" smtClean="0"/>
              <a:t>章 網路行銷的操作</a:t>
            </a:r>
            <a:endParaRPr lang="en-US" altLang="zh-TW"/>
          </a:p>
        </p:txBody>
      </p:sp>
      <p:sp>
        <p:nvSpPr>
          <p:cNvPr id="11" name="投影片編號版面配置區 10"/>
          <p:cNvSpPr>
            <a:spLocks noGrp="1"/>
          </p:cNvSpPr>
          <p:nvPr>
            <p:ph type="sldNum" sz="quarter" idx="11"/>
          </p:nvPr>
        </p:nvSpPr>
        <p:spPr/>
        <p:txBody>
          <a:bodyPr/>
          <a:lstStyle/>
          <a:p>
            <a:fld id="{A3DEC8BA-62D7-46A7-9980-A77EEE976E4E}" type="slidenum">
              <a:rPr lang="en-US" altLang="zh-TW" smtClean="0"/>
              <a:pPr/>
              <a:t>28</a:t>
            </a:fld>
            <a:r>
              <a:rPr lang="en-US" altLang="zh-TW" smtClean="0"/>
              <a:t> / 46</a:t>
            </a:r>
            <a:endParaRPr lang="en-US" altLang="zh-TW" dirty="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7"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zh-TW" altLang="en-US" sz="2400" dirty="0" smtClean="0">
                <a:solidFill>
                  <a:schemeClr val="accent6"/>
                </a:solidFill>
                <a:ea typeface="標楷體" pitchFamily="65" charset="-120"/>
              </a:rPr>
              <a:t>行動行銷</a:t>
            </a:r>
            <a:endParaRPr lang="ja-JP" altLang="en-US" sz="2400" dirty="0">
              <a:solidFill>
                <a:schemeClr val="accent6"/>
              </a:solidFill>
              <a:ea typeface="標楷體" pitchFamily="65" charset="-120"/>
            </a:endParaRPr>
          </a:p>
        </p:txBody>
      </p:sp>
      <p:sp>
        <p:nvSpPr>
          <p:cNvPr id="8" name="AutoShape 9"/>
          <p:cNvSpPr>
            <a:spLocks noChangeArrowheads="1"/>
          </p:cNvSpPr>
          <p:nvPr/>
        </p:nvSpPr>
        <p:spPr bwMode="auto">
          <a:xfrm rot="5400000">
            <a:off x="-738336" y="35192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a:bodyPr>
          <a:lstStyle/>
          <a:p>
            <a:r>
              <a:rPr lang="zh-TW" altLang="en-US" sz="2400" dirty="0" smtClean="0">
                <a:ea typeface="標楷體" pitchFamily="65" charset="-120"/>
              </a:rPr>
              <a:t>網路口碑</a:t>
            </a:r>
            <a:endParaRPr lang="ja-JP" altLang="en-US" sz="2400" dirty="0">
              <a:ea typeface="標楷體" pitchFamily="65" charset="-120"/>
            </a:endParaRPr>
          </a:p>
        </p:txBody>
      </p:sp>
      <p:sp>
        <p:nvSpPr>
          <p:cNvPr id="9" name="AutoShape 13"/>
          <p:cNvSpPr>
            <a:spLocks noChangeArrowheads="1"/>
          </p:cNvSpPr>
          <p:nvPr/>
        </p:nvSpPr>
        <p:spPr bwMode="auto">
          <a:xfrm rot="5400000">
            <a:off x="-738336" y="17190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fontScale="77500" lnSpcReduction="20000"/>
          </a:bodyPr>
          <a:lstStyle/>
          <a:p>
            <a:r>
              <a:rPr lang="zh-TW" altLang="en-US" sz="2400" dirty="0" smtClean="0">
                <a:solidFill>
                  <a:schemeClr val="accent6"/>
                </a:solidFill>
                <a:ea typeface="標楷體" pitchFamily="65" charset="-120"/>
              </a:rPr>
              <a:t>一對一網路行銷</a:t>
            </a:r>
            <a:endParaRPr lang="ja-JP" altLang="en-US" sz="2400" dirty="0">
              <a:solidFill>
                <a:schemeClr val="accent6"/>
              </a:solidFill>
              <a:ea typeface="標楷體" pitchFamily="65" charset="-120"/>
            </a:endParaRPr>
          </a:p>
        </p:txBody>
      </p:sp>
      <p:graphicFrame>
        <p:nvGraphicFramePr>
          <p:cNvPr id="10" name="內容版面配置區 9"/>
          <p:cNvGraphicFramePr>
            <a:graphicFrameLocks/>
          </p:cNvGraphicFramePr>
          <p:nvPr/>
        </p:nvGraphicFramePr>
        <p:xfrm>
          <a:off x="539552" y="2852936"/>
          <a:ext cx="8147248" cy="35478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網路口碑的定義</a:t>
            </a:r>
            <a:endParaRPr lang="zh-TW" altLang="en-US" dirty="0"/>
          </a:p>
        </p:txBody>
      </p:sp>
      <p:sp>
        <p:nvSpPr>
          <p:cNvPr id="11" name="內容版面配置區 10"/>
          <p:cNvSpPr>
            <a:spLocks noGrp="1"/>
          </p:cNvSpPr>
          <p:nvPr>
            <p:ph idx="1"/>
          </p:nvPr>
        </p:nvSpPr>
        <p:spPr/>
        <p:txBody>
          <a:bodyPr/>
          <a:lstStyle/>
          <a:p>
            <a:r>
              <a:rPr lang="zh-TW" altLang="en-US" dirty="0" smtClean="0"/>
              <a:t>消費者在網路平台上，針對產品、服務或企業的品牌等，提出正面或負面的評價</a:t>
            </a:r>
            <a:endParaRPr lang="en-US" altLang="zh-TW" dirty="0" smtClean="0"/>
          </a:p>
          <a:p>
            <a:endParaRPr lang="en-US" altLang="zh-TW" dirty="0" smtClean="0"/>
          </a:p>
          <a:p>
            <a:r>
              <a:rPr lang="zh-TW" altLang="en-US" dirty="0" smtClean="0"/>
              <a:t>網路口碑是將傳統口碑由面對面的模式，透過網路來傳遞，其優點有創造出較廣的傳播範圍、高度互動性與不受時地的限制等</a:t>
            </a:r>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14</a:t>
            </a:r>
            <a:r>
              <a:rPr lang="zh-TW" altLang="en-US" smtClean="0"/>
              <a:t>章 網路行銷的操作</a:t>
            </a:r>
            <a:endParaRPr lang="en-US" altLang="zh-TW"/>
          </a:p>
        </p:txBody>
      </p:sp>
      <p:sp>
        <p:nvSpPr>
          <p:cNvPr id="12" name="投影片編號版面配置區 11"/>
          <p:cNvSpPr>
            <a:spLocks noGrp="1"/>
          </p:cNvSpPr>
          <p:nvPr>
            <p:ph type="sldNum" sz="quarter" idx="11"/>
          </p:nvPr>
        </p:nvSpPr>
        <p:spPr/>
        <p:txBody>
          <a:bodyPr/>
          <a:lstStyle/>
          <a:p>
            <a:fld id="{A3DEC8BA-62D7-46A7-9980-A77EEE976E4E}" type="slidenum">
              <a:rPr lang="en-US" altLang="zh-TW" smtClean="0"/>
              <a:pPr/>
              <a:t>29</a:t>
            </a:fld>
            <a:r>
              <a:rPr lang="en-US" altLang="zh-TW" smtClean="0"/>
              <a:t> / 46</a:t>
            </a:r>
            <a:endParaRPr lang="en-US" altLang="zh-TW" dirty="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7"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zh-TW" altLang="en-US" sz="2400" dirty="0" smtClean="0">
                <a:solidFill>
                  <a:schemeClr val="accent6"/>
                </a:solidFill>
                <a:ea typeface="標楷體" pitchFamily="65" charset="-120"/>
              </a:rPr>
              <a:t>行動行銷</a:t>
            </a:r>
            <a:endParaRPr lang="ja-JP" altLang="en-US" sz="2400" dirty="0">
              <a:solidFill>
                <a:schemeClr val="accent6"/>
              </a:solidFill>
              <a:ea typeface="標楷體" pitchFamily="65" charset="-120"/>
            </a:endParaRPr>
          </a:p>
        </p:txBody>
      </p:sp>
      <p:sp>
        <p:nvSpPr>
          <p:cNvPr id="8" name="AutoShape 9"/>
          <p:cNvSpPr>
            <a:spLocks noChangeArrowheads="1"/>
          </p:cNvSpPr>
          <p:nvPr/>
        </p:nvSpPr>
        <p:spPr bwMode="auto">
          <a:xfrm rot="5400000">
            <a:off x="-738336" y="35192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a:bodyPr>
          <a:lstStyle/>
          <a:p>
            <a:r>
              <a:rPr lang="zh-TW" altLang="en-US" sz="2400" dirty="0" smtClean="0">
                <a:ea typeface="標楷體" pitchFamily="65" charset="-120"/>
              </a:rPr>
              <a:t>網路口碑</a:t>
            </a:r>
            <a:endParaRPr lang="ja-JP" altLang="en-US" sz="2400" dirty="0">
              <a:ea typeface="標楷體" pitchFamily="65" charset="-120"/>
            </a:endParaRPr>
          </a:p>
        </p:txBody>
      </p:sp>
      <p:sp>
        <p:nvSpPr>
          <p:cNvPr id="9" name="AutoShape 13"/>
          <p:cNvSpPr>
            <a:spLocks noChangeArrowheads="1"/>
          </p:cNvSpPr>
          <p:nvPr/>
        </p:nvSpPr>
        <p:spPr bwMode="auto">
          <a:xfrm rot="5400000">
            <a:off x="-738336" y="17190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fontScale="77500" lnSpcReduction="20000"/>
          </a:bodyPr>
          <a:lstStyle/>
          <a:p>
            <a:r>
              <a:rPr lang="zh-TW" altLang="en-US" sz="2400" dirty="0" smtClean="0">
                <a:solidFill>
                  <a:schemeClr val="accent6"/>
                </a:solidFill>
                <a:ea typeface="標楷體" pitchFamily="65" charset="-120"/>
              </a:rPr>
              <a:t>一對一網路行銷</a:t>
            </a:r>
            <a:endParaRPr lang="ja-JP" altLang="en-US" sz="2400" dirty="0">
              <a:solidFill>
                <a:schemeClr val="accent6"/>
              </a:solidFill>
              <a:ea typeface="標楷體" pitchFamily="65" charset="-12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網路行銷的操作</a:t>
            </a:r>
            <a:endParaRPr lang="zh-TW" altLang="en-US" dirty="0"/>
          </a:p>
        </p:txBody>
      </p:sp>
      <p:graphicFrame>
        <p:nvGraphicFramePr>
          <p:cNvPr id="7" name="內容版面配置區 11"/>
          <p:cNvGraphicFramePr>
            <a:graphicFrameLocks noGrp="1"/>
          </p:cNvGraphicFramePr>
          <p:nvPr>
            <p:ph idx="1"/>
          </p:nvPr>
        </p:nvGraphicFramePr>
        <p:xfrm>
          <a:off x="539750" y="1143000"/>
          <a:ext cx="814705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頁尾版面配置區 3"/>
          <p:cNvSpPr>
            <a:spLocks noGrp="1"/>
          </p:cNvSpPr>
          <p:nvPr>
            <p:ph type="ftr" sz="quarter" idx="10"/>
          </p:nvPr>
        </p:nvSpPr>
        <p:spPr/>
        <p:txBody>
          <a:bodyPr/>
          <a:lstStyle/>
          <a:p>
            <a:r>
              <a:rPr lang="zh-TW" altLang="en-US" smtClean="0"/>
              <a:t>第</a:t>
            </a:r>
            <a:r>
              <a:rPr lang="en-US" altLang="zh-TW" smtClean="0"/>
              <a:t>14</a:t>
            </a:r>
            <a:r>
              <a:rPr lang="zh-TW" altLang="en-US" smtClean="0"/>
              <a:t>章 網路行銷的操作</a:t>
            </a:r>
            <a:endParaRPr lang="en-US" altLang="zh-TW"/>
          </a:p>
        </p:txBody>
      </p:sp>
      <p:sp>
        <p:nvSpPr>
          <p:cNvPr id="8" name="投影片編號版面配置區 7"/>
          <p:cNvSpPr>
            <a:spLocks noGrp="1"/>
          </p:cNvSpPr>
          <p:nvPr>
            <p:ph type="sldNum" sz="quarter" idx="11"/>
          </p:nvPr>
        </p:nvSpPr>
        <p:spPr/>
        <p:txBody>
          <a:bodyPr/>
          <a:lstStyle/>
          <a:p>
            <a:fld id="{A3DEC8BA-62D7-46A7-9980-A77EEE976E4E}" type="slidenum">
              <a:rPr lang="en-US" altLang="zh-TW" smtClean="0"/>
              <a:pPr/>
              <a:t>3</a:t>
            </a:fld>
            <a:r>
              <a:rPr lang="en-US" altLang="zh-TW" smtClean="0"/>
              <a:t> / 46</a:t>
            </a:r>
            <a:endParaRPr lang="en-US" altLang="zh-TW" dirty="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傳統口碑與網路口碑的差異</a:t>
            </a:r>
            <a:endParaRPr lang="zh-TW" altLang="en-US" dirty="0"/>
          </a:p>
        </p:txBody>
      </p:sp>
      <p:pic>
        <p:nvPicPr>
          <p:cNvPr id="162818" name="Picture 2"/>
          <p:cNvPicPr>
            <a:picLocks noGrp="1" noChangeAspect="1" noChangeArrowheads="1"/>
          </p:cNvPicPr>
          <p:nvPr>
            <p:ph idx="1"/>
          </p:nvPr>
        </p:nvPicPr>
        <p:blipFill>
          <a:blip r:embed="rId2" cstate="print">
            <a:clrChange>
              <a:clrFrom>
                <a:srgbClr val="FFFFFF"/>
              </a:clrFrom>
              <a:clrTo>
                <a:srgbClr val="FFFFFF">
                  <a:alpha val="0"/>
                </a:srgbClr>
              </a:clrTo>
            </a:clrChange>
          </a:blip>
          <a:srcRect/>
          <a:stretch>
            <a:fillRect/>
          </a:stretch>
        </p:blipFill>
        <p:spPr bwMode="auto">
          <a:xfrm>
            <a:off x="539750" y="1268760"/>
            <a:ext cx="8147050" cy="3759365"/>
          </a:xfrm>
          <a:prstGeom prst="rect">
            <a:avLst/>
          </a:prstGeom>
          <a:noFill/>
          <a:ln w="9525">
            <a:noFill/>
            <a:miter lim="800000"/>
            <a:headEnd/>
            <a:tailEnd/>
          </a:ln>
        </p:spPr>
      </p:pic>
      <p:sp>
        <p:nvSpPr>
          <p:cNvPr id="4" name="頁尾版面配置區 3"/>
          <p:cNvSpPr>
            <a:spLocks noGrp="1"/>
          </p:cNvSpPr>
          <p:nvPr>
            <p:ph type="ftr" sz="quarter" idx="10"/>
          </p:nvPr>
        </p:nvSpPr>
        <p:spPr/>
        <p:txBody>
          <a:bodyPr/>
          <a:lstStyle/>
          <a:p>
            <a:r>
              <a:rPr lang="zh-TW" altLang="en-US" smtClean="0"/>
              <a:t>第</a:t>
            </a:r>
            <a:r>
              <a:rPr lang="en-US" altLang="zh-TW" smtClean="0"/>
              <a:t>14</a:t>
            </a:r>
            <a:r>
              <a:rPr lang="zh-TW" altLang="en-US" smtClean="0"/>
              <a:t>章 網路行銷的操作</a:t>
            </a:r>
            <a:endParaRPr lang="en-US" altLang="zh-TW"/>
          </a:p>
        </p:txBody>
      </p:sp>
      <p:sp>
        <p:nvSpPr>
          <p:cNvPr id="11" name="投影片編號版面配置區 10"/>
          <p:cNvSpPr>
            <a:spLocks noGrp="1"/>
          </p:cNvSpPr>
          <p:nvPr>
            <p:ph type="sldNum" sz="quarter" idx="11"/>
          </p:nvPr>
        </p:nvSpPr>
        <p:spPr/>
        <p:txBody>
          <a:bodyPr/>
          <a:lstStyle/>
          <a:p>
            <a:fld id="{A3DEC8BA-62D7-46A7-9980-A77EEE976E4E}" type="slidenum">
              <a:rPr lang="en-US" altLang="zh-TW" smtClean="0"/>
              <a:pPr/>
              <a:t>30</a:t>
            </a:fld>
            <a:r>
              <a:rPr lang="en-US" altLang="zh-TW" smtClean="0"/>
              <a:t> / 46</a:t>
            </a:r>
            <a:endParaRPr lang="en-US" altLang="zh-TW" dirty="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7"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zh-TW" altLang="en-US" sz="2400" dirty="0" smtClean="0">
                <a:solidFill>
                  <a:schemeClr val="accent6"/>
                </a:solidFill>
                <a:ea typeface="標楷體" pitchFamily="65" charset="-120"/>
              </a:rPr>
              <a:t>行動行銷</a:t>
            </a:r>
            <a:endParaRPr lang="ja-JP" altLang="en-US" sz="2400" dirty="0">
              <a:solidFill>
                <a:schemeClr val="accent6"/>
              </a:solidFill>
              <a:ea typeface="標楷體" pitchFamily="65" charset="-120"/>
            </a:endParaRPr>
          </a:p>
        </p:txBody>
      </p:sp>
      <p:sp>
        <p:nvSpPr>
          <p:cNvPr id="8" name="AutoShape 9"/>
          <p:cNvSpPr>
            <a:spLocks noChangeArrowheads="1"/>
          </p:cNvSpPr>
          <p:nvPr/>
        </p:nvSpPr>
        <p:spPr bwMode="auto">
          <a:xfrm rot="5400000">
            <a:off x="-738336" y="35192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a:bodyPr>
          <a:lstStyle/>
          <a:p>
            <a:r>
              <a:rPr lang="zh-TW" altLang="en-US" sz="2400" dirty="0" smtClean="0">
                <a:ea typeface="標楷體" pitchFamily="65" charset="-120"/>
              </a:rPr>
              <a:t>網路口碑</a:t>
            </a:r>
            <a:endParaRPr lang="ja-JP" altLang="en-US" sz="2400" dirty="0">
              <a:ea typeface="標楷體" pitchFamily="65" charset="-120"/>
            </a:endParaRPr>
          </a:p>
        </p:txBody>
      </p:sp>
      <p:sp>
        <p:nvSpPr>
          <p:cNvPr id="9" name="AutoShape 13"/>
          <p:cNvSpPr>
            <a:spLocks noChangeArrowheads="1"/>
          </p:cNvSpPr>
          <p:nvPr/>
        </p:nvSpPr>
        <p:spPr bwMode="auto">
          <a:xfrm rot="5400000">
            <a:off x="-738336" y="17190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fontScale="77500" lnSpcReduction="20000"/>
          </a:bodyPr>
          <a:lstStyle/>
          <a:p>
            <a:r>
              <a:rPr lang="zh-TW" altLang="en-US" sz="2400" dirty="0" smtClean="0">
                <a:solidFill>
                  <a:schemeClr val="accent6"/>
                </a:solidFill>
                <a:ea typeface="標楷體" pitchFamily="65" charset="-120"/>
              </a:rPr>
              <a:t>一對一網路行銷</a:t>
            </a:r>
            <a:endParaRPr lang="ja-JP" altLang="en-US" sz="2400" dirty="0">
              <a:solidFill>
                <a:schemeClr val="accent6"/>
              </a:solidFill>
              <a:ea typeface="標楷體" pitchFamily="65" charset="-12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chemeClr val="accent1"/>
                </a:solidFill>
              </a:rPr>
              <a:t>生活上的應用</a:t>
            </a:r>
            <a:endParaRPr lang="zh-TW" altLang="en-US" dirty="0">
              <a:solidFill>
                <a:schemeClr val="accent1"/>
              </a:solidFill>
            </a:endParaRPr>
          </a:p>
        </p:txBody>
      </p:sp>
      <p:sp>
        <p:nvSpPr>
          <p:cNvPr id="3" name="內容版面配置區 2"/>
          <p:cNvSpPr>
            <a:spLocks noGrp="1"/>
          </p:cNvSpPr>
          <p:nvPr>
            <p:ph idx="1"/>
          </p:nvPr>
        </p:nvSpPr>
        <p:spPr/>
        <p:txBody>
          <a:bodyPr/>
          <a:lstStyle/>
          <a:p>
            <a:r>
              <a:rPr lang="en-US" altLang="zh-TW" b="1" dirty="0" err="1" smtClean="0"/>
              <a:t>facebook</a:t>
            </a:r>
            <a:r>
              <a:rPr lang="en-US" altLang="zh-TW" b="1" dirty="0" smtClean="0"/>
              <a:t> </a:t>
            </a:r>
            <a:r>
              <a:rPr lang="zh-TW" altLang="en-US" b="1" dirty="0" smtClean="0"/>
              <a:t>與顯示型廣告</a:t>
            </a:r>
            <a:endParaRPr lang="en-US" altLang="zh-TW" b="1" dirty="0" smtClean="0"/>
          </a:p>
          <a:p>
            <a:endParaRPr lang="en-US" altLang="zh-TW" b="1" dirty="0" smtClean="0"/>
          </a:p>
          <a:p>
            <a:pPr lvl="1"/>
            <a:r>
              <a:rPr lang="en-US" altLang="zh-TW" dirty="0" err="1" smtClean="0"/>
              <a:t>Facebook</a:t>
            </a:r>
            <a:r>
              <a:rPr lang="en-US" altLang="zh-TW" dirty="0" smtClean="0"/>
              <a:t> </a:t>
            </a:r>
            <a:r>
              <a:rPr lang="zh-TW" altLang="en-US" dirty="0" smtClean="0"/>
              <a:t>已經擁有超過 </a:t>
            </a:r>
            <a:r>
              <a:rPr lang="en-US" altLang="zh-TW" dirty="0" smtClean="0"/>
              <a:t>10 </a:t>
            </a:r>
            <a:r>
              <a:rPr lang="zh-TW" altLang="en-US" dirty="0" smtClean="0"/>
              <a:t>億的使用者，挾著龐大使用者為後盾，超越 </a:t>
            </a:r>
            <a:r>
              <a:rPr lang="en-US" altLang="zh-TW" dirty="0" smtClean="0"/>
              <a:t>Yahoo! </a:t>
            </a:r>
            <a:r>
              <a:rPr lang="zh-TW" altLang="en-US" dirty="0" smtClean="0"/>
              <a:t>與 </a:t>
            </a:r>
            <a:r>
              <a:rPr lang="en-US" altLang="zh-TW" dirty="0" smtClean="0"/>
              <a:t>Google </a:t>
            </a:r>
            <a:r>
              <a:rPr lang="zh-TW" altLang="en-US" dirty="0" smtClean="0"/>
              <a:t>成為顯示型廣告的龍頭。有別於傳統橫幅廣告以文字為主的模式，顯示型廣告則是以圖像、動畫的形式呈現，</a:t>
            </a:r>
            <a:r>
              <a:rPr lang="en-US" altLang="zh-TW" dirty="0" err="1" smtClean="0"/>
              <a:t>facebook</a:t>
            </a:r>
            <a:r>
              <a:rPr lang="en-US" altLang="zh-TW" dirty="0" smtClean="0"/>
              <a:t> </a:t>
            </a:r>
            <a:r>
              <a:rPr lang="zh-TW" altLang="en-US" dirty="0" smtClean="0"/>
              <a:t>將使用者彼此之間推薦、朋友反應與連結點選的結果進行連結，能更精準地提供適合的廣告給使用者，大幅提高廣告的效果。</a:t>
            </a:r>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14</a:t>
            </a:r>
            <a:r>
              <a:rPr lang="zh-TW" altLang="en-US" smtClean="0"/>
              <a:t>章 網路行銷的操作</a:t>
            </a:r>
            <a:endParaRPr lang="en-US" altLang="zh-TW"/>
          </a:p>
        </p:txBody>
      </p:sp>
      <p:sp>
        <p:nvSpPr>
          <p:cNvPr id="12" name="投影片編號版面配置區 11"/>
          <p:cNvSpPr>
            <a:spLocks noGrp="1"/>
          </p:cNvSpPr>
          <p:nvPr>
            <p:ph type="sldNum" sz="quarter" idx="11"/>
          </p:nvPr>
        </p:nvSpPr>
        <p:spPr/>
        <p:txBody>
          <a:bodyPr/>
          <a:lstStyle/>
          <a:p>
            <a:fld id="{A3DEC8BA-62D7-46A7-9980-A77EEE976E4E}" type="slidenum">
              <a:rPr lang="en-US" altLang="zh-TW" smtClean="0"/>
              <a:pPr/>
              <a:t>31</a:t>
            </a:fld>
            <a:r>
              <a:rPr lang="en-US" altLang="zh-TW" smtClean="0"/>
              <a:t> / 46</a:t>
            </a:r>
            <a:endParaRPr lang="en-US" altLang="zh-TW" dirty="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7"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zh-TW" altLang="en-US" sz="2400" dirty="0" smtClean="0">
                <a:solidFill>
                  <a:schemeClr val="accent6"/>
                </a:solidFill>
                <a:ea typeface="標楷體" pitchFamily="65" charset="-120"/>
              </a:rPr>
              <a:t>行動行銷</a:t>
            </a:r>
            <a:endParaRPr lang="ja-JP" altLang="en-US" sz="2400" dirty="0">
              <a:solidFill>
                <a:schemeClr val="accent6"/>
              </a:solidFill>
              <a:ea typeface="標楷體" pitchFamily="65" charset="-120"/>
            </a:endParaRPr>
          </a:p>
        </p:txBody>
      </p:sp>
      <p:sp>
        <p:nvSpPr>
          <p:cNvPr id="8" name="AutoShape 9"/>
          <p:cNvSpPr>
            <a:spLocks noChangeArrowheads="1"/>
          </p:cNvSpPr>
          <p:nvPr/>
        </p:nvSpPr>
        <p:spPr bwMode="auto">
          <a:xfrm rot="5400000">
            <a:off x="-738336" y="35192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a:bodyPr>
          <a:lstStyle/>
          <a:p>
            <a:r>
              <a:rPr lang="zh-TW" altLang="en-US" sz="2400" dirty="0" smtClean="0">
                <a:ea typeface="標楷體" pitchFamily="65" charset="-120"/>
              </a:rPr>
              <a:t>網路口碑</a:t>
            </a:r>
            <a:endParaRPr lang="ja-JP" altLang="en-US" sz="2400" dirty="0">
              <a:ea typeface="標楷體" pitchFamily="65" charset="-120"/>
            </a:endParaRPr>
          </a:p>
        </p:txBody>
      </p:sp>
      <p:sp>
        <p:nvSpPr>
          <p:cNvPr id="9" name="AutoShape 13"/>
          <p:cNvSpPr>
            <a:spLocks noChangeArrowheads="1"/>
          </p:cNvSpPr>
          <p:nvPr/>
        </p:nvSpPr>
        <p:spPr bwMode="auto">
          <a:xfrm rot="5400000">
            <a:off x="-738336" y="17190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fontScale="77500" lnSpcReduction="20000"/>
          </a:bodyPr>
          <a:lstStyle/>
          <a:p>
            <a:r>
              <a:rPr lang="zh-TW" altLang="en-US" sz="2400" dirty="0" smtClean="0">
                <a:solidFill>
                  <a:schemeClr val="accent6"/>
                </a:solidFill>
                <a:ea typeface="標楷體" pitchFamily="65" charset="-120"/>
              </a:rPr>
              <a:t>一對一網路行銷</a:t>
            </a:r>
            <a:endParaRPr lang="ja-JP" altLang="en-US" sz="2400" dirty="0">
              <a:solidFill>
                <a:schemeClr val="accent6"/>
              </a:solidFill>
              <a:ea typeface="標楷體" pitchFamily="65" charset="-12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網路口碑的推行方式</a:t>
            </a:r>
            <a:endParaRPr lang="zh-TW" altLang="en-US" dirty="0"/>
          </a:p>
        </p:txBody>
      </p:sp>
      <p:sp>
        <p:nvSpPr>
          <p:cNvPr id="3" name="內容版面配置區 2"/>
          <p:cNvSpPr>
            <a:spLocks noGrp="1"/>
          </p:cNvSpPr>
          <p:nvPr>
            <p:ph idx="1"/>
          </p:nvPr>
        </p:nvSpPr>
        <p:spPr/>
        <p:txBody>
          <a:bodyPr/>
          <a:lstStyle/>
          <a:p>
            <a:r>
              <a:rPr lang="zh-TW" altLang="en-US" b="1" dirty="0" smtClean="0">
                <a:solidFill>
                  <a:srgbClr val="C00000"/>
                </a:solidFill>
              </a:rPr>
              <a:t>顧客推薦方案</a:t>
            </a:r>
          </a:p>
          <a:p>
            <a:pPr lvl="1"/>
            <a:r>
              <a:rPr lang="zh-TW" altLang="en-US" dirty="0" smtClean="0"/>
              <a:t>顧客推薦方案又稱為推薦獎勵方案，透過獎品、獎金或其他獎勵方式來鼓勵現有顧客向其他的顧客推薦產品，藉此讓顧客產生推薦的行為。</a:t>
            </a:r>
            <a:endParaRPr lang="en-US" altLang="zh-TW" dirty="0" smtClean="0"/>
          </a:p>
          <a:p>
            <a:r>
              <a:rPr lang="zh-TW" altLang="en-US" b="1" dirty="0" smtClean="0">
                <a:solidFill>
                  <a:srgbClr val="C00000"/>
                </a:solidFill>
              </a:rPr>
              <a:t>網路口碑的推行</a:t>
            </a:r>
          </a:p>
          <a:p>
            <a:pPr lvl="1"/>
            <a:r>
              <a:rPr lang="zh-TW" altLang="en-US" dirty="0" smtClean="0"/>
              <a:t>口碑活動可以透過 </a:t>
            </a:r>
            <a:r>
              <a:rPr lang="en-US" altLang="zh-TW" dirty="0" smtClean="0"/>
              <a:t>5T </a:t>
            </a:r>
            <a:r>
              <a:rPr lang="zh-TW" altLang="en-US" dirty="0" smtClean="0"/>
              <a:t>的步驟來推行，包括</a:t>
            </a:r>
            <a:endParaRPr lang="en-US" altLang="zh-TW" dirty="0" smtClean="0"/>
          </a:p>
          <a:p>
            <a:pPr lvl="2"/>
            <a:r>
              <a:rPr lang="zh-TW" altLang="en-US" dirty="0" smtClean="0"/>
              <a:t>找出談論者 </a:t>
            </a:r>
            <a:r>
              <a:rPr lang="en-US" altLang="zh-TW" dirty="0" smtClean="0"/>
              <a:t>(Talker)</a:t>
            </a:r>
          </a:p>
          <a:p>
            <a:pPr lvl="2"/>
            <a:r>
              <a:rPr lang="zh-TW" altLang="en-US" dirty="0" smtClean="0"/>
              <a:t>設計話題 </a:t>
            </a:r>
            <a:r>
              <a:rPr lang="en-US" altLang="zh-TW" dirty="0" smtClean="0"/>
              <a:t>(Topic)</a:t>
            </a:r>
          </a:p>
          <a:p>
            <a:pPr lvl="2"/>
            <a:r>
              <a:rPr lang="zh-TW" altLang="en-US" dirty="0" smtClean="0"/>
              <a:t>善用工具 </a:t>
            </a:r>
            <a:r>
              <a:rPr lang="en-US" altLang="zh-TW" dirty="0" smtClean="0"/>
              <a:t>(Tool)</a:t>
            </a:r>
          </a:p>
          <a:p>
            <a:pPr lvl="2"/>
            <a:r>
              <a:rPr lang="zh-TW" altLang="en-US" dirty="0" smtClean="0"/>
              <a:t>主動參與 </a:t>
            </a:r>
            <a:r>
              <a:rPr lang="en-US" altLang="zh-TW" dirty="0" smtClean="0"/>
              <a:t>(Taking Part) </a:t>
            </a:r>
          </a:p>
          <a:p>
            <a:pPr lvl="2"/>
            <a:r>
              <a:rPr lang="zh-TW" altLang="en-US" dirty="0" smtClean="0"/>
              <a:t>持續追蹤 </a:t>
            </a:r>
            <a:r>
              <a:rPr lang="en-US" altLang="zh-TW" dirty="0" smtClean="0"/>
              <a:t>(Tracking)</a:t>
            </a:r>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14</a:t>
            </a:r>
            <a:r>
              <a:rPr lang="zh-TW" altLang="en-US" smtClean="0"/>
              <a:t>章 網路行銷的操作</a:t>
            </a:r>
            <a:endParaRPr lang="en-US" altLang="zh-TW"/>
          </a:p>
        </p:txBody>
      </p:sp>
      <p:sp>
        <p:nvSpPr>
          <p:cNvPr id="10" name="投影片編號版面配置區 9"/>
          <p:cNvSpPr>
            <a:spLocks noGrp="1"/>
          </p:cNvSpPr>
          <p:nvPr>
            <p:ph type="sldNum" sz="quarter" idx="11"/>
          </p:nvPr>
        </p:nvSpPr>
        <p:spPr/>
        <p:txBody>
          <a:bodyPr/>
          <a:lstStyle/>
          <a:p>
            <a:fld id="{A3DEC8BA-62D7-46A7-9980-A77EEE976E4E}" type="slidenum">
              <a:rPr lang="en-US" altLang="zh-TW" smtClean="0"/>
              <a:pPr/>
              <a:t>32</a:t>
            </a:fld>
            <a:r>
              <a:rPr lang="en-US" altLang="zh-TW" smtClean="0"/>
              <a:t> / 46</a:t>
            </a:r>
            <a:endParaRPr lang="en-US" altLang="zh-TW" dirty="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7"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zh-TW" altLang="en-US" sz="2400" dirty="0" smtClean="0">
                <a:solidFill>
                  <a:schemeClr val="accent6"/>
                </a:solidFill>
                <a:ea typeface="標楷體" pitchFamily="65" charset="-120"/>
              </a:rPr>
              <a:t>行動行銷</a:t>
            </a:r>
            <a:endParaRPr lang="ja-JP" altLang="en-US" sz="2400" dirty="0">
              <a:solidFill>
                <a:schemeClr val="accent6"/>
              </a:solidFill>
              <a:ea typeface="標楷體" pitchFamily="65" charset="-120"/>
            </a:endParaRPr>
          </a:p>
        </p:txBody>
      </p:sp>
      <p:sp>
        <p:nvSpPr>
          <p:cNvPr id="8" name="AutoShape 9"/>
          <p:cNvSpPr>
            <a:spLocks noChangeArrowheads="1"/>
          </p:cNvSpPr>
          <p:nvPr/>
        </p:nvSpPr>
        <p:spPr bwMode="auto">
          <a:xfrm rot="5400000">
            <a:off x="-738336" y="35192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a:bodyPr>
          <a:lstStyle/>
          <a:p>
            <a:r>
              <a:rPr lang="zh-TW" altLang="en-US" sz="2400" dirty="0" smtClean="0">
                <a:ea typeface="標楷體" pitchFamily="65" charset="-120"/>
              </a:rPr>
              <a:t>網路口碑</a:t>
            </a:r>
            <a:endParaRPr lang="ja-JP" altLang="en-US" sz="2400" dirty="0">
              <a:ea typeface="標楷體" pitchFamily="65" charset="-120"/>
            </a:endParaRPr>
          </a:p>
        </p:txBody>
      </p:sp>
      <p:sp>
        <p:nvSpPr>
          <p:cNvPr id="9" name="AutoShape 13"/>
          <p:cNvSpPr>
            <a:spLocks noChangeArrowheads="1"/>
          </p:cNvSpPr>
          <p:nvPr/>
        </p:nvSpPr>
        <p:spPr bwMode="auto">
          <a:xfrm rot="5400000">
            <a:off x="-738336" y="17190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fontScale="77500" lnSpcReduction="20000"/>
          </a:bodyPr>
          <a:lstStyle/>
          <a:p>
            <a:r>
              <a:rPr lang="zh-TW" altLang="en-US" sz="2400" dirty="0" smtClean="0">
                <a:solidFill>
                  <a:schemeClr val="accent6"/>
                </a:solidFill>
                <a:ea typeface="標楷體" pitchFamily="65" charset="-120"/>
              </a:rPr>
              <a:t>一對一網路行銷</a:t>
            </a:r>
            <a:endParaRPr lang="ja-JP" altLang="en-US" sz="2400" dirty="0">
              <a:solidFill>
                <a:schemeClr val="accent6"/>
              </a:solidFill>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dissolve">
                                      <p:cBhvr>
                                        <p:cTn id="10" dur="500"/>
                                        <p:tgtEl>
                                          <p:spTgt spid="3">
                                            <p:txEl>
                                              <p:pRg st="3" end="3"/>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dissolve">
                                      <p:cBhvr>
                                        <p:cTn id="13" dur="500"/>
                                        <p:tgtEl>
                                          <p:spTgt spid="3">
                                            <p:txEl>
                                              <p:pRg st="4" end="4"/>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dissolve">
                                      <p:cBhvr>
                                        <p:cTn id="16" dur="500"/>
                                        <p:tgtEl>
                                          <p:spTgt spid="3">
                                            <p:txEl>
                                              <p:pRg st="5" end="5"/>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dissolve">
                                      <p:cBhvr>
                                        <p:cTn id="19" dur="500"/>
                                        <p:tgtEl>
                                          <p:spTgt spid="3">
                                            <p:txEl>
                                              <p:pRg st="6" end="6"/>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dissolve">
                                      <p:cBhvr>
                                        <p:cTn id="22" dur="500"/>
                                        <p:tgtEl>
                                          <p:spTgt spid="3">
                                            <p:txEl>
                                              <p:pRg st="7" end="7"/>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dissolve">
                                      <p:cBhvr>
                                        <p:cTn id="2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口碑活動的推行</a:t>
            </a:r>
            <a:endParaRPr lang="zh-TW" altLang="en-US" dirty="0"/>
          </a:p>
        </p:txBody>
      </p:sp>
      <p:pic>
        <p:nvPicPr>
          <p:cNvPr id="10" name="Picture 2"/>
          <p:cNvPicPr>
            <a:picLocks noGrp="1" noChangeAspect="1" noChangeArrowheads="1"/>
          </p:cNvPicPr>
          <p:nvPr>
            <p:ph idx="1"/>
          </p:nvPr>
        </p:nvPicPr>
        <p:blipFill>
          <a:blip r:embed="rId2" cstate="print">
            <a:clrChange>
              <a:clrFrom>
                <a:srgbClr val="FFFFFF"/>
              </a:clrFrom>
              <a:clrTo>
                <a:srgbClr val="FFFFFF">
                  <a:alpha val="0"/>
                </a:srgbClr>
              </a:clrTo>
            </a:clrChange>
          </a:blip>
          <a:srcRect/>
          <a:stretch>
            <a:fillRect/>
          </a:stretch>
        </p:blipFill>
        <p:spPr bwMode="auto">
          <a:xfrm>
            <a:off x="539750" y="1357743"/>
            <a:ext cx="8147050" cy="3583425"/>
          </a:xfrm>
          <a:prstGeom prst="rect">
            <a:avLst/>
          </a:prstGeom>
          <a:noFill/>
          <a:ln w="9525">
            <a:noFill/>
            <a:miter lim="800000"/>
            <a:headEnd/>
            <a:tailEnd/>
          </a:ln>
        </p:spPr>
      </p:pic>
      <p:sp>
        <p:nvSpPr>
          <p:cNvPr id="4" name="頁尾版面配置區 3"/>
          <p:cNvSpPr>
            <a:spLocks noGrp="1"/>
          </p:cNvSpPr>
          <p:nvPr>
            <p:ph type="ftr" sz="quarter" idx="10"/>
          </p:nvPr>
        </p:nvSpPr>
        <p:spPr/>
        <p:txBody>
          <a:bodyPr/>
          <a:lstStyle/>
          <a:p>
            <a:r>
              <a:rPr lang="zh-TW" altLang="en-US" smtClean="0"/>
              <a:t>第</a:t>
            </a:r>
            <a:r>
              <a:rPr lang="en-US" altLang="zh-TW" smtClean="0"/>
              <a:t>14</a:t>
            </a:r>
            <a:r>
              <a:rPr lang="zh-TW" altLang="en-US" smtClean="0"/>
              <a:t>章 網路行銷的操作</a:t>
            </a:r>
            <a:endParaRPr lang="en-US" altLang="zh-TW"/>
          </a:p>
        </p:txBody>
      </p:sp>
      <p:sp>
        <p:nvSpPr>
          <p:cNvPr id="11" name="投影片編號版面配置區 10"/>
          <p:cNvSpPr>
            <a:spLocks noGrp="1"/>
          </p:cNvSpPr>
          <p:nvPr>
            <p:ph type="sldNum" sz="quarter" idx="11"/>
          </p:nvPr>
        </p:nvSpPr>
        <p:spPr/>
        <p:txBody>
          <a:bodyPr/>
          <a:lstStyle/>
          <a:p>
            <a:fld id="{A3DEC8BA-62D7-46A7-9980-A77EEE976E4E}" type="slidenum">
              <a:rPr lang="en-US" altLang="zh-TW" smtClean="0"/>
              <a:pPr/>
              <a:t>33</a:t>
            </a:fld>
            <a:r>
              <a:rPr lang="en-US" altLang="zh-TW" smtClean="0"/>
              <a:t> / 46</a:t>
            </a:r>
            <a:endParaRPr lang="en-US" altLang="zh-TW" dirty="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7"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zh-TW" altLang="en-US" sz="2400" dirty="0" smtClean="0">
                <a:solidFill>
                  <a:schemeClr val="accent6"/>
                </a:solidFill>
                <a:ea typeface="標楷體" pitchFamily="65" charset="-120"/>
              </a:rPr>
              <a:t>行動行銷</a:t>
            </a:r>
            <a:endParaRPr lang="ja-JP" altLang="en-US" sz="2400" dirty="0">
              <a:solidFill>
                <a:schemeClr val="accent6"/>
              </a:solidFill>
              <a:ea typeface="標楷體" pitchFamily="65" charset="-120"/>
            </a:endParaRPr>
          </a:p>
        </p:txBody>
      </p:sp>
      <p:sp>
        <p:nvSpPr>
          <p:cNvPr id="8" name="AutoShape 9"/>
          <p:cNvSpPr>
            <a:spLocks noChangeArrowheads="1"/>
          </p:cNvSpPr>
          <p:nvPr/>
        </p:nvSpPr>
        <p:spPr bwMode="auto">
          <a:xfrm rot="5400000">
            <a:off x="-738336" y="35192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a:bodyPr>
          <a:lstStyle/>
          <a:p>
            <a:r>
              <a:rPr lang="zh-TW" altLang="en-US" sz="2400" dirty="0" smtClean="0">
                <a:ea typeface="標楷體" pitchFamily="65" charset="-120"/>
              </a:rPr>
              <a:t>網路口碑</a:t>
            </a:r>
            <a:endParaRPr lang="ja-JP" altLang="en-US" sz="2400" dirty="0">
              <a:ea typeface="標楷體" pitchFamily="65" charset="-120"/>
            </a:endParaRPr>
          </a:p>
        </p:txBody>
      </p:sp>
      <p:sp>
        <p:nvSpPr>
          <p:cNvPr id="9" name="AutoShape 13"/>
          <p:cNvSpPr>
            <a:spLocks noChangeArrowheads="1"/>
          </p:cNvSpPr>
          <p:nvPr/>
        </p:nvSpPr>
        <p:spPr bwMode="auto">
          <a:xfrm rot="5400000">
            <a:off x="-738336" y="17190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fontScale="77500" lnSpcReduction="20000"/>
          </a:bodyPr>
          <a:lstStyle/>
          <a:p>
            <a:r>
              <a:rPr lang="zh-TW" altLang="en-US" sz="2400" dirty="0" smtClean="0">
                <a:solidFill>
                  <a:schemeClr val="accent6"/>
                </a:solidFill>
                <a:ea typeface="標楷體" pitchFamily="65" charset="-120"/>
              </a:rPr>
              <a:t>一對一網路行銷</a:t>
            </a:r>
            <a:endParaRPr lang="ja-JP" altLang="en-US" sz="2400" dirty="0">
              <a:solidFill>
                <a:schemeClr val="accent6"/>
              </a:solidFill>
              <a:ea typeface="標楷體" pitchFamily="65" charset="-12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口碑衡量方式</a:t>
            </a:r>
            <a:endParaRPr lang="zh-TW" altLang="en-US" dirty="0"/>
          </a:p>
        </p:txBody>
      </p:sp>
      <p:pic>
        <p:nvPicPr>
          <p:cNvPr id="166913" name="Picture 1"/>
          <p:cNvPicPr>
            <a:picLocks noGrp="1" noChangeAspect="1" noChangeArrowheads="1"/>
          </p:cNvPicPr>
          <p:nvPr>
            <p:ph idx="1"/>
          </p:nvPr>
        </p:nvPicPr>
        <p:blipFill>
          <a:blip r:embed="rId2" cstate="print">
            <a:clrChange>
              <a:clrFrom>
                <a:srgbClr val="FFFFFF"/>
              </a:clrFrom>
              <a:clrTo>
                <a:srgbClr val="FFFFFF">
                  <a:alpha val="0"/>
                </a:srgbClr>
              </a:clrTo>
            </a:clrChange>
          </a:blip>
          <a:srcRect/>
          <a:stretch>
            <a:fillRect/>
          </a:stretch>
        </p:blipFill>
        <p:spPr bwMode="auto">
          <a:xfrm>
            <a:off x="539750" y="1484784"/>
            <a:ext cx="8147050" cy="3309410"/>
          </a:xfrm>
          <a:prstGeom prst="rect">
            <a:avLst/>
          </a:prstGeom>
          <a:noFill/>
          <a:ln w="9525">
            <a:noFill/>
            <a:miter lim="800000"/>
            <a:headEnd/>
            <a:tailEnd/>
          </a:ln>
        </p:spPr>
      </p:pic>
      <p:sp>
        <p:nvSpPr>
          <p:cNvPr id="4" name="頁尾版面配置區 3"/>
          <p:cNvSpPr>
            <a:spLocks noGrp="1"/>
          </p:cNvSpPr>
          <p:nvPr>
            <p:ph type="ftr" sz="quarter" idx="10"/>
          </p:nvPr>
        </p:nvSpPr>
        <p:spPr/>
        <p:txBody>
          <a:bodyPr/>
          <a:lstStyle/>
          <a:p>
            <a:r>
              <a:rPr lang="zh-TW" altLang="en-US" smtClean="0"/>
              <a:t>第</a:t>
            </a:r>
            <a:r>
              <a:rPr lang="en-US" altLang="zh-TW" smtClean="0"/>
              <a:t>14</a:t>
            </a:r>
            <a:r>
              <a:rPr lang="zh-TW" altLang="en-US" smtClean="0"/>
              <a:t>章 網路行銷的操作</a:t>
            </a:r>
            <a:endParaRPr lang="en-US" altLang="zh-TW"/>
          </a:p>
        </p:txBody>
      </p:sp>
      <p:sp>
        <p:nvSpPr>
          <p:cNvPr id="11" name="投影片編號版面配置區 10"/>
          <p:cNvSpPr>
            <a:spLocks noGrp="1"/>
          </p:cNvSpPr>
          <p:nvPr>
            <p:ph type="sldNum" sz="quarter" idx="11"/>
          </p:nvPr>
        </p:nvSpPr>
        <p:spPr/>
        <p:txBody>
          <a:bodyPr/>
          <a:lstStyle/>
          <a:p>
            <a:fld id="{A3DEC8BA-62D7-46A7-9980-A77EEE976E4E}" type="slidenum">
              <a:rPr lang="en-US" altLang="zh-TW" smtClean="0"/>
              <a:pPr/>
              <a:t>34</a:t>
            </a:fld>
            <a:r>
              <a:rPr lang="en-US" altLang="zh-TW" smtClean="0"/>
              <a:t> / 46</a:t>
            </a:r>
            <a:endParaRPr lang="en-US" altLang="zh-TW" dirty="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7"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zh-TW" altLang="en-US" sz="2400" dirty="0" smtClean="0">
                <a:solidFill>
                  <a:schemeClr val="accent6"/>
                </a:solidFill>
                <a:ea typeface="標楷體" pitchFamily="65" charset="-120"/>
              </a:rPr>
              <a:t>行動行銷</a:t>
            </a:r>
            <a:endParaRPr lang="ja-JP" altLang="en-US" sz="2400" dirty="0">
              <a:solidFill>
                <a:schemeClr val="accent6"/>
              </a:solidFill>
              <a:ea typeface="標楷體" pitchFamily="65" charset="-120"/>
            </a:endParaRPr>
          </a:p>
        </p:txBody>
      </p:sp>
      <p:sp>
        <p:nvSpPr>
          <p:cNvPr id="8" name="AutoShape 9"/>
          <p:cNvSpPr>
            <a:spLocks noChangeArrowheads="1"/>
          </p:cNvSpPr>
          <p:nvPr/>
        </p:nvSpPr>
        <p:spPr bwMode="auto">
          <a:xfrm rot="5400000">
            <a:off x="-738336" y="35192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a:bodyPr>
          <a:lstStyle/>
          <a:p>
            <a:r>
              <a:rPr lang="zh-TW" altLang="en-US" sz="2400" dirty="0" smtClean="0">
                <a:ea typeface="標楷體" pitchFamily="65" charset="-120"/>
              </a:rPr>
              <a:t>網路口碑</a:t>
            </a:r>
            <a:endParaRPr lang="ja-JP" altLang="en-US" sz="2400" dirty="0">
              <a:ea typeface="標楷體" pitchFamily="65" charset="-120"/>
            </a:endParaRPr>
          </a:p>
        </p:txBody>
      </p:sp>
      <p:sp>
        <p:nvSpPr>
          <p:cNvPr id="9" name="AutoShape 13"/>
          <p:cNvSpPr>
            <a:spLocks noChangeArrowheads="1"/>
          </p:cNvSpPr>
          <p:nvPr/>
        </p:nvSpPr>
        <p:spPr bwMode="auto">
          <a:xfrm rot="5400000">
            <a:off x="-738336" y="17190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fontScale="77500" lnSpcReduction="20000"/>
          </a:bodyPr>
          <a:lstStyle/>
          <a:p>
            <a:r>
              <a:rPr lang="zh-TW" altLang="en-US" sz="2400" dirty="0" smtClean="0">
                <a:solidFill>
                  <a:schemeClr val="accent6"/>
                </a:solidFill>
                <a:ea typeface="標楷體" pitchFamily="65" charset="-120"/>
              </a:rPr>
              <a:t>一對一網路行銷</a:t>
            </a:r>
            <a:endParaRPr lang="ja-JP" altLang="en-US" sz="2400" dirty="0">
              <a:solidFill>
                <a:schemeClr val="accent6"/>
              </a:solidFill>
              <a:ea typeface="標楷體" pitchFamily="65" charset="-12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chemeClr val="accent1"/>
                </a:solidFill>
              </a:rPr>
              <a:t>生活上的應用</a:t>
            </a:r>
            <a:endParaRPr lang="zh-TW" altLang="en-US" dirty="0">
              <a:solidFill>
                <a:schemeClr val="accent1"/>
              </a:solidFill>
            </a:endParaRPr>
          </a:p>
        </p:txBody>
      </p:sp>
      <p:sp>
        <p:nvSpPr>
          <p:cNvPr id="3" name="內容版面配置區 2"/>
          <p:cNvSpPr>
            <a:spLocks noGrp="1"/>
          </p:cNvSpPr>
          <p:nvPr>
            <p:ph idx="1"/>
          </p:nvPr>
        </p:nvSpPr>
        <p:spPr/>
        <p:txBody>
          <a:bodyPr/>
          <a:lstStyle/>
          <a:p>
            <a:r>
              <a:rPr lang="en-US" altLang="zh-TW" b="1" dirty="0" err="1" smtClean="0"/>
              <a:t>Spotify</a:t>
            </a:r>
            <a:endParaRPr lang="en-US" altLang="zh-TW" b="1" dirty="0" smtClean="0"/>
          </a:p>
          <a:p>
            <a:pPr lvl="1"/>
            <a:r>
              <a:rPr lang="zh-TW" altLang="en-US" dirty="0" smtClean="0"/>
              <a:t>在歐美受歡迎的串流音樂服務平台</a:t>
            </a:r>
            <a:r>
              <a:rPr lang="en-US" altLang="zh-TW" dirty="0" err="1" smtClean="0"/>
              <a:t>Spotify</a:t>
            </a:r>
            <a:r>
              <a:rPr lang="en-US" altLang="zh-TW" dirty="0" smtClean="0"/>
              <a:t> (</a:t>
            </a:r>
            <a:r>
              <a:rPr lang="zh-TW" altLang="en-US" dirty="0" smtClean="0"/>
              <a:t>如圖 </a:t>
            </a:r>
            <a:r>
              <a:rPr lang="en-US" altLang="zh-TW" dirty="0" smtClean="0"/>
              <a:t>14-3)</a:t>
            </a:r>
            <a:r>
              <a:rPr lang="zh-TW" altLang="en-US" dirty="0" smtClean="0"/>
              <a:t>，於 </a:t>
            </a:r>
            <a:r>
              <a:rPr lang="en-US" altLang="zh-TW" dirty="0" smtClean="0"/>
              <a:t>2013 </a:t>
            </a:r>
            <a:r>
              <a:rPr lang="zh-TW" altLang="en-US" dirty="0" smtClean="0"/>
              <a:t>年 </a:t>
            </a:r>
            <a:r>
              <a:rPr lang="en-US" altLang="zh-TW" dirty="0" smtClean="0"/>
              <a:t>9 </a:t>
            </a:r>
            <a:r>
              <a:rPr lang="zh-TW" altLang="en-US" dirty="0" smtClean="0"/>
              <a:t>月進軍台灣。提供個人化的音樂推薦功能是</a:t>
            </a:r>
            <a:r>
              <a:rPr lang="en-US" altLang="zh-TW" dirty="0" err="1" smtClean="0"/>
              <a:t>Spotify</a:t>
            </a:r>
            <a:r>
              <a:rPr lang="en-US" altLang="zh-TW" dirty="0" smtClean="0"/>
              <a:t> </a:t>
            </a:r>
            <a:r>
              <a:rPr lang="zh-TW" altLang="en-US" dirty="0" smtClean="0"/>
              <a:t>能脫穎而出的主要因素，分析使用者的聆聽紀錄，找出每位使用者的喜好，進而做出最準確的音樂推薦，以吸引全球眾多樂迷使用。</a:t>
            </a:r>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14</a:t>
            </a:r>
            <a:r>
              <a:rPr lang="zh-TW" altLang="en-US" smtClean="0"/>
              <a:t>章 網路行銷的操作</a:t>
            </a:r>
            <a:endParaRPr lang="en-US" altLang="zh-TW"/>
          </a:p>
        </p:txBody>
      </p:sp>
      <p:sp>
        <p:nvSpPr>
          <p:cNvPr id="12" name="投影片編號版面配置區 11"/>
          <p:cNvSpPr>
            <a:spLocks noGrp="1"/>
          </p:cNvSpPr>
          <p:nvPr>
            <p:ph type="sldNum" sz="quarter" idx="11"/>
          </p:nvPr>
        </p:nvSpPr>
        <p:spPr/>
        <p:txBody>
          <a:bodyPr/>
          <a:lstStyle/>
          <a:p>
            <a:fld id="{A3DEC8BA-62D7-46A7-9980-A77EEE976E4E}" type="slidenum">
              <a:rPr lang="en-US" altLang="zh-TW" smtClean="0"/>
              <a:pPr/>
              <a:t>35</a:t>
            </a:fld>
            <a:r>
              <a:rPr lang="en-US" altLang="zh-TW" smtClean="0"/>
              <a:t> / 46</a:t>
            </a:r>
            <a:endParaRPr lang="en-US" altLang="zh-TW" dirty="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7"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zh-TW" altLang="en-US" sz="2400" dirty="0" smtClean="0">
                <a:solidFill>
                  <a:schemeClr val="accent6"/>
                </a:solidFill>
                <a:ea typeface="標楷體" pitchFamily="65" charset="-120"/>
              </a:rPr>
              <a:t>行動行銷</a:t>
            </a:r>
            <a:endParaRPr lang="ja-JP" altLang="en-US" sz="2400" dirty="0">
              <a:solidFill>
                <a:schemeClr val="accent6"/>
              </a:solidFill>
              <a:ea typeface="標楷體" pitchFamily="65" charset="-120"/>
            </a:endParaRPr>
          </a:p>
        </p:txBody>
      </p:sp>
      <p:sp>
        <p:nvSpPr>
          <p:cNvPr id="8" name="AutoShape 9"/>
          <p:cNvSpPr>
            <a:spLocks noChangeArrowheads="1"/>
          </p:cNvSpPr>
          <p:nvPr/>
        </p:nvSpPr>
        <p:spPr bwMode="auto">
          <a:xfrm rot="5400000">
            <a:off x="-738336" y="35192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a:bodyPr>
          <a:lstStyle/>
          <a:p>
            <a:r>
              <a:rPr lang="zh-TW" altLang="en-US" sz="2400" dirty="0" smtClean="0">
                <a:ea typeface="標楷體" pitchFamily="65" charset="-120"/>
              </a:rPr>
              <a:t>網路口碑</a:t>
            </a:r>
            <a:endParaRPr lang="ja-JP" altLang="en-US" sz="2400" dirty="0">
              <a:ea typeface="標楷體" pitchFamily="65" charset="-120"/>
            </a:endParaRPr>
          </a:p>
        </p:txBody>
      </p:sp>
      <p:sp>
        <p:nvSpPr>
          <p:cNvPr id="9" name="AutoShape 13"/>
          <p:cNvSpPr>
            <a:spLocks noChangeArrowheads="1"/>
          </p:cNvSpPr>
          <p:nvPr/>
        </p:nvSpPr>
        <p:spPr bwMode="auto">
          <a:xfrm rot="5400000">
            <a:off x="-738336" y="17190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fontScale="77500" lnSpcReduction="20000"/>
          </a:bodyPr>
          <a:lstStyle/>
          <a:p>
            <a:r>
              <a:rPr lang="zh-TW" altLang="en-US" sz="2400" dirty="0" smtClean="0">
                <a:solidFill>
                  <a:schemeClr val="accent6"/>
                </a:solidFill>
                <a:ea typeface="標楷體" pitchFamily="65" charset="-120"/>
              </a:rPr>
              <a:t>一對一網路行銷</a:t>
            </a:r>
            <a:endParaRPr lang="ja-JP" altLang="en-US" sz="2400" dirty="0">
              <a:solidFill>
                <a:schemeClr val="accent6"/>
              </a:solidFill>
              <a:ea typeface="標楷體" pitchFamily="65" charset="-120"/>
            </a:endParaRPr>
          </a:p>
        </p:txBody>
      </p:sp>
      <p:pic>
        <p:nvPicPr>
          <p:cNvPr id="165889" name="圖片 1"/>
          <p:cNvPicPr>
            <a:picLocks noChangeAspect="1" noChangeArrowheads="1"/>
          </p:cNvPicPr>
          <p:nvPr/>
        </p:nvPicPr>
        <p:blipFill>
          <a:blip r:embed="rId2" cstate="print"/>
          <a:srcRect l="1263" t="8038" r="7414" b="5145"/>
          <a:stretch>
            <a:fillRect/>
          </a:stretch>
        </p:blipFill>
        <p:spPr bwMode="auto">
          <a:xfrm>
            <a:off x="2297959" y="3573016"/>
            <a:ext cx="5010345" cy="2679260"/>
          </a:xfrm>
          <a:prstGeom prst="rect">
            <a:avLst/>
          </a:prstGeom>
          <a:noFill/>
          <a:ln w="9525">
            <a:solidFill>
              <a:schemeClr val="accent1"/>
            </a:solidFill>
            <a:miter lim="800000"/>
            <a:headEnd/>
            <a:tailEnd/>
          </a:ln>
        </p:spPr>
      </p:pic>
      <p:sp>
        <p:nvSpPr>
          <p:cNvPr id="11" name="矩形 10"/>
          <p:cNvSpPr/>
          <p:nvPr/>
        </p:nvSpPr>
        <p:spPr>
          <a:xfrm>
            <a:off x="2195736" y="6237312"/>
            <a:ext cx="5374164" cy="369332"/>
          </a:xfrm>
          <a:prstGeom prst="rect">
            <a:avLst/>
          </a:prstGeom>
        </p:spPr>
        <p:txBody>
          <a:bodyPr wrap="none">
            <a:spAutoFit/>
          </a:bodyPr>
          <a:lstStyle/>
          <a:p>
            <a:r>
              <a:rPr lang="zh-TW" altLang="en-US" dirty="0" smtClean="0"/>
              <a:t>圖 </a:t>
            </a:r>
            <a:r>
              <a:rPr lang="en-US" altLang="zh-TW" dirty="0" smtClean="0"/>
              <a:t>14-3</a:t>
            </a:r>
            <a:r>
              <a:rPr lang="zh-TW" altLang="en-US" dirty="0" smtClean="0"/>
              <a:t>　</a:t>
            </a:r>
            <a:r>
              <a:rPr lang="en-US" altLang="zh-TW" dirty="0" err="1" smtClean="0"/>
              <a:t>Spotify</a:t>
            </a:r>
            <a:r>
              <a:rPr lang="en-US" altLang="zh-TW" dirty="0" smtClean="0"/>
              <a:t> </a:t>
            </a:r>
            <a:r>
              <a:rPr lang="zh-TW" altLang="en-US" dirty="0" smtClean="0"/>
              <a:t>首頁 </a:t>
            </a:r>
            <a:r>
              <a:rPr lang="en-US" altLang="zh-TW" dirty="0" smtClean="0"/>
              <a:t>(</a:t>
            </a:r>
            <a:r>
              <a:rPr lang="en-US" altLang="zh-TW" dirty="0" smtClean="0">
                <a:hlinkClick r:id="rId3"/>
              </a:rPr>
              <a:t>https://www.spotify.com/tw/</a:t>
            </a:r>
            <a:r>
              <a:rPr lang="en-US" altLang="zh-TW" dirty="0" smtClean="0"/>
              <a:t>)</a:t>
            </a:r>
            <a:endParaRPr lang="zh-TW" altLang="en-US" dirty="0"/>
          </a:p>
        </p:txBody>
      </p:sp>
      <p:sp>
        <p:nvSpPr>
          <p:cNvPr id="13" name="文字方塊 12"/>
          <p:cNvSpPr txBox="1"/>
          <p:nvPr/>
        </p:nvSpPr>
        <p:spPr>
          <a:xfrm>
            <a:off x="3707904" y="404664"/>
            <a:ext cx="659155" cy="369332"/>
          </a:xfrm>
          <a:prstGeom prst="rect">
            <a:avLst/>
          </a:prstGeom>
          <a:noFill/>
        </p:spPr>
        <p:txBody>
          <a:bodyPr wrap="none" rtlCol="0">
            <a:spAutoFit/>
          </a:bodyPr>
          <a:lstStyle/>
          <a:p>
            <a:r>
              <a:rPr lang="en-US" altLang="zh-TW" dirty="0" smtClean="0">
                <a:solidFill>
                  <a:schemeClr val="accent2"/>
                </a:solidFill>
              </a:rPr>
              <a:t>(1/2)</a:t>
            </a:r>
            <a:endParaRPr lang="zh-TW" altLang="en-US" dirty="0">
              <a:solidFill>
                <a:schemeClr val="accent2"/>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chemeClr val="accent1"/>
                </a:solidFill>
              </a:rPr>
              <a:t>生活上的應用</a:t>
            </a:r>
            <a:endParaRPr lang="zh-TW" altLang="en-US" dirty="0">
              <a:solidFill>
                <a:schemeClr val="accent1"/>
              </a:solidFill>
            </a:endParaRPr>
          </a:p>
        </p:txBody>
      </p:sp>
      <p:sp>
        <p:nvSpPr>
          <p:cNvPr id="3" name="內容版面配置區 2"/>
          <p:cNvSpPr>
            <a:spLocks noGrp="1"/>
          </p:cNvSpPr>
          <p:nvPr>
            <p:ph idx="1"/>
          </p:nvPr>
        </p:nvSpPr>
        <p:spPr/>
        <p:txBody>
          <a:bodyPr/>
          <a:lstStyle/>
          <a:p>
            <a:pPr lvl="0">
              <a:buClr>
                <a:srgbClr val="9999FF"/>
              </a:buClr>
            </a:pPr>
            <a:r>
              <a:rPr lang="en-US" altLang="zh-TW" b="1" dirty="0" err="1" smtClean="0"/>
              <a:t>Spotify</a:t>
            </a:r>
            <a:endParaRPr lang="en-US" altLang="zh-TW" b="1" dirty="0" smtClean="0"/>
          </a:p>
          <a:p>
            <a:pPr lvl="1"/>
            <a:r>
              <a:rPr lang="en-US" altLang="zh-TW" dirty="0" err="1" smtClean="0"/>
              <a:t>Spotify</a:t>
            </a:r>
            <a:r>
              <a:rPr lang="en-US" altLang="zh-TW" dirty="0" smtClean="0"/>
              <a:t> </a:t>
            </a:r>
            <a:r>
              <a:rPr lang="zh-TW" altLang="en-US" dirty="0" smtClean="0"/>
              <a:t>強調其服務可以讓使用者更容易發現、分享自己喜歡的音樂，在個人的 </a:t>
            </a:r>
            <a:r>
              <a:rPr lang="en-US" altLang="zh-TW" dirty="0" err="1" smtClean="0"/>
              <a:t>Spotify</a:t>
            </a:r>
            <a:r>
              <a:rPr lang="en-US" altLang="zh-TW" dirty="0" smtClean="0"/>
              <a:t> </a:t>
            </a:r>
            <a:r>
              <a:rPr lang="zh-TW" altLang="en-US" dirty="0" smtClean="0"/>
              <a:t>播放平台上有兩個很直覺的按鍵</a:t>
            </a:r>
            <a:r>
              <a:rPr lang="en-US" altLang="zh-TW" dirty="0" smtClean="0"/>
              <a:t>——</a:t>
            </a:r>
            <a:r>
              <a:rPr lang="zh-TW" altLang="en-US" dirty="0" smtClean="0"/>
              <a:t>「喜歡」和「不喜歡」。按下「喜歡」，系統會自動收藏歌曲，按下「不喜歡」，正在播放的歌曲就會被卡掉，系統會再挑另一首歌給使用者，並且記住你不喜歡的這首歌，在往後的推薦歌單中主動排除此類型的歌曲。透過一來一往的對話過程，</a:t>
            </a:r>
            <a:r>
              <a:rPr lang="en-US" altLang="zh-TW" dirty="0" err="1" smtClean="0"/>
              <a:t>Spotify</a:t>
            </a:r>
            <a:r>
              <a:rPr lang="en-US" altLang="zh-TW" dirty="0" smtClean="0"/>
              <a:t> </a:t>
            </a:r>
            <a:r>
              <a:rPr lang="zh-TW" altLang="en-US" dirty="0" smtClean="0"/>
              <a:t>將越來越了解用戶的耳朵，而這就是「個人化媒體」</a:t>
            </a:r>
            <a:r>
              <a:rPr lang="en-US" altLang="zh-TW" dirty="0" smtClean="0"/>
              <a:t>——</a:t>
            </a:r>
            <a:r>
              <a:rPr lang="zh-TW" altLang="en-US" dirty="0" smtClean="0"/>
              <a:t>站在使用者的角度，滿足其真正的需求，讓人備受重視，進而產生使用黏性。</a:t>
            </a:r>
            <a:endParaRPr lang="en-US" altLang="zh-TW" dirty="0" smtClean="0"/>
          </a:p>
          <a:p>
            <a:pPr lvl="1"/>
            <a:r>
              <a:rPr lang="zh-TW" altLang="en-US" dirty="0" smtClean="0">
                <a:solidFill>
                  <a:srgbClr val="C00000"/>
                </a:solidFill>
              </a:rPr>
              <a:t>想一想：</a:t>
            </a:r>
            <a:r>
              <a:rPr lang="zh-TW" altLang="en-US" dirty="0" smtClean="0"/>
              <a:t>請問你收聽音樂的來源為何？請問 </a:t>
            </a:r>
            <a:r>
              <a:rPr lang="en-US" altLang="zh-TW" dirty="0" err="1" smtClean="0"/>
              <a:t>Spotify</a:t>
            </a:r>
            <a:r>
              <a:rPr lang="en-US" altLang="zh-TW" dirty="0" smtClean="0"/>
              <a:t> </a:t>
            </a:r>
            <a:r>
              <a:rPr lang="zh-TW" altLang="en-US" dirty="0" smtClean="0"/>
              <a:t>提供的個人化媒體會吸引你使用嗎？</a:t>
            </a:r>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14</a:t>
            </a:r>
            <a:r>
              <a:rPr lang="zh-TW" altLang="en-US" smtClean="0"/>
              <a:t>章 網路行銷的操作</a:t>
            </a:r>
            <a:endParaRPr lang="en-US" altLang="zh-TW"/>
          </a:p>
        </p:txBody>
      </p:sp>
      <p:sp>
        <p:nvSpPr>
          <p:cNvPr id="10" name="投影片編號版面配置區 9"/>
          <p:cNvSpPr>
            <a:spLocks noGrp="1"/>
          </p:cNvSpPr>
          <p:nvPr>
            <p:ph type="sldNum" sz="quarter" idx="11"/>
          </p:nvPr>
        </p:nvSpPr>
        <p:spPr/>
        <p:txBody>
          <a:bodyPr/>
          <a:lstStyle/>
          <a:p>
            <a:fld id="{A3DEC8BA-62D7-46A7-9980-A77EEE976E4E}" type="slidenum">
              <a:rPr lang="en-US" altLang="zh-TW" smtClean="0"/>
              <a:pPr/>
              <a:t>36</a:t>
            </a:fld>
            <a:r>
              <a:rPr lang="en-US" altLang="zh-TW" smtClean="0"/>
              <a:t> / 46</a:t>
            </a:r>
            <a:endParaRPr lang="en-US" altLang="zh-TW" dirty="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7"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zh-TW" altLang="en-US" sz="2400" dirty="0" smtClean="0">
                <a:solidFill>
                  <a:schemeClr val="accent6"/>
                </a:solidFill>
                <a:ea typeface="標楷體" pitchFamily="65" charset="-120"/>
              </a:rPr>
              <a:t>行動行銷</a:t>
            </a:r>
            <a:endParaRPr lang="ja-JP" altLang="en-US" sz="2400" dirty="0">
              <a:solidFill>
                <a:schemeClr val="accent6"/>
              </a:solidFill>
              <a:ea typeface="標楷體" pitchFamily="65" charset="-120"/>
            </a:endParaRPr>
          </a:p>
        </p:txBody>
      </p:sp>
      <p:sp>
        <p:nvSpPr>
          <p:cNvPr id="8" name="AutoShape 9"/>
          <p:cNvSpPr>
            <a:spLocks noChangeArrowheads="1"/>
          </p:cNvSpPr>
          <p:nvPr/>
        </p:nvSpPr>
        <p:spPr bwMode="auto">
          <a:xfrm rot="5400000">
            <a:off x="-738336" y="35192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a:bodyPr>
          <a:lstStyle/>
          <a:p>
            <a:r>
              <a:rPr lang="zh-TW" altLang="en-US" sz="2400" dirty="0" smtClean="0">
                <a:ea typeface="標楷體" pitchFamily="65" charset="-120"/>
              </a:rPr>
              <a:t>網路口碑</a:t>
            </a:r>
            <a:endParaRPr lang="ja-JP" altLang="en-US" sz="2400" dirty="0">
              <a:ea typeface="標楷體" pitchFamily="65" charset="-120"/>
            </a:endParaRPr>
          </a:p>
        </p:txBody>
      </p:sp>
      <p:sp>
        <p:nvSpPr>
          <p:cNvPr id="9" name="AutoShape 13"/>
          <p:cNvSpPr>
            <a:spLocks noChangeArrowheads="1"/>
          </p:cNvSpPr>
          <p:nvPr/>
        </p:nvSpPr>
        <p:spPr bwMode="auto">
          <a:xfrm rot="5400000">
            <a:off x="-738336" y="17190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fontScale="77500" lnSpcReduction="20000"/>
          </a:bodyPr>
          <a:lstStyle/>
          <a:p>
            <a:r>
              <a:rPr lang="zh-TW" altLang="en-US" sz="2400" dirty="0" smtClean="0">
                <a:solidFill>
                  <a:schemeClr val="accent6"/>
                </a:solidFill>
                <a:ea typeface="標楷體" pitchFamily="65" charset="-120"/>
              </a:rPr>
              <a:t>一對一網路行銷</a:t>
            </a:r>
            <a:endParaRPr lang="ja-JP" altLang="en-US" sz="2400" dirty="0">
              <a:solidFill>
                <a:schemeClr val="accent6"/>
              </a:solidFill>
              <a:ea typeface="標楷體" pitchFamily="65" charset="-120"/>
            </a:endParaRPr>
          </a:p>
        </p:txBody>
      </p:sp>
      <p:sp>
        <p:nvSpPr>
          <p:cNvPr id="11" name="文字方塊 10"/>
          <p:cNvSpPr txBox="1"/>
          <p:nvPr/>
        </p:nvSpPr>
        <p:spPr>
          <a:xfrm>
            <a:off x="3707904" y="404664"/>
            <a:ext cx="659155" cy="369332"/>
          </a:xfrm>
          <a:prstGeom prst="rect">
            <a:avLst/>
          </a:prstGeom>
          <a:noFill/>
        </p:spPr>
        <p:txBody>
          <a:bodyPr wrap="none" rtlCol="0">
            <a:spAutoFit/>
          </a:bodyPr>
          <a:lstStyle/>
          <a:p>
            <a:r>
              <a:rPr lang="en-US" altLang="zh-TW" dirty="0" smtClean="0">
                <a:solidFill>
                  <a:schemeClr val="accent2"/>
                </a:solidFill>
              </a:rPr>
              <a:t>(2/2)</a:t>
            </a:r>
            <a:endParaRPr lang="zh-TW" altLang="en-US" dirty="0">
              <a:solidFill>
                <a:schemeClr val="accent2"/>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行動行銷的概念</a:t>
            </a:r>
            <a:endParaRPr lang="zh-TW" altLang="en-US" dirty="0"/>
          </a:p>
        </p:txBody>
      </p:sp>
      <p:sp>
        <p:nvSpPr>
          <p:cNvPr id="3" name="內容版面配置區 2"/>
          <p:cNvSpPr>
            <a:spLocks noGrp="1"/>
          </p:cNvSpPr>
          <p:nvPr>
            <p:ph idx="1"/>
          </p:nvPr>
        </p:nvSpPr>
        <p:spPr/>
        <p:txBody>
          <a:bodyPr/>
          <a:lstStyle/>
          <a:p>
            <a:r>
              <a:rPr lang="zh-TW" altLang="en-US" b="1" dirty="0" smtClean="0">
                <a:solidFill>
                  <a:srgbClr val="C00000"/>
                </a:solidFill>
              </a:rPr>
              <a:t>行動行銷 </a:t>
            </a:r>
            <a:r>
              <a:rPr lang="en-US" altLang="zh-TW" b="1" dirty="0" smtClean="0">
                <a:solidFill>
                  <a:srgbClr val="C00000"/>
                </a:solidFill>
              </a:rPr>
              <a:t>(Mobile Marketing, M-Marketing) </a:t>
            </a:r>
            <a:r>
              <a:rPr lang="zh-TW" altLang="en-US" dirty="0" smtClean="0"/>
              <a:t>是指利用行動終端設備，像是智慧型手機、平板電腦、筆記型電腦等，經由無線通訊網路的串連，達到持續、不間斷與高速的網路連線，隨時隨地提供企業傳遞行銷資訊、產品介紹等行為</a:t>
            </a:r>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14</a:t>
            </a:r>
            <a:r>
              <a:rPr lang="zh-TW" altLang="en-US" smtClean="0"/>
              <a:t>章 網路行銷的操作</a:t>
            </a:r>
            <a:endParaRPr lang="en-US" altLang="zh-TW"/>
          </a:p>
        </p:txBody>
      </p:sp>
      <p:sp>
        <p:nvSpPr>
          <p:cNvPr id="15" name="投影片編號版面配置區 14"/>
          <p:cNvSpPr>
            <a:spLocks noGrp="1"/>
          </p:cNvSpPr>
          <p:nvPr>
            <p:ph type="sldNum" sz="quarter" idx="11"/>
          </p:nvPr>
        </p:nvSpPr>
        <p:spPr/>
        <p:txBody>
          <a:bodyPr/>
          <a:lstStyle/>
          <a:p>
            <a:fld id="{A3DEC8BA-62D7-46A7-9980-A77EEE976E4E}" type="slidenum">
              <a:rPr lang="en-US" altLang="zh-TW" smtClean="0"/>
              <a:pPr/>
              <a:t>37</a:t>
            </a:fld>
            <a:r>
              <a:rPr lang="en-US" altLang="zh-TW" smtClean="0"/>
              <a:t> / 46</a:t>
            </a:r>
            <a:endParaRPr lang="en-US" altLang="zh-TW" dirty="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8" name="AutoShape 9"/>
          <p:cNvSpPr>
            <a:spLocks noChangeArrowheads="1"/>
          </p:cNvSpPr>
          <p:nvPr/>
        </p:nvSpPr>
        <p:spPr bwMode="auto">
          <a:xfrm rot="5400000">
            <a:off x="-738336" y="53194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a:bodyPr>
          <a:lstStyle/>
          <a:p>
            <a:r>
              <a:rPr lang="zh-TW" altLang="en-US" sz="2400" dirty="0" smtClean="0">
                <a:ea typeface="標楷體" pitchFamily="65" charset="-120"/>
              </a:rPr>
              <a:t>行動行銷</a:t>
            </a:r>
            <a:endParaRPr lang="ja-JP" altLang="en-US" sz="2400" dirty="0">
              <a:ea typeface="標楷體" pitchFamily="65" charset="-120"/>
            </a:endParaRPr>
          </a:p>
        </p:txBody>
      </p:sp>
      <p:sp>
        <p:nvSpPr>
          <p:cNvPr id="7" name="AutoShape 13"/>
          <p:cNvSpPr>
            <a:spLocks noChangeArrowheads="1"/>
          </p:cNvSpPr>
          <p:nvPr/>
        </p:nvSpPr>
        <p:spPr bwMode="auto">
          <a:xfrm rot="5400000">
            <a:off x="-738336" y="35192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zh-TW" altLang="en-US" sz="2400" dirty="0" smtClean="0">
                <a:solidFill>
                  <a:schemeClr val="accent6"/>
                </a:solidFill>
                <a:ea typeface="標楷體" pitchFamily="65" charset="-120"/>
              </a:rPr>
              <a:t>網路口碑</a:t>
            </a:r>
            <a:endParaRPr lang="ja-JP" altLang="en-US" sz="2400" dirty="0">
              <a:solidFill>
                <a:schemeClr val="accent6"/>
              </a:solidFill>
              <a:ea typeface="標楷體" pitchFamily="65" charset="-120"/>
            </a:endParaRPr>
          </a:p>
        </p:txBody>
      </p:sp>
      <p:sp>
        <p:nvSpPr>
          <p:cNvPr id="9" name="AutoShape 13"/>
          <p:cNvSpPr>
            <a:spLocks noChangeArrowheads="1"/>
          </p:cNvSpPr>
          <p:nvPr/>
        </p:nvSpPr>
        <p:spPr bwMode="auto">
          <a:xfrm rot="5400000">
            <a:off x="-738336" y="17190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fontScale="77500" lnSpcReduction="20000"/>
          </a:bodyPr>
          <a:lstStyle/>
          <a:p>
            <a:r>
              <a:rPr lang="zh-TW" altLang="en-US" sz="2400" dirty="0" smtClean="0">
                <a:solidFill>
                  <a:schemeClr val="accent6"/>
                </a:solidFill>
                <a:ea typeface="標楷體" pitchFamily="65" charset="-120"/>
              </a:rPr>
              <a:t>一對一網路行銷</a:t>
            </a:r>
            <a:endParaRPr lang="ja-JP" altLang="en-US" sz="2400" dirty="0">
              <a:solidFill>
                <a:schemeClr val="accent6"/>
              </a:solidFill>
              <a:ea typeface="標楷體" pitchFamily="65" charset="-120"/>
            </a:endParaRPr>
          </a:p>
        </p:txBody>
      </p:sp>
      <p:pic>
        <p:nvPicPr>
          <p:cNvPr id="181252" name="Picture 4" descr="https://teeker.files.wordpress.com/2011/09/7-29-2011-12-14-10-pm1.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771800" y="3356992"/>
            <a:ext cx="5362203" cy="305926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行動行銷的組成</a:t>
            </a:r>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14</a:t>
            </a:r>
            <a:r>
              <a:rPr lang="zh-TW" altLang="en-US" smtClean="0"/>
              <a:t>章 網路行銷的操作</a:t>
            </a:r>
            <a:endParaRPr lang="en-US" altLang="zh-TW"/>
          </a:p>
        </p:txBody>
      </p:sp>
      <p:sp>
        <p:nvSpPr>
          <p:cNvPr id="16" name="投影片編號版面配置區 15"/>
          <p:cNvSpPr>
            <a:spLocks noGrp="1"/>
          </p:cNvSpPr>
          <p:nvPr>
            <p:ph type="sldNum" sz="quarter" idx="11"/>
          </p:nvPr>
        </p:nvSpPr>
        <p:spPr/>
        <p:txBody>
          <a:bodyPr/>
          <a:lstStyle/>
          <a:p>
            <a:fld id="{A3DEC8BA-62D7-46A7-9980-A77EEE976E4E}" type="slidenum">
              <a:rPr lang="en-US" altLang="zh-TW" smtClean="0"/>
              <a:pPr/>
              <a:t>38</a:t>
            </a:fld>
            <a:r>
              <a:rPr lang="en-US" altLang="zh-TW" smtClean="0"/>
              <a:t> / 46</a:t>
            </a:r>
            <a:endParaRPr lang="en-US" altLang="zh-TW" dirty="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18" name="手繪多邊形 17"/>
          <p:cNvSpPr/>
          <p:nvPr/>
        </p:nvSpPr>
        <p:spPr>
          <a:xfrm>
            <a:off x="3472561" y="1315009"/>
            <a:ext cx="5214238" cy="1355526"/>
          </a:xfrm>
          <a:custGeom>
            <a:avLst/>
            <a:gdLst>
              <a:gd name="connsiteX0" fmla="*/ 225926 w 1355526"/>
              <a:gd name="connsiteY0" fmla="*/ 0 h 5214238"/>
              <a:gd name="connsiteX1" fmla="*/ 1129600 w 1355526"/>
              <a:gd name="connsiteY1" fmla="*/ 0 h 5214238"/>
              <a:gd name="connsiteX2" fmla="*/ 1289354 w 1355526"/>
              <a:gd name="connsiteY2" fmla="*/ 66172 h 5214238"/>
              <a:gd name="connsiteX3" fmla="*/ 1355526 w 1355526"/>
              <a:gd name="connsiteY3" fmla="*/ 225926 h 5214238"/>
              <a:gd name="connsiteX4" fmla="*/ 1355526 w 1355526"/>
              <a:gd name="connsiteY4" fmla="*/ 5214238 h 5214238"/>
              <a:gd name="connsiteX5" fmla="*/ 1355526 w 1355526"/>
              <a:gd name="connsiteY5" fmla="*/ 5214238 h 5214238"/>
              <a:gd name="connsiteX6" fmla="*/ 1355526 w 1355526"/>
              <a:gd name="connsiteY6" fmla="*/ 5214238 h 5214238"/>
              <a:gd name="connsiteX7" fmla="*/ 0 w 1355526"/>
              <a:gd name="connsiteY7" fmla="*/ 5214238 h 5214238"/>
              <a:gd name="connsiteX8" fmla="*/ 0 w 1355526"/>
              <a:gd name="connsiteY8" fmla="*/ 5214238 h 5214238"/>
              <a:gd name="connsiteX9" fmla="*/ 0 w 1355526"/>
              <a:gd name="connsiteY9" fmla="*/ 5214238 h 5214238"/>
              <a:gd name="connsiteX10" fmla="*/ 0 w 1355526"/>
              <a:gd name="connsiteY10" fmla="*/ 225926 h 5214238"/>
              <a:gd name="connsiteX11" fmla="*/ 66172 w 1355526"/>
              <a:gd name="connsiteY11" fmla="*/ 66172 h 5214238"/>
              <a:gd name="connsiteX12" fmla="*/ 225926 w 1355526"/>
              <a:gd name="connsiteY12" fmla="*/ 0 h 521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55526" h="5214238">
                <a:moveTo>
                  <a:pt x="1355526" y="869059"/>
                </a:moveTo>
                <a:lnTo>
                  <a:pt x="1355526" y="4345179"/>
                </a:lnTo>
                <a:cubicBezTo>
                  <a:pt x="1355526" y="4575667"/>
                  <a:pt x="1349338" y="4796715"/>
                  <a:pt x="1338324" y="4959697"/>
                </a:cubicBezTo>
                <a:cubicBezTo>
                  <a:pt x="1327309" y="5122676"/>
                  <a:pt x="1312370" y="5214238"/>
                  <a:pt x="1296793" y="5214238"/>
                </a:cubicBezTo>
                <a:lnTo>
                  <a:pt x="0" y="5214238"/>
                </a:lnTo>
                <a:lnTo>
                  <a:pt x="0" y="5214238"/>
                </a:lnTo>
                <a:lnTo>
                  <a:pt x="0" y="5214238"/>
                </a:lnTo>
                <a:lnTo>
                  <a:pt x="0" y="0"/>
                </a:lnTo>
                <a:lnTo>
                  <a:pt x="0" y="0"/>
                </a:lnTo>
                <a:lnTo>
                  <a:pt x="0" y="0"/>
                </a:lnTo>
                <a:lnTo>
                  <a:pt x="1296793" y="0"/>
                </a:lnTo>
                <a:cubicBezTo>
                  <a:pt x="1312370" y="0"/>
                  <a:pt x="1327309" y="91562"/>
                  <a:pt x="1338324" y="254541"/>
                </a:cubicBezTo>
                <a:cubicBezTo>
                  <a:pt x="1349338" y="417520"/>
                  <a:pt x="1355526" y="638571"/>
                  <a:pt x="1355526" y="869059"/>
                </a:cubicBezTo>
                <a:close/>
              </a:path>
            </a:pathLst>
          </a:custGeom>
        </p:spPr>
        <p:style>
          <a:lnRef idx="1">
            <a:schemeClr val="dk2">
              <a:alpha val="90000"/>
              <a:tint val="40000"/>
              <a:hueOff val="0"/>
              <a:satOff val="0"/>
              <a:lumOff val="0"/>
              <a:alphaOff val="0"/>
            </a:schemeClr>
          </a:lnRef>
          <a:fillRef idx="1">
            <a:schemeClr val="dk2">
              <a:alpha val="90000"/>
              <a:tint val="40000"/>
              <a:hueOff val="0"/>
              <a:satOff val="0"/>
              <a:lumOff val="0"/>
              <a:alphaOff val="0"/>
            </a:schemeClr>
          </a:fillRef>
          <a:effectRef idx="2">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0011" tIns="106175" rIns="146180" bIns="106177" numCol="1" spcCol="1270" anchor="ctr" anchorCtr="0">
            <a:noAutofit/>
          </a:bodyPr>
          <a:lstStyle/>
          <a:p>
            <a:pPr marL="228600" lvl="1" indent="-228600" algn="l" defTabSz="933450" rtl="0">
              <a:lnSpc>
                <a:spcPct val="90000"/>
              </a:lnSpc>
              <a:spcBef>
                <a:spcPct val="0"/>
              </a:spcBef>
              <a:spcAft>
                <a:spcPct val="15000"/>
              </a:spcAft>
              <a:buChar char="••"/>
            </a:pPr>
            <a:r>
              <a:rPr lang="zh-TW" sz="2100" b="0" kern="1200" baseline="0" dirty="0" smtClean="0">
                <a:latin typeface="Comic Sans MS" pitchFamily="66" charset="0"/>
                <a:ea typeface="微軟正黑體" pitchFamily="34" charset="-120"/>
              </a:rPr>
              <a:t>可分為</a:t>
            </a:r>
            <a:r>
              <a:rPr lang="zh-TW" sz="2100" b="1" kern="1200" baseline="0" dirty="0" smtClean="0">
                <a:latin typeface="Comic Sans MS" pitchFamily="66" charset="0"/>
                <a:ea typeface="微軟正黑體" pitchFamily="34" charset="-120"/>
              </a:rPr>
              <a:t>電腦</a:t>
            </a:r>
            <a:r>
              <a:rPr lang="zh-TW" sz="2100" b="0" kern="1200" baseline="0" dirty="0" smtClean="0">
                <a:latin typeface="Comic Sans MS" pitchFamily="66" charset="0"/>
                <a:ea typeface="微軟正黑體" pitchFamily="34" charset="-120"/>
              </a:rPr>
              <a:t>與</a:t>
            </a:r>
            <a:r>
              <a:rPr lang="zh-TW" sz="2100" b="1" kern="1200" baseline="0" dirty="0" smtClean="0">
                <a:latin typeface="Comic Sans MS" pitchFamily="66" charset="0"/>
                <a:ea typeface="微軟正黑體" pitchFamily="34" charset="-120"/>
              </a:rPr>
              <a:t>手機</a:t>
            </a:r>
            <a:r>
              <a:rPr lang="zh-TW" sz="2100" b="0" kern="1200" baseline="0" dirty="0" smtClean="0">
                <a:latin typeface="Comic Sans MS" pitchFamily="66" charset="0"/>
                <a:ea typeface="微軟正黑體" pitchFamily="34" charset="-120"/>
              </a:rPr>
              <a:t>兩種</a:t>
            </a:r>
            <a:endParaRPr lang="en-US" sz="2100" b="1" kern="1200" baseline="0" dirty="0">
              <a:latin typeface="Comic Sans MS" pitchFamily="66" charset="0"/>
              <a:ea typeface="微軟正黑體" pitchFamily="34" charset="-120"/>
            </a:endParaRPr>
          </a:p>
        </p:txBody>
      </p:sp>
      <p:sp>
        <p:nvSpPr>
          <p:cNvPr id="19" name="手繪多邊形 18"/>
          <p:cNvSpPr/>
          <p:nvPr/>
        </p:nvSpPr>
        <p:spPr>
          <a:xfrm>
            <a:off x="539552" y="1145567"/>
            <a:ext cx="2933009" cy="1694408"/>
          </a:xfrm>
          <a:custGeom>
            <a:avLst/>
            <a:gdLst>
              <a:gd name="connsiteX0" fmla="*/ 0 w 2933009"/>
              <a:gd name="connsiteY0" fmla="*/ 282407 h 1694408"/>
              <a:gd name="connsiteX1" fmla="*/ 82715 w 2933009"/>
              <a:gd name="connsiteY1" fmla="*/ 82715 h 1694408"/>
              <a:gd name="connsiteX2" fmla="*/ 282407 w 2933009"/>
              <a:gd name="connsiteY2" fmla="*/ 0 h 1694408"/>
              <a:gd name="connsiteX3" fmla="*/ 2650602 w 2933009"/>
              <a:gd name="connsiteY3" fmla="*/ 0 h 1694408"/>
              <a:gd name="connsiteX4" fmla="*/ 2850294 w 2933009"/>
              <a:gd name="connsiteY4" fmla="*/ 82715 h 1694408"/>
              <a:gd name="connsiteX5" fmla="*/ 2933009 w 2933009"/>
              <a:gd name="connsiteY5" fmla="*/ 282407 h 1694408"/>
              <a:gd name="connsiteX6" fmla="*/ 2933009 w 2933009"/>
              <a:gd name="connsiteY6" fmla="*/ 1412001 h 1694408"/>
              <a:gd name="connsiteX7" fmla="*/ 2850294 w 2933009"/>
              <a:gd name="connsiteY7" fmla="*/ 1611693 h 1694408"/>
              <a:gd name="connsiteX8" fmla="*/ 2650602 w 2933009"/>
              <a:gd name="connsiteY8" fmla="*/ 1694408 h 1694408"/>
              <a:gd name="connsiteX9" fmla="*/ 282407 w 2933009"/>
              <a:gd name="connsiteY9" fmla="*/ 1694408 h 1694408"/>
              <a:gd name="connsiteX10" fmla="*/ 82715 w 2933009"/>
              <a:gd name="connsiteY10" fmla="*/ 1611693 h 1694408"/>
              <a:gd name="connsiteX11" fmla="*/ 0 w 2933009"/>
              <a:gd name="connsiteY11" fmla="*/ 1412001 h 1694408"/>
              <a:gd name="connsiteX12" fmla="*/ 0 w 2933009"/>
              <a:gd name="connsiteY12" fmla="*/ 282407 h 169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33009" h="1694408">
                <a:moveTo>
                  <a:pt x="0" y="282407"/>
                </a:moveTo>
                <a:cubicBezTo>
                  <a:pt x="0" y="207508"/>
                  <a:pt x="29754" y="135677"/>
                  <a:pt x="82715" y="82715"/>
                </a:cubicBezTo>
                <a:cubicBezTo>
                  <a:pt x="135677" y="29753"/>
                  <a:pt x="207508" y="0"/>
                  <a:pt x="282407" y="0"/>
                </a:cubicBezTo>
                <a:lnTo>
                  <a:pt x="2650602" y="0"/>
                </a:lnTo>
                <a:cubicBezTo>
                  <a:pt x="2725501" y="0"/>
                  <a:pt x="2797332" y="29754"/>
                  <a:pt x="2850294" y="82715"/>
                </a:cubicBezTo>
                <a:cubicBezTo>
                  <a:pt x="2903256" y="135677"/>
                  <a:pt x="2933009" y="207508"/>
                  <a:pt x="2933009" y="282407"/>
                </a:cubicBezTo>
                <a:lnTo>
                  <a:pt x="2933009" y="1412001"/>
                </a:lnTo>
                <a:cubicBezTo>
                  <a:pt x="2933009" y="1486900"/>
                  <a:pt x="2903255" y="1558731"/>
                  <a:pt x="2850294" y="1611693"/>
                </a:cubicBezTo>
                <a:cubicBezTo>
                  <a:pt x="2797332" y="1664655"/>
                  <a:pt x="2725501" y="1694408"/>
                  <a:pt x="2650602" y="1694408"/>
                </a:cubicBezTo>
                <a:lnTo>
                  <a:pt x="282407" y="1694408"/>
                </a:lnTo>
                <a:cubicBezTo>
                  <a:pt x="207508" y="1694408"/>
                  <a:pt x="135677" y="1664654"/>
                  <a:pt x="82715" y="1611693"/>
                </a:cubicBezTo>
                <a:cubicBezTo>
                  <a:pt x="29753" y="1558731"/>
                  <a:pt x="0" y="1486900"/>
                  <a:pt x="0" y="1412001"/>
                </a:cubicBezTo>
                <a:lnTo>
                  <a:pt x="0" y="282407"/>
                </a:lnTo>
                <a:close/>
              </a:path>
            </a:pathLst>
          </a:cu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212254" tIns="147484" rIns="212254" bIns="147484" numCol="1" spcCol="1270" anchor="ctr" anchorCtr="0">
            <a:noAutofit/>
          </a:bodyPr>
          <a:lstStyle/>
          <a:p>
            <a:pPr lvl="0" algn="ctr" defTabSz="1511300" rtl="0">
              <a:lnSpc>
                <a:spcPct val="90000"/>
              </a:lnSpc>
              <a:spcBef>
                <a:spcPct val="0"/>
              </a:spcBef>
              <a:spcAft>
                <a:spcPct val="35000"/>
              </a:spcAft>
            </a:pPr>
            <a:r>
              <a:rPr lang="zh-TW" sz="3400" b="1" kern="1200" baseline="0" dirty="0" smtClean="0">
                <a:latin typeface="Comic Sans MS" pitchFamily="66" charset="0"/>
                <a:ea typeface="微軟正黑體" pitchFamily="34" charset="-120"/>
              </a:rPr>
              <a:t>行動設備</a:t>
            </a:r>
            <a:endParaRPr lang="en-US" sz="3400" b="1" kern="1200" baseline="0" dirty="0">
              <a:latin typeface="Comic Sans MS" pitchFamily="66" charset="0"/>
              <a:ea typeface="微軟正黑體" pitchFamily="34" charset="-120"/>
            </a:endParaRPr>
          </a:p>
        </p:txBody>
      </p:sp>
      <p:sp>
        <p:nvSpPr>
          <p:cNvPr id="20" name="手繪多邊形 19"/>
          <p:cNvSpPr/>
          <p:nvPr/>
        </p:nvSpPr>
        <p:spPr>
          <a:xfrm>
            <a:off x="3472561" y="3094136"/>
            <a:ext cx="5214238" cy="1355526"/>
          </a:xfrm>
          <a:custGeom>
            <a:avLst/>
            <a:gdLst>
              <a:gd name="connsiteX0" fmla="*/ 225926 w 1355526"/>
              <a:gd name="connsiteY0" fmla="*/ 0 h 5214238"/>
              <a:gd name="connsiteX1" fmla="*/ 1129600 w 1355526"/>
              <a:gd name="connsiteY1" fmla="*/ 0 h 5214238"/>
              <a:gd name="connsiteX2" fmla="*/ 1289354 w 1355526"/>
              <a:gd name="connsiteY2" fmla="*/ 66172 h 5214238"/>
              <a:gd name="connsiteX3" fmla="*/ 1355526 w 1355526"/>
              <a:gd name="connsiteY3" fmla="*/ 225926 h 5214238"/>
              <a:gd name="connsiteX4" fmla="*/ 1355526 w 1355526"/>
              <a:gd name="connsiteY4" fmla="*/ 5214238 h 5214238"/>
              <a:gd name="connsiteX5" fmla="*/ 1355526 w 1355526"/>
              <a:gd name="connsiteY5" fmla="*/ 5214238 h 5214238"/>
              <a:gd name="connsiteX6" fmla="*/ 1355526 w 1355526"/>
              <a:gd name="connsiteY6" fmla="*/ 5214238 h 5214238"/>
              <a:gd name="connsiteX7" fmla="*/ 0 w 1355526"/>
              <a:gd name="connsiteY7" fmla="*/ 5214238 h 5214238"/>
              <a:gd name="connsiteX8" fmla="*/ 0 w 1355526"/>
              <a:gd name="connsiteY8" fmla="*/ 5214238 h 5214238"/>
              <a:gd name="connsiteX9" fmla="*/ 0 w 1355526"/>
              <a:gd name="connsiteY9" fmla="*/ 5214238 h 5214238"/>
              <a:gd name="connsiteX10" fmla="*/ 0 w 1355526"/>
              <a:gd name="connsiteY10" fmla="*/ 225926 h 5214238"/>
              <a:gd name="connsiteX11" fmla="*/ 66172 w 1355526"/>
              <a:gd name="connsiteY11" fmla="*/ 66172 h 5214238"/>
              <a:gd name="connsiteX12" fmla="*/ 225926 w 1355526"/>
              <a:gd name="connsiteY12" fmla="*/ 0 h 521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55526" h="5214238">
                <a:moveTo>
                  <a:pt x="1355526" y="869059"/>
                </a:moveTo>
                <a:lnTo>
                  <a:pt x="1355526" y="4345179"/>
                </a:lnTo>
                <a:cubicBezTo>
                  <a:pt x="1355526" y="4575667"/>
                  <a:pt x="1349338" y="4796715"/>
                  <a:pt x="1338324" y="4959697"/>
                </a:cubicBezTo>
                <a:cubicBezTo>
                  <a:pt x="1327309" y="5122676"/>
                  <a:pt x="1312370" y="5214238"/>
                  <a:pt x="1296793" y="5214238"/>
                </a:cubicBezTo>
                <a:lnTo>
                  <a:pt x="0" y="5214238"/>
                </a:lnTo>
                <a:lnTo>
                  <a:pt x="0" y="5214238"/>
                </a:lnTo>
                <a:lnTo>
                  <a:pt x="0" y="5214238"/>
                </a:lnTo>
                <a:lnTo>
                  <a:pt x="0" y="0"/>
                </a:lnTo>
                <a:lnTo>
                  <a:pt x="0" y="0"/>
                </a:lnTo>
                <a:lnTo>
                  <a:pt x="0" y="0"/>
                </a:lnTo>
                <a:lnTo>
                  <a:pt x="1296793" y="0"/>
                </a:lnTo>
                <a:cubicBezTo>
                  <a:pt x="1312370" y="0"/>
                  <a:pt x="1327309" y="91562"/>
                  <a:pt x="1338324" y="254541"/>
                </a:cubicBezTo>
                <a:cubicBezTo>
                  <a:pt x="1349338" y="417520"/>
                  <a:pt x="1355526" y="638571"/>
                  <a:pt x="1355526" y="869059"/>
                </a:cubicBezTo>
                <a:close/>
              </a:path>
            </a:pathLst>
          </a:custGeom>
        </p:spPr>
        <p:style>
          <a:lnRef idx="1">
            <a:schemeClr val="dk2">
              <a:alpha val="90000"/>
              <a:tint val="40000"/>
              <a:hueOff val="0"/>
              <a:satOff val="0"/>
              <a:lumOff val="0"/>
              <a:alphaOff val="0"/>
            </a:schemeClr>
          </a:lnRef>
          <a:fillRef idx="1">
            <a:schemeClr val="dk2">
              <a:alpha val="90000"/>
              <a:tint val="40000"/>
              <a:hueOff val="0"/>
              <a:satOff val="0"/>
              <a:lumOff val="0"/>
              <a:alphaOff val="0"/>
            </a:schemeClr>
          </a:fillRef>
          <a:effectRef idx="2">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0011" tIns="106176" rIns="146180" bIns="106176" numCol="1" spcCol="1270" anchor="ctr" anchorCtr="0">
            <a:noAutofit/>
          </a:bodyPr>
          <a:lstStyle/>
          <a:p>
            <a:pPr marL="228600" lvl="1" indent="-228600" algn="l" defTabSz="933450" rtl="0">
              <a:spcBef>
                <a:spcPct val="0"/>
              </a:spcBef>
              <a:spcAft>
                <a:spcPct val="15000"/>
              </a:spcAft>
              <a:buChar char="••"/>
            </a:pPr>
            <a:r>
              <a:rPr lang="zh-TW" sz="2100" b="0" kern="1200" baseline="0" dirty="0" smtClean="0">
                <a:latin typeface="Comic Sans MS" pitchFamily="66" charset="0"/>
                <a:ea typeface="微軟正黑體" pitchFamily="34" charset="-120"/>
              </a:rPr>
              <a:t>指無線上網的媒介，可分為</a:t>
            </a:r>
            <a:r>
              <a:rPr lang="zh-TW" sz="2100" b="1" kern="1200" baseline="0" dirty="0" smtClean="0">
                <a:latin typeface="Comic Sans MS" pitchFamily="66" charset="0"/>
                <a:ea typeface="微軟正黑體" pitchFamily="34" charset="-120"/>
              </a:rPr>
              <a:t>行動通訊</a:t>
            </a:r>
            <a:r>
              <a:rPr lang="zh-TW" sz="2100" b="0" kern="1200" baseline="0" dirty="0" smtClean="0">
                <a:latin typeface="Comic Sans MS" pitchFamily="66" charset="0"/>
                <a:ea typeface="微軟正黑體" pitchFamily="34" charset="-120"/>
              </a:rPr>
              <a:t>和</a:t>
            </a:r>
            <a:r>
              <a:rPr lang="zh-TW" sz="2100" b="1" kern="1200" baseline="0" dirty="0" smtClean="0">
                <a:latin typeface="Comic Sans MS" pitchFamily="66" charset="0"/>
                <a:ea typeface="微軟正黑體" pitchFamily="34" charset="-120"/>
              </a:rPr>
              <a:t>無線網路</a:t>
            </a:r>
            <a:endParaRPr lang="en-US" sz="2100" b="1" kern="1200" baseline="0" dirty="0">
              <a:latin typeface="Comic Sans MS" pitchFamily="66" charset="0"/>
              <a:ea typeface="微軟正黑體" pitchFamily="34" charset="-120"/>
            </a:endParaRPr>
          </a:p>
        </p:txBody>
      </p:sp>
      <p:sp>
        <p:nvSpPr>
          <p:cNvPr id="21" name="手繪多邊形 20"/>
          <p:cNvSpPr/>
          <p:nvPr/>
        </p:nvSpPr>
        <p:spPr>
          <a:xfrm>
            <a:off x="539552" y="2924695"/>
            <a:ext cx="2933009" cy="1694408"/>
          </a:xfrm>
          <a:custGeom>
            <a:avLst/>
            <a:gdLst>
              <a:gd name="connsiteX0" fmla="*/ 0 w 2933009"/>
              <a:gd name="connsiteY0" fmla="*/ 282407 h 1694408"/>
              <a:gd name="connsiteX1" fmla="*/ 82715 w 2933009"/>
              <a:gd name="connsiteY1" fmla="*/ 82715 h 1694408"/>
              <a:gd name="connsiteX2" fmla="*/ 282407 w 2933009"/>
              <a:gd name="connsiteY2" fmla="*/ 0 h 1694408"/>
              <a:gd name="connsiteX3" fmla="*/ 2650602 w 2933009"/>
              <a:gd name="connsiteY3" fmla="*/ 0 h 1694408"/>
              <a:gd name="connsiteX4" fmla="*/ 2850294 w 2933009"/>
              <a:gd name="connsiteY4" fmla="*/ 82715 h 1694408"/>
              <a:gd name="connsiteX5" fmla="*/ 2933009 w 2933009"/>
              <a:gd name="connsiteY5" fmla="*/ 282407 h 1694408"/>
              <a:gd name="connsiteX6" fmla="*/ 2933009 w 2933009"/>
              <a:gd name="connsiteY6" fmla="*/ 1412001 h 1694408"/>
              <a:gd name="connsiteX7" fmla="*/ 2850294 w 2933009"/>
              <a:gd name="connsiteY7" fmla="*/ 1611693 h 1694408"/>
              <a:gd name="connsiteX8" fmla="*/ 2650602 w 2933009"/>
              <a:gd name="connsiteY8" fmla="*/ 1694408 h 1694408"/>
              <a:gd name="connsiteX9" fmla="*/ 282407 w 2933009"/>
              <a:gd name="connsiteY9" fmla="*/ 1694408 h 1694408"/>
              <a:gd name="connsiteX10" fmla="*/ 82715 w 2933009"/>
              <a:gd name="connsiteY10" fmla="*/ 1611693 h 1694408"/>
              <a:gd name="connsiteX11" fmla="*/ 0 w 2933009"/>
              <a:gd name="connsiteY11" fmla="*/ 1412001 h 1694408"/>
              <a:gd name="connsiteX12" fmla="*/ 0 w 2933009"/>
              <a:gd name="connsiteY12" fmla="*/ 282407 h 169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33009" h="1694408">
                <a:moveTo>
                  <a:pt x="0" y="282407"/>
                </a:moveTo>
                <a:cubicBezTo>
                  <a:pt x="0" y="207508"/>
                  <a:pt x="29754" y="135677"/>
                  <a:pt x="82715" y="82715"/>
                </a:cubicBezTo>
                <a:cubicBezTo>
                  <a:pt x="135677" y="29753"/>
                  <a:pt x="207508" y="0"/>
                  <a:pt x="282407" y="0"/>
                </a:cubicBezTo>
                <a:lnTo>
                  <a:pt x="2650602" y="0"/>
                </a:lnTo>
                <a:cubicBezTo>
                  <a:pt x="2725501" y="0"/>
                  <a:pt x="2797332" y="29754"/>
                  <a:pt x="2850294" y="82715"/>
                </a:cubicBezTo>
                <a:cubicBezTo>
                  <a:pt x="2903256" y="135677"/>
                  <a:pt x="2933009" y="207508"/>
                  <a:pt x="2933009" y="282407"/>
                </a:cubicBezTo>
                <a:lnTo>
                  <a:pt x="2933009" y="1412001"/>
                </a:lnTo>
                <a:cubicBezTo>
                  <a:pt x="2933009" y="1486900"/>
                  <a:pt x="2903255" y="1558731"/>
                  <a:pt x="2850294" y="1611693"/>
                </a:cubicBezTo>
                <a:cubicBezTo>
                  <a:pt x="2797332" y="1664655"/>
                  <a:pt x="2725501" y="1694408"/>
                  <a:pt x="2650602" y="1694408"/>
                </a:cubicBezTo>
                <a:lnTo>
                  <a:pt x="282407" y="1694408"/>
                </a:lnTo>
                <a:cubicBezTo>
                  <a:pt x="207508" y="1694408"/>
                  <a:pt x="135677" y="1664654"/>
                  <a:pt x="82715" y="1611693"/>
                </a:cubicBezTo>
                <a:cubicBezTo>
                  <a:pt x="29753" y="1558731"/>
                  <a:pt x="0" y="1486900"/>
                  <a:pt x="0" y="1412001"/>
                </a:cubicBezTo>
                <a:lnTo>
                  <a:pt x="0" y="282407"/>
                </a:lnTo>
                <a:close/>
              </a:path>
            </a:pathLst>
          </a:cu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212254" tIns="147484" rIns="212254" bIns="147484" numCol="1" spcCol="1270" anchor="ctr" anchorCtr="0">
            <a:noAutofit/>
          </a:bodyPr>
          <a:lstStyle/>
          <a:p>
            <a:pPr lvl="0" algn="ctr" defTabSz="1511300" rtl="0">
              <a:lnSpc>
                <a:spcPct val="90000"/>
              </a:lnSpc>
              <a:spcBef>
                <a:spcPct val="0"/>
              </a:spcBef>
              <a:spcAft>
                <a:spcPct val="35000"/>
              </a:spcAft>
            </a:pPr>
            <a:r>
              <a:rPr lang="zh-TW" sz="3400" b="1" kern="1200" baseline="0" dirty="0" smtClean="0">
                <a:latin typeface="Comic Sans MS" pitchFamily="66" charset="0"/>
                <a:ea typeface="微軟正黑體" pitchFamily="34" charset="-120"/>
              </a:rPr>
              <a:t>行動通訊</a:t>
            </a:r>
            <a:r>
              <a:rPr lang="en-US" sz="3400" b="1" kern="1200" baseline="0" dirty="0" smtClean="0">
                <a:latin typeface="Comic Sans MS" pitchFamily="66" charset="0"/>
                <a:ea typeface="微軟正黑體" pitchFamily="34" charset="-120"/>
              </a:rPr>
              <a:t>/</a:t>
            </a:r>
            <a:r>
              <a:rPr lang="zh-TW" sz="3400" b="1" kern="1200" baseline="0" dirty="0" smtClean="0">
                <a:latin typeface="Comic Sans MS" pitchFamily="66" charset="0"/>
                <a:ea typeface="微軟正黑體" pitchFamily="34" charset="-120"/>
              </a:rPr>
              <a:t>無線網路</a:t>
            </a:r>
            <a:endParaRPr lang="en-US" sz="3400" b="1" kern="1200" baseline="0" dirty="0">
              <a:latin typeface="Comic Sans MS" pitchFamily="66" charset="0"/>
              <a:ea typeface="微軟正黑體" pitchFamily="34" charset="-120"/>
            </a:endParaRPr>
          </a:p>
        </p:txBody>
      </p:sp>
      <p:sp>
        <p:nvSpPr>
          <p:cNvPr id="22" name="手繪多邊形 21"/>
          <p:cNvSpPr/>
          <p:nvPr/>
        </p:nvSpPr>
        <p:spPr>
          <a:xfrm>
            <a:off x="3472561" y="4873265"/>
            <a:ext cx="5214238" cy="1355526"/>
          </a:xfrm>
          <a:custGeom>
            <a:avLst/>
            <a:gdLst>
              <a:gd name="connsiteX0" fmla="*/ 225926 w 1355526"/>
              <a:gd name="connsiteY0" fmla="*/ 0 h 5214238"/>
              <a:gd name="connsiteX1" fmla="*/ 1129600 w 1355526"/>
              <a:gd name="connsiteY1" fmla="*/ 0 h 5214238"/>
              <a:gd name="connsiteX2" fmla="*/ 1289354 w 1355526"/>
              <a:gd name="connsiteY2" fmla="*/ 66172 h 5214238"/>
              <a:gd name="connsiteX3" fmla="*/ 1355526 w 1355526"/>
              <a:gd name="connsiteY3" fmla="*/ 225926 h 5214238"/>
              <a:gd name="connsiteX4" fmla="*/ 1355526 w 1355526"/>
              <a:gd name="connsiteY4" fmla="*/ 5214238 h 5214238"/>
              <a:gd name="connsiteX5" fmla="*/ 1355526 w 1355526"/>
              <a:gd name="connsiteY5" fmla="*/ 5214238 h 5214238"/>
              <a:gd name="connsiteX6" fmla="*/ 1355526 w 1355526"/>
              <a:gd name="connsiteY6" fmla="*/ 5214238 h 5214238"/>
              <a:gd name="connsiteX7" fmla="*/ 0 w 1355526"/>
              <a:gd name="connsiteY7" fmla="*/ 5214238 h 5214238"/>
              <a:gd name="connsiteX8" fmla="*/ 0 w 1355526"/>
              <a:gd name="connsiteY8" fmla="*/ 5214238 h 5214238"/>
              <a:gd name="connsiteX9" fmla="*/ 0 w 1355526"/>
              <a:gd name="connsiteY9" fmla="*/ 5214238 h 5214238"/>
              <a:gd name="connsiteX10" fmla="*/ 0 w 1355526"/>
              <a:gd name="connsiteY10" fmla="*/ 225926 h 5214238"/>
              <a:gd name="connsiteX11" fmla="*/ 66172 w 1355526"/>
              <a:gd name="connsiteY11" fmla="*/ 66172 h 5214238"/>
              <a:gd name="connsiteX12" fmla="*/ 225926 w 1355526"/>
              <a:gd name="connsiteY12" fmla="*/ 0 h 521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55526" h="5214238">
                <a:moveTo>
                  <a:pt x="1355526" y="869059"/>
                </a:moveTo>
                <a:lnTo>
                  <a:pt x="1355526" y="4345179"/>
                </a:lnTo>
                <a:cubicBezTo>
                  <a:pt x="1355526" y="4575667"/>
                  <a:pt x="1349338" y="4796715"/>
                  <a:pt x="1338324" y="4959697"/>
                </a:cubicBezTo>
                <a:cubicBezTo>
                  <a:pt x="1327309" y="5122676"/>
                  <a:pt x="1312370" y="5214238"/>
                  <a:pt x="1296793" y="5214238"/>
                </a:cubicBezTo>
                <a:lnTo>
                  <a:pt x="0" y="5214238"/>
                </a:lnTo>
                <a:lnTo>
                  <a:pt x="0" y="5214238"/>
                </a:lnTo>
                <a:lnTo>
                  <a:pt x="0" y="5214238"/>
                </a:lnTo>
                <a:lnTo>
                  <a:pt x="0" y="0"/>
                </a:lnTo>
                <a:lnTo>
                  <a:pt x="0" y="0"/>
                </a:lnTo>
                <a:lnTo>
                  <a:pt x="0" y="0"/>
                </a:lnTo>
                <a:lnTo>
                  <a:pt x="1296793" y="0"/>
                </a:lnTo>
                <a:cubicBezTo>
                  <a:pt x="1312370" y="0"/>
                  <a:pt x="1327309" y="91562"/>
                  <a:pt x="1338324" y="254541"/>
                </a:cubicBezTo>
                <a:cubicBezTo>
                  <a:pt x="1349338" y="417520"/>
                  <a:pt x="1355526" y="638571"/>
                  <a:pt x="1355526" y="869059"/>
                </a:cubicBezTo>
                <a:close/>
              </a:path>
            </a:pathLst>
          </a:custGeom>
        </p:spPr>
        <p:style>
          <a:lnRef idx="1">
            <a:schemeClr val="dk2">
              <a:alpha val="90000"/>
              <a:tint val="40000"/>
              <a:hueOff val="0"/>
              <a:satOff val="0"/>
              <a:lumOff val="0"/>
              <a:alphaOff val="0"/>
            </a:schemeClr>
          </a:lnRef>
          <a:fillRef idx="1">
            <a:schemeClr val="dk2">
              <a:alpha val="90000"/>
              <a:tint val="40000"/>
              <a:hueOff val="0"/>
              <a:satOff val="0"/>
              <a:lumOff val="0"/>
              <a:alphaOff val="0"/>
            </a:schemeClr>
          </a:fillRef>
          <a:effectRef idx="2">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0011" tIns="106176" rIns="146180" bIns="106176" numCol="1" spcCol="1270" anchor="ctr" anchorCtr="0">
            <a:noAutofit/>
          </a:bodyPr>
          <a:lstStyle/>
          <a:p>
            <a:pPr marL="228600" lvl="1" indent="-228600" algn="l" defTabSz="933450" rtl="0">
              <a:spcBef>
                <a:spcPct val="0"/>
              </a:spcBef>
              <a:spcAft>
                <a:spcPct val="15000"/>
              </a:spcAft>
              <a:buChar char="••"/>
            </a:pPr>
            <a:r>
              <a:rPr lang="zh-TW" sz="2100" b="1" kern="1200" baseline="0" dirty="0" smtClean="0">
                <a:solidFill>
                  <a:srgbClr val="C00000"/>
                </a:solidFill>
                <a:latin typeface="Comic Sans MS" pitchFamily="66" charset="0"/>
                <a:ea typeface="微軟正黑體" pitchFamily="34" charset="-120"/>
              </a:rPr>
              <a:t>物聯網 </a:t>
            </a:r>
            <a:r>
              <a:rPr lang="en-US" sz="2100" b="1" kern="1200" baseline="0" dirty="0" smtClean="0">
                <a:solidFill>
                  <a:srgbClr val="C00000"/>
                </a:solidFill>
                <a:latin typeface="Comic Sans MS" pitchFamily="66" charset="0"/>
                <a:ea typeface="微軟正黑體" pitchFamily="34" charset="-120"/>
              </a:rPr>
              <a:t>(Internet of Things) </a:t>
            </a:r>
            <a:r>
              <a:rPr lang="zh-TW" sz="2100" b="0" kern="1200" baseline="0" dirty="0" smtClean="0">
                <a:latin typeface="Comic Sans MS" pitchFamily="66" charset="0"/>
                <a:ea typeface="微軟正黑體" pitchFamily="34" charset="-120"/>
              </a:rPr>
              <a:t>是指在網際網路的基礎上進行延伸與擴展的模式</a:t>
            </a:r>
            <a:endParaRPr lang="zh-TW" sz="2100" b="0" kern="1200" baseline="0" dirty="0">
              <a:latin typeface="Comic Sans MS" pitchFamily="66" charset="0"/>
              <a:ea typeface="微軟正黑體" pitchFamily="34" charset="-120"/>
            </a:endParaRPr>
          </a:p>
        </p:txBody>
      </p:sp>
      <p:sp>
        <p:nvSpPr>
          <p:cNvPr id="23" name="手繪多邊形 22"/>
          <p:cNvSpPr/>
          <p:nvPr/>
        </p:nvSpPr>
        <p:spPr>
          <a:xfrm>
            <a:off x="539552" y="4703824"/>
            <a:ext cx="2933009" cy="1694408"/>
          </a:xfrm>
          <a:custGeom>
            <a:avLst/>
            <a:gdLst>
              <a:gd name="connsiteX0" fmla="*/ 0 w 2933009"/>
              <a:gd name="connsiteY0" fmla="*/ 282407 h 1694408"/>
              <a:gd name="connsiteX1" fmla="*/ 82715 w 2933009"/>
              <a:gd name="connsiteY1" fmla="*/ 82715 h 1694408"/>
              <a:gd name="connsiteX2" fmla="*/ 282407 w 2933009"/>
              <a:gd name="connsiteY2" fmla="*/ 0 h 1694408"/>
              <a:gd name="connsiteX3" fmla="*/ 2650602 w 2933009"/>
              <a:gd name="connsiteY3" fmla="*/ 0 h 1694408"/>
              <a:gd name="connsiteX4" fmla="*/ 2850294 w 2933009"/>
              <a:gd name="connsiteY4" fmla="*/ 82715 h 1694408"/>
              <a:gd name="connsiteX5" fmla="*/ 2933009 w 2933009"/>
              <a:gd name="connsiteY5" fmla="*/ 282407 h 1694408"/>
              <a:gd name="connsiteX6" fmla="*/ 2933009 w 2933009"/>
              <a:gd name="connsiteY6" fmla="*/ 1412001 h 1694408"/>
              <a:gd name="connsiteX7" fmla="*/ 2850294 w 2933009"/>
              <a:gd name="connsiteY7" fmla="*/ 1611693 h 1694408"/>
              <a:gd name="connsiteX8" fmla="*/ 2650602 w 2933009"/>
              <a:gd name="connsiteY8" fmla="*/ 1694408 h 1694408"/>
              <a:gd name="connsiteX9" fmla="*/ 282407 w 2933009"/>
              <a:gd name="connsiteY9" fmla="*/ 1694408 h 1694408"/>
              <a:gd name="connsiteX10" fmla="*/ 82715 w 2933009"/>
              <a:gd name="connsiteY10" fmla="*/ 1611693 h 1694408"/>
              <a:gd name="connsiteX11" fmla="*/ 0 w 2933009"/>
              <a:gd name="connsiteY11" fmla="*/ 1412001 h 1694408"/>
              <a:gd name="connsiteX12" fmla="*/ 0 w 2933009"/>
              <a:gd name="connsiteY12" fmla="*/ 282407 h 169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33009" h="1694408">
                <a:moveTo>
                  <a:pt x="0" y="282407"/>
                </a:moveTo>
                <a:cubicBezTo>
                  <a:pt x="0" y="207508"/>
                  <a:pt x="29754" y="135677"/>
                  <a:pt x="82715" y="82715"/>
                </a:cubicBezTo>
                <a:cubicBezTo>
                  <a:pt x="135677" y="29753"/>
                  <a:pt x="207508" y="0"/>
                  <a:pt x="282407" y="0"/>
                </a:cubicBezTo>
                <a:lnTo>
                  <a:pt x="2650602" y="0"/>
                </a:lnTo>
                <a:cubicBezTo>
                  <a:pt x="2725501" y="0"/>
                  <a:pt x="2797332" y="29754"/>
                  <a:pt x="2850294" y="82715"/>
                </a:cubicBezTo>
                <a:cubicBezTo>
                  <a:pt x="2903256" y="135677"/>
                  <a:pt x="2933009" y="207508"/>
                  <a:pt x="2933009" y="282407"/>
                </a:cubicBezTo>
                <a:lnTo>
                  <a:pt x="2933009" y="1412001"/>
                </a:lnTo>
                <a:cubicBezTo>
                  <a:pt x="2933009" y="1486900"/>
                  <a:pt x="2903255" y="1558731"/>
                  <a:pt x="2850294" y="1611693"/>
                </a:cubicBezTo>
                <a:cubicBezTo>
                  <a:pt x="2797332" y="1664655"/>
                  <a:pt x="2725501" y="1694408"/>
                  <a:pt x="2650602" y="1694408"/>
                </a:cubicBezTo>
                <a:lnTo>
                  <a:pt x="282407" y="1694408"/>
                </a:lnTo>
                <a:cubicBezTo>
                  <a:pt x="207508" y="1694408"/>
                  <a:pt x="135677" y="1664654"/>
                  <a:pt x="82715" y="1611693"/>
                </a:cubicBezTo>
                <a:cubicBezTo>
                  <a:pt x="29753" y="1558731"/>
                  <a:pt x="0" y="1486900"/>
                  <a:pt x="0" y="1412001"/>
                </a:cubicBezTo>
                <a:lnTo>
                  <a:pt x="0" y="282407"/>
                </a:lnTo>
                <a:close/>
              </a:path>
            </a:pathLst>
          </a:cu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212254" tIns="147484" rIns="212254" bIns="147484" numCol="1" spcCol="1270" anchor="ctr" anchorCtr="0">
            <a:noAutofit/>
          </a:bodyPr>
          <a:lstStyle/>
          <a:p>
            <a:pPr lvl="0" algn="ctr" defTabSz="1511300" rtl="0">
              <a:lnSpc>
                <a:spcPct val="90000"/>
              </a:lnSpc>
              <a:spcBef>
                <a:spcPct val="0"/>
              </a:spcBef>
              <a:spcAft>
                <a:spcPct val="35000"/>
              </a:spcAft>
            </a:pPr>
            <a:r>
              <a:rPr lang="zh-TW" sz="3400" b="1" kern="1200" baseline="0" dirty="0" smtClean="0">
                <a:latin typeface="Comic Sans MS" pitchFamily="66" charset="0"/>
                <a:ea typeface="微軟正黑體" pitchFamily="34" charset="-120"/>
              </a:rPr>
              <a:t>物聯網模式</a:t>
            </a:r>
            <a:endParaRPr lang="en-US" sz="3400" b="1" kern="1200" baseline="0" dirty="0">
              <a:latin typeface="Comic Sans MS" pitchFamily="66" charset="0"/>
              <a:ea typeface="微軟正黑體" pitchFamily="34" charset="-120"/>
            </a:endParaRPr>
          </a:p>
        </p:txBody>
      </p:sp>
      <p:sp>
        <p:nvSpPr>
          <p:cNvPr id="8" name="AutoShape 9"/>
          <p:cNvSpPr>
            <a:spLocks noChangeArrowheads="1"/>
          </p:cNvSpPr>
          <p:nvPr/>
        </p:nvSpPr>
        <p:spPr bwMode="auto">
          <a:xfrm rot="5400000">
            <a:off x="-738336" y="53194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a:bodyPr>
          <a:lstStyle/>
          <a:p>
            <a:r>
              <a:rPr lang="zh-TW" altLang="en-US" sz="2400" dirty="0" smtClean="0">
                <a:ea typeface="標楷體" pitchFamily="65" charset="-120"/>
              </a:rPr>
              <a:t>行動行銷</a:t>
            </a:r>
            <a:endParaRPr lang="ja-JP" altLang="en-US" sz="2400" dirty="0">
              <a:ea typeface="標楷體" pitchFamily="65" charset="-120"/>
            </a:endParaRPr>
          </a:p>
        </p:txBody>
      </p:sp>
      <p:sp>
        <p:nvSpPr>
          <p:cNvPr id="7" name="AutoShape 13"/>
          <p:cNvSpPr>
            <a:spLocks noChangeArrowheads="1"/>
          </p:cNvSpPr>
          <p:nvPr/>
        </p:nvSpPr>
        <p:spPr bwMode="auto">
          <a:xfrm rot="5400000">
            <a:off x="-738336" y="35192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zh-TW" altLang="en-US" sz="2400" dirty="0" smtClean="0">
                <a:solidFill>
                  <a:schemeClr val="accent6"/>
                </a:solidFill>
                <a:ea typeface="標楷體" pitchFamily="65" charset="-120"/>
              </a:rPr>
              <a:t>網路口碑</a:t>
            </a:r>
            <a:endParaRPr lang="ja-JP" altLang="en-US" sz="2400" dirty="0">
              <a:solidFill>
                <a:schemeClr val="accent6"/>
              </a:solidFill>
              <a:ea typeface="標楷體" pitchFamily="65" charset="-120"/>
            </a:endParaRPr>
          </a:p>
        </p:txBody>
      </p:sp>
      <p:sp>
        <p:nvSpPr>
          <p:cNvPr id="9" name="AutoShape 13"/>
          <p:cNvSpPr>
            <a:spLocks noChangeArrowheads="1"/>
          </p:cNvSpPr>
          <p:nvPr/>
        </p:nvSpPr>
        <p:spPr bwMode="auto">
          <a:xfrm rot="5400000">
            <a:off x="-738336" y="17190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fontScale="77500" lnSpcReduction="20000"/>
          </a:bodyPr>
          <a:lstStyle/>
          <a:p>
            <a:r>
              <a:rPr lang="zh-TW" altLang="en-US" sz="2400" dirty="0" smtClean="0">
                <a:solidFill>
                  <a:schemeClr val="accent6"/>
                </a:solidFill>
                <a:ea typeface="標楷體" pitchFamily="65" charset="-120"/>
              </a:rPr>
              <a:t>一對一網路行銷</a:t>
            </a:r>
            <a:endParaRPr lang="ja-JP" altLang="en-US" sz="2400" dirty="0">
              <a:solidFill>
                <a:schemeClr val="accent6"/>
              </a:solidFill>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0-#ppt_w/2"/>
                                          </p:val>
                                        </p:tav>
                                        <p:tav tm="100000">
                                          <p:val>
                                            <p:strVal val="#ppt_x"/>
                                          </p:val>
                                        </p:tav>
                                      </p:tavLst>
                                    </p:anim>
                                    <p:anim calcmode="lin" valueType="num">
                                      <p:cBhvr additive="base">
                                        <p:cTn id="18" dur="500" fill="hold"/>
                                        <p:tgtEl>
                                          <p:spTgt spid="23"/>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0-#ppt_w/2"/>
                                          </p:val>
                                        </p:tav>
                                        <p:tav tm="100000">
                                          <p:val>
                                            <p:strVal val="#ppt_x"/>
                                          </p:val>
                                        </p:tav>
                                      </p:tavLst>
                                    </p:anim>
                                    <p:anim calcmode="lin" valueType="num">
                                      <p:cBhvr additive="base">
                                        <p:cTn id="22"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行動通訊的發展</a:t>
            </a:r>
            <a:endParaRPr lang="zh-TW" altLang="en-US" dirty="0"/>
          </a:p>
        </p:txBody>
      </p:sp>
      <p:pic>
        <p:nvPicPr>
          <p:cNvPr id="174082" name="Picture 2"/>
          <p:cNvPicPr>
            <a:picLocks noGrp="1" noChangeAspect="1" noChangeArrowheads="1"/>
          </p:cNvPicPr>
          <p:nvPr>
            <p:ph idx="1"/>
          </p:nvPr>
        </p:nvPicPr>
        <p:blipFill>
          <a:blip r:embed="rId2" cstate="print">
            <a:clrChange>
              <a:clrFrom>
                <a:srgbClr val="FFFFFF"/>
              </a:clrFrom>
              <a:clrTo>
                <a:srgbClr val="FFFFFF">
                  <a:alpha val="0"/>
                </a:srgbClr>
              </a:clrTo>
            </a:clrChange>
          </a:blip>
          <a:srcRect/>
          <a:stretch>
            <a:fillRect/>
          </a:stretch>
        </p:blipFill>
        <p:spPr bwMode="auto">
          <a:xfrm>
            <a:off x="539750" y="1268760"/>
            <a:ext cx="8147050" cy="4199181"/>
          </a:xfrm>
          <a:prstGeom prst="rect">
            <a:avLst/>
          </a:prstGeom>
          <a:noFill/>
          <a:ln w="9525">
            <a:noFill/>
            <a:miter lim="800000"/>
            <a:headEnd/>
            <a:tailEnd/>
          </a:ln>
        </p:spPr>
      </p:pic>
      <p:sp>
        <p:nvSpPr>
          <p:cNvPr id="4" name="頁尾版面配置區 3"/>
          <p:cNvSpPr>
            <a:spLocks noGrp="1"/>
          </p:cNvSpPr>
          <p:nvPr>
            <p:ph type="ftr" sz="quarter" idx="10"/>
          </p:nvPr>
        </p:nvSpPr>
        <p:spPr/>
        <p:txBody>
          <a:bodyPr/>
          <a:lstStyle/>
          <a:p>
            <a:r>
              <a:rPr lang="zh-TW" altLang="en-US" smtClean="0"/>
              <a:t>第</a:t>
            </a:r>
            <a:r>
              <a:rPr lang="en-US" altLang="zh-TW" smtClean="0"/>
              <a:t>14</a:t>
            </a:r>
            <a:r>
              <a:rPr lang="zh-TW" altLang="en-US" smtClean="0"/>
              <a:t>章 網路行銷的操作</a:t>
            </a:r>
            <a:endParaRPr lang="en-US" altLang="zh-TW"/>
          </a:p>
        </p:txBody>
      </p:sp>
      <p:sp>
        <p:nvSpPr>
          <p:cNvPr id="11" name="投影片編號版面配置區 10"/>
          <p:cNvSpPr>
            <a:spLocks noGrp="1"/>
          </p:cNvSpPr>
          <p:nvPr>
            <p:ph type="sldNum" sz="quarter" idx="11"/>
          </p:nvPr>
        </p:nvSpPr>
        <p:spPr/>
        <p:txBody>
          <a:bodyPr/>
          <a:lstStyle/>
          <a:p>
            <a:fld id="{A3DEC8BA-62D7-46A7-9980-A77EEE976E4E}" type="slidenum">
              <a:rPr lang="en-US" altLang="zh-TW" smtClean="0"/>
              <a:pPr/>
              <a:t>39</a:t>
            </a:fld>
            <a:r>
              <a:rPr lang="en-US" altLang="zh-TW" smtClean="0"/>
              <a:t> / 46</a:t>
            </a:r>
            <a:endParaRPr lang="en-US" altLang="zh-TW" dirty="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8" name="AutoShape 9"/>
          <p:cNvSpPr>
            <a:spLocks noChangeArrowheads="1"/>
          </p:cNvSpPr>
          <p:nvPr/>
        </p:nvSpPr>
        <p:spPr bwMode="auto">
          <a:xfrm rot="5400000">
            <a:off x="-738336" y="53194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a:bodyPr>
          <a:lstStyle/>
          <a:p>
            <a:r>
              <a:rPr lang="zh-TW" altLang="en-US" sz="2400" dirty="0" smtClean="0">
                <a:ea typeface="標楷體" pitchFamily="65" charset="-120"/>
              </a:rPr>
              <a:t>行動行銷</a:t>
            </a:r>
            <a:endParaRPr lang="ja-JP" altLang="en-US" sz="2400" dirty="0">
              <a:ea typeface="標楷體" pitchFamily="65" charset="-120"/>
            </a:endParaRPr>
          </a:p>
        </p:txBody>
      </p:sp>
      <p:sp>
        <p:nvSpPr>
          <p:cNvPr id="7" name="AutoShape 13"/>
          <p:cNvSpPr>
            <a:spLocks noChangeArrowheads="1"/>
          </p:cNvSpPr>
          <p:nvPr/>
        </p:nvSpPr>
        <p:spPr bwMode="auto">
          <a:xfrm rot="5400000">
            <a:off x="-738336" y="35192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zh-TW" altLang="en-US" sz="2400" dirty="0" smtClean="0">
                <a:solidFill>
                  <a:schemeClr val="accent6"/>
                </a:solidFill>
                <a:ea typeface="標楷體" pitchFamily="65" charset="-120"/>
              </a:rPr>
              <a:t>網路口碑</a:t>
            </a:r>
            <a:endParaRPr lang="ja-JP" altLang="en-US" sz="2400" dirty="0">
              <a:solidFill>
                <a:schemeClr val="accent6"/>
              </a:solidFill>
              <a:ea typeface="標楷體" pitchFamily="65" charset="-120"/>
            </a:endParaRPr>
          </a:p>
        </p:txBody>
      </p:sp>
      <p:sp>
        <p:nvSpPr>
          <p:cNvPr id="9" name="AutoShape 13"/>
          <p:cNvSpPr>
            <a:spLocks noChangeArrowheads="1"/>
          </p:cNvSpPr>
          <p:nvPr/>
        </p:nvSpPr>
        <p:spPr bwMode="auto">
          <a:xfrm rot="5400000">
            <a:off x="-738336" y="17190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fontScale="77500" lnSpcReduction="20000"/>
          </a:bodyPr>
          <a:lstStyle/>
          <a:p>
            <a:r>
              <a:rPr lang="zh-TW" altLang="en-US" sz="2400" dirty="0" smtClean="0">
                <a:solidFill>
                  <a:schemeClr val="accent6"/>
                </a:solidFill>
                <a:ea typeface="標楷體" pitchFamily="65" charset="-120"/>
              </a:rPr>
              <a:t>一對一網路行銷</a:t>
            </a:r>
            <a:endParaRPr lang="ja-JP" altLang="en-US" sz="2400" dirty="0">
              <a:solidFill>
                <a:schemeClr val="accent6"/>
              </a:solidFill>
              <a:ea typeface="標楷體" pitchFamily="65" charset="-12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chemeClr val="accent1"/>
                </a:solidFill>
              </a:rPr>
              <a:t>網路行銷與我</a:t>
            </a:r>
            <a:endParaRPr lang="zh-TW" altLang="en-US" dirty="0">
              <a:solidFill>
                <a:schemeClr val="accent1"/>
              </a:solidFill>
            </a:endParaRPr>
          </a:p>
        </p:txBody>
      </p:sp>
      <p:pic>
        <p:nvPicPr>
          <p:cNvPr id="133122" name="Picture 2" descr="http://cdn.maypalo.com/wp-content/uploads/2014/09/iPhone-6-iPhone-6-Plus.png"/>
          <p:cNvPicPr>
            <a:picLocks noGrp="1" noChangeAspect="1" noChangeArrowheads="1"/>
          </p:cNvPicPr>
          <p:nvPr>
            <p:ph idx="1"/>
          </p:nvPr>
        </p:nvPicPr>
        <p:blipFill>
          <a:blip r:embed="rId2" cstate="print"/>
          <a:stretch>
            <a:fillRect/>
          </a:stretch>
        </p:blipFill>
        <p:spPr bwMode="auto">
          <a:xfrm>
            <a:off x="539750" y="1475238"/>
            <a:ext cx="8147050" cy="4593324"/>
          </a:xfrm>
          <a:prstGeom prst="rect">
            <a:avLst/>
          </a:prstGeom>
          <a:noFill/>
          <a:ln>
            <a:solidFill>
              <a:schemeClr val="accent1"/>
            </a:solidFill>
          </a:ln>
        </p:spPr>
      </p:pic>
      <p:sp>
        <p:nvSpPr>
          <p:cNvPr id="4" name="頁尾版面配置區 3"/>
          <p:cNvSpPr>
            <a:spLocks noGrp="1"/>
          </p:cNvSpPr>
          <p:nvPr>
            <p:ph type="ftr" sz="quarter" idx="10"/>
          </p:nvPr>
        </p:nvSpPr>
        <p:spPr/>
        <p:txBody>
          <a:bodyPr/>
          <a:lstStyle/>
          <a:p>
            <a:r>
              <a:rPr lang="zh-TW" altLang="en-US" smtClean="0"/>
              <a:t>第</a:t>
            </a:r>
            <a:r>
              <a:rPr lang="en-US" altLang="zh-TW" smtClean="0"/>
              <a:t>14</a:t>
            </a:r>
            <a:r>
              <a:rPr lang="zh-TW" altLang="en-US" smtClean="0"/>
              <a:t>章 網路行銷的操作</a:t>
            </a:r>
            <a:endParaRPr lang="en-US" altLang="zh-TW"/>
          </a:p>
        </p:txBody>
      </p:sp>
      <p:sp>
        <p:nvSpPr>
          <p:cNvPr id="10" name="投影片編號版面配置區 9"/>
          <p:cNvSpPr>
            <a:spLocks noGrp="1"/>
          </p:cNvSpPr>
          <p:nvPr>
            <p:ph type="sldNum" sz="quarter" idx="11"/>
          </p:nvPr>
        </p:nvSpPr>
        <p:spPr/>
        <p:txBody>
          <a:bodyPr/>
          <a:lstStyle/>
          <a:p>
            <a:fld id="{A3DEC8BA-62D7-46A7-9980-A77EEE976E4E}" type="slidenum">
              <a:rPr lang="en-US" altLang="zh-TW" smtClean="0"/>
              <a:pPr/>
              <a:t>4</a:t>
            </a:fld>
            <a:r>
              <a:rPr lang="en-US" altLang="zh-TW" smtClean="0"/>
              <a:t> / 46</a:t>
            </a:r>
            <a:endParaRPr lang="en-US" altLang="zh-TW" dirty="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常見的無線區域網路技術</a:t>
            </a:r>
            <a:endParaRPr lang="zh-TW" altLang="en-US" dirty="0"/>
          </a:p>
        </p:txBody>
      </p:sp>
      <p:pic>
        <p:nvPicPr>
          <p:cNvPr id="175106" name="Picture 2"/>
          <p:cNvPicPr>
            <a:picLocks noGrp="1" noChangeAspect="1" noChangeArrowheads="1"/>
          </p:cNvPicPr>
          <p:nvPr>
            <p:ph idx="1"/>
          </p:nvPr>
        </p:nvPicPr>
        <p:blipFill>
          <a:blip r:embed="rId2" cstate="print">
            <a:clrChange>
              <a:clrFrom>
                <a:srgbClr val="FFFFFF"/>
              </a:clrFrom>
              <a:clrTo>
                <a:srgbClr val="FFFFFF">
                  <a:alpha val="0"/>
                </a:srgbClr>
              </a:clrTo>
            </a:clrChange>
          </a:blip>
          <a:srcRect/>
          <a:stretch>
            <a:fillRect/>
          </a:stretch>
        </p:blipFill>
        <p:spPr bwMode="auto">
          <a:xfrm>
            <a:off x="539750" y="1412776"/>
            <a:ext cx="8147050" cy="3725146"/>
          </a:xfrm>
          <a:prstGeom prst="rect">
            <a:avLst/>
          </a:prstGeom>
          <a:noFill/>
          <a:ln w="9525">
            <a:noFill/>
            <a:miter lim="800000"/>
            <a:headEnd/>
            <a:tailEnd/>
          </a:ln>
        </p:spPr>
      </p:pic>
      <p:sp>
        <p:nvSpPr>
          <p:cNvPr id="4" name="頁尾版面配置區 3"/>
          <p:cNvSpPr>
            <a:spLocks noGrp="1"/>
          </p:cNvSpPr>
          <p:nvPr>
            <p:ph type="ftr" sz="quarter" idx="10"/>
          </p:nvPr>
        </p:nvSpPr>
        <p:spPr/>
        <p:txBody>
          <a:bodyPr/>
          <a:lstStyle/>
          <a:p>
            <a:r>
              <a:rPr lang="zh-TW" altLang="en-US" smtClean="0"/>
              <a:t>第</a:t>
            </a:r>
            <a:r>
              <a:rPr lang="en-US" altLang="zh-TW" smtClean="0"/>
              <a:t>14</a:t>
            </a:r>
            <a:r>
              <a:rPr lang="zh-TW" altLang="en-US" smtClean="0"/>
              <a:t>章 網路行銷的操作</a:t>
            </a:r>
            <a:endParaRPr lang="en-US" altLang="zh-TW"/>
          </a:p>
        </p:txBody>
      </p:sp>
      <p:sp>
        <p:nvSpPr>
          <p:cNvPr id="11" name="投影片編號版面配置區 10"/>
          <p:cNvSpPr>
            <a:spLocks noGrp="1"/>
          </p:cNvSpPr>
          <p:nvPr>
            <p:ph type="sldNum" sz="quarter" idx="11"/>
          </p:nvPr>
        </p:nvSpPr>
        <p:spPr/>
        <p:txBody>
          <a:bodyPr/>
          <a:lstStyle/>
          <a:p>
            <a:fld id="{A3DEC8BA-62D7-46A7-9980-A77EEE976E4E}" type="slidenum">
              <a:rPr lang="en-US" altLang="zh-TW" smtClean="0"/>
              <a:pPr/>
              <a:t>40</a:t>
            </a:fld>
            <a:r>
              <a:rPr lang="en-US" altLang="zh-TW" smtClean="0"/>
              <a:t> / 46</a:t>
            </a:r>
            <a:endParaRPr lang="en-US" altLang="zh-TW" dirty="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8" name="AutoShape 9"/>
          <p:cNvSpPr>
            <a:spLocks noChangeArrowheads="1"/>
          </p:cNvSpPr>
          <p:nvPr/>
        </p:nvSpPr>
        <p:spPr bwMode="auto">
          <a:xfrm rot="5400000">
            <a:off x="-738336" y="53194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a:bodyPr>
          <a:lstStyle/>
          <a:p>
            <a:r>
              <a:rPr lang="zh-TW" altLang="en-US" sz="2400" dirty="0" smtClean="0">
                <a:ea typeface="標楷體" pitchFamily="65" charset="-120"/>
              </a:rPr>
              <a:t>行動行銷</a:t>
            </a:r>
            <a:endParaRPr lang="ja-JP" altLang="en-US" sz="2400" dirty="0">
              <a:ea typeface="標楷體" pitchFamily="65" charset="-120"/>
            </a:endParaRPr>
          </a:p>
        </p:txBody>
      </p:sp>
      <p:sp>
        <p:nvSpPr>
          <p:cNvPr id="7" name="AutoShape 13"/>
          <p:cNvSpPr>
            <a:spLocks noChangeArrowheads="1"/>
          </p:cNvSpPr>
          <p:nvPr/>
        </p:nvSpPr>
        <p:spPr bwMode="auto">
          <a:xfrm rot="5400000">
            <a:off x="-738336" y="35192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zh-TW" altLang="en-US" sz="2400" dirty="0" smtClean="0">
                <a:solidFill>
                  <a:schemeClr val="accent6"/>
                </a:solidFill>
                <a:ea typeface="標楷體" pitchFamily="65" charset="-120"/>
              </a:rPr>
              <a:t>網路口碑</a:t>
            </a:r>
            <a:endParaRPr lang="ja-JP" altLang="en-US" sz="2400" dirty="0">
              <a:solidFill>
                <a:schemeClr val="accent6"/>
              </a:solidFill>
              <a:ea typeface="標楷體" pitchFamily="65" charset="-120"/>
            </a:endParaRPr>
          </a:p>
        </p:txBody>
      </p:sp>
      <p:sp>
        <p:nvSpPr>
          <p:cNvPr id="9" name="AutoShape 13"/>
          <p:cNvSpPr>
            <a:spLocks noChangeArrowheads="1"/>
          </p:cNvSpPr>
          <p:nvPr/>
        </p:nvSpPr>
        <p:spPr bwMode="auto">
          <a:xfrm rot="5400000">
            <a:off x="-738336" y="17190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fontScale="77500" lnSpcReduction="20000"/>
          </a:bodyPr>
          <a:lstStyle/>
          <a:p>
            <a:r>
              <a:rPr lang="zh-TW" altLang="en-US" sz="2400" dirty="0" smtClean="0">
                <a:solidFill>
                  <a:schemeClr val="accent6"/>
                </a:solidFill>
                <a:ea typeface="標楷體" pitchFamily="65" charset="-120"/>
              </a:rPr>
              <a:t>一對一網路行銷</a:t>
            </a:r>
            <a:endParaRPr lang="ja-JP" altLang="en-US" sz="2400" dirty="0">
              <a:solidFill>
                <a:schemeClr val="accent6"/>
              </a:solidFill>
              <a:ea typeface="標楷體" pitchFamily="65" charset="-12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物聯網的架構</a:t>
            </a:r>
            <a:endParaRPr lang="zh-TW" altLang="en-US" dirty="0"/>
          </a:p>
        </p:txBody>
      </p:sp>
      <p:pic>
        <p:nvPicPr>
          <p:cNvPr id="176130" name="Picture 2"/>
          <p:cNvPicPr>
            <a:picLocks noGrp="1" noChangeAspect="1" noChangeArrowheads="1"/>
          </p:cNvPicPr>
          <p:nvPr>
            <p:ph idx="1"/>
          </p:nvPr>
        </p:nvPicPr>
        <p:blipFill>
          <a:blip r:embed="rId2" cstate="print">
            <a:clrChange>
              <a:clrFrom>
                <a:srgbClr val="FFFFFF"/>
              </a:clrFrom>
              <a:clrTo>
                <a:srgbClr val="FFFFFF">
                  <a:alpha val="0"/>
                </a:srgbClr>
              </a:clrTo>
            </a:clrChange>
          </a:blip>
          <a:srcRect/>
          <a:stretch>
            <a:fillRect/>
          </a:stretch>
        </p:blipFill>
        <p:spPr bwMode="auto">
          <a:xfrm>
            <a:off x="539750" y="1484784"/>
            <a:ext cx="8147050" cy="2687578"/>
          </a:xfrm>
          <a:prstGeom prst="rect">
            <a:avLst/>
          </a:prstGeom>
          <a:noFill/>
          <a:ln w="9525">
            <a:noFill/>
            <a:miter lim="800000"/>
            <a:headEnd/>
            <a:tailEnd/>
          </a:ln>
        </p:spPr>
      </p:pic>
      <p:sp>
        <p:nvSpPr>
          <p:cNvPr id="4" name="頁尾版面配置區 3"/>
          <p:cNvSpPr>
            <a:spLocks noGrp="1"/>
          </p:cNvSpPr>
          <p:nvPr>
            <p:ph type="ftr" sz="quarter" idx="10"/>
          </p:nvPr>
        </p:nvSpPr>
        <p:spPr/>
        <p:txBody>
          <a:bodyPr/>
          <a:lstStyle/>
          <a:p>
            <a:r>
              <a:rPr lang="zh-TW" altLang="en-US" smtClean="0"/>
              <a:t>第</a:t>
            </a:r>
            <a:r>
              <a:rPr lang="en-US" altLang="zh-TW" smtClean="0"/>
              <a:t>14</a:t>
            </a:r>
            <a:r>
              <a:rPr lang="zh-TW" altLang="en-US" smtClean="0"/>
              <a:t>章 網路行銷的操作</a:t>
            </a:r>
            <a:endParaRPr lang="en-US" altLang="zh-TW"/>
          </a:p>
        </p:txBody>
      </p:sp>
      <p:sp>
        <p:nvSpPr>
          <p:cNvPr id="11" name="投影片編號版面配置區 10"/>
          <p:cNvSpPr>
            <a:spLocks noGrp="1"/>
          </p:cNvSpPr>
          <p:nvPr>
            <p:ph type="sldNum" sz="quarter" idx="11"/>
          </p:nvPr>
        </p:nvSpPr>
        <p:spPr/>
        <p:txBody>
          <a:bodyPr/>
          <a:lstStyle/>
          <a:p>
            <a:fld id="{A3DEC8BA-62D7-46A7-9980-A77EEE976E4E}" type="slidenum">
              <a:rPr lang="en-US" altLang="zh-TW" smtClean="0"/>
              <a:pPr/>
              <a:t>41</a:t>
            </a:fld>
            <a:r>
              <a:rPr lang="en-US" altLang="zh-TW" smtClean="0"/>
              <a:t> / 46</a:t>
            </a:r>
            <a:endParaRPr lang="en-US" altLang="zh-TW" dirty="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8" name="AutoShape 9"/>
          <p:cNvSpPr>
            <a:spLocks noChangeArrowheads="1"/>
          </p:cNvSpPr>
          <p:nvPr/>
        </p:nvSpPr>
        <p:spPr bwMode="auto">
          <a:xfrm rot="5400000">
            <a:off x="-738336" y="53194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a:bodyPr>
          <a:lstStyle/>
          <a:p>
            <a:r>
              <a:rPr lang="zh-TW" altLang="en-US" sz="2400" dirty="0" smtClean="0">
                <a:ea typeface="標楷體" pitchFamily="65" charset="-120"/>
              </a:rPr>
              <a:t>行動行銷</a:t>
            </a:r>
            <a:endParaRPr lang="ja-JP" altLang="en-US" sz="2400" dirty="0">
              <a:ea typeface="標楷體" pitchFamily="65" charset="-120"/>
            </a:endParaRPr>
          </a:p>
        </p:txBody>
      </p:sp>
      <p:sp>
        <p:nvSpPr>
          <p:cNvPr id="7" name="AutoShape 13"/>
          <p:cNvSpPr>
            <a:spLocks noChangeArrowheads="1"/>
          </p:cNvSpPr>
          <p:nvPr/>
        </p:nvSpPr>
        <p:spPr bwMode="auto">
          <a:xfrm rot="5400000">
            <a:off x="-738336" y="35192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zh-TW" altLang="en-US" sz="2400" dirty="0" smtClean="0">
                <a:solidFill>
                  <a:schemeClr val="accent6"/>
                </a:solidFill>
                <a:ea typeface="標楷體" pitchFamily="65" charset="-120"/>
              </a:rPr>
              <a:t>網路口碑</a:t>
            </a:r>
            <a:endParaRPr lang="ja-JP" altLang="en-US" sz="2400" dirty="0">
              <a:solidFill>
                <a:schemeClr val="accent6"/>
              </a:solidFill>
              <a:ea typeface="標楷體" pitchFamily="65" charset="-120"/>
            </a:endParaRPr>
          </a:p>
        </p:txBody>
      </p:sp>
      <p:sp>
        <p:nvSpPr>
          <p:cNvPr id="9" name="AutoShape 13"/>
          <p:cNvSpPr>
            <a:spLocks noChangeArrowheads="1"/>
          </p:cNvSpPr>
          <p:nvPr/>
        </p:nvSpPr>
        <p:spPr bwMode="auto">
          <a:xfrm rot="5400000">
            <a:off x="-738336" y="17190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fontScale="77500" lnSpcReduction="20000"/>
          </a:bodyPr>
          <a:lstStyle/>
          <a:p>
            <a:r>
              <a:rPr lang="zh-TW" altLang="en-US" sz="2400" dirty="0" smtClean="0">
                <a:solidFill>
                  <a:schemeClr val="accent6"/>
                </a:solidFill>
                <a:ea typeface="標楷體" pitchFamily="65" charset="-120"/>
              </a:rPr>
              <a:t>一對一網路行銷</a:t>
            </a:r>
            <a:endParaRPr lang="ja-JP" altLang="en-US" sz="2400" dirty="0">
              <a:solidFill>
                <a:schemeClr val="accent6"/>
              </a:solidFill>
              <a:ea typeface="標楷體" pitchFamily="65" charset="-12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chemeClr val="accent1"/>
                </a:solidFill>
              </a:rPr>
              <a:t>生活上的應用</a:t>
            </a:r>
            <a:endParaRPr lang="zh-TW" altLang="en-US" dirty="0">
              <a:solidFill>
                <a:schemeClr val="accent1"/>
              </a:solidFill>
            </a:endParaRPr>
          </a:p>
        </p:txBody>
      </p:sp>
      <p:sp>
        <p:nvSpPr>
          <p:cNvPr id="3" name="內容版面配置區 2"/>
          <p:cNvSpPr>
            <a:spLocks noGrp="1"/>
          </p:cNvSpPr>
          <p:nvPr>
            <p:ph idx="1"/>
          </p:nvPr>
        </p:nvSpPr>
        <p:spPr/>
        <p:txBody>
          <a:bodyPr/>
          <a:lstStyle/>
          <a:p>
            <a:r>
              <a:rPr lang="en-US" altLang="zh-TW" b="1" dirty="0" smtClean="0"/>
              <a:t>LG </a:t>
            </a:r>
            <a:r>
              <a:rPr lang="zh-TW" altLang="en-US" b="1" dirty="0" smtClean="0"/>
              <a:t>面板廠使用 </a:t>
            </a:r>
            <a:r>
              <a:rPr lang="en-US" altLang="zh-TW" b="1" dirty="0" smtClean="0"/>
              <a:t>RFID</a:t>
            </a:r>
          </a:p>
          <a:p>
            <a:endParaRPr lang="en-US" altLang="zh-TW" b="1" dirty="0" smtClean="0"/>
          </a:p>
          <a:p>
            <a:endParaRPr lang="en-US" altLang="zh-TW" b="1" dirty="0" smtClean="0"/>
          </a:p>
          <a:p>
            <a:endParaRPr lang="en-US" altLang="zh-TW" b="1" dirty="0" smtClean="0"/>
          </a:p>
          <a:p>
            <a:endParaRPr lang="en-US" altLang="zh-TW" b="1" dirty="0" smtClean="0"/>
          </a:p>
          <a:p>
            <a:endParaRPr lang="en-US" altLang="zh-TW" b="1" dirty="0" smtClean="0"/>
          </a:p>
          <a:p>
            <a:pPr lvl="1"/>
            <a:r>
              <a:rPr lang="zh-TW" altLang="en-US" dirty="0" smtClean="0"/>
              <a:t>南韓面板大廠 </a:t>
            </a:r>
            <a:r>
              <a:rPr lang="en-US" altLang="zh-TW" dirty="0" smtClean="0"/>
              <a:t>LG </a:t>
            </a:r>
            <a:r>
              <a:rPr lang="zh-TW" altLang="en-US" dirty="0" smtClean="0"/>
              <a:t>採用 </a:t>
            </a:r>
            <a:r>
              <a:rPr lang="en-US" altLang="zh-TW" dirty="0" smtClean="0"/>
              <a:t>RFID </a:t>
            </a:r>
            <a:r>
              <a:rPr lang="zh-TW" altLang="en-US" dirty="0" smtClean="0"/>
              <a:t>技術讓面板生產自動化，從零組件的購買、加工到完成面板製程，主要原料的出入庫、保管、安裝、生產、加工等流程都能自動化，透過電子標籤的方式，讓零組件在場區內可快速的移動與生產，藉此提高生產力與良率。</a:t>
            </a:r>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14</a:t>
            </a:r>
            <a:r>
              <a:rPr lang="zh-TW" altLang="en-US" smtClean="0"/>
              <a:t>章 網路行銷的操作</a:t>
            </a:r>
            <a:endParaRPr lang="en-US" altLang="zh-TW"/>
          </a:p>
        </p:txBody>
      </p:sp>
      <p:sp>
        <p:nvSpPr>
          <p:cNvPr id="12" name="投影片編號版面配置區 11"/>
          <p:cNvSpPr>
            <a:spLocks noGrp="1"/>
          </p:cNvSpPr>
          <p:nvPr>
            <p:ph type="sldNum" sz="quarter" idx="11"/>
          </p:nvPr>
        </p:nvSpPr>
        <p:spPr/>
        <p:txBody>
          <a:bodyPr/>
          <a:lstStyle/>
          <a:p>
            <a:fld id="{A3DEC8BA-62D7-46A7-9980-A77EEE976E4E}" type="slidenum">
              <a:rPr lang="en-US" altLang="zh-TW" smtClean="0"/>
              <a:pPr/>
              <a:t>42</a:t>
            </a:fld>
            <a:r>
              <a:rPr lang="en-US" altLang="zh-TW" smtClean="0"/>
              <a:t> / 46</a:t>
            </a:r>
            <a:endParaRPr lang="en-US" altLang="zh-TW" dirty="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8" name="AutoShape 9"/>
          <p:cNvSpPr>
            <a:spLocks noChangeArrowheads="1"/>
          </p:cNvSpPr>
          <p:nvPr/>
        </p:nvSpPr>
        <p:spPr bwMode="auto">
          <a:xfrm rot="5400000">
            <a:off x="-738336" y="53194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a:bodyPr>
          <a:lstStyle/>
          <a:p>
            <a:r>
              <a:rPr lang="zh-TW" altLang="en-US" sz="2400" dirty="0" smtClean="0">
                <a:ea typeface="標楷體" pitchFamily="65" charset="-120"/>
              </a:rPr>
              <a:t>行動行銷</a:t>
            </a:r>
            <a:endParaRPr lang="ja-JP" altLang="en-US" sz="2400" dirty="0">
              <a:ea typeface="標楷體" pitchFamily="65" charset="-120"/>
            </a:endParaRPr>
          </a:p>
        </p:txBody>
      </p:sp>
      <p:sp>
        <p:nvSpPr>
          <p:cNvPr id="7" name="AutoShape 13"/>
          <p:cNvSpPr>
            <a:spLocks noChangeArrowheads="1"/>
          </p:cNvSpPr>
          <p:nvPr/>
        </p:nvSpPr>
        <p:spPr bwMode="auto">
          <a:xfrm rot="5400000">
            <a:off x="-738336" y="35192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zh-TW" altLang="en-US" sz="2400" dirty="0" smtClean="0">
                <a:solidFill>
                  <a:schemeClr val="accent6"/>
                </a:solidFill>
                <a:ea typeface="標楷體" pitchFamily="65" charset="-120"/>
              </a:rPr>
              <a:t>網路口碑</a:t>
            </a:r>
            <a:endParaRPr lang="ja-JP" altLang="en-US" sz="2400" dirty="0">
              <a:solidFill>
                <a:schemeClr val="accent6"/>
              </a:solidFill>
              <a:ea typeface="標楷體" pitchFamily="65" charset="-120"/>
            </a:endParaRPr>
          </a:p>
        </p:txBody>
      </p:sp>
      <p:sp>
        <p:nvSpPr>
          <p:cNvPr id="9" name="AutoShape 13"/>
          <p:cNvSpPr>
            <a:spLocks noChangeArrowheads="1"/>
          </p:cNvSpPr>
          <p:nvPr/>
        </p:nvSpPr>
        <p:spPr bwMode="auto">
          <a:xfrm rot="5400000">
            <a:off x="-738336" y="17190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fontScale="77500" lnSpcReduction="20000"/>
          </a:bodyPr>
          <a:lstStyle/>
          <a:p>
            <a:r>
              <a:rPr lang="zh-TW" altLang="en-US" sz="2400" dirty="0" smtClean="0">
                <a:solidFill>
                  <a:schemeClr val="accent6"/>
                </a:solidFill>
                <a:ea typeface="標楷體" pitchFamily="65" charset="-120"/>
              </a:rPr>
              <a:t>一對一網路行銷</a:t>
            </a:r>
            <a:endParaRPr lang="ja-JP" altLang="en-US" sz="2400" dirty="0">
              <a:solidFill>
                <a:schemeClr val="accent6"/>
              </a:solidFill>
              <a:ea typeface="標楷體" pitchFamily="65" charset="-120"/>
            </a:endParaRPr>
          </a:p>
        </p:txBody>
      </p:sp>
      <p:pic>
        <p:nvPicPr>
          <p:cNvPr id="179204" name="Picture 4" descr="http://industrysolutions.co.kr/wp-content/uploads/2014/03/524_618_624.jpg"/>
          <p:cNvPicPr>
            <a:picLocks noChangeAspect="1" noChangeArrowheads="1"/>
          </p:cNvPicPr>
          <p:nvPr/>
        </p:nvPicPr>
        <p:blipFill>
          <a:blip r:embed="rId2" cstate="print"/>
          <a:srcRect/>
          <a:stretch>
            <a:fillRect/>
          </a:stretch>
        </p:blipFill>
        <p:spPr bwMode="auto">
          <a:xfrm>
            <a:off x="4572000" y="1196752"/>
            <a:ext cx="4270819" cy="3096344"/>
          </a:xfrm>
          <a:prstGeom prst="rect">
            <a:avLst/>
          </a:prstGeom>
          <a:noFill/>
          <a:ln>
            <a:solidFill>
              <a:schemeClr val="accent1"/>
            </a:solidFill>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行動行銷的阻礙</a:t>
            </a:r>
            <a:endParaRPr lang="zh-TW" altLang="en-US" dirty="0"/>
          </a:p>
        </p:txBody>
      </p:sp>
      <p:pic>
        <p:nvPicPr>
          <p:cNvPr id="178177" name="Picture 1"/>
          <p:cNvPicPr>
            <a:picLocks noGrp="1" noChangeAspect="1" noChangeArrowheads="1"/>
          </p:cNvPicPr>
          <p:nvPr>
            <p:ph idx="1"/>
          </p:nvPr>
        </p:nvPicPr>
        <p:blipFill>
          <a:blip r:embed="rId2" cstate="print">
            <a:clrChange>
              <a:clrFrom>
                <a:srgbClr val="FFFFFF"/>
              </a:clrFrom>
              <a:clrTo>
                <a:srgbClr val="FFFFFF">
                  <a:alpha val="0"/>
                </a:srgbClr>
              </a:clrTo>
            </a:clrChange>
          </a:blip>
          <a:srcRect/>
          <a:stretch>
            <a:fillRect/>
          </a:stretch>
        </p:blipFill>
        <p:spPr bwMode="auto">
          <a:xfrm>
            <a:off x="539750" y="1374312"/>
            <a:ext cx="8147050" cy="3926896"/>
          </a:xfrm>
          <a:prstGeom prst="rect">
            <a:avLst/>
          </a:prstGeom>
          <a:noFill/>
          <a:ln w="9525">
            <a:noFill/>
            <a:miter lim="800000"/>
            <a:headEnd/>
            <a:tailEnd/>
          </a:ln>
        </p:spPr>
      </p:pic>
      <p:sp>
        <p:nvSpPr>
          <p:cNvPr id="4" name="頁尾版面配置區 3"/>
          <p:cNvSpPr>
            <a:spLocks noGrp="1"/>
          </p:cNvSpPr>
          <p:nvPr>
            <p:ph type="ftr" sz="quarter" idx="10"/>
          </p:nvPr>
        </p:nvSpPr>
        <p:spPr/>
        <p:txBody>
          <a:bodyPr/>
          <a:lstStyle/>
          <a:p>
            <a:r>
              <a:rPr lang="zh-TW" altLang="en-US" smtClean="0"/>
              <a:t>第</a:t>
            </a:r>
            <a:r>
              <a:rPr lang="en-US" altLang="zh-TW" smtClean="0"/>
              <a:t>14</a:t>
            </a:r>
            <a:r>
              <a:rPr lang="zh-TW" altLang="en-US" smtClean="0"/>
              <a:t>章 網路行銷的操作</a:t>
            </a:r>
            <a:endParaRPr lang="en-US" altLang="zh-TW"/>
          </a:p>
        </p:txBody>
      </p:sp>
      <p:sp>
        <p:nvSpPr>
          <p:cNvPr id="11" name="投影片編號版面配置區 10"/>
          <p:cNvSpPr>
            <a:spLocks noGrp="1"/>
          </p:cNvSpPr>
          <p:nvPr>
            <p:ph type="sldNum" sz="quarter" idx="11"/>
          </p:nvPr>
        </p:nvSpPr>
        <p:spPr/>
        <p:txBody>
          <a:bodyPr/>
          <a:lstStyle/>
          <a:p>
            <a:fld id="{A3DEC8BA-62D7-46A7-9980-A77EEE976E4E}" type="slidenum">
              <a:rPr lang="en-US" altLang="zh-TW" smtClean="0"/>
              <a:pPr/>
              <a:t>43</a:t>
            </a:fld>
            <a:r>
              <a:rPr lang="en-US" altLang="zh-TW" smtClean="0"/>
              <a:t> / 46</a:t>
            </a:r>
            <a:endParaRPr lang="en-US" altLang="zh-TW" dirty="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8" name="AutoShape 9"/>
          <p:cNvSpPr>
            <a:spLocks noChangeArrowheads="1"/>
          </p:cNvSpPr>
          <p:nvPr/>
        </p:nvSpPr>
        <p:spPr bwMode="auto">
          <a:xfrm rot="5400000">
            <a:off x="-738336" y="53194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a:bodyPr>
          <a:lstStyle/>
          <a:p>
            <a:r>
              <a:rPr lang="zh-TW" altLang="en-US" sz="2400" dirty="0" smtClean="0">
                <a:ea typeface="標楷體" pitchFamily="65" charset="-120"/>
              </a:rPr>
              <a:t>行動行銷</a:t>
            </a:r>
            <a:endParaRPr lang="ja-JP" altLang="en-US" sz="2400" dirty="0">
              <a:ea typeface="標楷體" pitchFamily="65" charset="-120"/>
            </a:endParaRPr>
          </a:p>
        </p:txBody>
      </p:sp>
      <p:sp>
        <p:nvSpPr>
          <p:cNvPr id="7" name="AutoShape 13"/>
          <p:cNvSpPr>
            <a:spLocks noChangeArrowheads="1"/>
          </p:cNvSpPr>
          <p:nvPr/>
        </p:nvSpPr>
        <p:spPr bwMode="auto">
          <a:xfrm rot="5400000">
            <a:off x="-738336" y="35192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zh-TW" altLang="en-US" sz="2400" dirty="0" smtClean="0">
                <a:solidFill>
                  <a:schemeClr val="accent6"/>
                </a:solidFill>
                <a:ea typeface="標楷體" pitchFamily="65" charset="-120"/>
              </a:rPr>
              <a:t>網路口碑</a:t>
            </a:r>
            <a:endParaRPr lang="ja-JP" altLang="en-US" sz="2400" dirty="0">
              <a:solidFill>
                <a:schemeClr val="accent6"/>
              </a:solidFill>
              <a:ea typeface="標楷體" pitchFamily="65" charset="-120"/>
            </a:endParaRPr>
          </a:p>
        </p:txBody>
      </p:sp>
      <p:sp>
        <p:nvSpPr>
          <p:cNvPr id="9" name="AutoShape 13"/>
          <p:cNvSpPr>
            <a:spLocks noChangeArrowheads="1"/>
          </p:cNvSpPr>
          <p:nvPr/>
        </p:nvSpPr>
        <p:spPr bwMode="auto">
          <a:xfrm rot="5400000">
            <a:off x="-738336" y="17190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fontScale="77500" lnSpcReduction="20000"/>
          </a:bodyPr>
          <a:lstStyle/>
          <a:p>
            <a:r>
              <a:rPr lang="zh-TW" altLang="en-US" sz="2400" dirty="0" smtClean="0">
                <a:solidFill>
                  <a:schemeClr val="accent6"/>
                </a:solidFill>
                <a:ea typeface="標楷體" pitchFamily="65" charset="-120"/>
              </a:rPr>
              <a:t>一對一網路行銷</a:t>
            </a:r>
            <a:endParaRPr lang="ja-JP" altLang="en-US" sz="2400" dirty="0">
              <a:solidFill>
                <a:schemeClr val="accent6"/>
              </a:solidFill>
              <a:ea typeface="標楷體" pitchFamily="65" charset="-12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行動行銷的成功因素</a:t>
            </a:r>
            <a:endParaRPr lang="zh-TW" altLang="en-US" dirty="0"/>
          </a:p>
        </p:txBody>
      </p:sp>
      <p:pic>
        <p:nvPicPr>
          <p:cNvPr id="177153" name="Picture 1"/>
          <p:cNvPicPr>
            <a:picLocks noGrp="1" noChangeAspect="1" noChangeArrowheads="1"/>
          </p:cNvPicPr>
          <p:nvPr>
            <p:ph idx="1"/>
          </p:nvPr>
        </p:nvPicPr>
        <p:blipFill>
          <a:blip r:embed="rId2" cstate="print">
            <a:clrChange>
              <a:clrFrom>
                <a:srgbClr val="FFFFFF"/>
              </a:clrFrom>
              <a:clrTo>
                <a:srgbClr val="FFFFFF">
                  <a:alpha val="0"/>
                </a:srgbClr>
              </a:clrTo>
            </a:clrChange>
          </a:blip>
          <a:stretch>
            <a:fillRect/>
          </a:stretch>
        </p:blipFill>
        <p:spPr bwMode="auto">
          <a:xfrm>
            <a:off x="1032428" y="1143000"/>
            <a:ext cx="7161694" cy="5257800"/>
          </a:xfrm>
          <a:prstGeom prst="rect">
            <a:avLst/>
          </a:prstGeom>
          <a:noFill/>
          <a:ln w="9525">
            <a:noFill/>
            <a:miter lim="800000"/>
            <a:headEnd/>
            <a:tailEnd/>
          </a:ln>
        </p:spPr>
      </p:pic>
      <p:sp>
        <p:nvSpPr>
          <p:cNvPr id="4" name="頁尾版面配置區 3"/>
          <p:cNvSpPr>
            <a:spLocks noGrp="1"/>
          </p:cNvSpPr>
          <p:nvPr>
            <p:ph type="ftr" sz="quarter" idx="10"/>
          </p:nvPr>
        </p:nvSpPr>
        <p:spPr/>
        <p:txBody>
          <a:bodyPr/>
          <a:lstStyle/>
          <a:p>
            <a:r>
              <a:rPr lang="zh-TW" altLang="en-US" smtClean="0"/>
              <a:t>第</a:t>
            </a:r>
            <a:r>
              <a:rPr lang="en-US" altLang="zh-TW" smtClean="0"/>
              <a:t>14</a:t>
            </a:r>
            <a:r>
              <a:rPr lang="zh-TW" altLang="en-US" smtClean="0"/>
              <a:t>章 網路行銷的操作</a:t>
            </a:r>
            <a:endParaRPr lang="en-US" altLang="zh-TW"/>
          </a:p>
        </p:txBody>
      </p:sp>
      <p:sp>
        <p:nvSpPr>
          <p:cNvPr id="11" name="投影片編號版面配置區 10"/>
          <p:cNvSpPr>
            <a:spLocks noGrp="1"/>
          </p:cNvSpPr>
          <p:nvPr>
            <p:ph type="sldNum" sz="quarter" idx="11"/>
          </p:nvPr>
        </p:nvSpPr>
        <p:spPr/>
        <p:txBody>
          <a:bodyPr/>
          <a:lstStyle/>
          <a:p>
            <a:fld id="{A3DEC8BA-62D7-46A7-9980-A77EEE976E4E}" type="slidenum">
              <a:rPr lang="en-US" altLang="zh-TW" smtClean="0"/>
              <a:pPr/>
              <a:t>44</a:t>
            </a:fld>
            <a:r>
              <a:rPr lang="en-US" altLang="zh-TW" smtClean="0"/>
              <a:t> / 46</a:t>
            </a:r>
            <a:endParaRPr lang="en-US" altLang="zh-TW" dirty="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8" name="AutoShape 9"/>
          <p:cNvSpPr>
            <a:spLocks noChangeArrowheads="1"/>
          </p:cNvSpPr>
          <p:nvPr/>
        </p:nvSpPr>
        <p:spPr bwMode="auto">
          <a:xfrm rot="5400000">
            <a:off x="-738336" y="53194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a:bodyPr>
          <a:lstStyle/>
          <a:p>
            <a:r>
              <a:rPr lang="zh-TW" altLang="en-US" sz="2400" dirty="0" smtClean="0">
                <a:ea typeface="標楷體" pitchFamily="65" charset="-120"/>
              </a:rPr>
              <a:t>行動行銷</a:t>
            </a:r>
            <a:endParaRPr lang="ja-JP" altLang="en-US" sz="2400" dirty="0">
              <a:ea typeface="標楷體" pitchFamily="65" charset="-120"/>
            </a:endParaRPr>
          </a:p>
        </p:txBody>
      </p:sp>
      <p:sp>
        <p:nvSpPr>
          <p:cNvPr id="7" name="AutoShape 13"/>
          <p:cNvSpPr>
            <a:spLocks noChangeArrowheads="1"/>
          </p:cNvSpPr>
          <p:nvPr/>
        </p:nvSpPr>
        <p:spPr bwMode="auto">
          <a:xfrm rot="5400000">
            <a:off x="-738336" y="35192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zh-TW" altLang="en-US" sz="2400" dirty="0" smtClean="0">
                <a:solidFill>
                  <a:schemeClr val="accent6"/>
                </a:solidFill>
                <a:ea typeface="標楷體" pitchFamily="65" charset="-120"/>
              </a:rPr>
              <a:t>網路口碑</a:t>
            </a:r>
            <a:endParaRPr lang="ja-JP" altLang="en-US" sz="2400" dirty="0">
              <a:solidFill>
                <a:schemeClr val="accent6"/>
              </a:solidFill>
              <a:ea typeface="標楷體" pitchFamily="65" charset="-120"/>
            </a:endParaRPr>
          </a:p>
        </p:txBody>
      </p:sp>
      <p:sp>
        <p:nvSpPr>
          <p:cNvPr id="9" name="AutoShape 13"/>
          <p:cNvSpPr>
            <a:spLocks noChangeArrowheads="1"/>
          </p:cNvSpPr>
          <p:nvPr/>
        </p:nvSpPr>
        <p:spPr bwMode="auto">
          <a:xfrm rot="5400000">
            <a:off x="-738336" y="17190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fontScale="77500" lnSpcReduction="20000"/>
          </a:bodyPr>
          <a:lstStyle/>
          <a:p>
            <a:r>
              <a:rPr lang="zh-TW" altLang="en-US" sz="2400" dirty="0" smtClean="0">
                <a:solidFill>
                  <a:schemeClr val="accent6"/>
                </a:solidFill>
                <a:ea typeface="標楷體" pitchFamily="65" charset="-120"/>
              </a:rPr>
              <a:t>一對一網路行銷</a:t>
            </a:r>
            <a:endParaRPr lang="ja-JP" altLang="en-US" sz="2400" dirty="0">
              <a:solidFill>
                <a:schemeClr val="accent6"/>
              </a:solidFill>
              <a:ea typeface="標楷體" pitchFamily="65" charset="-12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行動行銷的效益</a:t>
            </a:r>
            <a:endParaRPr lang="zh-TW" altLang="en-US" dirty="0"/>
          </a:p>
        </p:txBody>
      </p:sp>
      <p:pic>
        <p:nvPicPr>
          <p:cNvPr id="113665" name="Picture 1"/>
          <p:cNvPicPr>
            <a:picLocks noGrp="1" noChangeAspect="1" noChangeArrowheads="1"/>
          </p:cNvPicPr>
          <p:nvPr>
            <p:ph idx="1"/>
          </p:nvPr>
        </p:nvPicPr>
        <p:blipFill>
          <a:blip r:embed="rId2" cstate="print">
            <a:clrChange>
              <a:clrFrom>
                <a:srgbClr val="FFFFFF"/>
              </a:clrFrom>
              <a:clrTo>
                <a:srgbClr val="FFFFFF">
                  <a:alpha val="0"/>
                </a:srgbClr>
              </a:clrTo>
            </a:clrChange>
          </a:blip>
          <a:stretch>
            <a:fillRect/>
          </a:stretch>
        </p:blipFill>
        <p:spPr bwMode="auto">
          <a:xfrm>
            <a:off x="767796" y="1143000"/>
            <a:ext cx="7690957" cy="5257800"/>
          </a:xfrm>
          <a:prstGeom prst="rect">
            <a:avLst/>
          </a:prstGeom>
          <a:noFill/>
          <a:ln w="9525">
            <a:noFill/>
            <a:miter lim="800000"/>
            <a:headEnd/>
            <a:tailEnd/>
          </a:ln>
        </p:spPr>
      </p:pic>
      <p:sp>
        <p:nvSpPr>
          <p:cNvPr id="4" name="頁尾版面配置區 3"/>
          <p:cNvSpPr>
            <a:spLocks noGrp="1"/>
          </p:cNvSpPr>
          <p:nvPr>
            <p:ph type="ftr" sz="quarter" idx="10"/>
          </p:nvPr>
        </p:nvSpPr>
        <p:spPr/>
        <p:txBody>
          <a:bodyPr/>
          <a:lstStyle/>
          <a:p>
            <a:r>
              <a:rPr lang="zh-TW" altLang="en-US" smtClean="0"/>
              <a:t>第</a:t>
            </a:r>
            <a:r>
              <a:rPr lang="en-US" altLang="zh-TW" smtClean="0"/>
              <a:t>14</a:t>
            </a:r>
            <a:r>
              <a:rPr lang="zh-TW" altLang="en-US" smtClean="0"/>
              <a:t>章 網路行銷的操作</a:t>
            </a:r>
            <a:endParaRPr lang="en-US" altLang="zh-TW"/>
          </a:p>
        </p:txBody>
      </p:sp>
      <p:sp>
        <p:nvSpPr>
          <p:cNvPr id="11" name="投影片編號版面配置區 10"/>
          <p:cNvSpPr>
            <a:spLocks noGrp="1"/>
          </p:cNvSpPr>
          <p:nvPr>
            <p:ph type="sldNum" sz="quarter" idx="11"/>
          </p:nvPr>
        </p:nvSpPr>
        <p:spPr/>
        <p:txBody>
          <a:bodyPr/>
          <a:lstStyle/>
          <a:p>
            <a:fld id="{A3DEC8BA-62D7-46A7-9980-A77EEE976E4E}" type="slidenum">
              <a:rPr lang="en-US" altLang="zh-TW" smtClean="0"/>
              <a:pPr/>
              <a:t>45</a:t>
            </a:fld>
            <a:r>
              <a:rPr lang="en-US" altLang="zh-TW" smtClean="0"/>
              <a:t> / 46</a:t>
            </a:r>
            <a:endParaRPr lang="en-US" altLang="zh-TW" dirty="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8" name="AutoShape 9"/>
          <p:cNvSpPr>
            <a:spLocks noChangeArrowheads="1"/>
          </p:cNvSpPr>
          <p:nvPr/>
        </p:nvSpPr>
        <p:spPr bwMode="auto">
          <a:xfrm rot="5400000">
            <a:off x="-738336" y="53194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a:bodyPr>
          <a:lstStyle/>
          <a:p>
            <a:r>
              <a:rPr lang="zh-TW" altLang="en-US" sz="2400" dirty="0" smtClean="0">
                <a:ea typeface="標楷體" pitchFamily="65" charset="-120"/>
              </a:rPr>
              <a:t>行動行銷</a:t>
            </a:r>
            <a:endParaRPr lang="ja-JP" altLang="en-US" sz="2400" dirty="0">
              <a:ea typeface="標楷體" pitchFamily="65" charset="-120"/>
            </a:endParaRPr>
          </a:p>
        </p:txBody>
      </p:sp>
      <p:sp>
        <p:nvSpPr>
          <p:cNvPr id="7" name="AutoShape 13"/>
          <p:cNvSpPr>
            <a:spLocks noChangeArrowheads="1"/>
          </p:cNvSpPr>
          <p:nvPr/>
        </p:nvSpPr>
        <p:spPr bwMode="auto">
          <a:xfrm rot="5400000">
            <a:off x="-738336" y="35192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zh-TW" altLang="en-US" sz="2400" dirty="0" smtClean="0">
                <a:solidFill>
                  <a:schemeClr val="accent6"/>
                </a:solidFill>
                <a:ea typeface="標楷體" pitchFamily="65" charset="-120"/>
              </a:rPr>
              <a:t>網路口碑</a:t>
            </a:r>
            <a:endParaRPr lang="ja-JP" altLang="en-US" sz="2400" dirty="0">
              <a:solidFill>
                <a:schemeClr val="accent6"/>
              </a:solidFill>
              <a:ea typeface="標楷體" pitchFamily="65" charset="-120"/>
            </a:endParaRPr>
          </a:p>
        </p:txBody>
      </p:sp>
      <p:sp>
        <p:nvSpPr>
          <p:cNvPr id="9" name="AutoShape 13"/>
          <p:cNvSpPr>
            <a:spLocks noChangeArrowheads="1"/>
          </p:cNvSpPr>
          <p:nvPr/>
        </p:nvSpPr>
        <p:spPr bwMode="auto">
          <a:xfrm rot="5400000">
            <a:off x="-738336" y="17190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fontScale="77500" lnSpcReduction="20000"/>
          </a:bodyPr>
          <a:lstStyle/>
          <a:p>
            <a:r>
              <a:rPr lang="zh-TW" altLang="en-US" sz="2400" dirty="0" smtClean="0">
                <a:solidFill>
                  <a:schemeClr val="accent6"/>
                </a:solidFill>
                <a:ea typeface="標楷體" pitchFamily="65" charset="-120"/>
              </a:rPr>
              <a:t>一對一網路行銷</a:t>
            </a:r>
            <a:endParaRPr lang="ja-JP" altLang="en-US" sz="2400" dirty="0">
              <a:solidFill>
                <a:schemeClr val="accent6"/>
              </a:solidFill>
              <a:ea typeface="標楷體" pitchFamily="65" charset="-12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chemeClr val="accent1"/>
                </a:solidFill>
              </a:rPr>
              <a:t>網路行銷案例探討</a:t>
            </a:r>
            <a:endParaRPr lang="zh-TW" altLang="en-US" dirty="0">
              <a:solidFill>
                <a:schemeClr val="accent1"/>
              </a:solidFill>
            </a:endParaRPr>
          </a:p>
        </p:txBody>
      </p:sp>
      <p:sp>
        <p:nvSpPr>
          <p:cNvPr id="3" name="內容版面配置區 2"/>
          <p:cNvSpPr>
            <a:spLocks noGrp="1"/>
          </p:cNvSpPr>
          <p:nvPr>
            <p:ph idx="1"/>
          </p:nvPr>
        </p:nvSpPr>
        <p:spPr/>
        <p:txBody>
          <a:bodyPr/>
          <a:lstStyle/>
          <a:p>
            <a:r>
              <a:rPr lang="zh-TW" altLang="en-US" b="1" dirty="0" smtClean="0"/>
              <a:t>網路廣告的黑暗模式</a:t>
            </a:r>
            <a:endParaRPr lang="en-US" altLang="zh-TW" b="1" dirty="0" smtClean="0"/>
          </a:p>
          <a:p>
            <a:pPr lvl="1"/>
            <a:r>
              <a:rPr lang="zh-TW" altLang="en-US" dirty="0" smtClean="0">
                <a:solidFill>
                  <a:srgbClr val="C00000"/>
                </a:solidFill>
              </a:rPr>
              <a:t>思考時間：</a:t>
            </a:r>
            <a:r>
              <a:rPr lang="zh-TW" altLang="en-US" dirty="0" smtClean="0"/>
              <a:t>影響你進行遊戲評論的因素為何？你是否同意黑暗模式？</a:t>
            </a:r>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14</a:t>
            </a:r>
            <a:r>
              <a:rPr lang="zh-TW" altLang="en-US" smtClean="0"/>
              <a:t>章 網路行銷的操作</a:t>
            </a:r>
            <a:endParaRPr lang="en-US" altLang="zh-TW"/>
          </a:p>
        </p:txBody>
      </p:sp>
      <p:sp>
        <p:nvSpPr>
          <p:cNvPr id="5" name="投影片編號版面配置區 4"/>
          <p:cNvSpPr>
            <a:spLocks noGrp="1"/>
          </p:cNvSpPr>
          <p:nvPr>
            <p:ph type="sldNum" sz="quarter" idx="11"/>
          </p:nvPr>
        </p:nvSpPr>
        <p:spPr/>
        <p:txBody>
          <a:bodyPr/>
          <a:lstStyle/>
          <a:p>
            <a:fld id="{A3DEC8BA-62D7-46A7-9980-A77EEE976E4E}" type="slidenum">
              <a:rPr lang="en-US" altLang="zh-TW" smtClean="0"/>
              <a:pPr/>
              <a:t>46</a:t>
            </a:fld>
            <a:r>
              <a:rPr lang="en-US" altLang="zh-TW" smtClean="0"/>
              <a:t> / 46</a:t>
            </a:r>
            <a:endParaRPr lang="en-US" altLang="zh-TW" dirty="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pic>
        <p:nvPicPr>
          <p:cNvPr id="182276" name="Picture 4" descr="http://www.ns.com.tw/images/s2_pic1.jpg"/>
          <p:cNvPicPr>
            <a:picLocks noChangeAspect="1" noChangeArrowheads="1"/>
          </p:cNvPicPr>
          <p:nvPr/>
        </p:nvPicPr>
        <p:blipFill>
          <a:blip r:embed="rId2" cstate="print">
            <a:clrChange>
              <a:clrFrom>
                <a:srgbClr val="FDFDFD"/>
              </a:clrFrom>
              <a:clrTo>
                <a:srgbClr val="FDFDFD">
                  <a:alpha val="0"/>
                </a:srgbClr>
              </a:clrTo>
            </a:clrChange>
          </a:blip>
          <a:srcRect/>
          <a:stretch>
            <a:fillRect/>
          </a:stretch>
        </p:blipFill>
        <p:spPr bwMode="auto">
          <a:xfrm>
            <a:off x="3275856" y="2924944"/>
            <a:ext cx="4536504" cy="2789266"/>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WordArt 3"/>
          <p:cNvSpPr>
            <a:spLocks noChangeArrowheads="1" noChangeShapeType="1" noTextEdit="1"/>
          </p:cNvSpPr>
          <p:nvPr/>
        </p:nvSpPr>
        <p:spPr bwMode="gray">
          <a:xfrm>
            <a:off x="1995488" y="2133600"/>
            <a:ext cx="5472112" cy="935038"/>
          </a:xfrm>
          <a:prstGeom prst="rect">
            <a:avLst/>
          </a:prstGeom>
        </p:spPr>
        <p:txBody>
          <a:bodyPr wrap="none" fromWordArt="1">
            <a:prstTxWarp prst="textDeflate">
              <a:avLst>
                <a:gd name="adj" fmla="val 0"/>
              </a:avLst>
            </a:prstTxWarp>
          </a:bodyPr>
          <a:lstStyle/>
          <a:p>
            <a:pPr algn="ctr"/>
            <a:r>
              <a:rPr lang="en-US" altLang="zh-TW" sz="5400" b="1" kern="10" dirty="0">
                <a:ln w="28575">
                  <a:solidFill>
                    <a:schemeClr val="accent2"/>
                  </a:solidFill>
                  <a:round/>
                  <a:headEnd/>
                  <a:tailEnd/>
                </a:ln>
                <a:gradFill rotWithShape="1">
                  <a:gsLst>
                    <a:gs pos="0">
                      <a:schemeClr val="hlink"/>
                    </a:gs>
                    <a:gs pos="100000">
                      <a:schemeClr val="tx1"/>
                    </a:gs>
                  </a:gsLst>
                  <a:lin ang="5400000" scaled="1"/>
                </a:gradFill>
                <a:effectLst>
                  <a:outerShdw dist="71842" dir="2700000" algn="ctr" rotWithShape="0">
                    <a:schemeClr val="bg2">
                      <a:alpha val="50000"/>
                    </a:schemeClr>
                  </a:outerShdw>
                </a:effectLst>
                <a:latin typeface="Verdana"/>
                <a:ea typeface="Verdana"/>
                <a:cs typeface="Verdana"/>
              </a:rPr>
              <a:t>Thank You !</a:t>
            </a:r>
            <a:endParaRPr lang="zh-TW" altLang="en-US" sz="5400" b="1" kern="10" dirty="0">
              <a:ln w="28575">
                <a:solidFill>
                  <a:schemeClr val="accent2"/>
                </a:solidFill>
                <a:round/>
                <a:headEnd/>
                <a:tailEnd/>
              </a:ln>
              <a:gradFill rotWithShape="1">
                <a:gsLst>
                  <a:gs pos="0">
                    <a:schemeClr val="hlink"/>
                  </a:gs>
                  <a:gs pos="100000">
                    <a:schemeClr val="tx1"/>
                  </a:gs>
                </a:gsLst>
                <a:lin ang="5400000" scaled="1"/>
              </a:gradFill>
              <a:effectLst>
                <a:outerShdw dist="71842" dir="2700000" algn="ctr" rotWithShape="0">
                  <a:schemeClr val="bg2">
                    <a:alpha val="50000"/>
                  </a:schemeClr>
                </a:outerShdw>
              </a:effectLst>
              <a:latin typeface="Verdana"/>
              <a:cs typeface="Verdana"/>
            </a:endParaRPr>
          </a:p>
        </p:txBody>
      </p:sp>
      <p:sp>
        <p:nvSpPr>
          <p:cNvPr id="4" name="副標題 3"/>
          <p:cNvSpPr>
            <a:spLocks noGrp="1"/>
          </p:cNvSpPr>
          <p:nvPr>
            <p:ph type="subTitle" idx="1"/>
          </p:nvPr>
        </p:nvSpPr>
        <p:spPr/>
        <p:txBody>
          <a:bodyPr/>
          <a:lstStyle/>
          <a:p>
            <a:endParaRPr lang="zh-TW"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chemeClr val="accent1"/>
                </a:solidFill>
              </a:rPr>
              <a:t>課前討論</a:t>
            </a:r>
            <a:endParaRPr lang="zh-TW" altLang="en-US" dirty="0">
              <a:solidFill>
                <a:schemeClr val="accent1"/>
              </a:solidFill>
            </a:endParaRPr>
          </a:p>
        </p:txBody>
      </p:sp>
      <p:sp>
        <p:nvSpPr>
          <p:cNvPr id="3" name="內容版面配置區 2"/>
          <p:cNvSpPr>
            <a:spLocks noGrp="1"/>
          </p:cNvSpPr>
          <p:nvPr>
            <p:ph idx="1"/>
          </p:nvPr>
        </p:nvSpPr>
        <p:spPr/>
        <p:txBody>
          <a:bodyPr/>
          <a:lstStyle/>
          <a:p>
            <a:r>
              <a:rPr lang="zh-TW" altLang="en-US" dirty="0" smtClean="0"/>
              <a:t>了解網路行銷的操作模式將可讓讀者知道網路行銷的實際應用，舉凡透過電腦分析出各個消費者的需求而提供的一對一網路行銷，到加入消費者推薦的網路口碑，最終則進入行動行銷的時代，讓 </a:t>
            </a:r>
            <a:r>
              <a:rPr lang="en-US" altLang="zh-TW" dirty="0" smtClean="0"/>
              <a:t>App </a:t>
            </a:r>
            <a:r>
              <a:rPr lang="zh-TW" altLang="en-US" dirty="0" smtClean="0"/>
              <a:t>被更多人知道，而增加下載的機會。請讀者以此為例，思考以下三個問題：</a:t>
            </a:r>
          </a:p>
          <a:p>
            <a:pPr>
              <a:buNone/>
            </a:pPr>
            <a:r>
              <a:rPr lang="en-US" altLang="zh-TW" dirty="0" smtClean="0"/>
              <a:t>1. </a:t>
            </a:r>
            <a:r>
              <a:rPr lang="zh-TW" altLang="en-US" dirty="0" smtClean="0"/>
              <a:t>請思考企業要如何掌握消費者的需求。</a:t>
            </a:r>
          </a:p>
          <a:p>
            <a:pPr>
              <a:buNone/>
            </a:pPr>
            <a:r>
              <a:rPr lang="en-US" altLang="zh-TW" dirty="0" smtClean="0"/>
              <a:t>2. </a:t>
            </a:r>
            <a:r>
              <a:rPr lang="zh-TW" altLang="en-US" dirty="0" smtClean="0"/>
              <a:t>網路對企業行銷造成哪些影響？</a:t>
            </a:r>
          </a:p>
          <a:p>
            <a:pPr>
              <a:buNone/>
            </a:pPr>
            <a:r>
              <a:rPr lang="en-US" altLang="zh-TW" dirty="0" smtClean="0"/>
              <a:t>3. </a:t>
            </a:r>
            <a:r>
              <a:rPr lang="zh-TW" altLang="en-US" dirty="0" smtClean="0"/>
              <a:t>請思考朋友推薦與企業推薦的差異為何。</a:t>
            </a:r>
          </a:p>
          <a:p>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14</a:t>
            </a:r>
            <a:r>
              <a:rPr lang="zh-TW" altLang="en-US" smtClean="0"/>
              <a:t>章 網路行銷的操作</a:t>
            </a:r>
            <a:endParaRPr lang="en-US" altLang="zh-TW"/>
          </a:p>
        </p:txBody>
      </p:sp>
      <p:sp>
        <p:nvSpPr>
          <p:cNvPr id="7" name="投影片編號版面配置區 6"/>
          <p:cNvSpPr>
            <a:spLocks noGrp="1"/>
          </p:cNvSpPr>
          <p:nvPr>
            <p:ph type="sldNum" sz="quarter" idx="11"/>
          </p:nvPr>
        </p:nvSpPr>
        <p:spPr/>
        <p:txBody>
          <a:bodyPr/>
          <a:lstStyle/>
          <a:p>
            <a:fld id="{A3DEC8BA-62D7-46A7-9980-A77EEE976E4E}" type="slidenum">
              <a:rPr lang="en-US" altLang="zh-TW" smtClean="0"/>
              <a:pPr/>
              <a:t>5</a:t>
            </a:fld>
            <a:r>
              <a:rPr lang="en-US" altLang="zh-TW" smtClean="0"/>
              <a:t> / 46</a:t>
            </a:r>
            <a:endParaRPr lang="en-US" altLang="zh-TW" dirty="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一對一網路行銷</a:t>
            </a:r>
            <a:endParaRPr lang="zh-TW" altLang="en-US" dirty="0"/>
          </a:p>
        </p:txBody>
      </p:sp>
      <p:sp>
        <p:nvSpPr>
          <p:cNvPr id="13" name="內容版面配置區 12"/>
          <p:cNvSpPr>
            <a:spLocks noGrp="1"/>
          </p:cNvSpPr>
          <p:nvPr>
            <p:ph idx="1"/>
          </p:nvPr>
        </p:nvSpPr>
        <p:spPr/>
        <p:txBody>
          <a:bodyPr/>
          <a:lstStyle/>
          <a:p>
            <a:r>
              <a:rPr lang="zh-TW" altLang="en-US" b="1" dirty="0" smtClean="0">
                <a:solidFill>
                  <a:srgbClr val="C00000"/>
                </a:solidFill>
              </a:rPr>
              <a:t>一對一行銷 </a:t>
            </a:r>
            <a:r>
              <a:rPr lang="en-US" altLang="zh-TW" b="1" dirty="0" smtClean="0">
                <a:solidFill>
                  <a:srgbClr val="C00000"/>
                </a:solidFill>
              </a:rPr>
              <a:t>(One-to-One Marketing)</a:t>
            </a:r>
            <a:r>
              <a:rPr lang="zh-TW" altLang="en-US" b="1" dirty="0" smtClean="0">
                <a:solidFill>
                  <a:srgbClr val="C00000"/>
                </a:solidFill>
              </a:rPr>
              <a:t> </a:t>
            </a:r>
            <a:r>
              <a:rPr lang="zh-TW" altLang="en-US" dirty="0" smtClean="0"/>
              <a:t>可針對每位顧客提供量身訂作的服務與商品，進而提高企業的利潤收入。</a:t>
            </a:r>
            <a:endParaRPr lang="en-US" altLang="zh-TW" dirty="0" smtClean="0"/>
          </a:p>
          <a:p>
            <a:endParaRPr lang="en-US" altLang="zh-TW" b="1" dirty="0" smtClean="0">
              <a:solidFill>
                <a:srgbClr val="C00000"/>
              </a:solidFill>
            </a:endParaRPr>
          </a:p>
          <a:p>
            <a:r>
              <a:rPr lang="zh-TW" altLang="en-US" b="1" dirty="0" smtClean="0">
                <a:solidFill>
                  <a:srgbClr val="C00000"/>
                </a:solidFill>
              </a:rPr>
              <a:t>一對一網路行銷 </a:t>
            </a:r>
            <a:r>
              <a:rPr lang="en-US" altLang="zh-TW" b="1" dirty="0" smtClean="0">
                <a:solidFill>
                  <a:srgbClr val="C00000"/>
                </a:solidFill>
              </a:rPr>
              <a:t>(One-to-One Web Marketing) </a:t>
            </a:r>
            <a:r>
              <a:rPr lang="zh-TW" altLang="en-US" dirty="0" smtClean="0"/>
              <a:t>的義涵是「透過網際網路的協助，來掌握顧客的需求，達成吸引、維持和強化企業與顧客之間的關係，針對不同顧客的需求提供其專屬的產品或服務，以提升顧客的購買率與利潤」。</a:t>
            </a:r>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14</a:t>
            </a:r>
            <a:r>
              <a:rPr lang="zh-TW" altLang="en-US" smtClean="0"/>
              <a:t>章 網路行銷的操作</a:t>
            </a:r>
            <a:endParaRPr lang="en-US" altLang="zh-TW"/>
          </a:p>
        </p:txBody>
      </p:sp>
      <p:sp>
        <p:nvSpPr>
          <p:cNvPr id="24" name="投影片編號版面配置區 23"/>
          <p:cNvSpPr>
            <a:spLocks noGrp="1"/>
          </p:cNvSpPr>
          <p:nvPr>
            <p:ph type="sldNum" sz="quarter" idx="11"/>
          </p:nvPr>
        </p:nvSpPr>
        <p:spPr/>
        <p:txBody>
          <a:bodyPr/>
          <a:lstStyle/>
          <a:p>
            <a:fld id="{A3DEC8BA-62D7-46A7-9980-A77EEE976E4E}" type="slidenum">
              <a:rPr lang="en-US" altLang="zh-TW" smtClean="0"/>
              <a:pPr/>
              <a:t>6</a:t>
            </a:fld>
            <a:r>
              <a:rPr lang="en-US" altLang="zh-TW" smtClean="0"/>
              <a:t> / 46</a:t>
            </a:r>
            <a:endParaRPr lang="en-US" altLang="zh-TW" dirty="0"/>
          </a:p>
        </p:txBody>
      </p:sp>
      <p:sp>
        <p:nvSpPr>
          <p:cNvPr id="5" name="日期版面配置區 4"/>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8"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zh-TW" altLang="en-US" sz="2400" dirty="0" smtClean="0">
                <a:solidFill>
                  <a:schemeClr val="accent6"/>
                </a:solidFill>
                <a:ea typeface="標楷體" pitchFamily="65" charset="-120"/>
              </a:rPr>
              <a:t>行動行銷</a:t>
            </a:r>
            <a:endParaRPr lang="ja-JP" altLang="en-US" sz="2400" dirty="0">
              <a:solidFill>
                <a:schemeClr val="accent6"/>
              </a:solidFill>
              <a:ea typeface="標楷體" pitchFamily="65" charset="-120"/>
            </a:endParaRPr>
          </a:p>
        </p:txBody>
      </p:sp>
      <p:sp>
        <p:nvSpPr>
          <p:cNvPr id="9" name="AutoShape 13"/>
          <p:cNvSpPr>
            <a:spLocks noChangeArrowheads="1"/>
          </p:cNvSpPr>
          <p:nvPr/>
        </p:nvSpPr>
        <p:spPr bwMode="auto">
          <a:xfrm rot="5400000">
            <a:off x="-738336" y="35192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zh-TW" altLang="en-US" sz="2400" dirty="0" smtClean="0">
                <a:solidFill>
                  <a:schemeClr val="accent6"/>
                </a:solidFill>
                <a:ea typeface="標楷體" pitchFamily="65" charset="-120"/>
              </a:rPr>
              <a:t>網路口碑</a:t>
            </a:r>
            <a:endParaRPr lang="ja-JP" altLang="en-US" sz="2400" dirty="0">
              <a:solidFill>
                <a:schemeClr val="accent6"/>
              </a:solidFill>
              <a:ea typeface="標楷體" pitchFamily="65" charset="-120"/>
            </a:endParaRPr>
          </a:p>
        </p:txBody>
      </p:sp>
      <p:sp>
        <p:nvSpPr>
          <p:cNvPr id="10" name="AutoShape 9"/>
          <p:cNvSpPr>
            <a:spLocks noChangeArrowheads="1"/>
          </p:cNvSpPr>
          <p:nvPr/>
        </p:nvSpPr>
        <p:spPr bwMode="auto">
          <a:xfrm rot="5400000">
            <a:off x="-738336" y="17190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fontScale="77500" lnSpcReduction="20000"/>
          </a:bodyPr>
          <a:lstStyle/>
          <a:p>
            <a:r>
              <a:rPr lang="zh-TW" altLang="en-US" sz="2400" dirty="0" smtClean="0">
                <a:ea typeface="標楷體" pitchFamily="65" charset="-120"/>
              </a:rPr>
              <a:t>一對一網路行銷</a:t>
            </a:r>
            <a:endParaRPr lang="ja-JP" altLang="en-US" sz="2400" dirty="0">
              <a:ea typeface="標楷體" pitchFamily="65" charset="-12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chemeClr val="accent1"/>
                </a:solidFill>
              </a:rPr>
              <a:t>生活上的應用</a:t>
            </a:r>
            <a:endParaRPr lang="zh-TW" altLang="en-US" dirty="0">
              <a:solidFill>
                <a:schemeClr val="accent1"/>
              </a:solidFill>
            </a:endParaRPr>
          </a:p>
        </p:txBody>
      </p:sp>
      <p:sp>
        <p:nvSpPr>
          <p:cNvPr id="13" name="內容版面配置區 12"/>
          <p:cNvSpPr>
            <a:spLocks noGrp="1"/>
          </p:cNvSpPr>
          <p:nvPr>
            <p:ph idx="1"/>
          </p:nvPr>
        </p:nvSpPr>
        <p:spPr/>
        <p:txBody>
          <a:bodyPr/>
          <a:lstStyle/>
          <a:p>
            <a:r>
              <a:rPr lang="en-US" altLang="zh-TW" b="1" dirty="0" err="1" smtClean="0"/>
              <a:t>facebook</a:t>
            </a:r>
            <a:r>
              <a:rPr lang="en-US" altLang="zh-TW" b="1" dirty="0" smtClean="0"/>
              <a:t> </a:t>
            </a:r>
            <a:r>
              <a:rPr lang="zh-TW" altLang="en-US" b="1" dirty="0" smtClean="0"/>
              <a:t>的朋友推薦</a:t>
            </a:r>
            <a:endParaRPr lang="en-US" altLang="zh-TW" b="1" dirty="0" smtClean="0"/>
          </a:p>
          <a:p>
            <a:pPr lvl="1"/>
            <a:r>
              <a:rPr lang="en-US" altLang="zh-TW" dirty="0" err="1" smtClean="0"/>
              <a:t>Facebook</a:t>
            </a:r>
            <a:r>
              <a:rPr lang="en-US" altLang="zh-TW" dirty="0" smtClean="0"/>
              <a:t> </a:t>
            </a:r>
            <a:r>
              <a:rPr lang="zh-TW" altLang="en-US" dirty="0" smtClean="0"/>
              <a:t>的朋友推薦是按照使用者加入的朋友，只要有重複的朋友就會進行推薦，除此之外，</a:t>
            </a:r>
            <a:r>
              <a:rPr lang="en-US" altLang="zh-TW" dirty="0" err="1" smtClean="0"/>
              <a:t>facebook</a:t>
            </a:r>
            <a:r>
              <a:rPr lang="en-US" altLang="zh-TW" dirty="0" smtClean="0"/>
              <a:t> </a:t>
            </a:r>
            <a:r>
              <a:rPr lang="zh-TW" altLang="en-US" dirty="0" smtClean="0"/>
              <a:t>也會根據使用者填寫的資料，像是曾就讀過的大學、高中、國中或小學等來進行推薦，讓使用者能夠獲得更多的朋友連結。</a:t>
            </a:r>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14</a:t>
            </a:r>
            <a:r>
              <a:rPr lang="zh-TW" altLang="en-US" smtClean="0"/>
              <a:t>章 網路行銷的操作</a:t>
            </a:r>
            <a:endParaRPr lang="en-US" altLang="zh-TW"/>
          </a:p>
        </p:txBody>
      </p:sp>
      <p:sp>
        <p:nvSpPr>
          <p:cNvPr id="11" name="投影片編號版面配置區 10"/>
          <p:cNvSpPr>
            <a:spLocks noGrp="1"/>
          </p:cNvSpPr>
          <p:nvPr>
            <p:ph type="sldNum" sz="quarter" idx="11"/>
          </p:nvPr>
        </p:nvSpPr>
        <p:spPr/>
        <p:txBody>
          <a:bodyPr/>
          <a:lstStyle/>
          <a:p>
            <a:fld id="{A3DEC8BA-62D7-46A7-9980-A77EEE976E4E}" type="slidenum">
              <a:rPr lang="en-US" altLang="zh-TW" smtClean="0"/>
              <a:pPr/>
              <a:t>7</a:t>
            </a:fld>
            <a:r>
              <a:rPr lang="en-US" altLang="zh-TW" smtClean="0"/>
              <a:t> / 46</a:t>
            </a:r>
            <a:endParaRPr lang="en-US" altLang="zh-TW" dirty="0"/>
          </a:p>
        </p:txBody>
      </p:sp>
      <p:sp>
        <p:nvSpPr>
          <p:cNvPr id="5" name="日期版面配置區 4"/>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8"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zh-TW" altLang="en-US" sz="2400" dirty="0" smtClean="0">
                <a:solidFill>
                  <a:schemeClr val="accent6"/>
                </a:solidFill>
                <a:ea typeface="標楷體" pitchFamily="65" charset="-120"/>
              </a:rPr>
              <a:t>行動行銷</a:t>
            </a:r>
            <a:endParaRPr lang="ja-JP" altLang="en-US" sz="2400" dirty="0">
              <a:solidFill>
                <a:schemeClr val="accent6"/>
              </a:solidFill>
              <a:ea typeface="標楷體" pitchFamily="65" charset="-120"/>
            </a:endParaRPr>
          </a:p>
        </p:txBody>
      </p:sp>
      <p:sp>
        <p:nvSpPr>
          <p:cNvPr id="9" name="AutoShape 13"/>
          <p:cNvSpPr>
            <a:spLocks noChangeArrowheads="1"/>
          </p:cNvSpPr>
          <p:nvPr/>
        </p:nvSpPr>
        <p:spPr bwMode="auto">
          <a:xfrm rot="5400000">
            <a:off x="-738336" y="35192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zh-TW" altLang="en-US" sz="2400" dirty="0" smtClean="0">
                <a:solidFill>
                  <a:schemeClr val="accent6"/>
                </a:solidFill>
                <a:ea typeface="標楷體" pitchFamily="65" charset="-120"/>
              </a:rPr>
              <a:t>網路口碑</a:t>
            </a:r>
            <a:endParaRPr lang="ja-JP" altLang="en-US" sz="2400" dirty="0">
              <a:solidFill>
                <a:schemeClr val="accent6"/>
              </a:solidFill>
              <a:ea typeface="標楷體" pitchFamily="65" charset="-120"/>
            </a:endParaRPr>
          </a:p>
        </p:txBody>
      </p:sp>
      <p:sp>
        <p:nvSpPr>
          <p:cNvPr id="10" name="AutoShape 9"/>
          <p:cNvSpPr>
            <a:spLocks noChangeArrowheads="1"/>
          </p:cNvSpPr>
          <p:nvPr/>
        </p:nvSpPr>
        <p:spPr bwMode="auto">
          <a:xfrm rot="5400000">
            <a:off x="-738336" y="17190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fontScale="77500" lnSpcReduction="20000"/>
          </a:bodyPr>
          <a:lstStyle/>
          <a:p>
            <a:r>
              <a:rPr lang="zh-TW" altLang="en-US" sz="2400" dirty="0" smtClean="0">
                <a:ea typeface="標楷體" pitchFamily="65" charset="-120"/>
              </a:rPr>
              <a:t>一對一網路行銷</a:t>
            </a:r>
            <a:endParaRPr lang="ja-JP" altLang="en-US" sz="2400" dirty="0">
              <a:ea typeface="標楷體" pitchFamily="65" charset="-120"/>
            </a:endParaRPr>
          </a:p>
        </p:txBody>
      </p:sp>
      <p:pic>
        <p:nvPicPr>
          <p:cNvPr id="145410" name="Picture 2" descr="https://sp.yimg.com/ib/th?id=HN.607987135509105194&amp;pid=15.1&amp;P=0"/>
          <p:cNvPicPr>
            <a:picLocks noChangeAspect="1" noChangeArrowheads="1"/>
          </p:cNvPicPr>
          <p:nvPr/>
        </p:nvPicPr>
        <p:blipFill>
          <a:blip r:embed="rId2" cstate="print"/>
          <a:srcRect/>
          <a:stretch>
            <a:fillRect/>
          </a:stretch>
        </p:blipFill>
        <p:spPr bwMode="auto">
          <a:xfrm>
            <a:off x="4355976" y="3501008"/>
            <a:ext cx="2857500" cy="2657476"/>
          </a:xfrm>
          <a:prstGeom prst="rect">
            <a:avLst/>
          </a:prstGeom>
          <a:noFill/>
          <a:ln>
            <a:solidFill>
              <a:schemeClr val="accent1"/>
            </a:solid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一對一網路行銷的類型</a:t>
            </a:r>
            <a:endParaRPr lang="zh-TW" altLang="en-US" dirty="0">
              <a:solidFill>
                <a:schemeClr val="accent2"/>
              </a:solidFill>
            </a:endParaRPr>
          </a:p>
        </p:txBody>
      </p:sp>
      <p:sp>
        <p:nvSpPr>
          <p:cNvPr id="13" name="內容版面配置區 12"/>
          <p:cNvSpPr>
            <a:spLocks noGrp="1"/>
          </p:cNvSpPr>
          <p:nvPr>
            <p:ph idx="1"/>
          </p:nvPr>
        </p:nvSpPr>
        <p:spPr/>
        <p:txBody>
          <a:bodyPr/>
          <a:lstStyle/>
          <a:p>
            <a:pPr>
              <a:buNone/>
            </a:pPr>
            <a:r>
              <a:rPr lang="en-US" altLang="zh-TW" b="1" dirty="0" smtClean="0">
                <a:solidFill>
                  <a:srgbClr val="C00000"/>
                </a:solidFill>
              </a:rPr>
              <a:t>1.</a:t>
            </a:r>
            <a:r>
              <a:rPr lang="zh-TW" altLang="en-US" b="1" dirty="0" smtClean="0">
                <a:solidFill>
                  <a:srgbClr val="C00000"/>
                </a:solidFill>
              </a:rPr>
              <a:t>一對一網路廣告 </a:t>
            </a:r>
            <a:r>
              <a:rPr lang="en-US" altLang="zh-TW" b="1" dirty="0" smtClean="0">
                <a:solidFill>
                  <a:srgbClr val="C00000"/>
                </a:solidFill>
              </a:rPr>
              <a:t>(One-to-One Web Advertising)</a:t>
            </a:r>
          </a:p>
          <a:p>
            <a:pPr lvl="1"/>
            <a:r>
              <a:rPr lang="zh-TW" altLang="en-US" dirty="0" smtClean="0"/>
              <a:t>企業要針對使用者的不同需求、特性或提供的資訊，來分析其可能的需求與呈現不同的廣告內容</a:t>
            </a:r>
            <a:endParaRPr lang="en-US" altLang="zh-TW" dirty="0" smtClean="0"/>
          </a:p>
          <a:p>
            <a:pPr lvl="1"/>
            <a:r>
              <a:rPr lang="zh-TW" altLang="en-US" dirty="0" smtClean="0"/>
              <a:t>例如：</a:t>
            </a:r>
            <a:r>
              <a:rPr lang="en-US" altLang="zh-TW" dirty="0" smtClean="0"/>
              <a:t>Gmail</a:t>
            </a:r>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14</a:t>
            </a:r>
            <a:r>
              <a:rPr lang="zh-TW" altLang="en-US" smtClean="0"/>
              <a:t>章 網路行銷的操作</a:t>
            </a:r>
            <a:endParaRPr lang="en-US" altLang="zh-TW"/>
          </a:p>
        </p:txBody>
      </p:sp>
      <p:sp>
        <p:nvSpPr>
          <p:cNvPr id="11" name="投影片編號版面配置區 10"/>
          <p:cNvSpPr>
            <a:spLocks noGrp="1"/>
          </p:cNvSpPr>
          <p:nvPr>
            <p:ph type="sldNum" sz="quarter" idx="11"/>
          </p:nvPr>
        </p:nvSpPr>
        <p:spPr/>
        <p:txBody>
          <a:bodyPr/>
          <a:lstStyle/>
          <a:p>
            <a:fld id="{A3DEC8BA-62D7-46A7-9980-A77EEE976E4E}" type="slidenum">
              <a:rPr lang="en-US" altLang="zh-TW" smtClean="0"/>
              <a:pPr/>
              <a:t>8</a:t>
            </a:fld>
            <a:r>
              <a:rPr lang="en-US" altLang="zh-TW" smtClean="0"/>
              <a:t> / 46</a:t>
            </a:r>
            <a:endParaRPr lang="en-US" altLang="zh-TW" dirty="0"/>
          </a:p>
        </p:txBody>
      </p:sp>
      <p:sp>
        <p:nvSpPr>
          <p:cNvPr id="5" name="日期版面配置區 4"/>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8"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zh-TW" altLang="en-US" sz="2400" dirty="0" smtClean="0">
                <a:solidFill>
                  <a:schemeClr val="accent6"/>
                </a:solidFill>
                <a:ea typeface="標楷體" pitchFamily="65" charset="-120"/>
              </a:rPr>
              <a:t>行動行銷</a:t>
            </a:r>
            <a:endParaRPr lang="ja-JP" altLang="en-US" sz="2400" dirty="0">
              <a:solidFill>
                <a:schemeClr val="accent6"/>
              </a:solidFill>
              <a:ea typeface="標楷體" pitchFamily="65" charset="-120"/>
            </a:endParaRPr>
          </a:p>
        </p:txBody>
      </p:sp>
      <p:sp>
        <p:nvSpPr>
          <p:cNvPr id="9" name="AutoShape 13"/>
          <p:cNvSpPr>
            <a:spLocks noChangeArrowheads="1"/>
          </p:cNvSpPr>
          <p:nvPr/>
        </p:nvSpPr>
        <p:spPr bwMode="auto">
          <a:xfrm rot="5400000">
            <a:off x="-738336" y="35192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zh-TW" altLang="en-US" sz="2400" dirty="0" smtClean="0">
                <a:solidFill>
                  <a:schemeClr val="accent6"/>
                </a:solidFill>
                <a:ea typeface="標楷體" pitchFamily="65" charset="-120"/>
              </a:rPr>
              <a:t>網路口碑</a:t>
            </a:r>
            <a:endParaRPr lang="ja-JP" altLang="en-US" sz="2400" dirty="0">
              <a:solidFill>
                <a:schemeClr val="accent6"/>
              </a:solidFill>
              <a:ea typeface="標楷體" pitchFamily="65" charset="-120"/>
            </a:endParaRPr>
          </a:p>
        </p:txBody>
      </p:sp>
      <p:sp>
        <p:nvSpPr>
          <p:cNvPr id="10" name="AutoShape 9"/>
          <p:cNvSpPr>
            <a:spLocks noChangeArrowheads="1"/>
          </p:cNvSpPr>
          <p:nvPr/>
        </p:nvSpPr>
        <p:spPr bwMode="auto">
          <a:xfrm rot="5400000">
            <a:off x="-738336" y="17190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fontScale="77500" lnSpcReduction="20000"/>
          </a:bodyPr>
          <a:lstStyle/>
          <a:p>
            <a:r>
              <a:rPr lang="zh-TW" altLang="en-US" sz="2400" dirty="0" smtClean="0">
                <a:ea typeface="標楷體" pitchFamily="65" charset="-120"/>
              </a:rPr>
              <a:t>一對一網路行銷</a:t>
            </a:r>
            <a:endParaRPr lang="ja-JP" altLang="en-US" sz="2400" dirty="0">
              <a:ea typeface="標楷體" pitchFamily="65" charset="-120"/>
            </a:endParaRPr>
          </a:p>
        </p:txBody>
      </p:sp>
      <p:pic>
        <p:nvPicPr>
          <p:cNvPr id="144386" name="Picture 2" descr="http://static.pcinpact.com/images/bd/news/100304-gmail.png"/>
          <p:cNvPicPr>
            <a:picLocks noChangeAspect="1" noChangeArrowheads="1"/>
          </p:cNvPicPr>
          <p:nvPr/>
        </p:nvPicPr>
        <p:blipFill>
          <a:blip r:embed="rId2" cstate="print"/>
          <a:srcRect/>
          <a:stretch>
            <a:fillRect/>
          </a:stretch>
        </p:blipFill>
        <p:spPr bwMode="auto">
          <a:xfrm>
            <a:off x="3316480" y="2996952"/>
            <a:ext cx="5431984" cy="3465494"/>
          </a:xfrm>
          <a:prstGeom prst="rect">
            <a:avLst/>
          </a:prstGeom>
          <a:noFill/>
          <a:ln>
            <a:solidFill>
              <a:schemeClr val="accent1"/>
            </a:solidFill>
          </a:ln>
        </p:spPr>
      </p:pic>
      <p:sp>
        <p:nvSpPr>
          <p:cNvPr id="12" name="文字方塊 11"/>
          <p:cNvSpPr txBox="1"/>
          <p:nvPr/>
        </p:nvSpPr>
        <p:spPr>
          <a:xfrm>
            <a:off x="5508104" y="404664"/>
            <a:ext cx="659155" cy="369332"/>
          </a:xfrm>
          <a:prstGeom prst="rect">
            <a:avLst/>
          </a:prstGeom>
          <a:noFill/>
        </p:spPr>
        <p:txBody>
          <a:bodyPr wrap="none" rtlCol="0">
            <a:spAutoFit/>
          </a:bodyPr>
          <a:lstStyle/>
          <a:p>
            <a:r>
              <a:rPr lang="en-US" altLang="zh-TW" dirty="0" smtClean="0">
                <a:solidFill>
                  <a:schemeClr val="accent2"/>
                </a:solidFill>
              </a:rPr>
              <a:t>(1/6)</a:t>
            </a:r>
            <a:endParaRPr lang="zh-TW" altLang="en-US" dirty="0">
              <a:solidFill>
                <a:schemeClr val="accent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一對一網路行銷的類型</a:t>
            </a:r>
            <a:endParaRPr lang="zh-TW" altLang="en-US" dirty="0">
              <a:solidFill>
                <a:schemeClr val="accent2"/>
              </a:solidFill>
            </a:endParaRPr>
          </a:p>
        </p:txBody>
      </p:sp>
      <p:sp>
        <p:nvSpPr>
          <p:cNvPr id="13" name="內容版面配置區 12"/>
          <p:cNvSpPr>
            <a:spLocks noGrp="1"/>
          </p:cNvSpPr>
          <p:nvPr>
            <p:ph idx="1"/>
          </p:nvPr>
        </p:nvSpPr>
        <p:spPr/>
        <p:txBody>
          <a:bodyPr/>
          <a:lstStyle/>
          <a:p>
            <a:pPr>
              <a:buNone/>
            </a:pPr>
            <a:r>
              <a:rPr lang="en-US" altLang="zh-TW" b="1" dirty="0" smtClean="0">
                <a:solidFill>
                  <a:srgbClr val="C00000"/>
                </a:solidFill>
              </a:rPr>
              <a:t>2.</a:t>
            </a:r>
            <a:r>
              <a:rPr lang="zh-TW" altLang="en-US" b="1" dirty="0" smtClean="0">
                <a:solidFill>
                  <a:srgbClr val="C00000"/>
                </a:solidFill>
              </a:rPr>
              <a:t>一對一交叉銷售 </a:t>
            </a:r>
            <a:r>
              <a:rPr lang="en-US" altLang="zh-TW" b="1" dirty="0" smtClean="0">
                <a:solidFill>
                  <a:srgbClr val="C00000"/>
                </a:solidFill>
              </a:rPr>
              <a:t>(One-to-One </a:t>
            </a:r>
            <a:r>
              <a:rPr lang="en-US" altLang="zh-TW" b="1" dirty="0" err="1" smtClean="0">
                <a:solidFill>
                  <a:srgbClr val="C00000"/>
                </a:solidFill>
              </a:rPr>
              <a:t>Crossselling</a:t>
            </a:r>
            <a:r>
              <a:rPr lang="zh-TW" altLang="en-US" b="1" dirty="0" smtClean="0">
                <a:solidFill>
                  <a:srgbClr val="C00000"/>
                </a:solidFill>
              </a:rPr>
              <a:t> </a:t>
            </a:r>
            <a:r>
              <a:rPr lang="en-US" altLang="zh-TW" b="1" dirty="0" smtClean="0">
                <a:solidFill>
                  <a:srgbClr val="C00000"/>
                </a:solidFill>
              </a:rPr>
              <a:t>/</a:t>
            </a:r>
            <a:r>
              <a:rPr lang="zh-TW" altLang="en-US" b="1" dirty="0" smtClean="0">
                <a:solidFill>
                  <a:srgbClr val="C00000"/>
                </a:solidFill>
              </a:rPr>
              <a:t> </a:t>
            </a:r>
            <a:r>
              <a:rPr lang="en-US" altLang="zh-TW" b="1" dirty="0" err="1" smtClean="0">
                <a:solidFill>
                  <a:srgbClr val="C00000"/>
                </a:solidFill>
              </a:rPr>
              <a:t>Upselling</a:t>
            </a:r>
            <a:r>
              <a:rPr lang="en-US" altLang="zh-TW" b="1" dirty="0" smtClean="0">
                <a:solidFill>
                  <a:srgbClr val="C00000"/>
                </a:solidFill>
              </a:rPr>
              <a:t>)</a:t>
            </a:r>
          </a:p>
          <a:p>
            <a:pPr lvl="1"/>
            <a:r>
              <a:rPr lang="zh-TW" altLang="en-US" dirty="0" smtClean="0"/>
              <a:t>能立即由資料庫取得消費資訊，透過分析該資訊所得的結果，以做為日後消費建議的主要參考。</a:t>
            </a:r>
            <a:endParaRPr lang="en-US" altLang="zh-TW" dirty="0" smtClean="0"/>
          </a:p>
          <a:p>
            <a:pPr lvl="1"/>
            <a:r>
              <a:rPr lang="zh-TW" altLang="en-US" dirty="0" smtClean="0"/>
              <a:t>例如：</a:t>
            </a:r>
            <a:r>
              <a:rPr lang="en-US" altLang="zh-TW" dirty="0" err="1" smtClean="0"/>
              <a:t>amazon</a:t>
            </a:r>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14</a:t>
            </a:r>
            <a:r>
              <a:rPr lang="zh-TW" altLang="en-US" smtClean="0"/>
              <a:t>章 網路行銷的操作</a:t>
            </a:r>
            <a:endParaRPr lang="en-US" altLang="zh-TW"/>
          </a:p>
        </p:txBody>
      </p:sp>
      <p:sp>
        <p:nvSpPr>
          <p:cNvPr id="12" name="投影片編號版面配置區 11"/>
          <p:cNvSpPr>
            <a:spLocks noGrp="1"/>
          </p:cNvSpPr>
          <p:nvPr>
            <p:ph type="sldNum" sz="quarter" idx="11"/>
          </p:nvPr>
        </p:nvSpPr>
        <p:spPr/>
        <p:txBody>
          <a:bodyPr/>
          <a:lstStyle/>
          <a:p>
            <a:fld id="{A3DEC8BA-62D7-46A7-9980-A77EEE976E4E}" type="slidenum">
              <a:rPr lang="en-US" altLang="zh-TW" smtClean="0"/>
              <a:pPr/>
              <a:t>9</a:t>
            </a:fld>
            <a:r>
              <a:rPr lang="en-US" altLang="zh-TW" smtClean="0"/>
              <a:t> / 46</a:t>
            </a:r>
            <a:endParaRPr lang="en-US" altLang="zh-TW" dirty="0"/>
          </a:p>
        </p:txBody>
      </p:sp>
      <p:sp>
        <p:nvSpPr>
          <p:cNvPr id="5" name="日期版面配置區 4"/>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8"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zh-TW" altLang="en-US" sz="2400" dirty="0" smtClean="0">
                <a:solidFill>
                  <a:schemeClr val="accent6"/>
                </a:solidFill>
                <a:ea typeface="標楷體" pitchFamily="65" charset="-120"/>
              </a:rPr>
              <a:t>行動行銷</a:t>
            </a:r>
            <a:endParaRPr lang="ja-JP" altLang="en-US" sz="2400" dirty="0">
              <a:solidFill>
                <a:schemeClr val="accent6"/>
              </a:solidFill>
              <a:ea typeface="標楷體" pitchFamily="65" charset="-120"/>
            </a:endParaRPr>
          </a:p>
        </p:txBody>
      </p:sp>
      <p:sp>
        <p:nvSpPr>
          <p:cNvPr id="9" name="AutoShape 13"/>
          <p:cNvSpPr>
            <a:spLocks noChangeArrowheads="1"/>
          </p:cNvSpPr>
          <p:nvPr/>
        </p:nvSpPr>
        <p:spPr bwMode="auto">
          <a:xfrm rot="5400000">
            <a:off x="-738336" y="35192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zh-TW" altLang="en-US" sz="2400" dirty="0" smtClean="0">
                <a:solidFill>
                  <a:schemeClr val="accent6"/>
                </a:solidFill>
                <a:ea typeface="標楷體" pitchFamily="65" charset="-120"/>
              </a:rPr>
              <a:t>網路口碑</a:t>
            </a:r>
            <a:endParaRPr lang="ja-JP" altLang="en-US" sz="2400" dirty="0">
              <a:solidFill>
                <a:schemeClr val="accent6"/>
              </a:solidFill>
              <a:ea typeface="標楷體" pitchFamily="65" charset="-120"/>
            </a:endParaRPr>
          </a:p>
        </p:txBody>
      </p:sp>
      <p:sp>
        <p:nvSpPr>
          <p:cNvPr id="10" name="AutoShape 9"/>
          <p:cNvSpPr>
            <a:spLocks noChangeArrowheads="1"/>
          </p:cNvSpPr>
          <p:nvPr/>
        </p:nvSpPr>
        <p:spPr bwMode="auto">
          <a:xfrm rot="5400000">
            <a:off x="-738336" y="17190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fontScale="77500" lnSpcReduction="20000"/>
          </a:bodyPr>
          <a:lstStyle/>
          <a:p>
            <a:r>
              <a:rPr lang="zh-TW" altLang="en-US" sz="2400" dirty="0" smtClean="0">
                <a:ea typeface="標楷體" pitchFamily="65" charset="-120"/>
              </a:rPr>
              <a:t>一對一網路行銷</a:t>
            </a:r>
            <a:endParaRPr lang="ja-JP" altLang="en-US" sz="2400" dirty="0">
              <a:ea typeface="標楷體" pitchFamily="65" charset="-120"/>
            </a:endParaRPr>
          </a:p>
        </p:txBody>
      </p:sp>
      <p:pic>
        <p:nvPicPr>
          <p:cNvPr id="143361" name="圖片 1"/>
          <p:cNvPicPr>
            <a:picLocks noChangeAspect="1" noChangeArrowheads="1"/>
          </p:cNvPicPr>
          <p:nvPr/>
        </p:nvPicPr>
        <p:blipFill>
          <a:blip r:embed="rId2" cstate="print"/>
          <a:srcRect l="542" t="23473" r="16455" b="28618"/>
          <a:stretch>
            <a:fillRect/>
          </a:stretch>
        </p:blipFill>
        <p:spPr bwMode="auto">
          <a:xfrm>
            <a:off x="1014653" y="3547796"/>
            <a:ext cx="7589795" cy="2464200"/>
          </a:xfrm>
          <a:prstGeom prst="rect">
            <a:avLst/>
          </a:prstGeom>
          <a:noFill/>
          <a:ln w="9525">
            <a:solidFill>
              <a:schemeClr val="accent1"/>
            </a:solidFill>
            <a:miter lim="800000"/>
            <a:headEnd/>
            <a:tailEnd/>
          </a:ln>
        </p:spPr>
      </p:pic>
      <p:sp>
        <p:nvSpPr>
          <p:cNvPr id="11" name="矩形 10"/>
          <p:cNvSpPr/>
          <p:nvPr/>
        </p:nvSpPr>
        <p:spPr>
          <a:xfrm>
            <a:off x="1619672" y="6011996"/>
            <a:ext cx="6442854" cy="369332"/>
          </a:xfrm>
          <a:prstGeom prst="rect">
            <a:avLst/>
          </a:prstGeom>
        </p:spPr>
        <p:txBody>
          <a:bodyPr wrap="none">
            <a:spAutoFit/>
          </a:bodyPr>
          <a:lstStyle/>
          <a:p>
            <a:r>
              <a:rPr lang="zh-TW" altLang="en-US" dirty="0" smtClean="0"/>
              <a:t>圖 </a:t>
            </a:r>
            <a:r>
              <a:rPr lang="en-US" altLang="zh-TW" dirty="0" smtClean="0"/>
              <a:t>14-1</a:t>
            </a:r>
            <a:r>
              <a:rPr lang="zh-TW" altLang="en-US" dirty="0" smtClean="0"/>
              <a:t>　</a:t>
            </a:r>
            <a:r>
              <a:rPr lang="en-US" altLang="zh-TW" dirty="0" smtClean="0"/>
              <a:t>amazon.com </a:t>
            </a:r>
            <a:r>
              <a:rPr lang="zh-TW" altLang="en-US" dirty="0" smtClean="0"/>
              <a:t>的推薦書單 </a:t>
            </a:r>
            <a:r>
              <a:rPr lang="en-US" altLang="zh-TW" dirty="0" smtClean="0"/>
              <a:t>(</a:t>
            </a:r>
            <a:r>
              <a:rPr lang="en-US" altLang="zh-TW" dirty="0" smtClean="0">
                <a:hlinkClick r:id="rId3"/>
              </a:rPr>
              <a:t>http://www.amazon.com/</a:t>
            </a:r>
            <a:r>
              <a:rPr lang="en-US" altLang="zh-TW" dirty="0" smtClean="0"/>
              <a:t>)</a:t>
            </a:r>
            <a:endParaRPr lang="zh-TW" altLang="en-US" dirty="0"/>
          </a:p>
        </p:txBody>
      </p:sp>
      <p:sp>
        <p:nvSpPr>
          <p:cNvPr id="14" name="文字方塊 13"/>
          <p:cNvSpPr txBox="1"/>
          <p:nvPr/>
        </p:nvSpPr>
        <p:spPr>
          <a:xfrm>
            <a:off x="5508104" y="404664"/>
            <a:ext cx="659155" cy="369332"/>
          </a:xfrm>
          <a:prstGeom prst="rect">
            <a:avLst/>
          </a:prstGeom>
          <a:noFill/>
        </p:spPr>
        <p:txBody>
          <a:bodyPr wrap="none" rtlCol="0">
            <a:spAutoFit/>
          </a:bodyPr>
          <a:lstStyle/>
          <a:p>
            <a:r>
              <a:rPr lang="en-US" altLang="zh-TW" dirty="0" smtClean="0">
                <a:solidFill>
                  <a:schemeClr val="accent2"/>
                </a:solidFill>
              </a:rPr>
              <a:t>(2/6)</a:t>
            </a:r>
            <a:endParaRPr lang="zh-TW" altLang="en-US" dirty="0">
              <a:solidFill>
                <a:schemeClr val="accent2"/>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075TGp_Computer_green _v2">
  <a:themeElements>
    <a:clrScheme name="Firelight">
      <a:dk1>
        <a:sysClr val="windowText" lastClr="000000"/>
      </a:dk1>
      <a:lt1>
        <a:sysClr val="window" lastClr="FFFFFF"/>
      </a:lt1>
      <a:dk2>
        <a:srgbClr val="9F1C00"/>
      </a:dk2>
      <a:lt2>
        <a:srgbClr val="EEECE1"/>
      </a:lt2>
      <a:accent1>
        <a:srgbClr val="FF881F"/>
      </a:accent1>
      <a:accent2>
        <a:srgbClr val="771C00"/>
      </a:accent2>
      <a:accent3>
        <a:srgbClr val="576A2C"/>
      </a:accent3>
      <a:accent4>
        <a:srgbClr val="A24D00"/>
      </a:accent4>
      <a:accent5>
        <a:srgbClr val="244872"/>
      </a:accent5>
      <a:accent6>
        <a:srgbClr val="5E341C"/>
      </a:accent6>
      <a:hlink>
        <a:srgbClr val="FF912E"/>
      </a:hlink>
      <a:folHlink>
        <a:srgbClr val="B5CB83"/>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2B166E"/>
        </a:dk1>
        <a:lt1>
          <a:srgbClr val="FFFFFF"/>
        </a:lt1>
        <a:dk2>
          <a:srgbClr val="336699"/>
        </a:dk2>
        <a:lt2>
          <a:srgbClr val="DDDDDD"/>
        </a:lt2>
        <a:accent1>
          <a:srgbClr val="458F8F"/>
        </a:accent1>
        <a:accent2>
          <a:srgbClr val="CCCC00"/>
        </a:accent2>
        <a:accent3>
          <a:srgbClr val="FFFFFF"/>
        </a:accent3>
        <a:accent4>
          <a:srgbClr val="23115D"/>
        </a:accent4>
        <a:accent5>
          <a:srgbClr val="B0C6C6"/>
        </a:accent5>
        <a:accent6>
          <a:srgbClr val="B9B900"/>
        </a:accent6>
        <a:hlink>
          <a:srgbClr val="9999FF"/>
        </a:hlink>
        <a:folHlink>
          <a:srgbClr val="6C9BBE"/>
        </a:folHlink>
      </a:clrScheme>
      <a:clrMap bg1="lt1" tx1="dk1" bg2="lt2" tx2="dk2" accent1="accent1" accent2="accent2" accent3="accent3" accent4="accent4" accent5="accent5" accent6="accent6" hlink="hlink" folHlink="folHlink"/>
    </a:extraClrScheme>
    <a:extraClrScheme>
      <a:clrScheme name="Default Design 2">
        <a:dk1>
          <a:srgbClr val="1D528D"/>
        </a:dk1>
        <a:lt1>
          <a:srgbClr val="FFFFFF"/>
        </a:lt1>
        <a:dk2>
          <a:srgbClr val="000000"/>
        </a:dk2>
        <a:lt2>
          <a:srgbClr val="DDDDDD"/>
        </a:lt2>
        <a:accent1>
          <a:srgbClr val="B24242"/>
        </a:accent1>
        <a:accent2>
          <a:srgbClr val="CC9900"/>
        </a:accent2>
        <a:accent3>
          <a:srgbClr val="FFFFFF"/>
        </a:accent3>
        <a:accent4>
          <a:srgbClr val="174578"/>
        </a:accent4>
        <a:accent5>
          <a:srgbClr val="D5B0B0"/>
        </a:accent5>
        <a:accent6>
          <a:srgbClr val="B98A00"/>
        </a:accent6>
        <a:hlink>
          <a:srgbClr val="808000"/>
        </a:hlink>
        <a:folHlink>
          <a:srgbClr val="969696"/>
        </a:folHlink>
      </a:clrScheme>
      <a:clrMap bg1="lt1" tx1="dk1" bg2="lt2" tx2="dk2" accent1="accent1" accent2="accent2" accent3="accent3" accent4="accent4" accent5="accent5" accent6="accent6" hlink="hlink" folHlink="folHlink"/>
    </a:extraClrScheme>
    <a:extraClrScheme>
      <a:clrScheme name="Default Design 3">
        <a:dk1>
          <a:srgbClr val="666635"/>
        </a:dk1>
        <a:lt1>
          <a:srgbClr val="FFFFFF"/>
        </a:lt1>
        <a:dk2>
          <a:srgbClr val="25413E"/>
        </a:dk2>
        <a:lt2>
          <a:srgbClr val="B2B2B2"/>
        </a:lt2>
        <a:accent1>
          <a:srgbClr val="83AE4E"/>
        </a:accent1>
        <a:accent2>
          <a:srgbClr val="C78DD7"/>
        </a:accent2>
        <a:accent3>
          <a:srgbClr val="FFFFFF"/>
        </a:accent3>
        <a:accent4>
          <a:srgbClr val="56562C"/>
        </a:accent4>
        <a:accent5>
          <a:srgbClr val="C1D3B2"/>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網路行銷CEO</Template>
  <TotalTime>147</TotalTime>
  <Words>3513</Words>
  <Application>Microsoft Office PowerPoint</Application>
  <PresentationFormat>如螢幕大小 (4:3)</PresentationFormat>
  <Paragraphs>436</Paragraphs>
  <Slides>47</Slides>
  <Notes>0</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47</vt:i4>
      </vt:variant>
    </vt:vector>
  </HeadingPairs>
  <TitlesOfParts>
    <vt:vector size="49" baseType="lpstr">
      <vt:lpstr>075TGp_Computer_green _v2</vt:lpstr>
      <vt:lpstr>Image</vt:lpstr>
      <vt:lpstr>第14章 網路行銷的操作</vt:lpstr>
      <vt:lpstr>學習目標</vt:lpstr>
      <vt:lpstr>網路行銷的操作</vt:lpstr>
      <vt:lpstr>網路行銷與我</vt:lpstr>
      <vt:lpstr>課前討論</vt:lpstr>
      <vt:lpstr>一對一網路行銷</vt:lpstr>
      <vt:lpstr>生活上的應用</vt:lpstr>
      <vt:lpstr>一對一網路行銷的類型</vt:lpstr>
      <vt:lpstr>一對一網路行銷的類型</vt:lpstr>
      <vt:lpstr>一對一網路行銷的類型</vt:lpstr>
      <vt:lpstr>一對一網路行銷的類型</vt:lpstr>
      <vt:lpstr>一對一網路行銷的類型</vt:lpstr>
      <vt:lpstr>一對一網路行銷的類型</vt:lpstr>
      <vt:lpstr>生活上的應用</vt:lpstr>
      <vt:lpstr>一對一網路行銷的架構</vt:lpstr>
      <vt:lpstr>一對一網路行銷的架構-1</vt:lpstr>
      <vt:lpstr>一對一網路行銷的架構-2</vt:lpstr>
      <vt:lpstr>生活上的應用</vt:lpstr>
      <vt:lpstr>一對一網路行銷的建立方式</vt:lpstr>
      <vt:lpstr>一對一網路行銷的關鍵成功因素</vt:lpstr>
      <vt:lpstr>生活上的應用</vt:lpstr>
      <vt:lpstr>生活上的應用</vt:lpstr>
      <vt:lpstr>生活上的應用</vt:lpstr>
      <vt:lpstr>一對一網路行銷之迷思</vt:lpstr>
      <vt:lpstr>生活上的應用</vt:lpstr>
      <vt:lpstr>生活上的應用</vt:lpstr>
      <vt:lpstr>生活上的應用</vt:lpstr>
      <vt:lpstr>口碑的定義</vt:lpstr>
      <vt:lpstr>網路口碑的定義</vt:lpstr>
      <vt:lpstr>傳統口碑與網路口碑的差異</vt:lpstr>
      <vt:lpstr>生活上的應用</vt:lpstr>
      <vt:lpstr>網路口碑的推行方式</vt:lpstr>
      <vt:lpstr>口碑活動的推行</vt:lpstr>
      <vt:lpstr>口碑衡量方式</vt:lpstr>
      <vt:lpstr>生活上的應用</vt:lpstr>
      <vt:lpstr>生活上的應用</vt:lpstr>
      <vt:lpstr>行動行銷的概念</vt:lpstr>
      <vt:lpstr>行動行銷的組成</vt:lpstr>
      <vt:lpstr>行動通訊的發展</vt:lpstr>
      <vt:lpstr>常見的無線區域網路技術</vt:lpstr>
      <vt:lpstr>物聯網的架構</vt:lpstr>
      <vt:lpstr>生活上的應用</vt:lpstr>
      <vt:lpstr>行動行銷的阻礙</vt:lpstr>
      <vt:lpstr>行動行銷的成功因素</vt:lpstr>
      <vt:lpstr>行動行銷的效益</vt:lpstr>
      <vt:lpstr>網路行銷案例探討</vt:lpstr>
      <vt:lpstr>投影片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第14章 網路行銷的操作</dc:title>
  <dc:creator>Fenny Lee</dc:creator>
  <cp:lastModifiedBy>Fenny Lee</cp:lastModifiedBy>
  <cp:revision>59</cp:revision>
  <dcterms:created xsi:type="dcterms:W3CDTF">2014-12-23T07:31:08Z</dcterms:created>
  <dcterms:modified xsi:type="dcterms:W3CDTF">2015-04-27T06:44:55Z</dcterms:modified>
</cp:coreProperties>
</file>