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2.xml" ContentType="application/vnd.openxmlformats-officedocument.drawingml.diagram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52"/>
  </p:notesMasterIdLst>
  <p:sldIdLst>
    <p:sldId id="295" r:id="rId2"/>
    <p:sldId id="300" r:id="rId3"/>
    <p:sldId id="301" r:id="rId4"/>
    <p:sldId id="302" r:id="rId5"/>
    <p:sldId id="303" r:id="rId6"/>
    <p:sldId id="296" r:id="rId7"/>
    <p:sldId id="304" r:id="rId8"/>
    <p:sldId id="305" r:id="rId9"/>
    <p:sldId id="306" r:id="rId10"/>
    <p:sldId id="309" r:id="rId11"/>
    <p:sldId id="307" r:id="rId12"/>
    <p:sldId id="308" r:id="rId13"/>
    <p:sldId id="310" r:id="rId14"/>
    <p:sldId id="311" r:id="rId15"/>
    <p:sldId id="312" r:id="rId16"/>
    <p:sldId id="313" r:id="rId17"/>
    <p:sldId id="315" r:id="rId18"/>
    <p:sldId id="316" r:id="rId19"/>
    <p:sldId id="317" r:id="rId20"/>
    <p:sldId id="318" r:id="rId21"/>
    <p:sldId id="319" r:id="rId22"/>
    <p:sldId id="320" r:id="rId23"/>
    <p:sldId id="298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  <p:sldId id="299" r:id="rId36"/>
    <p:sldId id="332" r:id="rId37"/>
    <p:sldId id="333" r:id="rId38"/>
    <p:sldId id="334" r:id="rId39"/>
    <p:sldId id="335" r:id="rId40"/>
    <p:sldId id="336" r:id="rId41"/>
    <p:sldId id="337" r:id="rId42"/>
    <p:sldId id="338" r:id="rId43"/>
    <p:sldId id="340" r:id="rId44"/>
    <p:sldId id="339" r:id="rId45"/>
    <p:sldId id="342" r:id="rId46"/>
    <p:sldId id="343" r:id="rId47"/>
    <p:sldId id="344" r:id="rId48"/>
    <p:sldId id="345" r:id="rId49"/>
    <p:sldId id="346" r:id="rId50"/>
    <p:sldId id="278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92AA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8" autoAdjust="0"/>
    <p:restoredTop sz="97846" autoAdjust="0"/>
  </p:normalViewPr>
  <p:slideViewPr>
    <p:cSldViewPr>
      <p:cViewPr varScale="1">
        <p:scale>
          <a:sx n="80" d="100"/>
          <a:sy n="80" d="100"/>
        </p:scale>
        <p:origin x="-11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BF4EBA-73E5-4B4A-B4BE-5D0728DDF0A0}" type="doc">
      <dgm:prSet loTypeId="urn:microsoft.com/office/officeart/2005/8/layout/hList1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zh-TW" altLang="en-US"/>
        </a:p>
      </dgm:t>
    </dgm:pt>
    <dgm:pt modelId="{E4A1EBB4-D39A-4D6E-A7E0-3FDF7F049E0E}">
      <dgm:prSet phldrT="[文字]"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本章架構</a:t>
          </a:r>
          <a:endParaRPr lang="zh-TW" altLang="en-US" dirty="0">
            <a:latin typeface="Comic Sans MS" pitchFamily="66" charset="0"/>
            <a:ea typeface="微軟正黑體" pitchFamily="34" charset="-120"/>
          </a:endParaRPr>
        </a:p>
      </dgm:t>
    </dgm:pt>
    <dgm:pt modelId="{864704CD-0D52-4A0D-BF36-78E3FBA4603B}" type="parTrans" cxnId="{0179FA65-3302-409D-AFF5-F5698B0843B5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17603063-77FA-4F7D-A1C9-DF40F1F75996}" type="sibTrans" cxnId="{0179FA65-3302-409D-AFF5-F5698B0843B5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98D33023-AC0E-467B-9396-0CAFD8DB1C96}">
      <dgm:prSet phldrT="[文字]"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電子商務的簡介</a:t>
          </a:r>
          <a:endParaRPr lang="zh-TW" altLang="en-US" dirty="0">
            <a:latin typeface="Comic Sans MS" pitchFamily="66" charset="0"/>
            <a:ea typeface="微軟正黑體" pitchFamily="34" charset="-120"/>
          </a:endParaRPr>
        </a:p>
      </dgm:t>
    </dgm:pt>
    <dgm:pt modelId="{C217A114-BAE2-4675-AF9B-E26BE3638A74}" type="parTrans" cxnId="{6912C096-5145-4095-B1D9-6CB980A1E041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49637A52-E230-4C72-B792-F36C3CE352C6}" type="sibTrans" cxnId="{6912C096-5145-4095-B1D9-6CB980A1E041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77F9DB03-9D2B-4BF8-B8E7-887802EC4E0A}">
      <dgm:prSet phldrT="[文字]"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學習重點</a:t>
          </a:r>
          <a:endParaRPr lang="zh-TW" altLang="en-US" dirty="0">
            <a:latin typeface="Comic Sans MS" pitchFamily="66" charset="0"/>
            <a:ea typeface="微軟正黑體" pitchFamily="34" charset="-120"/>
          </a:endParaRPr>
        </a:p>
      </dgm:t>
    </dgm:pt>
    <dgm:pt modelId="{09803F90-D37F-4C53-BA88-A9EE3B9F2DD6}" type="parTrans" cxnId="{0AB6AC6C-35BA-452C-A27F-E727F130016E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D6E20EEC-1409-4E9D-A229-54903BB28780}" type="sibTrans" cxnId="{0AB6AC6C-35BA-452C-A27F-E727F130016E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003EE496-4A51-49B3-8F65-7984AC4651B7}">
      <dgm:prSet phldrT="[文字]"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電子商務的定義</a:t>
          </a:r>
          <a:endParaRPr lang="zh-TW" altLang="en-US" dirty="0">
            <a:latin typeface="Comic Sans MS" pitchFamily="66" charset="0"/>
            <a:ea typeface="微軟正黑體" pitchFamily="34" charset="-120"/>
          </a:endParaRPr>
        </a:p>
      </dgm:t>
    </dgm:pt>
    <dgm:pt modelId="{0B18AADB-8F1D-4B8E-B0AC-6190A571DB36}" type="parTrans" cxnId="{9401087A-51AE-4442-9CFD-29547F89D6AE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9D4B41EB-DD00-40AC-91B6-C2E44CB70115}" type="sibTrans" cxnId="{9401087A-51AE-4442-9CFD-29547F89D6AE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77EF39BB-33DE-4A6F-9217-A926D65F0384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結論</a:t>
          </a:r>
        </a:p>
      </dgm:t>
    </dgm:pt>
    <dgm:pt modelId="{3D620EF3-6090-4B87-8BCD-CBE962DE7741}" type="parTrans" cxnId="{9BEB7AAC-175F-4CA8-99BE-FC0E0C578DB1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6AC218E9-7A56-4F87-A339-DFB52B0B4934}" type="sibTrans" cxnId="{9BEB7AAC-175F-4CA8-99BE-FC0E0C578DB1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48A87281-1EB8-4EFC-AF92-60A180E1FC5A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電子商務的構面與類型</a:t>
          </a:r>
        </a:p>
      </dgm:t>
    </dgm:pt>
    <dgm:pt modelId="{D9B0BA67-BFFF-48C3-9271-B53F9259C91B}" type="parTrans" cxnId="{2C3E7F14-693F-4D27-A8BA-0E1B1FB0CE95}">
      <dgm:prSet/>
      <dgm:spPr/>
      <dgm:t>
        <a:bodyPr/>
        <a:lstStyle/>
        <a:p>
          <a:endParaRPr lang="zh-TW" altLang="en-US"/>
        </a:p>
      </dgm:t>
    </dgm:pt>
    <dgm:pt modelId="{FCE21CAB-3C19-4945-B83C-9081964F987C}" type="sibTrans" cxnId="{2C3E7F14-693F-4D27-A8BA-0E1B1FB0CE95}">
      <dgm:prSet/>
      <dgm:spPr/>
      <dgm:t>
        <a:bodyPr/>
        <a:lstStyle/>
        <a:p>
          <a:endParaRPr lang="zh-TW" altLang="en-US"/>
        </a:p>
      </dgm:t>
    </dgm:pt>
    <dgm:pt modelId="{8A3C314D-5305-4A83-9260-548CED0DF96E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電子商務的內涵</a:t>
          </a:r>
        </a:p>
      </dgm:t>
    </dgm:pt>
    <dgm:pt modelId="{84533C61-E1D6-43AC-93FF-E2D4CAE65F09}" type="parTrans" cxnId="{B0B89E06-70E6-420B-B7F1-85BB5E09F72A}">
      <dgm:prSet/>
      <dgm:spPr/>
      <dgm:t>
        <a:bodyPr/>
        <a:lstStyle/>
        <a:p>
          <a:endParaRPr lang="zh-TW" altLang="en-US"/>
        </a:p>
      </dgm:t>
    </dgm:pt>
    <dgm:pt modelId="{943FD240-64B0-4BC4-8D7B-9F3475335B86}" type="sibTrans" cxnId="{B0B89E06-70E6-420B-B7F1-85BB5E09F72A}">
      <dgm:prSet/>
      <dgm:spPr/>
      <dgm:t>
        <a:bodyPr/>
        <a:lstStyle/>
        <a:p>
          <a:endParaRPr lang="zh-TW" altLang="en-US"/>
        </a:p>
      </dgm:t>
    </dgm:pt>
    <dgm:pt modelId="{C49C73F3-E9C5-427A-AA72-E000C0DB521B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電子商務的特性</a:t>
          </a:r>
        </a:p>
      </dgm:t>
    </dgm:pt>
    <dgm:pt modelId="{D53602E8-8C12-4B48-A5C5-11C2F44426D2}" type="parTrans" cxnId="{848F8D9A-0461-47AC-8DF9-239255067F5E}">
      <dgm:prSet/>
      <dgm:spPr/>
      <dgm:t>
        <a:bodyPr/>
        <a:lstStyle/>
        <a:p>
          <a:endParaRPr lang="zh-TW" altLang="en-US"/>
        </a:p>
      </dgm:t>
    </dgm:pt>
    <dgm:pt modelId="{3868744B-4F8F-4840-836E-AE87171DCFAD}" type="sibTrans" cxnId="{848F8D9A-0461-47AC-8DF9-239255067F5E}">
      <dgm:prSet/>
      <dgm:spPr/>
      <dgm:t>
        <a:bodyPr/>
        <a:lstStyle/>
        <a:p>
          <a:endParaRPr lang="zh-TW" altLang="en-US"/>
        </a:p>
      </dgm:t>
    </dgm:pt>
    <dgm:pt modelId="{715B237E-DA3E-486A-8A9D-4AD33E2C7F74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電子商務的構面</a:t>
          </a:r>
        </a:p>
      </dgm:t>
    </dgm:pt>
    <dgm:pt modelId="{22AFDC18-64A7-4A5B-B8F9-F13017EC9720}" type="parTrans" cxnId="{A7CE1973-D2D2-4028-B6E8-8F5611EFDF36}">
      <dgm:prSet/>
      <dgm:spPr/>
      <dgm:t>
        <a:bodyPr/>
        <a:lstStyle/>
        <a:p>
          <a:endParaRPr lang="zh-TW" altLang="en-US"/>
        </a:p>
      </dgm:t>
    </dgm:pt>
    <dgm:pt modelId="{CBCD7599-F508-4B95-AD85-2852800A034F}" type="sibTrans" cxnId="{A7CE1973-D2D2-4028-B6E8-8F5611EFDF36}">
      <dgm:prSet/>
      <dgm:spPr/>
      <dgm:t>
        <a:bodyPr/>
        <a:lstStyle/>
        <a:p>
          <a:endParaRPr lang="zh-TW" altLang="en-US"/>
        </a:p>
      </dgm:t>
    </dgm:pt>
    <dgm:pt modelId="{4826AB34-5FB2-4170-BC72-F7458C6DE878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電子商務的類型</a:t>
          </a:r>
        </a:p>
      </dgm:t>
    </dgm:pt>
    <dgm:pt modelId="{6835A684-F86A-4668-AA0E-745164D435AE}" type="parTrans" cxnId="{DD415769-31D2-43B0-9687-4B0D0DFD6F06}">
      <dgm:prSet/>
      <dgm:spPr/>
      <dgm:t>
        <a:bodyPr/>
        <a:lstStyle/>
        <a:p>
          <a:endParaRPr lang="zh-TW" altLang="en-US"/>
        </a:p>
      </dgm:t>
    </dgm:pt>
    <dgm:pt modelId="{BA016FF9-6093-4B19-8F7F-ED42A05BD517}" type="sibTrans" cxnId="{DD415769-31D2-43B0-9687-4B0D0DFD6F06}">
      <dgm:prSet/>
      <dgm:spPr/>
      <dgm:t>
        <a:bodyPr/>
        <a:lstStyle/>
        <a:p>
          <a:endParaRPr lang="zh-TW" altLang="en-US"/>
        </a:p>
      </dgm:t>
    </dgm:pt>
    <dgm:pt modelId="{7B398B4B-4813-4796-BE81-353826F8E38B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電子商務的相關理論</a:t>
          </a:r>
        </a:p>
      </dgm:t>
    </dgm:pt>
    <dgm:pt modelId="{136A4B97-AE04-4B44-98C9-894F8EBB2603}" type="parTrans" cxnId="{C97F0DA5-F2A2-4EFD-B240-973FD96D4135}">
      <dgm:prSet/>
      <dgm:spPr/>
      <dgm:t>
        <a:bodyPr/>
        <a:lstStyle/>
        <a:p>
          <a:endParaRPr lang="zh-TW" altLang="en-US"/>
        </a:p>
      </dgm:t>
    </dgm:pt>
    <dgm:pt modelId="{D5F4E537-B872-4122-8B9E-C061437C70F6}" type="sibTrans" cxnId="{C97F0DA5-F2A2-4EFD-B240-973FD96D4135}">
      <dgm:prSet/>
      <dgm:spPr/>
      <dgm:t>
        <a:bodyPr/>
        <a:lstStyle/>
        <a:p>
          <a:endParaRPr lang="zh-TW" altLang="en-US"/>
        </a:p>
      </dgm:t>
    </dgm:pt>
    <dgm:pt modelId="{3587BB78-11B0-48E5-8C47-A133E4390A11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電子商務的效益</a:t>
          </a:r>
        </a:p>
      </dgm:t>
    </dgm:pt>
    <dgm:pt modelId="{8F910CCF-096D-4D89-A84B-8786B7C625E0}" type="parTrans" cxnId="{05476026-11A5-462E-B0B0-A3BEE7516DE6}">
      <dgm:prSet/>
      <dgm:spPr/>
      <dgm:t>
        <a:bodyPr/>
        <a:lstStyle/>
        <a:p>
          <a:endParaRPr lang="zh-TW" altLang="en-US"/>
        </a:p>
      </dgm:t>
    </dgm:pt>
    <dgm:pt modelId="{AEE7D886-B660-4287-9748-A793698B59AC}" type="sibTrans" cxnId="{05476026-11A5-462E-B0B0-A3BEE7516DE6}">
      <dgm:prSet/>
      <dgm:spPr/>
      <dgm:t>
        <a:bodyPr/>
        <a:lstStyle/>
        <a:p>
          <a:endParaRPr lang="zh-TW" altLang="en-US"/>
        </a:p>
      </dgm:t>
    </dgm:pt>
    <dgm:pt modelId="{92222684-6383-4735-A894-EC2D8F2124AB}" type="pres">
      <dgm:prSet presAssocID="{FABF4EBA-73E5-4B4A-B4BE-5D0728DDF0A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5178B8A-77EF-40BF-8921-D9692DCEDEAB}" type="pres">
      <dgm:prSet presAssocID="{E4A1EBB4-D39A-4D6E-A7E0-3FDF7F049E0E}" presName="composite" presStyleCnt="0"/>
      <dgm:spPr/>
    </dgm:pt>
    <dgm:pt modelId="{AF2A1CEA-EDA7-469D-97B0-E1106174A4F1}" type="pres">
      <dgm:prSet presAssocID="{E4A1EBB4-D39A-4D6E-A7E0-3FDF7F049E0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7CA0C3-5174-4BF6-A50E-12806AD19BFE}" type="pres">
      <dgm:prSet presAssocID="{E4A1EBB4-D39A-4D6E-A7E0-3FDF7F049E0E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C993241-5E2C-4F63-8F8A-D9949DDB720A}" type="pres">
      <dgm:prSet presAssocID="{17603063-77FA-4F7D-A1C9-DF40F1F75996}" presName="space" presStyleCnt="0"/>
      <dgm:spPr/>
    </dgm:pt>
    <dgm:pt modelId="{5917A22E-C59C-4DD7-8C6A-A00CE8AB2BD1}" type="pres">
      <dgm:prSet presAssocID="{77F9DB03-9D2B-4BF8-B8E7-887802EC4E0A}" presName="composite" presStyleCnt="0"/>
      <dgm:spPr/>
    </dgm:pt>
    <dgm:pt modelId="{250695A9-FC4C-4B3A-BBB1-01E6A70DD9B1}" type="pres">
      <dgm:prSet presAssocID="{77F9DB03-9D2B-4BF8-B8E7-887802EC4E0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228CC51-C6BE-43B9-84F1-6FE1982F2811}" type="pres">
      <dgm:prSet presAssocID="{77F9DB03-9D2B-4BF8-B8E7-887802EC4E0A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401087A-51AE-4442-9CFD-29547F89D6AE}" srcId="{77F9DB03-9D2B-4BF8-B8E7-887802EC4E0A}" destId="{003EE496-4A51-49B3-8F65-7984AC4651B7}" srcOrd="0" destOrd="0" parTransId="{0B18AADB-8F1D-4B8E-B0AC-6190A571DB36}" sibTransId="{9D4B41EB-DD00-40AC-91B6-C2E44CB70115}"/>
    <dgm:cxn modelId="{703200E0-E0E4-4C7D-99FB-E701C0BF05E8}" type="presOf" srcId="{4826AB34-5FB2-4170-BC72-F7458C6DE878}" destId="{A228CC51-C6BE-43B9-84F1-6FE1982F2811}" srcOrd="0" destOrd="3" presId="urn:microsoft.com/office/officeart/2005/8/layout/hList1"/>
    <dgm:cxn modelId="{B0B89E06-70E6-420B-B7F1-85BB5E09F72A}" srcId="{E4A1EBB4-D39A-4D6E-A7E0-3FDF7F049E0E}" destId="{8A3C314D-5305-4A83-9260-548CED0DF96E}" srcOrd="2" destOrd="0" parTransId="{84533C61-E1D6-43AC-93FF-E2D4CAE65F09}" sibTransId="{943FD240-64B0-4BC4-8D7B-9F3475335B86}"/>
    <dgm:cxn modelId="{A664DCA0-17ED-41CF-B4E3-D9ACFBDB6935}" type="presOf" srcId="{003EE496-4A51-49B3-8F65-7984AC4651B7}" destId="{A228CC51-C6BE-43B9-84F1-6FE1982F2811}" srcOrd="0" destOrd="0" presId="urn:microsoft.com/office/officeart/2005/8/layout/hList1"/>
    <dgm:cxn modelId="{6912C096-5145-4095-B1D9-6CB980A1E041}" srcId="{E4A1EBB4-D39A-4D6E-A7E0-3FDF7F049E0E}" destId="{98D33023-AC0E-467B-9396-0CAFD8DB1C96}" srcOrd="0" destOrd="0" parTransId="{C217A114-BAE2-4675-AF9B-E26BE3638A74}" sibTransId="{49637A52-E230-4C72-B792-F36C3CE352C6}"/>
    <dgm:cxn modelId="{0AB6AC6C-35BA-452C-A27F-E727F130016E}" srcId="{FABF4EBA-73E5-4B4A-B4BE-5D0728DDF0A0}" destId="{77F9DB03-9D2B-4BF8-B8E7-887802EC4E0A}" srcOrd="1" destOrd="0" parTransId="{09803F90-D37F-4C53-BA88-A9EE3B9F2DD6}" sibTransId="{D6E20EEC-1409-4E9D-A229-54903BB28780}"/>
    <dgm:cxn modelId="{19C77D20-5A0D-40AF-9E7B-ECA8167B1D8E}" type="presOf" srcId="{3587BB78-11B0-48E5-8C47-A133E4390A11}" destId="{A228CC51-C6BE-43B9-84F1-6FE1982F2811}" srcOrd="0" destOrd="5" presId="urn:microsoft.com/office/officeart/2005/8/layout/hList1"/>
    <dgm:cxn modelId="{C97F0DA5-F2A2-4EFD-B240-973FD96D4135}" srcId="{77F9DB03-9D2B-4BF8-B8E7-887802EC4E0A}" destId="{7B398B4B-4813-4796-BE81-353826F8E38B}" srcOrd="4" destOrd="0" parTransId="{136A4B97-AE04-4B44-98C9-894F8EBB2603}" sibTransId="{D5F4E537-B872-4122-8B9E-C061437C70F6}"/>
    <dgm:cxn modelId="{848F8D9A-0461-47AC-8DF9-239255067F5E}" srcId="{77F9DB03-9D2B-4BF8-B8E7-887802EC4E0A}" destId="{C49C73F3-E9C5-427A-AA72-E000C0DB521B}" srcOrd="1" destOrd="0" parTransId="{D53602E8-8C12-4B48-A5C5-11C2F44426D2}" sibTransId="{3868744B-4F8F-4840-836E-AE87171DCFAD}"/>
    <dgm:cxn modelId="{69C81A5F-544D-40E4-9CC5-B47551F0E03B}" type="presOf" srcId="{77EF39BB-33DE-4A6F-9217-A926D65F0384}" destId="{CB7CA0C3-5174-4BF6-A50E-12806AD19BFE}" srcOrd="0" destOrd="3" presId="urn:microsoft.com/office/officeart/2005/8/layout/hList1"/>
    <dgm:cxn modelId="{05476026-11A5-462E-B0B0-A3BEE7516DE6}" srcId="{77F9DB03-9D2B-4BF8-B8E7-887802EC4E0A}" destId="{3587BB78-11B0-48E5-8C47-A133E4390A11}" srcOrd="5" destOrd="0" parTransId="{8F910CCF-096D-4D89-A84B-8786B7C625E0}" sibTransId="{AEE7D886-B660-4287-9748-A793698B59AC}"/>
    <dgm:cxn modelId="{A7CE1973-D2D2-4028-B6E8-8F5611EFDF36}" srcId="{77F9DB03-9D2B-4BF8-B8E7-887802EC4E0A}" destId="{715B237E-DA3E-486A-8A9D-4AD33E2C7F74}" srcOrd="2" destOrd="0" parTransId="{22AFDC18-64A7-4A5B-B8F9-F13017EC9720}" sibTransId="{CBCD7599-F508-4B95-AD85-2852800A034F}"/>
    <dgm:cxn modelId="{F89B9F4E-39B7-45DB-AB6A-A01AF90C1621}" type="presOf" srcId="{C49C73F3-E9C5-427A-AA72-E000C0DB521B}" destId="{A228CC51-C6BE-43B9-84F1-6FE1982F2811}" srcOrd="0" destOrd="1" presId="urn:microsoft.com/office/officeart/2005/8/layout/hList1"/>
    <dgm:cxn modelId="{DD415769-31D2-43B0-9687-4B0D0DFD6F06}" srcId="{77F9DB03-9D2B-4BF8-B8E7-887802EC4E0A}" destId="{4826AB34-5FB2-4170-BC72-F7458C6DE878}" srcOrd="3" destOrd="0" parTransId="{6835A684-F86A-4668-AA0E-745164D435AE}" sibTransId="{BA016FF9-6093-4B19-8F7F-ED42A05BD517}"/>
    <dgm:cxn modelId="{7585E4A1-5435-42EF-AB77-1B2425414CC1}" type="presOf" srcId="{E4A1EBB4-D39A-4D6E-A7E0-3FDF7F049E0E}" destId="{AF2A1CEA-EDA7-469D-97B0-E1106174A4F1}" srcOrd="0" destOrd="0" presId="urn:microsoft.com/office/officeart/2005/8/layout/hList1"/>
    <dgm:cxn modelId="{6364F15D-5E59-4898-9E17-48056D4B1409}" type="presOf" srcId="{98D33023-AC0E-467B-9396-0CAFD8DB1C96}" destId="{CB7CA0C3-5174-4BF6-A50E-12806AD19BFE}" srcOrd="0" destOrd="0" presId="urn:microsoft.com/office/officeart/2005/8/layout/hList1"/>
    <dgm:cxn modelId="{9BEB7AAC-175F-4CA8-99BE-FC0E0C578DB1}" srcId="{E4A1EBB4-D39A-4D6E-A7E0-3FDF7F049E0E}" destId="{77EF39BB-33DE-4A6F-9217-A926D65F0384}" srcOrd="3" destOrd="0" parTransId="{3D620EF3-6090-4B87-8BCD-CBE962DE7741}" sibTransId="{6AC218E9-7A56-4F87-A339-DFB52B0B4934}"/>
    <dgm:cxn modelId="{C067E70B-437F-460F-AE96-C1C5DD84D854}" type="presOf" srcId="{77F9DB03-9D2B-4BF8-B8E7-887802EC4E0A}" destId="{250695A9-FC4C-4B3A-BBB1-01E6A70DD9B1}" srcOrd="0" destOrd="0" presId="urn:microsoft.com/office/officeart/2005/8/layout/hList1"/>
    <dgm:cxn modelId="{C2C9A918-AFAE-4A15-9A9F-35A450C327A9}" type="presOf" srcId="{7B398B4B-4813-4796-BE81-353826F8E38B}" destId="{A228CC51-C6BE-43B9-84F1-6FE1982F2811}" srcOrd="0" destOrd="4" presId="urn:microsoft.com/office/officeart/2005/8/layout/hList1"/>
    <dgm:cxn modelId="{D5A0D968-D956-4E4C-9394-EEC07124936B}" type="presOf" srcId="{8A3C314D-5305-4A83-9260-548CED0DF96E}" destId="{CB7CA0C3-5174-4BF6-A50E-12806AD19BFE}" srcOrd="0" destOrd="2" presId="urn:microsoft.com/office/officeart/2005/8/layout/hList1"/>
    <dgm:cxn modelId="{2C3E7F14-693F-4D27-A8BA-0E1B1FB0CE95}" srcId="{E4A1EBB4-D39A-4D6E-A7E0-3FDF7F049E0E}" destId="{48A87281-1EB8-4EFC-AF92-60A180E1FC5A}" srcOrd="1" destOrd="0" parTransId="{D9B0BA67-BFFF-48C3-9271-B53F9259C91B}" sibTransId="{FCE21CAB-3C19-4945-B83C-9081964F987C}"/>
    <dgm:cxn modelId="{3C94D0EB-4A99-451B-AFAA-2858E71CF3FD}" type="presOf" srcId="{715B237E-DA3E-486A-8A9D-4AD33E2C7F74}" destId="{A228CC51-C6BE-43B9-84F1-6FE1982F2811}" srcOrd="0" destOrd="2" presId="urn:microsoft.com/office/officeart/2005/8/layout/hList1"/>
    <dgm:cxn modelId="{FC91FBBE-26C9-4F34-B158-C8000C806DD7}" type="presOf" srcId="{FABF4EBA-73E5-4B4A-B4BE-5D0728DDF0A0}" destId="{92222684-6383-4735-A894-EC2D8F2124AB}" srcOrd="0" destOrd="0" presId="urn:microsoft.com/office/officeart/2005/8/layout/hList1"/>
    <dgm:cxn modelId="{0179FA65-3302-409D-AFF5-F5698B0843B5}" srcId="{FABF4EBA-73E5-4B4A-B4BE-5D0728DDF0A0}" destId="{E4A1EBB4-D39A-4D6E-A7E0-3FDF7F049E0E}" srcOrd="0" destOrd="0" parTransId="{864704CD-0D52-4A0D-BF36-78E3FBA4603B}" sibTransId="{17603063-77FA-4F7D-A1C9-DF40F1F75996}"/>
    <dgm:cxn modelId="{7293147E-1874-463C-A8FE-03BF3E2DF2EE}" type="presOf" srcId="{48A87281-1EB8-4EFC-AF92-60A180E1FC5A}" destId="{CB7CA0C3-5174-4BF6-A50E-12806AD19BFE}" srcOrd="0" destOrd="1" presId="urn:microsoft.com/office/officeart/2005/8/layout/hList1"/>
    <dgm:cxn modelId="{57A24538-2007-4646-AA74-8EA1819648E2}" type="presParOf" srcId="{92222684-6383-4735-A894-EC2D8F2124AB}" destId="{A5178B8A-77EF-40BF-8921-D9692DCEDEAB}" srcOrd="0" destOrd="0" presId="urn:microsoft.com/office/officeart/2005/8/layout/hList1"/>
    <dgm:cxn modelId="{D6C585C3-8472-484E-B189-8857838D5793}" type="presParOf" srcId="{A5178B8A-77EF-40BF-8921-D9692DCEDEAB}" destId="{AF2A1CEA-EDA7-469D-97B0-E1106174A4F1}" srcOrd="0" destOrd="0" presId="urn:microsoft.com/office/officeart/2005/8/layout/hList1"/>
    <dgm:cxn modelId="{E3A9E3E8-039C-4C3A-A46F-593DAC6047B2}" type="presParOf" srcId="{A5178B8A-77EF-40BF-8921-D9692DCEDEAB}" destId="{CB7CA0C3-5174-4BF6-A50E-12806AD19BFE}" srcOrd="1" destOrd="0" presId="urn:microsoft.com/office/officeart/2005/8/layout/hList1"/>
    <dgm:cxn modelId="{65A972EA-DF7C-4114-A79F-E3E1C509738E}" type="presParOf" srcId="{92222684-6383-4735-A894-EC2D8F2124AB}" destId="{2C993241-5E2C-4F63-8F8A-D9949DDB720A}" srcOrd="1" destOrd="0" presId="urn:microsoft.com/office/officeart/2005/8/layout/hList1"/>
    <dgm:cxn modelId="{36DE2D1B-3403-4B53-8130-83037EA2DA35}" type="presParOf" srcId="{92222684-6383-4735-A894-EC2D8F2124AB}" destId="{5917A22E-C59C-4DD7-8C6A-A00CE8AB2BD1}" srcOrd="2" destOrd="0" presId="urn:microsoft.com/office/officeart/2005/8/layout/hList1"/>
    <dgm:cxn modelId="{FA6C2198-14D2-49FC-A179-760F2797337B}" type="presParOf" srcId="{5917A22E-C59C-4DD7-8C6A-A00CE8AB2BD1}" destId="{250695A9-FC4C-4B3A-BBB1-01E6A70DD9B1}" srcOrd="0" destOrd="0" presId="urn:microsoft.com/office/officeart/2005/8/layout/hList1"/>
    <dgm:cxn modelId="{D1F72F05-57F2-4BF3-A71A-F369BB1E25B3}" type="presParOf" srcId="{5917A22E-C59C-4DD7-8C6A-A00CE8AB2BD1}" destId="{A228CC51-C6BE-43B9-84F1-6FE1982F281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0FC486-402A-42FE-BC1A-3B1E50004761}" type="doc">
      <dgm:prSet loTypeId="urn:microsoft.com/office/officeart/2005/8/layout/vList5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zh-TW" altLang="en-US"/>
        </a:p>
      </dgm:t>
    </dgm:pt>
    <dgm:pt modelId="{A8260A37-85CD-4FF0-A37F-D8EBC9A206CC}">
      <dgm:prSet/>
      <dgm:spPr/>
      <dgm:t>
        <a:bodyPr/>
        <a:lstStyle/>
        <a:p>
          <a:pPr rtl="0"/>
          <a:r>
            <a:rPr lang="en-US" b="1" baseline="0" smtClean="0">
              <a:latin typeface="Comic Sans MS" pitchFamily="66" charset="0"/>
              <a:ea typeface="微軟正黑體" pitchFamily="34" charset="-120"/>
            </a:rPr>
            <a:t>1.</a:t>
          </a:r>
          <a:r>
            <a:rPr lang="zh-TW" b="1" baseline="0" smtClean="0">
              <a:latin typeface="Comic Sans MS" pitchFamily="66" charset="0"/>
              <a:ea typeface="微軟正黑體" pitchFamily="34" charset="-120"/>
            </a:rPr>
            <a:t>科技 </a:t>
          </a:r>
          <a:r>
            <a:rPr lang="en-US" b="1" baseline="0" smtClean="0">
              <a:latin typeface="Comic Sans MS" pitchFamily="66" charset="0"/>
              <a:ea typeface="微軟正黑體" pitchFamily="34" charset="-120"/>
            </a:rPr>
            <a:t>(Technology)</a:t>
          </a:r>
          <a:endParaRPr lang="zh-TW" b="1" baseline="0" dirty="0">
            <a:latin typeface="Comic Sans MS" pitchFamily="66" charset="0"/>
            <a:ea typeface="微軟正黑體" pitchFamily="34" charset="-120"/>
          </a:endParaRPr>
        </a:p>
      </dgm:t>
    </dgm:pt>
    <dgm:pt modelId="{ADADE313-5066-48D2-8F03-A84936FDD0B6}" type="parTrans" cxnId="{09E6AFB6-DAB4-4E11-AB85-BE14D6BECB96}">
      <dgm:prSet/>
      <dgm:spPr/>
      <dgm:t>
        <a:bodyPr/>
        <a:lstStyle/>
        <a:p>
          <a:endParaRPr lang="zh-TW" altLang="en-US" b="1" baseline="0">
            <a:solidFill>
              <a:schemeClr val="tx1"/>
            </a:solidFill>
            <a:latin typeface="Comic Sans MS" pitchFamily="66" charset="0"/>
            <a:ea typeface="微軟正黑體" pitchFamily="34" charset="-120"/>
          </a:endParaRPr>
        </a:p>
      </dgm:t>
    </dgm:pt>
    <dgm:pt modelId="{820CBF4F-B4EC-4D50-B3BF-F7E05EBFBD07}" type="sibTrans" cxnId="{09E6AFB6-DAB4-4E11-AB85-BE14D6BECB96}">
      <dgm:prSet/>
      <dgm:spPr/>
      <dgm:t>
        <a:bodyPr/>
        <a:lstStyle/>
        <a:p>
          <a:endParaRPr lang="zh-TW" altLang="en-US" b="1" baseline="0">
            <a:solidFill>
              <a:schemeClr val="tx1"/>
            </a:solidFill>
            <a:latin typeface="Comic Sans MS" pitchFamily="66" charset="0"/>
            <a:ea typeface="微軟正黑體" pitchFamily="34" charset="-120"/>
          </a:endParaRPr>
        </a:p>
      </dgm:t>
    </dgm:pt>
    <dgm:pt modelId="{A5F8526F-580D-4897-B21C-B362C1D92D67}">
      <dgm:prSet/>
      <dgm:spPr/>
      <dgm:t>
        <a:bodyPr/>
        <a:lstStyle/>
        <a:p>
          <a:pPr rtl="0"/>
          <a:r>
            <a:rPr lang="zh-TW" b="1" baseline="0" dirty="0" smtClean="0">
              <a:latin typeface="Comic Sans MS" pitchFamily="66" charset="0"/>
              <a:ea typeface="微軟正黑體" pitchFamily="34" charset="-120"/>
            </a:rPr>
            <a:t>電子商務需要透過科技的協助以完成商務的行為</a:t>
          </a:r>
          <a:endParaRPr lang="en-US" b="1" baseline="0" dirty="0">
            <a:latin typeface="Comic Sans MS" pitchFamily="66" charset="0"/>
            <a:ea typeface="微軟正黑體" pitchFamily="34" charset="-120"/>
          </a:endParaRPr>
        </a:p>
      </dgm:t>
    </dgm:pt>
    <dgm:pt modelId="{5C2152DB-1257-401C-980C-3A920764CABF}" type="parTrans" cxnId="{08F690C2-8990-4F98-8681-3CF5C7FF45FA}">
      <dgm:prSet/>
      <dgm:spPr/>
      <dgm:t>
        <a:bodyPr/>
        <a:lstStyle/>
        <a:p>
          <a:endParaRPr lang="zh-TW" altLang="en-US" b="1" baseline="0">
            <a:solidFill>
              <a:schemeClr val="tx1"/>
            </a:solidFill>
            <a:latin typeface="Comic Sans MS" pitchFamily="66" charset="0"/>
            <a:ea typeface="微軟正黑體" pitchFamily="34" charset="-120"/>
          </a:endParaRPr>
        </a:p>
      </dgm:t>
    </dgm:pt>
    <dgm:pt modelId="{22AE399C-8800-42C1-9072-4643737B4A31}" type="sibTrans" cxnId="{08F690C2-8990-4F98-8681-3CF5C7FF45FA}">
      <dgm:prSet/>
      <dgm:spPr/>
      <dgm:t>
        <a:bodyPr/>
        <a:lstStyle/>
        <a:p>
          <a:endParaRPr lang="zh-TW" altLang="en-US" b="1" baseline="0">
            <a:solidFill>
              <a:schemeClr val="tx1"/>
            </a:solidFill>
            <a:latin typeface="Comic Sans MS" pitchFamily="66" charset="0"/>
            <a:ea typeface="微軟正黑體" pitchFamily="34" charset="-120"/>
          </a:endParaRPr>
        </a:p>
      </dgm:t>
    </dgm:pt>
    <dgm:pt modelId="{399C0CA4-351B-4DEB-BDB6-1FF73946C034}">
      <dgm:prSet/>
      <dgm:spPr/>
      <dgm:t>
        <a:bodyPr/>
        <a:lstStyle/>
        <a:p>
          <a:pPr rtl="0"/>
          <a:r>
            <a:rPr lang="en-US" b="1" baseline="0" smtClean="0">
              <a:latin typeface="Comic Sans MS" pitchFamily="66" charset="0"/>
              <a:ea typeface="微軟正黑體" pitchFamily="34" charset="-120"/>
            </a:rPr>
            <a:t>2.</a:t>
          </a:r>
          <a:r>
            <a:rPr lang="zh-TW" b="1" baseline="0" smtClean="0">
              <a:latin typeface="Comic Sans MS" pitchFamily="66" charset="0"/>
              <a:ea typeface="微軟正黑體" pitchFamily="34" charset="-120"/>
            </a:rPr>
            <a:t>商業模式 </a:t>
          </a:r>
          <a:r>
            <a:rPr lang="en-US" b="1" baseline="0" smtClean="0">
              <a:latin typeface="Comic Sans MS" pitchFamily="66" charset="0"/>
              <a:ea typeface="微軟正黑體" pitchFamily="34" charset="-120"/>
            </a:rPr>
            <a:t>(Business Model)</a:t>
          </a:r>
          <a:endParaRPr lang="zh-TW" b="1" baseline="0" dirty="0">
            <a:latin typeface="Comic Sans MS" pitchFamily="66" charset="0"/>
            <a:ea typeface="微軟正黑體" pitchFamily="34" charset="-120"/>
          </a:endParaRPr>
        </a:p>
      </dgm:t>
    </dgm:pt>
    <dgm:pt modelId="{E5A8BFF9-CBC3-47D8-B95A-BF6FDC582354}" type="parTrans" cxnId="{D2010D81-56CB-44BD-917A-B9BF6A1BCE99}">
      <dgm:prSet/>
      <dgm:spPr/>
      <dgm:t>
        <a:bodyPr/>
        <a:lstStyle/>
        <a:p>
          <a:endParaRPr lang="zh-TW" altLang="en-US" b="1" baseline="0">
            <a:solidFill>
              <a:schemeClr val="tx1"/>
            </a:solidFill>
            <a:latin typeface="Comic Sans MS" pitchFamily="66" charset="0"/>
            <a:ea typeface="微軟正黑體" pitchFamily="34" charset="-120"/>
          </a:endParaRPr>
        </a:p>
      </dgm:t>
    </dgm:pt>
    <dgm:pt modelId="{FF6E3D2E-A7B0-444E-88CE-4CF594164EAD}" type="sibTrans" cxnId="{D2010D81-56CB-44BD-917A-B9BF6A1BCE99}">
      <dgm:prSet/>
      <dgm:spPr/>
      <dgm:t>
        <a:bodyPr/>
        <a:lstStyle/>
        <a:p>
          <a:endParaRPr lang="zh-TW" altLang="en-US" b="1" baseline="0">
            <a:solidFill>
              <a:schemeClr val="tx1"/>
            </a:solidFill>
            <a:latin typeface="Comic Sans MS" pitchFamily="66" charset="0"/>
            <a:ea typeface="微軟正黑體" pitchFamily="34" charset="-120"/>
          </a:endParaRPr>
        </a:p>
      </dgm:t>
    </dgm:pt>
    <dgm:pt modelId="{3EACE33F-9C61-49FA-81E2-20D61CBA713F}">
      <dgm:prSet/>
      <dgm:spPr/>
      <dgm:t>
        <a:bodyPr/>
        <a:lstStyle/>
        <a:p>
          <a:pPr rtl="0"/>
          <a:r>
            <a:rPr lang="zh-TW" b="1" baseline="0" smtClean="0">
              <a:latin typeface="Comic Sans MS" pitchFamily="66" charset="0"/>
              <a:ea typeface="微軟正黑體" pitchFamily="34" charset="-120"/>
            </a:rPr>
            <a:t>商業模式是電子商務的核心，如同先前所述，此部分為企業生存與獲利的關鍵。</a:t>
          </a:r>
          <a:endParaRPr lang="en-US" b="1" baseline="0" dirty="0">
            <a:latin typeface="Comic Sans MS" pitchFamily="66" charset="0"/>
            <a:ea typeface="微軟正黑體" pitchFamily="34" charset="-120"/>
          </a:endParaRPr>
        </a:p>
      </dgm:t>
    </dgm:pt>
    <dgm:pt modelId="{6B3A30AE-1D0A-4F24-AEDC-EE09F1F55079}" type="parTrans" cxnId="{4FDDE3EA-4106-446F-9FC9-84C231D00378}">
      <dgm:prSet/>
      <dgm:spPr/>
      <dgm:t>
        <a:bodyPr/>
        <a:lstStyle/>
        <a:p>
          <a:endParaRPr lang="zh-TW" altLang="en-US" b="1" baseline="0">
            <a:solidFill>
              <a:schemeClr val="tx1"/>
            </a:solidFill>
            <a:latin typeface="Comic Sans MS" pitchFamily="66" charset="0"/>
            <a:ea typeface="微軟正黑體" pitchFamily="34" charset="-120"/>
          </a:endParaRPr>
        </a:p>
      </dgm:t>
    </dgm:pt>
    <dgm:pt modelId="{12C9AC19-8321-4B26-9251-B3D33C009A64}" type="sibTrans" cxnId="{4FDDE3EA-4106-446F-9FC9-84C231D00378}">
      <dgm:prSet/>
      <dgm:spPr/>
      <dgm:t>
        <a:bodyPr/>
        <a:lstStyle/>
        <a:p>
          <a:endParaRPr lang="zh-TW" altLang="en-US" b="1" baseline="0">
            <a:solidFill>
              <a:schemeClr val="tx1"/>
            </a:solidFill>
            <a:latin typeface="Comic Sans MS" pitchFamily="66" charset="0"/>
            <a:ea typeface="微軟正黑體" pitchFamily="34" charset="-120"/>
          </a:endParaRPr>
        </a:p>
      </dgm:t>
    </dgm:pt>
    <dgm:pt modelId="{BB39DF09-35CC-43D5-8D10-1FE93CC0F94C}">
      <dgm:prSet/>
      <dgm:spPr/>
      <dgm:t>
        <a:bodyPr/>
        <a:lstStyle/>
        <a:p>
          <a:pPr rtl="0"/>
          <a:r>
            <a:rPr lang="en-US" b="1" baseline="0" smtClean="0">
              <a:latin typeface="Comic Sans MS" pitchFamily="66" charset="0"/>
              <a:ea typeface="微軟正黑體" pitchFamily="34" charset="-120"/>
            </a:rPr>
            <a:t>3.</a:t>
          </a:r>
          <a:r>
            <a:rPr lang="zh-TW" b="1" baseline="0" smtClean="0">
              <a:latin typeface="Comic Sans MS" pitchFamily="66" charset="0"/>
              <a:ea typeface="微軟正黑體" pitchFamily="34" charset="-120"/>
            </a:rPr>
            <a:t>社會網絡 </a:t>
          </a:r>
          <a:r>
            <a:rPr lang="en-US" b="1" baseline="0" smtClean="0">
              <a:latin typeface="Comic Sans MS" pitchFamily="66" charset="0"/>
              <a:ea typeface="微軟正黑體" pitchFamily="34" charset="-120"/>
            </a:rPr>
            <a:t>(Social Network)</a:t>
          </a:r>
          <a:endParaRPr lang="zh-TW" b="1" baseline="0" dirty="0">
            <a:latin typeface="Comic Sans MS" pitchFamily="66" charset="0"/>
            <a:ea typeface="微軟正黑體" pitchFamily="34" charset="-120"/>
          </a:endParaRPr>
        </a:p>
      </dgm:t>
    </dgm:pt>
    <dgm:pt modelId="{0E7BB0AC-5A7C-4CB0-8E91-C8673BC2B019}" type="parTrans" cxnId="{25A17F7D-9B92-45EF-80A4-37EDDC1EEE59}">
      <dgm:prSet/>
      <dgm:spPr/>
      <dgm:t>
        <a:bodyPr/>
        <a:lstStyle/>
        <a:p>
          <a:endParaRPr lang="zh-TW" altLang="en-US" b="1" baseline="0">
            <a:solidFill>
              <a:schemeClr val="tx1"/>
            </a:solidFill>
            <a:latin typeface="Comic Sans MS" pitchFamily="66" charset="0"/>
            <a:ea typeface="微軟正黑體" pitchFamily="34" charset="-120"/>
          </a:endParaRPr>
        </a:p>
      </dgm:t>
    </dgm:pt>
    <dgm:pt modelId="{E43774CA-CA18-4DCB-80AC-2CACC32BA211}" type="sibTrans" cxnId="{25A17F7D-9B92-45EF-80A4-37EDDC1EEE59}">
      <dgm:prSet/>
      <dgm:spPr/>
      <dgm:t>
        <a:bodyPr/>
        <a:lstStyle/>
        <a:p>
          <a:endParaRPr lang="zh-TW" altLang="en-US" b="1" baseline="0">
            <a:solidFill>
              <a:schemeClr val="tx1"/>
            </a:solidFill>
            <a:latin typeface="Comic Sans MS" pitchFamily="66" charset="0"/>
            <a:ea typeface="微軟正黑體" pitchFamily="34" charset="-120"/>
          </a:endParaRPr>
        </a:p>
      </dgm:t>
    </dgm:pt>
    <dgm:pt modelId="{C0A52284-59E5-4AB8-8B4F-B1CFFBB938AB}">
      <dgm:prSet/>
      <dgm:spPr/>
      <dgm:t>
        <a:bodyPr/>
        <a:lstStyle/>
        <a:p>
          <a:pPr rtl="0"/>
          <a:r>
            <a:rPr lang="zh-TW" b="1" baseline="0" smtClean="0">
              <a:latin typeface="Comic Sans MS" pitchFamily="66" charset="0"/>
              <a:ea typeface="微軟正黑體" pitchFamily="34" charset="-120"/>
            </a:rPr>
            <a:t>網路是讓網友可容易的進行溝通與聯繫，匯聚成不同的網路社群，產生彼此學習、溝通、分享消費經驗的地方。</a:t>
          </a:r>
          <a:endParaRPr lang="zh-TW" b="1" baseline="0" dirty="0">
            <a:latin typeface="Comic Sans MS" pitchFamily="66" charset="0"/>
            <a:ea typeface="微軟正黑體" pitchFamily="34" charset="-120"/>
          </a:endParaRPr>
        </a:p>
      </dgm:t>
    </dgm:pt>
    <dgm:pt modelId="{CA80DA1E-C768-4885-A35C-6811C05F779A}" type="parTrans" cxnId="{1CD022E2-214B-4BB8-9798-9DF0B4A6821A}">
      <dgm:prSet/>
      <dgm:spPr/>
      <dgm:t>
        <a:bodyPr/>
        <a:lstStyle/>
        <a:p>
          <a:endParaRPr lang="zh-TW" altLang="en-US" b="1" baseline="0">
            <a:solidFill>
              <a:schemeClr val="tx1"/>
            </a:solidFill>
            <a:latin typeface="Comic Sans MS" pitchFamily="66" charset="0"/>
            <a:ea typeface="微軟正黑體" pitchFamily="34" charset="-120"/>
          </a:endParaRPr>
        </a:p>
      </dgm:t>
    </dgm:pt>
    <dgm:pt modelId="{4EB56928-9D15-406B-9F9D-0E96C7B776FB}" type="sibTrans" cxnId="{1CD022E2-214B-4BB8-9798-9DF0B4A6821A}">
      <dgm:prSet/>
      <dgm:spPr/>
      <dgm:t>
        <a:bodyPr/>
        <a:lstStyle/>
        <a:p>
          <a:endParaRPr lang="zh-TW" altLang="en-US" b="1" baseline="0">
            <a:solidFill>
              <a:schemeClr val="tx1"/>
            </a:solidFill>
            <a:latin typeface="Comic Sans MS" pitchFamily="66" charset="0"/>
            <a:ea typeface="微軟正黑體" pitchFamily="34" charset="-120"/>
          </a:endParaRPr>
        </a:p>
      </dgm:t>
    </dgm:pt>
    <dgm:pt modelId="{B2C364E8-6848-46A3-A1AB-E7DDA810A2CB}" type="pres">
      <dgm:prSet presAssocID="{470FC486-402A-42FE-BC1A-3B1E5000476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ECD8D07-7123-43B8-AFDF-BB48F321E869}" type="pres">
      <dgm:prSet presAssocID="{A8260A37-85CD-4FF0-A37F-D8EBC9A206CC}" presName="linNode" presStyleCnt="0"/>
      <dgm:spPr/>
    </dgm:pt>
    <dgm:pt modelId="{8450DD15-8535-4CEC-B42D-1C49FF107A5E}" type="pres">
      <dgm:prSet presAssocID="{A8260A37-85CD-4FF0-A37F-D8EBC9A206CC}" presName="parentText" presStyleLbl="node1" presStyleIdx="0" presStyleCnt="3" custScaleX="8167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634F20B-813D-48CC-B31C-A40513E303B7}" type="pres">
      <dgm:prSet presAssocID="{A8260A37-85CD-4FF0-A37F-D8EBC9A206CC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3A13A87-274A-4DFB-AF2E-9BFD3FA1DA8D}" type="pres">
      <dgm:prSet presAssocID="{820CBF4F-B4EC-4D50-B3BF-F7E05EBFBD07}" presName="sp" presStyleCnt="0"/>
      <dgm:spPr/>
    </dgm:pt>
    <dgm:pt modelId="{2F8C29C1-920B-485D-A05C-C6356AD7986E}" type="pres">
      <dgm:prSet presAssocID="{399C0CA4-351B-4DEB-BDB6-1FF73946C034}" presName="linNode" presStyleCnt="0"/>
      <dgm:spPr/>
    </dgm:pt>
    <dgm:pt modelId="{1B75E714-B4CC-4A09-82DC-3640B92DD0A2}" type="pres">
      <dgm:prSet presAssocID="{399C0CA4-351B-4DEB-BDB6-1FF73946C034}" presName="parentText" presStyleLbl="node1" presStyleIdx="1" presStyleCnt="3" custScaleX="8167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273BDA-9C02-47A9-8F59-A49E44B3DA27}" type="pres">
      <dgm:prSet presAssocID="{399C0CA4-351B-4DEB-BDB6-1FF73946C034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C54B627-6890-4D64-864D-2DFB44DBACAC}" type="pres">
      <dgm:prSet presAssocID="{FF6E3D2E-A7B0-444E-88CE-4CF594164EAD}" presName="sp" presStyleCnt="0"/>
      <dgm:spPr/>
    </dgm:pt>
    <dgm:pt modelId="{F0E2A1CC-8030-40AD-80D5-8817EBDFA289}" type="pres">
      <dgm:prSet presAssocID="{BB39DF09-35CC-43D5-8D10-1FE93CC0F94C}" presName="linNode" presStyleCnt="0"/>
      <dgm:spPr/>
    </dgm:pt>
    <dgm:pt modelId="{CE6C69FC-055D-423C-B9BE-0E6758CBDAED}" type="pres">
      <dgm:prSet presAssocID="{BB39DF09-35CC-43D5-8D10-1FE93CC0F94C}" presName="parentText" presStyleLbl="node1" presStyleIdx="2" presStyleCnt="3" custScaleX="8167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1CAF9A-03EC-4A2C-BB3D-62B5C9F01C1C}" type="pres">
      <dgm:prSet presAssocID="{BB39DF09-35CC-43D5-8D10-1FE93CC0F94C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FDDE3EA-4106-446F-9FC9-84C231D00378}" srcId="{399C0CA4-351B-4DEB-BDB6-1FF73946C034}" destId="{3EACE33F-9C61-49FA-81E2-20D61CBA713F}" srcOrd="0" destOrd="0" parTransId="{6B3A30AE-1D0A-4F24-AEDC-EE09F1F55079}" sibTransId="{12C9AC19-8321-4B26-9251-B3D33C009A64}"/>
    <dgm:cxn modelId="{FEFBCD15-0BAA-4BCC-85F9-BA95C0B51C9A}" type="presOf" srcId="{A5F8526F-580D-4897-B21C-B362C1D92D67}" destId="{D634F20B-813D-48CC-B31C-A40513E303B7}" srcOrd="0" destOrd="0" presId="urn:microsoft.com/office/officeart/2005/8/layout/vList5"/>
    <dgm:cxn modelId="{145EDDA2-98CE-4940-8EFA-D97ABA8B27E9}" type="presOf" srcId="{3EACE33F-9C61-49FA-81E2-20D61CBA713F}" destId="{98273BDA-9C02-47A9-8F59-A49E44B3DA27}" srcOrd="0" destOrd="0" presId="urn:microsoft.com/office/officeart/2005/8/layout/vList5"/>
    <dgm:cxn modelId="{B133547E-DA07-49F1-B420-B7BC8AE36F55}" type="presOf" srcId="{399C0CA4-351B-4DEB-BDB6-1FF73946C034}" destId="{1B75E714-B4CC-4A09-82DC-3640B92DD0A2}" srcOrd="0" destOrd="0" presId="urn:microsoft.com/office/officeart/2005/8/layout/vList5"/>
    <dgm:cxn modelId="{D2010D81-56CB-44BD-917A-B9BF6A1BCE99}" srcId="{470FC486-402A-42FE-BC1A-3B1E50004761}" destId="{399C0CA4-351B-4DEB-BDB6-1FF73946C034}" srcOrd="1" destOrd="0" parTransId="{E5A8BFF9-CBC3-47D8-B95A-BF6FDC582354}" sibTransId="{FF6E3D2E-A7B0-444E-88CE-4CF594164EAD}"/>
    <dgm:cxn modelId="{09E6AFB6-DAB4-4E11-AB85-BE14D6BECB96}" srcId="{470FC486-402A-42FE-BC1A-3B1E50004761}" destId="{A8260A37-85CD-4FF0-A37F-D8EBC9A206CC}" srcOrd="0" destOrd="0" parTransId="{ADADE313-5066-48D2-8F03-A84936FDD0B6}" sibTransId="{820CBF4F-B4EC-4D50-B3BF-F7E05EBFBD07}"/>
    <dgm:cxn modelId="{D39634A5-6073-4868-B46C-F7E810A1E8DF}" type="presOf" srcId="{BB39DF09-35CC-43D5-8D10-1FE93CC0F94C}" destId="{CE6C69FC-055D-423C-B9BE-0E6758CBDAED}" srcOrd="0" destOrd="0" presId="urn:microsoft.com/office/officeart/2005/8/layout/vList5"/>
    <dgm:cxn modelId="{C42D0E87-F14B-4898-A946-13CAA193472F}" type="presOf" srcId="{C0A52284-59E5-4AB8-8B4F-B1CFFBB938AB}" destId="{001CAF9A-03EC-4A2C-BB3D-62B5C9F01C1C}" srcOrd="0" destOrd="0" presId="urn:microsoft.com/office/officeart/2005/8/layout/vList5"/>
    <dgm:cxn modelId="{25A17F7D-9B92-45EF-80A4-37EDDC1EEE59}" srcId="{470FC486-402A-42FE-BC1A-3B1E50004761}" destId="{BB39DF09-35CC-43D5-8D10-1FE93CC0F94C}" srcOrd="2" destOrd="0" parTransId="{0E7BB0AC-5A7C-4CB0-8E91-C8673BC2B019}" sibTransId="{E43774CA-CA18-4DCB-80AC-2CACC32BA211}"/>
    <dgm:cxn modelId="{03CAF657-7F19-4DF4-8D88-F0720CA67D92}" type="presOf" srcId="{470FC486-402A-42FE-BC1A-3B1E50004761}" destId="{B2C364E8-6848-46A3-A1AB-E7DDA810A2CB}" srcOrd="0" destOrd="0" presId="urn:microsoft.com/office/officeart/2005/8/layout/vList5"/>
    <dgm:cxn modelId="{1CD022E2-214B-4BB8-9798-9DF0B4A6821A}" srcId="{BB39DF09-35CC-43D5-8D10-1FE93CC0F94C}" destId="{C0A52284-59E5-4AB8-8B4F-B1CFFBB938AB}" srcOrd="0" destOrd="0" parTransId="{CA80DA1E-C768-4885-A35C-6811C05F779A}" sibTransId="{4EB56928-9D15-406B-9F9D-0E96C7B776FB}"/>
    <dgm:cxn modelId="{8C077F47-19E3-417C-B162-C641BFA91468}" type="presOf" srcId="{A8260A37-85CD-4FF0-A37F-D8EBC9A206CC}" destId="{8450DD15-8535-4CEC-B42D-1C49FF107A5E}" srcOrd="0" destOrd="0" presId="urn:microsoft.com/office/officeart/2005/8/layout/vList5"/>
    <dgm:cxn modelId="{08F690C2-8990-4F98-8681-3CF5C7FF45FA}" srcId="{A8260A37-85CD-4FF0-A37F-D8EBC9A206CC}" destId="{A5F8526F-580D-4897-B21C-B362C1D92D67}" srcOrd="0" destOrd="0" parTransId="{5C2152DB-1257-401C-980C-3A920764CABF}" sibTransId="{22AE399C-8800-42C1-9072-4643737B4A31}"/>
    <dgm:cxn modelId="{82FBDCFA-9991-4391-9008-AF382FE82350}" type="presParOf" srcId="{B2C364E8-6848-46A3-A1AB-E7DDA810A2CB}" destId="{2ECD8D07-7123-43B8-AFDF-BB48F321E869}" srcOrd="0" destOrd="0" presId="urn:microsoft.com/office/officeart/2005/8/layout/vList5"/>
    <dgm:cxn modelId="{67E769BD-1A75-4C6B-BB1A-16C37F1B30D5}" type="presParOf" srcId="{2ECD8D07-7123-43B8-AFDF-BB48F321E869}" destId="{8450DD15-8535-4CEC-B42D-1C49FF107A5E}" srcOrd="0" destOrd="0" presId="urn:microsoft.com/office/officeart/2005/8/layout/vList5"/>
    <dgm:cxn modelId="{2E067233-4E4B-413F-9B9D-493BCA77BCBD}" type="presParOf" srcId="{2ECD8D07-7123-43B8-AFDF-BB48F321E869}" destId="{D634F20B-813D-48CC-B31C-A40513E303B7}" srcOrd="1" destOrd="0" presId="urn:microsoft.com/office/officeart/2005/8/layout/vList5"/>
    <dgm:cxn modelId="{E6DF6503-10BE-4EFE-8C73-EDD85D693291}" type="presParOf" srcId="{B2C364E8-6848-46A3-A1AB-E7DDA810A2CB}" destId="{F3A13A87-274A-4DFB-AF2E-9BFD3FA1DA8D}" srcOrd="1" destOrd="0" presId="urn:microsoft.com/office/officeart/2005/8/layout/vList5"/>
    <dgm:cxn modelId="{4C100529-D5E3-4EE4-B1D4-C5BD134695E8}" type="presParOf" srcId="{B2C364E8-6848-46A3-A1AB-E7DDA810A2CB}" destId="{2F8C29C1-920B-485D-A05C-C6356AD7986E}" srcOrd="2" destOrd="0" presId="urn:microsoft.com/office/officeart/2005/8/layout/vList5"/>
    <dgm:cxn modelId="{3BD89EE4-87B3-47CA-8402-6FDCDAC94D52}" type="presParOf" srcId="{2F8C29C1-920B-485D-A05C-C6356AD7986E}" destId="{1B75E714-B4CC-4A09-82DC-3640B92DD0A2}" srcOrd="0" destOrd="0" presId="urn:microsoft.com/office/officeart/2005/8/layout/vList5"/>
    <dgm:cxn modelId="{5FBA54D3-9F36-4B97-98E6-9799CE883055}" type="presParOf" srcId="{2F8C29C1-920B-485D-A05C-C6356AD7986E}" destId="{98273BDA-9C02-47A9-8F59-A49E44B3DA27}" srcOrd="1" destOrd="0" presId="urn:microsoft.com/office/officeart/2005/8/layout/vList5"/>
    <dgm:cxn modelId="{498B0A1C-AC00-48A8-9F82-2672E6C7B3EF}" type="presParOf" srcId="{B2C364E8-6848-46A3-A1AB-E7DDA810A2CB}" destId="{4C54B627-6890-4D64-864D-2DFB44DBACAC}" srcOrd="3" destOrd="0" presId="urn:microsoft.com/office/officeart/2005/8/layout/vList5"/>
    <dgm:cxn modelId="{25E723A9-8556-4664-B8F3-D317DDCD91C4}" type="presParOf" srcId="{B2C364E8-6848-46A3-A1AB-E7DDA810A2CB}" destId="{F0E2A1CC-8030-40AD-80D5-8817EBDFA289}" srcOrd="4" destOrd="0" presId="urn:microsoft.com/office/officeart/2005/8/layout/vList5"/>
    <dgm:cxn modelId="{34D86CBC-6C7E-4CFC-9AD2-AF34A3A39B88}" type="presParOf" srcId="{F0E2A1CC-8030-40AD-80D5-8817EBDFA289}" destId="{CE6C69FC-055D-423C-B9BE-0E6758CBDAED}" srcOrd="0" destOrd="0" presId="urn:microsoft.com/office/officeart/2005/8/layout/vList5"/>
    <dgm:cxn modelId="{0787DE57-69B8-450D-8A38-3B5EA6B62DBB}" type="presParOf" srcId="{F0E2A1CC-8030-40AD-80D5-8817EBDFA289}" destId="{001CAF9A-03EC-4A2C-BB3D-62B5C9F01C1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2A1CEA-EDA7-469D-97B0-E1106174A4F1}">
      <dsp:nvSpPr>
        <dsp:cNvPr id="0" name=""/>
        <dsp:cNvSpPr/>
      </dsp:nvSpPr>
      <dsp:spPr>
        <a:xfrm>
          <a:off x="39" y="207727"/>
          <a:ext cx="3806995" cy="7776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>
              <a:latin typeface="Comic Sans MS" pitchFamily="66" charset="0"/>
              <a:ea typeface="微軟正黑體" pitchFamily="34" charset="-120"/>
            </a:rPr>
            <a:t>本章架構</a:t>
          </a:r>
          <a:endParaRPr lang="zh-TW" altLang="en-US" sz="2700" kern="1200" dirty="0">
            <a:latin typeface="Comic Sans MS" pitchFamily="66" charset="0"/>
            <a:ea typeface="微軟正黑體" pitchFamily="34" charset="-120"/>
          </a:endParaRPr>
        </a:p>
      </dsp:txBody>
      <dsp:txXfrm>
        <a:off x="39" y="207727"/>
        <a:ext cx="3806995" cy="777600"/>
      </dsp:txXfrm>
    </dsp:sp>
    <dsp:sp modelId="{CB7CA0C3-5174-4BF6-A50E-12806AD19BFE}">
      <dsp:nvSpPr>
        <dsp:cNvPr id="0" name=""/>
        <dsp:cNvSpPr/>
      </dsp:nvSpPr>
      <dsp:spPr>
        <a:xfrm>
          <a:off x="39" y="985327"/>
          <a:ext cx="3806995" cy="406474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700" kern="1200" dirty="0" smtClean="0">
              <a:latin typeface="Comic Sans MS" pitchFamily="66" charset="0"/>
              <a:ea typeface="微軟正黑體" pitchFamily="34" charset="-120"/>
            </a:rPr>
            <a:t>電子商務的簡介</a:t>
          </a:r>
          <a:endParaRPr lang="zh-TW" altLang="en-US" sz="2700" kern="1200" dirty="0">
            <a:latin typeface="Comic Sans MS" pitchFamily="66" charset="0"/>
            <a:ea typeface="微軟正黑體" pitchFamily="34" charset="-120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700" kern="1200" dirty="0" smtClean="0">
              <a:latin typeface="Comic Sans MS" pitchFamily="66" charset="0"/>
              <a:ea typeface="微軟正黑體" pitchFamily="34" charset="-120"/>
            </a:rPr>
            <a:t>電子商務的構面與類型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700" kern="1200" dirty="0" smtClean="0">
              <a:latin typeface="Comic Sans MS" pitchFamily="66" charset="0"/>
              <a:ea typeface="微軟正黑體" pitchFamily="34" charset="-120"/>
            </a:rPr>
            <a:t>電子商務的內涵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700" kern="1200" dirty="0" smtClean="0">
              <a:latin typeface="Comic Sans MS" pitchFamily="66" charset="0"/>
              <a:ea typeface="微軟正黑體" pitchFamily="34" charset="-120"/>
            </a:rPr>
            <a:t>結論</a:t>
          </a:r>
        </a:p>
      </dsp:txBody>
      <dsp:txXfrm>
        <a:off x="39" y="985327"/>
        <a:ext cx="3806995" cy="4064744"/>
      </dsp:txXfrm>
    </dsp:sp>
    <dsp:sp modelId="{250695A9-FC4C-4B3A-BBB1-01E6A70DD9B1}">
      <dsp:nvSpPr>
        <dsp:cNvPr id="0" name=""/>
        <dsp:cNvSpPr/>
      </dsp:nvSpPr>
      <dsp:spPr>
        <a:xfrm>
          <a:off x="4340014" y="207727"/>
          <a:ext cx="3806995" cy="7776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>
              <a:latin typeface="Comic Sans MS" pitchFamily="66" charset="0"/>
              <a:ea typeface="微軟正黑體" pitchFamily="34" charset="-120"/>
            </a:rPr>
            <a:t>學習重點</a:t>
          </a:r>
          <a:endParaRPr lang="zh-TW" altLang="en-US" sz="2700" kern="1200" dirty="0">
            <a:latin typeface="Comic Sans MS" pitchFamily="66" charset="0"/>
            <a:ea typeface="微軟正黑體" pitchFamily="34" charset="-120"/>
          </a:endParaRPr>
        </a:p>
      </dsp:txBody>
      <dsp:txXfrm>
        <a:off x="4340014" y="207727"/>
        <a:ext cx="3806995" cy="777600"/>
      </dsp:txXfrm>
    </dsp:sp>
    <dsp:sp modelId="{A228CC51-C6BE-43B9-84F1-6FE1982F2811}">
      <dsp:nvSpPr>
        <dsp:cNvPr id="0" name=""/>
        <dsp:cNvSpPr/>
      </dsp:nvSpPr>
      <dsp:spPr>
        <a:xfrm>
          <a:off x="4340014" y="985327"/>
          <a:ext cx="3806995" cy="406474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700" kern="1200" dirty="0" smtClean="0">
              <a:latin typeface="Comic Sans MS" pitchFamily="66" charset="0"/>
              <a:ea typeface="微軟正黑體" pitchFamily="34" charset="-120"/>
            </a:rPr>
            <a:t>電子商務的定義</a:t>
          </a:r>
          <a:endParaRPr lang="zh-TW" altLang="en-US" sz="2700" kern="1200" dirty="0">
            <a:latin typeface="Comic Sans MS" pitchFamily="66" charset="0"/>
            <a:ea typeface="微軟正黑體" pitchFamily="34" charset="-120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700" kern="1200" dirty="0" smtClean="0">
              <a:latin typeface="Comic Sans MS" pitchFamily="66" charset="0"/>
              <a:ea typeface="微軟正黑體" pitchFamily="34" charset="-120"/>
            </a:rPr>
            <a:t>電子商務的特性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700" kern="1200" dirty="0" smtClean="0">
              <a:latin typeface="Comic Sans MS" pitchFamily="66" charset="0"/>
              <a:ea typeface="微軟正黑體" pitchFamily="34" charset="-120"/>
            </a:rPr>
            <a:t>電子商務的構面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700" kern="1200" dirty="0" smtClean="0">
              <a:latin typeface="Comic Sans MS" pitchFamily="66" charset="0"/>
              <a:ea typeface="微軟正黑體" pitchFamily="34" charset="-120"/>
            </a:rPr>
            <a:t>電子商務的類型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700" kern="1200" dirty="0" smtClean="0">
              <a:latin typeface="Comic Sans MS" pitchFamily="66" charset="0"/>
              <a:ea typeface="微軟正黑體" pitchFamily="34" charset="-120"/>
            </a:rPr>
            <a:t>電子商務的相關理論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700" kern="1200" dirty="0" smtClean="0">
              <a:latin typeface="Comic Sans MS" pitchFamily="66" charset="0"/>
              <a:ea typeface="微軟正黑體" pitchFamily="34" charset="-120"/>
            </a:rPr>
            <a:t>電子商務的效益</a:t>
          </a:r>
        </a:p>
      </dsp:txBody>
      <dsp:txXfrm>
        <a:off x="4340014" y="985327"/>
        <a:ext cx="3806995" cy="406474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34F20B-813D-48CC-B31C-A40513E303B7}">
      <dsp:nvSpPr>
        <dsp:cNvPr id="0" name=""/>
        <dsp:cNvSpPr/>
      </dsp:nvSpPr>
      <dsp:spPr>
        <a:xfrm rot="5400000">
          <a:off x="4889474" y="-1903651"/>
          <a:ext cx="1355526" cy="550684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1900" b="1" kern="1200" baseline="0" dirty="0" smtClean="0">
              <a:latin typeface="Comic Sans MS" pitchFamily="66" charset="0"/>
              <a:ea typeface="微軟正黑體" pitchFamily="34" charset="-120"/>
            </a:rPr>
            <a:t>電子商務需要透過科技的協助以完成商務的行為</a:t>
          </a:r>
          <a:endParaRPr lang="en-US" sz="1900" b="1" kern="1200" baseline="0" dirty="0">
            <a:latin typeface="Comic Sans MS" pitchFamily="66" charset="0"/>
            <a:ea typeface="微軟正黑體" pitchFamily="34" charset="-120"/>
          </a:endParaRPr>
        </a:p>
      </dsp:txBody>
      <dsp:txXfrm rot="5400000">
        <a:off x="4889474" y="-1903651"/>
        <a:ext cx="1355526" cy="5506846"/>
      </dsp:txXfrm>
    </dsp:sp>
    <dsp:sp modelId="{8450DD15-8535-4CEC-B42D-1C49FF107A5E}">
      <dsp:nvSpPr>
        <dsp:cNvPr id="0" name=""/>
        <dsp:cNvSpPr/>
      </dsp:nvSpPr>
      <dsp:spPr>
        <a:xfrm>
          <a:off x="283786" y="2567"/>
          <a:ext cx="2530027" cy="169440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baseline="0" smtClean="0">
              <a:latin typeface="Comic Sans MS" pitchFamily="66" charset="0"/>
              <a:ea typeface="微軟正黑體" pitchFamily="34" charset="-120"/>
            </a:rPr>
            <a:t>1.</a:t>
          </a:r>
          <a:r>
            <a:rPr lang="zh-TW" sz="2700" b="1" kern="1200" baseline="0" smtClean="0">
              <a:latin typeface="Comic Sans MS" pitchFamily="66" charset="0"/>
              <a:ea typeface="微軟正黑體" pitchFamily="34" charset="-120"/>
            </a:rPr>
            <a:t>科技 </a:t>
          </a:r>
          <a:r>
            <a:rPr lang="en-US" sz="2700" b="1" kern="1200" baseline="0" smtClean="0">
              <a:latin typeface="Comic Sans MS" pitchFamily="66" charset="0"/>
              <a:ea typeface="微軟正黑體" pitchFamily="34" charset="-120"/>
            </a:rPr>
            <a:t>(Technology)</a:t>
          </a:r>
          <a:endParaRPr lang="zh-TW" sz="2700" b="1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283786" y="2567"/>
        <a:ext cx="2530027" cy="1694408"/>
      </dsp:txXfrm>
    </dsp:sp>
    <dsp:sp modelId="{98273BDA-9C02-47A9-8F59-A49E44B3DA27}">
      <dsp:nvSpPr>
        <dsp:cNvPr id="0" name=""/>
        <dsp:cNvSpPr/>
      </dsp:nvSpPr>
      <dsp:spPr>
        <a:xfrm rot="5400000">
          <a:off x="4889474" y="-124523"/>
          <a:ext cx="1355526" cy="550684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1900" b="1" kern="1200" baseline="0" smtClean="0">
              <a:latin typeface="Comic Sans MS" pitchFamily="66" charset="0"/>
              <a:ea typeface="微軟正黑體" pitchFamily="34" charset="-120"/>
            </a:rPr>
            <a:t>商業模式是電子商務的核心，如同先前所述，此部分為企業生存與獲利的關鍵。</a:t>
          </a:r>
          <a:endParaRPr lang="en-US" sz="1900" b="1" kern="1200" baseline="0" dirty="0">
            <a:latin typeface="Comic Sans MS" pitchFamily="66" charset="0"/>
            <a:ea typeface="微軟正黑體" pitchFamily="34" charset="-120"/>
          </a:endParaRPr>
        </a:p>
      </dsp:txBody>
      <dsp:txXfrm rot="5400000">
        <a:off x="4889474" y="-124523"/>
        <a:ext cx="1355526" cy="5506846"/>
      </dsp:txXfrm>
    </dsp:sp>
    <dsp:sp modelId="{1B75E714-B4CC-4A09-82DC-3640B92DD0A2}">
      <dsp:nvSpPr>
        <dsp:cNvPr id="0" name=""/>
        <dsp:cNvSpPr/>
      </dsp:nvSpPr>
      <dsp:spPr>
        <a:xfrm>
          <a:off x="283786" y="1781695"/>
          <a:ext cx="2530027" cy="169440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baseline="0" smtClean="0">
              <a:latin typeface="Comic Sans MS" pitchFamily="66" charset="0"/>
              <a:ea typeface="微軟正黑體" pitchFamily="34" charset="-120"/>
            </a:rPr>
            <a:t>2.</a:t>
          </a:r>
          <a:r>
            <a:rPr lang="zh-TW" sz="2700" b="1" kern="1200" baseline="0" smtClean="0">
              <a:latin typeface="Comic Sans MS" pitchFamily="66" charset="0"/>
              <a:ea typeface="微軟正黑體" pitchFamily="34" charset="-120"/>
            </a:rPr>
            <a:t>商業模式 </a:t>
          </a:r>
          <a:r>
            <a:rPr lang="en-US" sz="2700" b="1" kern="1200" baseline="0" smtClean="0">
              <a:latin typeface="Comic Sans MS" pitchFamily="66" charset="0"/>
              <a:ea typeface="微軟正黑體" pitchFamily="34" charset="-120"/>
            </a:rPr>
            <a:t>(Business Model)</a:t>
          </a:r>
          <a:endParaRPr lang="zh-TW" sz="2700" b="1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283786" y="1781695"/>
        <a:ext cx="2530027" cy="1694408"/>
      </dsp:txXfrm>
    </dsp:sp>
    <dsp:sp modelId="{001CAF9A-03EC-4A2C-BB3D-62B5C9F01C1C}">
      <dsp:nvSpPr>
        <dsp:cNvPr id="0" name=""/>
        <dsp:cNvSpPr/>
      </dsp:nvSpPr>
      <dsp:spPr>
        <a:xfrm rot="5400000">
          <a:off x="4889474" y="1654605"/>
          <a:ext cx="1355526" cy="550684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1900" b="1" kern="1200" baseline="0" smtClean="0">
              <a:latin typeface="Comic Sans MS" pitchFamily="66" charset="0"/>
              <a:ea typeface="微軟正黑體" pitchFamily="34" charset="-120"/>
            </a:rPr>
            <a:t>網路是讓網友可容易的進行溝通與聯繫，匯聚成不同的網路社群，產生彼此學習、溝通、分享消費經驗的地方。</a:t>
          </a:r>
          <a:endParaRPr lang="zh-TW" sz="1900" b="1" kern="1200" baseline="0" dirty="0">
            <a:latin typeface="Comic Sans MS" pitchFamily="66" charset="0"/>
            <a:ea typeface="微軟正黑體" pitchFamily="34" charset="-120"/>
          </a:endParaRPr>
        </a:p>
      </dsp:txBody>
      <dsp:txXfrm rot="5400000">
        <a:off x="4889474" y="1654605"/>
        <a:ext cx="1355526" cy="5506846"/>
      </dsp:txXfrm>
    </dsp:sp>
    <dsp:sp modelId="{CE6C69FC-055D-423C-B9BE-0E6758CBDAED}">
      <dsp:nvSpPr>
        <dsp:cNvPr id="0" name=""/>
        <dsp:cNvSpPr/>
      </dsp:nvSpPr>
      <dsp:spPr>
        <a:xfrm>
          <a:off x="283786" y="3560824"/>
          <a:ext cx="2530027" cy="169440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baseline="0" smtClean="0">
              <a:latin typeface="Comic Sans MS" pitchFamily="66" charset="0"/>
              <a:ea typeface="微軟正黑體" pitchFamily="34" charset="-120"/>
            </a:rPr>
            <a:t>3.</a:t>
          </a:r>
          <a:r>
            <a:rPr lang="zh-TW" sz="2700" b="1" kern="1200" baseline="0" smtClean="0">
              <a:latin typeface="Comic Sans MS" pitchFamily="66" charset="0"/>
              <a:ea typeface="微軟正黑體" pitchFamily="34" charset="-120"/>
            </a:rPr>
            <a:t>社會網絡 </a:t>
          </a:r>
          <a:r>
            <a:rPr lang="en-US" sz="2700" b="1" kern="1200" baseline="0" smtClean="0">
              <a:latin typeface="Comic Sans MS" pitchFamily="66" charset="0"/>
              <a:ea typeface="微軟正黑體" pitchFamily="34" charset="-120"/>
            </a:rPr>
            <a:t>(Social Network)</a:t>
          </a:r>
          <a:endParaRPr lang="zh-TW" sz="2700" b="1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283786" y="3560824"/>
        <a:ext cx="2530027" cy="16944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01C8E-1B55-4A42-BBAB-DD36E01F151E}" type="datetimeFigureOut">
              <a:rPr lang="zh-TW" altLang="en-US" smtClean="0"/>
              <a:pPr/>
              <a:t>2015/4/27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DD22F-5C51-4EE9-B183-E01CCDD29B9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 bwMode="ltGray">
      <p:bgPr>
        <a:blipFill dpi="0" rotWithShape="0">
          <a:blip r:embed="rId2" cstate="print">
            <a:alphaModFix amt="8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1052736"/>
            <a:ext cx="9144000" cy="2232248"/>
          </a:xfrm>
          <a:gradFill>
            <a:gsLst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>
              <a:defRPr sz="5400" b="1" cap="none" spc="0">
                <a:ln w="11430"/>
                <a:solidFill>
                  <a:schemeClr val="accent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altLang="zh-TW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0" y="3933056"/>
            <a:ext cx="9144000" cy="1012627"/>
          </a:xfrm>
          <a:noFill/>
        </p:spPr>
        <p:txBody>
          <a:bodyPr anchor="ctr" anchorCtr="0"/>
          <a:lstStyle>
            <a:lvl1pPr marL="0" indent="0" algn="ctr">
              <a:buFont typeface="Wingdings" pitchFamily="2" charset="2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按一下以編輯母片副標題樣式</a:t>
            </a:r>
            <a:endParaRPr lang="en-US" altLang="zh-TW" dirty="0"/>
          </a:p>
        </p:txBody>
      </p:sp>
      <p:pic>
        <p:nvPicPr>
          <p:cNvPr id="5" name="圖片 4" descr="網路行銷CEO二版封面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5445224"/>
            <a:ext cx="3630857" cy="10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 descr="logo-彩色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60" y="5949280"/>
            <a:ext cx="1664208" cy="649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C8E5C6-22C7-4AC6-BD58-CF6DC3CE9F19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172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1722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468D8A-8F83-44D1-8620-0188EA9C0FEC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6695256" cy="98072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229600" cy="5257800"/>
          </a:xfrm>
        </p:spPr>
        <p:txBody>
          <a:bodyPr/>
          <a:lstStyle/>
          <a:p>
            <a:r>
              <a:rPr lang="zh-TW" altLang="en-US" smtClean="0"/>
              <a:t>按一下圖示以新增表格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>
          <a:xfrm>
            <a:off x="6172200" y="6521450"/>
            <a:ext cx="2743200" cy="2603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>
          <a:xfrm>
            <a:off x="3429000" y="6521450"/>
            <a:ext cx="2133600" cy="263525"/>
          </a:xfrm>
        </p:spPr>
        <p:txBody>
          <a:bodyPr/>
          <a:lstStyle>
            <a:lvl1pPr>
              <a:defRPr/>
            </a:lvl1pPr>
          </a:lstStyle>
          <a:p>
            <a:fld id="{E234BF0B-541C-4B24-BC8F-18B3522073AF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>
          <a:xfrm>
            <a:off x="304800" y="6521450"/>
            <a:ext cx="2743200" cy="2889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143000"/>
            <a:ext cx="8147248" cy="5257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3DEC8BA-62D7-46A7-9980-A77EEE976E4E}" type="slidenum">
              <a:rPr lang="en-US" altLang="zh-TW" smtClean="0"/>
              <a:pPr/>
              <a:t>‹#›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BA3E7A-87E7-4C97-AD20-DE42A8C59E85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D8824F-3647-4D17-AED6-3EF5BC0FAA96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836514"/>
            <a:ext cx="4040188" cy="45448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124744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836514"/>
            <a:ext cx="4041775" cy="45448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14C9131-9FE9-4630-85FD-BB8C07B7F0CE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9" name="日期版面配置區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02C2A6-B111-49CD-ABB5-5118BF4D06E8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6197641-FBCB-450C-BDA2-E4C0C71CFE5C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90A593C-E8AD-4503-9E99-7811709683BC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515374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96591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72048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915312-8402-4E4D-BCA3-1AA4471A3E67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" name="Picture 81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1101" name="Object 77"/>
          <p:cNvGraphicFramePr>
            <a:graphicFrameLocks noChangeAspect="1"/>
          </p:cNvGraphicFramePr>
          <p:nvPr/>
        </p:nvGraphicFramePr>
        <p:xfrm>
          <a:off x="0" y="6553200"/>
          <a:ext cx="9144000" cy="304800"/>
        </p:xfrm>
        <a:graphic>
          <a:graphicData uri="http://schemas.openxmlformats.org/presentationml/2006/ole">
            <p:oleObj spid="_x0000_s166914" name="Image" r:id="rId16" imgW="6273016" imgH="304547" progId="">
              <p:embed/>
            </p:oleObj>
          </a:graphicData>
        </a:graphic>
      </p:graphicFrame>
      <p:sp>
        <p:nvSpPr>
          <p:cNvPr id="1102" name="Rectangle 78"/>
          <p:cNvSpPr>
            <a:spLocks noChangeArrowheads="1"/>
          </p:cNvSpPr>
          <p:nvPr/>
        </p:nvSpPr>
        <p:spPr bwMode="ltGray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6172200" y="6525344"/>
            <a:ext cx="2743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latin typeface="+mn-lt"/>
                <a:ea typeface="新細明體" charset="-120"/>
              </a:defRPr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3429000" y="6525344"/>
            <a:ext cx="21336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ea typeface="新細明體" charset="-120"/>
              </a:defRPr>
            </a:lvl1pPr>
          </a:lstStyle>
          <a:p>
            <a:fld id="{105256C5-925F-4E24-AE16-9C99A431B1DF}" type="slidenum">
              <a:rPr lang="en-US" altLang="zh-TW" smtClean="0"/>
              <a:pPr/>
              <a:t>‹#›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67544" y="0"/>
            <a:ext cx="6695256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  <a:endParaRPr lang="en-US" altLang="zh-TW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304800" y="6525344"/>
            <a:ext cx="27432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latin typeface="+mn-lt"/>
                <a:ea typeface="新細明體" charset="-120"/>
              </a:defRPr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 dirty="0"/>
          </a:p>
        </p:txBody>
      </p:sp>
      <p:pic>
        <p:nvPicPr>
          <p:cNvPr id="11" name="圖片 10" descr="書名2.jpg"/>
          <p:cNvPicPr>
            <a:picLocks noChangeAspect="1"/>
          </p:cNvPicPr>
          <p:nvPr/>
        </p:nvPicPr>
        <p:blipFill>
          <a:blip r:embed="rId17" cstate="screen">
            <a:clrChange>
              <a:clrFrom>
                <a:srgbClr val="FAE6C3"/>
              </a:clrFrom>
              <a:clrTo>
                <a:srgbClr val="FAE6C3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745506" y="0"/>
            <a:ext cx="2398494" cy="997089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altLang="zh-TW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mic Sans MS" pitchFamily="66" charset="0"/>
          <a:ea typeface="微軟正黑體" pitchFamily="34" charset="-12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ts val="1000"/>
        </a:spcBef>
        <a:spcAft>
          <a:spcPct val="0"/>
        </a:spcAft>
        <a:buClr>
          <a:schemeClr val="hlink"/>
        </a:buClr>
        <a:buFontTx/>
        <a:buBlip>
          <a:blip r:embed="rId18"/>
        </a:buBlip>
        <a:defRPr sz="2800" b="0" baseline="0">
          <a:solidFill>
            <a:schemeClr val="accent4"/>
          </a:solidFill>
          <a:latin typeface="Comic Sans MS" pitchFamily="66" charset="0"/>
          <a:ea typeface="微軟正黑體" pitchFamily="34" charset="-120"/>
          <a:cs typeface="+mn-cs"/>
        </a:defRPr>
      </a:lvl1pPr>
      <a:lvl2pPr marL="742950" indent="-285750" algn="l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FontTx/>
        <a:buBlip>
          <a:blip r:embed="rId19"/>
        </a:buBlip>
        <a:defRPr sz="2400" b="0" baseline="0">
          <a:solidFill>
            <a:schemeClr val="tx1"/>
          </a:solidFill>
          <a:latin typeface="Comic Sans MS" pitchFamily="66" charset="0"/>
          <a:ea typeface="微軟正黑體" pitchFamily="34" charset="-120"/>
        </a:defRPr>
      </a:lvl2pPr>
      <a:lvl3pPr marL="1143000" indent="-228600" algn="l" rtl="0" eaLnBrk="1" fontAlgn="base" hangingPunct="1">
        <a:spcBef>
          <a:spcPts val="1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sz="2200" b="0" baseline="0">
          <a:solidFill>
            <a:schemeClr val="tx1"/>
          </a:solidFill>
          <a:latin typeface="Comic Sans MS" pitchFamily="66" charset="0"/>
          <a:ea typeface="微軟正黑體" pitchFamily="34" charset="-120"/>
        </a:defRPr>
      </a:lvl3pPr>
      <a:lvl4pPr marL="1600200" indent="-228600" algn="l" rtl="0" eaLnBrk="1" fontAlgn="base" hangingPunct="1">
        <a:spcBef>
          <a:spcPts val="1000"/>
        </a:spcBef>
        <a:spcAft>
          <a:spcPct val="0"/>
        </a:spcAft>
        <a:buChar char="–"/>
        <a:defRPr sz="2000" b="0" baseline="0">
          <a:solidFill>
            <a:schemeClr val="tx1"/>
          </a:solidFill>
          <a:latin typeface="Comic Sans MS" pitchFamily="66" charset="0"/>
          <a:ea typeface="微軟正黑體" pitchFamily="34" charset="-120"/>
        </a:defRPr>
      </a:lvl4pPr>
      <a:lvl5pPr marL="2057400" indent="-228600" algn="l" rtl="0" eaLnBrk="1" fontAlgn="base" hangingPunct="1">
        <a:spcBef>
          <a:spcPts val="1000"/>
        </a:spcBef>
        <a:spcAft>
          <a:spcPct val="0"/>
        </a:spcAft>
        <a:buChar char="»"/>
        <a:defRPr sz="2000" b="0" baseline="0">
          <a:solidFill>
            <a:schemeClr val="tx1"/>
          </a:solidFill>
          <a:latin typeface="Comic Sans MS" pitchFamily="66" charset="0"/>
          <a:ea typeface="微軟正黑體" pitchFamily="34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apan.NO1.MisterDonut?fref=ts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__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hyperlink" Target="https://mail.google.com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tw.kkbox.com/index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-fit.com.tw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oks.com.tw/products/0010632686?loc=012_004_1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-buzz.com.tw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17life.com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tw.gashplus.com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maji.com/Taipei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kichoi.com.tw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.com/tw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zh-TW" altLang="en-US" dirty="0" smtClean="0"/>
              <a:t>第</a:t>
            </a:r>
            <a:r>
              <a:rPr lang="en-US" altLang="zh-TW" dirty="0" smtClean="0"/>
              <a:t>3</a:t>
            </a:r>
            <a:r>
              <a:rPr lang="zh-TW" altLang="en-US" dirty="0" smtClean="0"/>
              <a:t>章 電子商務的概念</a:t>
            </a:r>
            <a:endParaRPr lang="zh-TW" altLang="en-US" dirty="0"/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社會網絡</a:t>
            </a:r>
            <a:r>
              <a:rPr lang="en-US" altLang="zh-TW" dirty="0" smtClean="0"/>
              <a:t>-</a:t>
            </a:r>
            <a:r>
              <a:rPr lang="zh-TW" altLang="en-US" dirty="0" smtClean="0"/>
              <a:t>範例</a:t>
            </a:r>
            <a:endParaRPr lang="zh-TW" altLang="en-US" dirty="0"/>
          </a:p>
        </p:txBody>
      </p:sp>
      <p:pic>
        <p:nvPicPr>
          <p:cNvPr id="11" name="內容版面配置區 10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11017" t="13485" r="33542" b="26798"/>
          <a:stretch/>
        </p:blipFill>
        <p:spPr bwMode="auto">
          <a:xfrm>
            <a:off x="827584" y="1124744"/>
            <a:ext cx="7787208" cy="4717472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10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wrap="square" lIns="90000" anchor="ctr" anchorCtr="1">
            <a:normAutofit/>
          </a:bodyPr>
          <a:lstStyle/>
          <a:p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ea typeface="標楷體" pitchFamily="65" charset="-120"/>
              </a:rPr>
              <a:t>電子商務的簡介</a:t>
            </a:r>
            <a:endParaRPr lang="ja-JP" altLang="en-US" dirty="0"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87624" y="5805264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3-5</a:t>
            </a:r>
            <a:r>
              <a:rPr lang="zh-TW" altLang="en-US" dirty="0" smtClean="0"/>
              <a:t>　統一多拿滋 </a:t>
            </a:r>
            <a:r>
              <a:rPr lang="en-US" altLang="zh-TW" dirty="0" smtClean="0"/>
              <a:t>(Mister Donut) </a:t>
            </a:r>
            <a:r>
              <a:rPr lang="zh-TW" altLang="en-US" dirty="0" smtClean="0"/>
              <a:t>的官方粉絲團 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https://www.facebook.com/Japan.NO1.MisterDonut?fref=ts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b="1" dirty="0" smtClean="0"/>
              <a:t>Gmail</a:t>
            </a:r>
          </a:p>
          <a:p>
            <a:pPr lvl="1"/>
            <a:r>
              <a:rPr lang="en-US" altLang="zh-TW" dirty="0" smtClean="0"/>
              <a:t>Gmail </a:t>
            </a:r>
            <a:r>
              <a:rPr lang="zh-TW" altLang="en-US" dirty="0" smtClean="0"/>
              <a:t>是 </a:t>
            </a:r>
            <a:r>
              <a:rPr lang="en-US" altLang="zh-TW" dirty="0" smtClean="0"/>
              <a:t>Google </a:t>
            </a:r>
            <a:r>
              <a:rPr lang="zh-TW" altLang="en-US" dirty="0" smtClean="0"/>
              <a:t>在 </a:t>
            </a:r>
            <a:r>
              <a:rPr lang="en-US" altLang="zh-TW" dirty="0" smtClean="0"/>
              <a:t>2004 </a:t>
            </a:r>
            <a:r>
              <a:rPr lang="zh-TW" altLang="en-US" dirty="0" smtClean="0"/>
              <a:t>年提供的服務，初期，新使用者需要現有使用者的推薦才能使用，直到 </a:t>
            </a:r>
            <a:r>
              <a:rPr lang="en-US" altLang="zh-TW" dirty="0" smtClean="0"/>
              <a:t>2007 </a:t>
            </a:r>
            <a:r>
              <a:rPr lang="zh-TW" altLang="en-US" dirty="0" smtClean="0"/>
              <a:t>年才全面開放。而在容量方面，</a:t>
            </a:r>
            <a:r>
              <a:rPr lang="en-US" altLang="zh-TW" dirty="0" smtClean="0"/>
              <a:t>Gmail </a:t>
            </a:r>
            <a:r>
              <a:rPr lang="zh-TW" altLang="en-US" dirty="0" smtClean="0"/>
              <a:t>提供相對同業較大的使用空間</a:t>
            </a:r>
            <a:r>
              <a:rPr lang="en-US" altLang="zh-TW" dirty="0" smtClean="0"/>
              <a:t>3</a:t>
            </a:r>
            <a:r>
              <a:rPr lang="zh-TW" altLang="en-US" dirty="0" smtClean="0"/>
              <a:t>，這讓 </a:t>
            </a:r>
            <a:r>
              <a:rPr lang="en-US" altLang="zh-TW" dirty="0" smtClean="0"/>
              <a:t>Yahoo!</a:t>
            </a:r>
            <a:r>
              <a:rPr lang="zh-TW" altLang="en-US" dirty="0" smtClean="0"/>
              <a:t>、</a:t>
            </a:r>
            <a:r>
              <a:rPr lang="en-US" altLang="zh-TW" dirty="0" smtClean="0"/>
              <a:t>Hotmail </a:t>
            </a:r>
            <a:r>
              <a:rPr lang="zh-TW" altLang="en-US" dirty="0" smtClean="0"/>
              <a:t>等不得不提高免費信箱的空間，像是 </a:t>
            </a:r>
            <a:r>
              <a:rPr lang="en-US" altLang="zh-TW" dirty="0" smtClean="0"/>
              <a:t>Yahoo!</a:t>
            </a:r>
            <a:r>
              <a:rPr lang="zh-TW" altLang="en-US" dirty="0" smtClean="0"/>
              <a:t>在 </a:t>
            </a:r>
            <a:r>
              <a:rPr lang="en-US" altLang="zh-TW" dirty="0" smtClean="0"/>
              <a:t>2007 </a:t>
            </a:r>
            <a:r>
              <a:rPr lang="zh-TW" altLang="en-US" dirty="0" smtClean="0"/>
              <a:t>年將信箱調整到無上限，</a:t>
            </a:r>
            <a:r>
              <a:rPr lang="en-US" altLang="zh-TW" dirty="0" smtClean="0"/>
              <a:t>Hotmail</a:t>
            </a:r>
            <a:r>
              <a:rPr lang="zh-TW" altLang="en-US" dirty="0" smtClean="0"/>
              <a:t>也增加到 </a:t>
            </a:r>
            <a:r>
              <a:rPr lang="en-US" altLang="zh-TW" dirty="0" smtClean="0"/>
              <a:t>25 G</a:t>
            </a:r>
            <a:r>
              <a:rPr lang="zh-TW" altLang="en-US" dirty="0" smtClean="0"/>
              <a:t>。</a:t>
            </a:r>
          </a:p>
          <a:p>
            <a:pPr lvl="1"/>
            <a:r>
              <a:rPr lang="zh-TW" altLang="en-US" dirty="0" smtClean="0"/>
              <a:t>有別於競爭對手自行負擔電子信箱的費用與成本，</a:t>
            </a:r>
            <a:r>
              <a:rPr lang="en-US" altLang="zh-TW" dirty="0" smtClean="0"/>
              <a:t>Google </a:t>
            </a:r>
            <a:r>
              <a:rPr lang="zh-TW" altLang="en-US" dirty="0" smtClean="0"/>
              <a:t>透過廣告的收入來支持 </a:t>
            </a:r>
            <a:r>
              <a:rPr lang="en-US" altLang="zh-TW" dirty="0" smtClean="0"/>
              <a:t>Gmail </a:t>
            </a:r>
            <a:r>
              <a:rPr lang="zh-TW" altLang="en-US" dirty="0" smtClean="0"/>
              <a:t>的發展，同時，</a:t>
            </a:r>
            <a:r>
              <a:rPr lang="en-US" altLang="zh-TW" dirty="0" smtClean="0"/>
              <a:t>Google </a:t>
            </a:r>
            <a:r>
              <a:rPr lang="zh-TW" altLang="en-US" dirty="0" smtClean="0"/>
              <a:t>會主動針對使用者信件的關鍵字進行搜尋，並提供符合該關鍵字的網路廣告 </a:t>
            </a:r>
            <a:r>
              <a:rPr lang="en-US" altLang="zh-TW" dirty="0" smtClean="0"/>
              <a:t>(</a:t>
            </a:r>
            <a:r>
              <a:rPr lang="zh-TW" altLang="en-US" dirty="0" smtClean="0"/>
              <a:t>如圖 </a:t>
            </a:r>
            <a:r>
              <a:rPr lang="en-US" altLang="zh-TW" dirty="0" smtClean="0"/>
              <a:t>3-4)</a:t>
            </a:r>
            <a:r>
              <a:rPr lang="zh-TW" altLang="en-US" dirty="0" smtClean="0"/>
              <a:t>，此舉，不但能創造 </a:t>
            </a:r>
            <a:r>
              <a:rPr lang="en-US" altLang="zh-TW" dirty="0" smtClean="0"/>
              <a:t>Gmail </a:t>
            </a:r>
            <a:r>
              <a:rPr lang="zh-TW" altLang="en-US" dirty="0" smtClean="0"/>
              <a:t>的收入，亦能提升使用者對 </a:t>
            </a:r>
            <a:r>
              <a:rPr lang="en-US" altLang="zh-TW" dirty="0" smtClean="0"/>
              <a:t>Gmail </a:t>
            </a:r>
            <a:r>
              <a:rPr lang="zh-TW" altLang="en-US" dirty="0" smtClean="0"/>
              <a:t>的滿意度。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11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wrap="square" lIns="90000" anchor="ctr" anchorCtr="1">
            <a:normAutofit/>
          </a:bodyPr>
          <a:lstStyle/>
          <a:p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ea typeface="標楷體" pitchFamily="65" charset="-120"/>
              </a:rPr>
              <a:t>電子商務的簡介</a:t>
            </a:r>
            <a:endParaRPr lang="ja-JP" altLang="en-US" dirty="0"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12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wrap="square" lIns="90000" anchor="ctr" anchorCtr="1">
            <a:normAutofit/>
          </a:bodyPr>
          <a:lstStyle/>
          <a:p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ea typeface="標楷體" pitchFamily="65" charset="-120"/>
              </a:rPr>
              <a:t>電子商務的簡介</a:t>
            </a:r>
            <a:endParaRPr lang="ja-JP" altLang="en-US" dirty="0"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141313" name="Object 1"/>
          <p:cNvGraphicFramePr>
            <a:graphicFrameLocks noChangeAspect="1"/>
          </p:cNvGraphicFramePr>
          <p:nvPr/>
        </p:nvGraphicFramePr>
        <p:xfrm>
          <a:off x="683568" y="1268760"/>
          <a:ext cx="7920880" cy="3168352"/>
        </p:xfrm>
        <a:graphic>
          <a:graphicData uri="http://schemas.openxmlformats.org/presentationml/2006/ole">
            <p:oleObj spid="_x0000_s141313" name="簡報" r:id="rId3" imgW="2237247" imgH="1677752" progId="PowerPoint.Show.12">
              <p:embed/>
            </p:oleObj>
          </a:graphicData>
        </a:graphic>
      </p:graphicFrame>
      <p:sp>
        <p:nvSpPr>
          <p:cNvPr id="13" name="矩形 12"/>
          <p:cNvSpPr/>
          <p:nvPr/>
        </p:nvSpPr>
        <p:spPr>
          <a:xfrm>
            <a:off x="2195736" y="4509120"/>
            <a:ext cx="5057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3-4</a:t>
            </a:r>
            <a:r>
              <a:rPr lang="zh-TW" altLang="en-US" dirty="0" smtClean="0"/>
              <a:t>　</a:t>
            </a:r>
            <a:r>
              <a:rPr lang="en-US" altLang="zh-TW" dirty="0" smtClean="0"/>
              <a:t>Gmail </a:t>
            </a:r>
            <a:r>
              <a:rPr lang="zh-TW" altLang="en-US" dirty="0" smtClean="0"/>
              <a:t>的廣告 </a:t>
            </a:r>
            <a:r>
              <a:rPr lang="en-US" altLang="zh-TW" dirty="0" smtClean="0"/>
              <a:t>(</a:t>
            </a:r>
            <a:r>
              <a:rPr lang="en-US" altLang="zh-TW" dirty="0" smtClean="0">
                <a:hlinkClick r:id="rId4"/>
              </a:rPr>
              <a:t>https://mail.google.com/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電子商務的特性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1.</a:t>
            </a:r>
            <a:r>
              <a:rPr lang="zh-TW" altLang="en-US" b="1" dirty="0" smtClean="0">
                <a:solidFill>
                  <a:srgbClr val="C00000"/>
                </a:solidFill>
              </a:rPr>
              <a:t>便利性 </a:t>
            </a:r>
            <a:r>
              <a:rPr lang="en-US" altLang="zh-TW" b="1" dirty="0" smtClean="0">
                <a:solidFill>
                  <a:srgbClr val="C00000"/>
                </a:solidFill>
              </a:rPr>
              <a:t>(Ubiquity)</a:t>
            </a:r>
          </a:p>
          <a:p>
            <a:pPr lvl="1"/>
            <a:r>
              <a:rPr lang="zh-TW" altLang="en-US" dirty="0" smtClean="0"/>
              <a:t>透過網路</a:t>
            </a:r>
            <a:r>
              <a:rPr lang="en-US" altLang="zh-TW" dirty="0" smtClean="0"/>
              <a:t>/</a:t>
            </a:r>
            <a:r>
              <a:rPr lang="zh-TW" altLang="en-US" dirty="0" smtClean="0"/>
              <a:t>網頁科技，可隨時隨地進行商務行為，提供消費者 </a:t>
            </a:r>
            <a:r>
              <a:rPr lang="en-US" altLang="zh-TW" dirty="0" smtClean="0"/>
              <a:t>24 </a:t>
            </a:r>
            <a:r>
              <a:rPr lang="zh-TW" altLang="en-US" dirty="0" smtClean="0"/>
              <a:t>小時的購物環境，有網路就能使用的便利性與易於拓展等優點，讓消費者可以便利地使用</a:t>
            </a:r>
            <a:endParaRPr lang="en-US" altLang="zh-TW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13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wrap="square" lIns="90000" anchor="ctr" anchorCtr="1">
            <a:normAutofit/>
          </a:bodyPr>
          <a:lstStyle/>
          <a:p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ea typeface="標楷體" pitchFamily="65" charset="-120"/>
              </a:rPr>
              <a:t>電子商務的簡介</a:t>
            </a:r>
            <a:endParaRPr lang="ja-JP" altLang="en-US" dirty="0"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pic>
        <p:nvPicPr>
          <p:cNvPr id="22" name="圖片 21"/>
          <p:cNvPicPr/>
          <p:nvPr/>
        </p:nvPicPr>
        <p:blipFill rotWithShape="1">
          <a:blip r:embed="rId2" cstate="print"/>
          <a:srcRect l="9029" t="8668" r="9884" b="6571"/>
          <a:stretch/>
        </p:blipFill>
        <p:spPr bwMode="auto">
          <a:xfrm>
            <a:off x="1691680" y="3041519"/>
            <a:ext cx="5190217" cy="305177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23" name="矩形 22"/>
          <p:cNvSpPr/>
          <p:nvPr/>
        </p:nvSpPr>
        <p:spPr>
          <a:xfrm>
            <a:off x="1979712" y="6093296"/>
            <a:ext cx="4288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3-6</a:t>
            </a:r>
            <a:r>
              <a:rPr lang="zh-TW" altLang="en-US" dirty="0" smtClean="0"/>
              <a:t>　</a:t>
            </a:r>
            <a:r>
              <a:rPr lang="en-US" altLang="zh-TW" dirty="0" err="1" smtClean="0"/>
              <a:t>iPhone</a:t>
            </a:r>
            <a:r>
              <a:rPr lang="en-US" altLang="zh-TW" dirty="0" smtClean="0"/>
              <a:t> App Store </a:t>
            </a:r>
            <a:r>
              <a:rPr lang="zh-TW" altLang="en-US" dirty="0" smtClean="0"/>
              <a:t>應用軟體下載</a:t>
            </a:r>
            <a:endParaRPr lang="zh-TW" altLang="en-US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4139952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(1/9)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電子商務的特性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2.</a:t>
            </a:r>
            <a:r>
              <a:rPr lang="zh-TW" altLang="en-US" b="1" dirty="0" smtClean="0">
                <a:solidFill>
                  <a:srgbClr val="C00000"/>
                </a:solidFill>
              </a:rPr>
              <a:t>全球性 </a:t>
            </a:r>
            <a:r>
              <a:rPr lang="en-US" altLang="zh-TW" b="1" dirty="0" smtClean="0">
                <a:solidFill>
                  <a:srgbClr val="C00000"/>
                </a:solidFill>
              </a:rPr>
              <a:t>(Globalization)</a:t>
            </a:r>
          </a:p>
          <a:p>
            <a:pPr lvl="1"/>
            <a:r>
              <a:rPr lang="zh-TW" altLang="en-US" dirty="0" smtClean="0"/>
              <a:t>網路可以讓企業連接到全球各地，藉此與任一個消費者或是企業進行商務行為</a:t>
            </a:r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14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wrap="square" lIns="90000" anchor="ctr" anchorCtr="1">
            <a:normAutofit/>
          </a:bodyPr>
          <a:lstStyle/>
          <a:p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pic>
        <p:nvPicPr>
          <p:cNvPr id="11" name="圖片 10"/>
          <p:cNvPicPr/>
          <p:nvPr/>
        </p:nvPicPr>
        <p:blipFill rotWithShape="1">
          <a:blip r:embed="rId2" cstate="print"/>
          <a:srcRect l="1446" t="9952" r="29568" b="6571"/>
          <a:stretch/>
        </p:blipFill>
        <p:spPr bwMode="auto">
          <a:xfrm>
            <a:off x="2051720" y="2636912"/>
            <a:ext cx="5046464" cy="3434912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3" name="矩形 12"/>
          <p:cNvSpPr/>
          <p:nvPr/>
        </p:nvSpPr>
        <p:spPr>
          <a:xfrm>
            <a:off x="1907704" y="6093296"/>
            <a:ext cx="555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3-7</a:t>
            </a:r>
            <a:r>
              <a:rPr lang="zh-TW" altLang="en-US" dirty="0" smtClean="0"/>
              <a:t>　</a:t>
            </a:r>
            <a:r>
              <a:rPr lang="en-US" altLang="zh-TW" dirty="0" smtClean="0"/>
              <a:t>amazon.com </a:t>
            </a:r>
            <a:r>
              <a:rPr lang="zh-TW" altLang="en-US" dirty="0" smtClean="0"/>
              <a:t>首頁 </a:t>
            </a:r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http://www.amazon.com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139952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(2/9)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ea typeface="標楷體" pitchFamily="65" charset="-120"/>
              </a:rPr>
              <a:t>電子商務的簡介</a:t>
            </a:r>
            <a:endParaRPr lang="ja-JP" altLang="en-US" dirty="0"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電子商務的特性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3.</a:t>
            </a:r>
            <a:r>
              <a:rPr lang="zh-TW" altLang="en-US" b="1" dirty="0" smtClean="0">
                <a:solidFill>
                  <a:srgbClr val="C00000"/>
                </a:solidFill>
              </a:rPr>
              <a:t>標準化 </a:t>
            </a:r>
            <a:r>
              <a:rPr lang="en-US" altLang="zh-TW" b="1" dirty="0" smtClean="0">
                <a:solidFill>
                  <a:srgbClr val="C00000"/>
                </a:solidFill>
              </a:rPr>
              <a:t>(Universal Standards)</a:t>
            </a:r>
          </a:p>
          <a:p>
            <a:pPr lvl="1"/>
            <a:r>
              <a:rPr lang="zh-TW" altLang="en-US" dirty="0" smtClean="0"/>
              <a:t>泛指在電子商務執行時，必須要有的科技標準，讓全世界各國的企業、不同的系統平台、操作介面與執行工具，都能依循與採用，藉此降低企業進入不同市場時的進入成本。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15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wrap="square" lIns="90000" anchor="ctr" anchorCtr="1">
            <a:normAutofit/>
          </a:bodyPr>
          <a:lstStyle/>
          <a:p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pic>
        <p:nvPicPr>
          <p:cNvPr id="137217" name="Picture 1" descr="E:\Data\(PNG)10000個高畫質Icon檔\Misc. Icons\AlienAqua antiviru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068960"/>
            <a:ext cx="3251201" cy="3251200"/>
          </a:xfrm>
          <a:prstGeom prst="rect">
            <a:avLst/>
          </a:prstGeom>
          <a:noFill/>
        </p:spPr>
      </p:pic>
      <p:sp>
        <p:nvSpPr>
          <p:cNvPr id="17" name="文字方塊 16"/>
          <p:cNvSpPr txBox="1"/>
          <p:nvPr/>
        </p:nvSpPr>
        <p:spPr>
          <a:xfrm>
            <a:off x="4139952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(3/9)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ea typeface="標楷體" pitchFamily="65" charset="-120"/>
              </a:rPr>
              <a:t>電子商務的簡介</a:t>
            </a:r>
            <a:endParaRPr lang="ja-JP" altLang="en-US" dirty="0"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電子商務的特性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4.</a:t>
            </a:r>
            <a:r>
              <a:rPr lang="zh-TW" altLang="en-US" b="1" dirty="0" smtClean="0">
                <a:solidFill>
                  <a:srgbClr val="C00000"/>
                </a:solidFill>
              </a:rPr>
              <a:t>數位化 </a:t>
            </a:r>
            <a:r>
              <a:rPr lang="en-US" altLang="zh-TW" b="1" dirty="0" smtClean="0">
                <a:solidFill>
                  <a:srgbClr val="C00000"/>
                </a:solidFill>
              </a:rPr>
              <a:t>(Digitization)</a:t>
            </a:r>
          </a:p>
          <a:p>
            <a:pPr lvl="1"/>
            <a:r>
              <a:rPr lang="zh-TW" altLang="en-US" dirty="0" smtClean="0"/>
              <a:t>透過數位化，推出數位化的音樂、書籍、照片、影音、學習模式等產品，藉此提高流通、準確性、省時等效果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16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wrap="square" lIns="90000" anchor="ctr" anchorCtr="1">
            <a:normAutofit/>
          </a:bodyPr>
          <a:lstStyle/>
          <a:p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pic>
        <p:nvPicPr>
          <p:cNvPr id="11" name="圖片 10"/>
          <p:cNvPicPr/>
          <p:nvPr/>
        </p:nvPicPr>
        <p:blipFill rotWithShape="1">
          <a:blip r:embed="rId2" cstate="print"/>
          <a:srcRect l="5418" t="9631" r="44378" b="8819"/>
          <a:stretch/>
        </p:blipFill>
        <p:spPr bwMode="auto">
          <a:xfrm>
            <a:off x="2555776" y="2564904"/>
            <a:ext cx="3672523" cy="3355620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3" name="矩形 12"/>
          <p:cNvSpPr/>
          <p:nvPr/>
        </p:nvSpPr>
        <p:spPr>
          <a:xfrm>
            <a:off x="2555776" y="5949280"/>
            <a:ext cx="3416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3-8</a:t>
            </a:r>
            <a:r>
              <a:rPr lang="zh-TW" altLang="en-US" dirty="0" smtClean="0"/>
              <a:t>　</a:t>
            </a:r>
            <a:r>
              <a:rPr lang="en-US" altLang="zh-TW" dirty="0" smtClean="0"/>
              <a:t>KKBOX </a:t>
            </a:r>
            <a:r>
              <a:rPr lang="zh-TW" altLang="en-US" dirty="0" smtClean="0"/>
              <a:t>首頁 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http://tw.kkbox.com/index.html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139952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(4/9)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ea typeface="標楷體" pitchFamily="65" charset="-120"/>
              </a:rPr>
              <a:t>電子商務的簡介</a:t>
            </a:r>
            <a:endParaRPr lang="ja-JP" altLang="en-US" dirty="0"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電子商務的特性</a:t>
            </a:r>
            <a:endParaRPr lang="zh-TW" altLang="en-US" dirty="0"/>
          </a:p>
        </p:txBody>
      </p:sp>
      <p:sp>
        <p:nvSpPr>
          <p:cNvPr id="20" name="內容版面配置區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5.</a:t>
            </a:r>
            <a:r>
              <a:rPr lang="zh-TW" altLang="en-US" b="1" dirty="0" smtClean="0">
                <a:solidFill>
                  <a:srgbClr val="C00000"/>
                </a:solidFill>
              </a:rPr>
              <a:t>豐富性 </a:t>
            </a:r>
            <a:r>
              <a:rPr lang="en-US" altLang="zh-TW" b="1" dirty="0" smtClean="0">
                <a:solidFill>
                  <a:srgbClr val="C00000"/>
                </a:solidFill>
              </a:rPr>
              <a:t>(Richness)</a:t>
            </a:r>
          </a:p>
          <a:p>
            <a:pPr lvl="1"/>
            <a:r>
              <a:rPr lang="zh-TW" altLang="en-US" dirty="0" smtClean="0"/>
              <a:t>電子商務可以由許多的媒體與傳播管道來吸引消費者，包括 </a:t>
            </a:r>
            <a:r>
              <a:rPr lang="en-US" altLang="zh-TW" dirty="0" smtClean="0"/>
              <a:t>Java8</a:t>
            </a:r>
            <a:r>
              <a:rPr lang="zh-TW" altLang="en-US" dirty="0" smtClean="0"/>
              <a:t>、電視、戶外立體轉播牆、網路遊戲、</a:t>
            </a:r>
            <a:r>
              <a:rPr lang="en-US" altLang="zh-TW" dirty="0" smtClean="0"/>
              <a:t>3G </a:t>
            </a:r>
            <a:r>
              <a:rPr lang="zh-TW" altLang="en-US" dirty="0" smtClean="0"/>
              <a:t>手機、數位看板、電子郵件、網路電話或是長時間的影片等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17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wrap="square" lIns="90000" anchor="ctr" anchorCtr="1">
            <a:normAutofit/>
          </a:bodyPr>
          <a:lstStyle/>
          <a:p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pic>
        <p:nvPicPr>
          <p:cNvPr id="17" name="圖片 16"/>
          <p:cNvPicPr/>
          <p:nvPr/>
        </p:nvPicPr>
        <p:blipFill rotWithShape="1">
          <a:blip r:embed="rId2" cstate="print"/>
          <a:srcRect l="24561" t="8348" r="25957" b="6250"/>
          <a:stretch/>
        </p:blipFill>
        <p:spPr bwMode="auto">
          <a:xfrm>
            <a:off x="2843808" y="3059668"/>
            <a:ext cx="3167244" cy="3074856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8" name="矩形 17"/>
          <p:cNvSpPr/>
          <p:nvPr/>
        </p:nvSpPr>
        <p:spPr>
          <a:xfrm>
            <a:off x="2843808" y="6156012"/>
            <a:ext cx="4455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3-9</a:t>
            </a:r>
            <a:r>
              <a:rPr lang="zh-TW" altLang="en-US" dirty="0" smtClean="0"/>
              <a:t>　</a:t>
            </a:r>
            <a:r>
              <a:rPr lang="en-US" altLang="zh-TW" dirty="0" err="1" smtClean="0"/>
              <a:t>iFit</a:t>
            </a:r>
            <a:r>
              <a:rPr lang="en-US" altLang="zh-TW" dirty="0" smtClean="0"/>
              <a:t> </a:t>
            </a:r>
            <a:r>
              <a:rPr lang="zh-TW" altLang="en-US" dirty="0" smtClean="0"/>
              <a:t>首頁 </a:t>
            </a:r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http://www.i-fit.com.tw/</a:t>
            </a:r>
            <a:r>
              <a:rPr lang="en-US" altLang="zh-TW" dirty="0" smtClean="0"/>
              <a:t>)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4139952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(5/9)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9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ea typeface="標楷體" pitchFamily="65" charset="-120"/>
              </a:rPr>
              <a:t>電子商務的簡介</a:t>
            </a:r>
            <a:endParaRPr lang="ja-JP" altLang="en-US" dirty="0"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標題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電子商務的特性</a:t>
            </a:r>
            <a:endParaRPr lang="zh-TW" altLang="en-US" dirty="0"/>
          </a:p>
        </p:txBody>
      </p:sp>
      <p:sp>
        <p:nvSpPr>
          <p:cNvPr id="20" name="內容版面配置區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6.</a:t>
            </a:r>
            <a:r>
              <a:rPr lang="zh-TW" altLang="en-US" b="1" dirty="0" smtClean="0">
                <a:solidFill>
                  <a:srgbClr val="C00000"/>
                </a:solidFill>
              </a:rPr>
              <a:t>快速化 </a:t>
            </a:r>
            <a:r>
              <a:rPr lang="en-US" altLang="zh-TW" b="1" dirty="0" smtClean="0">
                <a:solidFill>
                  <a:srgbClr val="C00000"/>
                </a:solidFill>
              </a:rPr>
              <a:t>(Speed)</a:t>
            </a:r>
          </a:p>
          <a:p>
            <a:pPr lvl="1"/>
            <a:r>
              <a:rPr lang="zh-TW" altLang="en-US" dirty="0" smtClean="0"/>
              <a:t>數位化的資訊、產品與服務，讓企業能透過網路直接與消費者進行溝通，企業將可即時獲得消費者的需求與購買資訊，進而發展出更有效果的行銷模式</a:t>
            </a:r>
            <a:endParaRPr lang="en-US" altLang="zh-TW" dirty="0" smtClean="0"/>
          </a:p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7.</a:t>
            </a:r>
            <a:r>
              <a:rPr lang="zh-TW" altLang="en-US" b="1" dirty="0" smtClean="0">
                <a:solidFill>
                  <a:srgbClr val="C00000"/>
                </a:solidFill>
              </a:rPr>
              <a:t>個人化 </a:t>
            </a:r>
            <a:r>
              <a:rPr lang="en-US" altLang="zh-TW" b="1" dirty="0" smtClean="0">
                <a:solidFill>
                  <a:srgbClr val="C00000"/>
                </a:solidFill>
              </a:rPr>
              <a:t>(Personalization)</a:t>
            </a:r>
          </a:p>
          <a:p>
            <a:pPr lvl="1"/>
            <a:r>
              <a:rPr lang="zh-TW" altLang="en-US" dirty="0" smtClean="0"/>
              <a:t>網路科技可讓企業區隔出目標顧客群，並依照該顧客的名字、興趣與過去購買的紀錄提供適當的資訊，此模式稱為客製化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18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wrap="square" lIns="90000" anchor="ctr" anchorCtr="1">
            <a:normAutofit/>
          </a:bodyPr>
          <a:lstStyle/>
          <a:p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pic>
        <p:nvPicPr>
          <p:cNvPr id="11" name="圖片 10"/>
          <p:cNvPicPr/>
          <p:nvPr/>
        </p:nvPicPr>
        <p:blipFill rotWithShape="1">
          <a:blip r:embed="rId2" cstate="print"/>
          <a:srcRect l="23838" t="43985" r="32820" b="35467"/>
          <a:stretch/>
        </p:blipFill>
        <p:spPr bwMode="auto">
          <a:xfrm>
            <a:off x="3995936" y="4581128"/>
            <a:ext cx="3963193" cy="105688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3" name="矩形 12"/>
          <p:cNvSpPr/>
          <p:nvPr/>
        </p:nvSpPr>
        <p:spPr>
          <a:xfrm>
            <a:off x="3923928" y="5661248"/>
            <a:ext cx="40769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3-10</a:t>
            </a:r>
            <a:r>
              <a:rPr lang="zh-TW" altLang="en-US" dirty="0" smtClean="0"/>
              <a:t>　博客來網路書店的書籍紀錄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http://www.books.com.tw/products/0010632686?loc=012_004_1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139952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(6/9)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ea typeface="標楷體" pitchFamily="65" charset="-120"/>
              </a:rPr>
              <a:t>電子商務的簡介</a:t>
            </a:r>
            <a:endParaRPr lang="ja-JP" altLang="en-US" dirty="0"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標題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電子商務的特性</a:t>
            </a:r>
            <a:endParaRPr lang="zh-TW" altLang="en-US" dirty="0"/>
          </a:p>
        </p:txBody>
      </p:sp>
      <p:sp>
        <p:nvSpPr>
          <p:cNvPr id="20" name="內容版面配置區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8.</a:t>
            </a:r>
            <a:r>
              <a:rPr lang="zh-TW" altLang="en-US" b="1" dirty="0" smtClean="0">
                <a:solidFill>
                  <a:srgbClr val="C00000"/>
                </a:solidFill>
              </a:rPr>
              <a:t>社群化 </a:t>
            </a:r>
            <a:r>
              <a:rPr lang="en-US" altLang="zh-TW" b="1" dirty="0" smtClean="0">
                <a:solidFill>
                  <a:srgbClr val="C00000"/>
                </a:solidFill>
              </a:rPr>
              <a:t>(Social Networking)</a:t>
            </a:r>
          </a:p>
          <a:p>
            <a:pPr lvl="1"/>
            <a:r>
              <a:rPr lang="zh-TW" altLang="en-US" dirty="0" smtClean="0"/>
              <a:t>現在的電子商務已經發展出不同的社群</a:t>
            </a:r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19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wrap="square" lIns="90000" anchor="ctr" anchorCtr="1">
            <a:normAutofit/>
          </a:bodyPr>
          <a:lstStyle/>
          <a:p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pic>
        <p:nvPicPr>
          <p:cNvPr id="29" name="內容版面配置區 10"/>
          <p:cNvPicPr>
            <a:picLocks/>
          </p:cNvPicPr>
          <p:nvPr/>
        </p:nvPicPr>
        <p:blipFill rotWithShape="1">
          <a:blip r:embed="rId2" cstate="print"/>
          <a:srcRect l="24019" t="9952" r="25415" b="6571"/>
          <a:stretch/>
        </p:blipFill>
        <p:spPr bwMode="auto">
          <a:xfrm>
            <a:off x="2771800" y="2204864"/>
            <a:ext cx="4161380" cy="38642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30" name="矩形 29"/>
          <p:cNvSpPr/>
          <p:nvPr/>
        </p:nvSpPr>
        <p:spPr>
          <a:xfrm>
            <a:off x="2483768" y="6093296"/>
            <a:ext cx="4540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3-11</a:t>
            </a:r>
            <a:r>
              <a:rPr lang="zh-TW" altLang="en-US" dirty="0" smtClean="0"/>
              <a:t>　</a:t>
            </a:r>
            <a:r>
              <a:rPr lang="en-US" altLang="zh-TW" dirty="0" err="1" smtClean="0"/>
              <a:t>iBuzz</a:t>
            </a:r>
            <a:r>
              <a:rPr lang="en-US" altLang="zh-TW" dirty="0" smtClean="0"/>
              <a:t> (</a:t>
            </a:r>
            <a:r>
              <a:rPr lang="en-US" altLang="zh-TW" dirty="0" smtClean="0">
                <a:hlinkClick r:id="rId3"/>
              </a:rPr>
              <a:t>http://www.i-buzz.com.tw/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4139952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(7/9)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ea typeface="標楷體" pitchFamily="65" charset="-120"/>
              </a:rPr>
              <a:t>電子商務的簡介</a:t>
            </a:r>
            <a:endParaRPr lang="ja-JP" altLang="en-US" dirty="0"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學習目標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本章將介紹電子商務的基本概念，從電子商務的簡介</a:t>
            </a:r>
            <a:r>
              <a:rPr lang="en-US" altLang="zh-TW" dirty="0" smtClean="0"/>
              <a:t>(</a:t>
            </a:r>
            <a:r>
              <a:rPr lang="zh-TW" altLang="en-US" dirty="0" smtClean="0"/>
              <a:t>定義與特性</a:t>
            </a:r>
            <a:r>
              <a:rPr lang="en-US" altLang="zh-TW" dirty="0" smtClean="0"/>
              <a:t>) </a:t>
            </a:r>
            <a:r>
              <a:rPr lang="zh-TW" altLang="en-US" dirty="0" smtClean="0"/>
              <a:t>出發，延伸出電子商務的構面與類型，進而討論電子商務的相關理論與效益，讓讀者能建立電子商務的基礎，以做為後續章節探討的準備。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pic>
        <p:nvPicPr>
          <p:cNvPr id="117761" name="Picture 1" descr="E:\Data\(PNG)10000個高畫質Icon檔\Misc. Icons\cuteftp_icon_p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140968"/>
            <a:ext cx="3251201" cy="325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標題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電子商務的特性</a:t>
            </a:r>
            <a:endParaRPr lang="zh-TW" altLang="en-US" dirty="0"/>
          </a:p>
        </p:txBody>
      </p:sp>
      <p:sp>
        <p:nvSpPr>
          <p:cNvPr id="14" name="內容版面配置區 13"/>
          <p:cNvSpPr>
            <a:spLocks noGrp="1"/>
          </p:cNvSpPr>
          <p:nvPr>
            <p:ph idx="1"/>
          </p:nvPr>
        </p:nvSpPr>
        <p:spPr>
          <a:xfrm>
            <a:off x="539552" y="1143000"/>
            <a:ext cx="4824536" cy="5257800"/>
          </a:xfrm>
        </p:spPr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9.</a:t>
            </a:r>
            <a:r>
              <a:rPr lang="zh-TW" altLang="en-US" b="1" dirty="0" smtClean="0">
                <a:solidFill>
                  <a:srgbClr val="C00000"/>
                </a:solidFill>
              </a:rPr>
              <a:t>互動化 </a:t>
            </a:r>
            <a:r>
              <a:rPr lang="en-US" altLang="zh-TW" b="1" dirty="0" smtClean="0">
                <a:solidFill>
                  <a:srgbClr val="C00000"/>
                </a:solidFill>
              </a:rPr>
              <a:t>(Interactivity)</a:t>
            </a:r>
          </a:p>
          <a:p>
            <a:pPr lvl="1"/>
            <a:r>
              <a:rPr lang="zh-TW" altLang="en-US" dirty="0" smtClean="0"/>
              <a:t>企業不但能蒐集到更多的使用者資訊，還可精確分析出其需求，且越來越多的內容將由網路使用者提供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10.</a:t>
            </a:r>
            <a:r>
              <a:rPr lang="zh-TW" altLang="en-US" b="1" dirty="0" smtClean="0">
                <a:solidFill>
                  <a:srgbClr val="C00000"/>
                </a:solidFill>
              </a:rPr>
              <a:t>創新性 </a:t>
            </a:r>
            <a:r>
              <a:rPr lang="en-US" altLang="zh-TW" b="1" dirty="0" smtClean="0">
                <a:solidFill>
                  <a:srgbClr val="C00000"/>
                </a:solidFill>
              </a:rPr>
              <a:t>(Innovation)</a:t>
            </a:r>
          </a:p>
          <a:p>
            <a:pPr lvl="1"/>
            <a:r>
              <a:rPr lang="zh-TW" altLang="en-US" dirty="0" smtClean="0"/>
              <a:t>由於網路與電腦可協助公司進行資訊的運算與模擬，讓從事電子商務的公司有機會提出更多創新的觀點。</a:t>
            </a:r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20" name="投影片編號版面配置區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20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wrap="square" lIns="90000" anchor="ctr" anchorCtr="1">
            <a:normAutofit/>
          </a:bodyPr>
          <a:lstStyle/>
          <a:p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pic>
        <p:nvPicPr>
          <p:cNvPr id="15" name="Picture 4" descr="https://sp.yimg.com/ib/th?id=HN.608003988933774455&amp;pid=15.1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268760"/>
            <a:ext cx="2857500" cy="18573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67940" name="Picture 4" descr="免錢抽全家禮券～17shopping一起買團購網~好康FUN不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861048"/>
            <a:ext cx="2857500" cy="19240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7" name="矩形 16"/>
          <p:cNvSpPr/>
          <p:nvPr/>
        </p:nvSpPr>
        <p:spPr>
          <a:xfrm>
            <a:off x="5796136" y="5805264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/>
              <a:t>(</a:t>
            </a:r>
            <a:r>
              <a:rPr lang="zh-TW" altLang="en-US" dirty="0" smtClean="0"/>
              <a:t>例如： </a:t>
            </a:r>
            <a:r>
              <a:rPr lang="en-US" altLang="zh-TW" dirty="0" smtClean="0"/>
              <a:t>17shopping)</a:t>
            </a:r>
            <a:endParaRPr lang="zh-TW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5868144" y="3212976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/>
              <a:t>(</a:t>
            </a:r>
            <a:r>
              <a:rPr lang="zh-TW" altLang="en-US" dirty="0" smtClean="0"/>
              <a:t>例如：維基百科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4139952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(8/9)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22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ea typeface="標楷體" pitchFamily="65" charset="-120"/>
              </a:rPr>
              <a:t>電子商務的簡介</a:t>
            </a:r>
            <a:endParaRPr lang="ja-JP" altLang="en-US" dirty="0"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電子商務的特性</a:t>
            </a:r>
            <a:endParaRPr lang="zh-TW" altLang="en-US" dirty="0"/>
          </a:p>
        </p:txBody>
      </p:sp>
      <p:sp>
        <p:nvSpPr>
          <p:cNvPr id="20" name="內容版面配置區 19"/>
          <p:cNvSpPr>
            <a:spLocks noGrp="1"/>
          </p:cNvSpPr>
          <p:nvPr>
            <p:ph idx="1"/>
          </p:nvPr>
        </p:nvSpPr>
        <p:spPr>
          <a:xfrm>
            <a:off x="539552" y="1143000"/>
            <a:ext cx="5040560" cy="5257800"/>
          </a:xfrm>
        </p:spPr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11.</a:t>
            </a:r>
            <a:r>
              <a:rPr lang="zh-TW" altLang="en-US" b="1" dirty="0" smtClean="0">
                <a:solidFill>
                  <a:srgbClr val="C00000"/>
                </a:solidFill>
              </a:rPr>
              <a:t>市場性 </a:t>
            </a:r>
            <a:r>
              <a:rPr lang="en-US" altLang="zh-TW" b="1" dirty="0" smtClean="0">
                <a:solidFill>
                  <a:srgbClr val="C00000"/>
                </a:solidFill>
              </a:rPr>
              <a:t>(Market)</a:t>
            </a:r>
          </a:p>
          <a:p>
            <a:pPr lvl="1"/>
            <a:r>
              <a:rPr lang="zh-TW" altLang="en-US" dirty="0" smtClean="0"/>
              <a:t>隨著網路的發展，許多實體企業嘗試在網路提供產品或服務，以吸引更多的潛在消費者，企業為了提高競爭力與獲利</a:t>
            </a:r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12.</a:t>
            </a:r>
            <a:r>
              <a:rPr lang="zh-TW" altLang="en-US" b="1" dirty="0" smtClean="0">
                <a:solidFill>
                  <a:srgbClr val="C00000"/>
                </a:solidFill>
              </a:rPr>
              <a:t>詐騙與危害 </a:t>
            </a:r>
            <a:r>
              <a:rPr lang="en-US" altLang="zh-TW" b="1" dirty="0" smtClean="0">
                <a:solidFill>
                  <a:srgbClr val="C00000"/>
                </a:solidFill>
              </a:rPr>
              <a:t>(Fraud)</a:t>
            </a:r>
          </a:p>
          <a:p>
            <a:pPr lvl="1"/>
            <a:r>
              <a:rPr lang="zh-TW" altLang="en-US" dirty="0" smtClean="0"/>
              <a:t>電子商務帶來新的詐騙手法，像是修改網頁或置入木馬程式，藉此來竊取使用者電腦中的個人資訊、消費資料等，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21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wrap="square" lIns="90000" anchor="ctr" anchorCtr="1">
            <a:normAutofit/>
          </a:bodyPr>
          <a:lstStyle/>
          <a:p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pic>
        <p:nvPicPr>
          <p:cNvPr id="166914" name="Picture 2" descr="https://sp.yimg.com/ib/th?id=HN.607986048871763401&amp;pid=15.1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584200"/>
            <a:ext cx="2857500" cy="16287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7" name="矩形 16"/>
          <p:cNvSpPr/>
          <p:nvPr/>
        </p:nvSpPr>
        <p:spPr>
          <a:xfrm>
            <a:off x="5868144" y="3212976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/>
              <a:t>(</a:t>
            </a:r>
            <a:r>
              <a:rPr lang="zh-TW" altLang="en-US" dirty="0" smtClean="0"/>
              <a:t>例如：東京著衣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166916" name="Picture 4" descr="https://sp.yimg.com/ib/th?id=HN.608017084310029286&amp;pid=15.1&amp;P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221088"/>
            <a:ext cx="2857500" cy="21431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1" name="文字方塊 20"/>
          <p:cNvSpPr txBox="1"/>
          <p:nvPr/>
        </p:nvSpPr>
        <p:spPr>
          <a:xfrm>
            <a:off x="4139952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(9/9)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9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ea typeface="標楷體" pitchFamily="65" charset="-120"/>
              </a:rPr>
              <a:t>電子商務的簡介</a:t>
            </a:r>
            <a:endParaRPr lang="ja-JP" altLang="en-US" dirty="0"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標題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20" name="內容版面配置區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/>
              <a:t>來電辨識 </a:t>
            </a:r>
            <a:r>
              <a:rPr lang="en-US" altLang="zh-TW" b="1" dirty="0" smtClean="0"/>
              <a:t>App</a:t>
            </a:r>
          </a:p>
          <a:p>
            <a:pPr lvl="1"/>
            <a:r>
              <a:rPr lang="zh-TW" altLang="en-US" dirty="0" smtClean="0"/>
              <a:t>有鑑於詐騙行為多半是以電話來電為主的模式，提供來電電話追蹤比對與辨識的 </a:t>
            </a:r>
            <a:r>
              <a:rPr lang="en-US" altLang="zh-TW" dirty="0" smtClean="0"/>
              <a:t>App </a:t>
            </a:r>
            <a:r>
              <a:rPr lang="zh-TW" altLang="en-US" dirty="0" smtClean="0"/>
              <a:t>便成為使用者預防詐騙的利器，特別是 </a:t>
            </a:r>
            <a:r>
              <a:rPr lang="en-US" altLang="zh-TW" dirty="0" err="1" smtClean="0"/>
              <a:t>Gogolook</a:t>
            </a:r>
            <a:r>
              <a:rPr lang="en-US" altLang="zh-TW" dirty="0" smtClean="0"/>
              <a:t> </a:t>
            </a:r>
            <a:r>
              <a:rPr lang="zh-TW" altLang="en-US" dirty="0" smtClean="0"/>
              <a:t>公司所推出的應用程式 </a:t>
            </a:r>
            <a:r>
              <a:rPr lang="en-US" altLang="zh-TW" dirty="0" err="1" smtClean="0"/>
              <a:t>whoscall</a:t>
            </a:r>
            <a:r>
              <a:rPr lang="en-US" altLang="zh-TW" dirty="0" smtClean="0"/>
              <a:t> (</a:t>
            </a:r>
            <a:r>
              <a:rPr lang="zh-TW" altLang="en-US" dirty="0" smtClean="0"/>
              <a:t>如圖 </a:t>
            </a:r>
            <a:r>
              <a:rPr lang="en-US" altLang="zh-TW" dirty="0" smtClean="0"/>
              <a:t>3-12)</a:t>
            </a:r>
            <a:r>
              <a:rPr lang="zh-TW" altLang="en-US" dirty="0" smtClean="0"/>
              <a:t>，可以協助用戶即時顯示、過濾陌生電話，</a:t>
            </a:r>
            <a:r>
              <a:rPr lang="en-US" altLang="zh-TW" dirty="0" err="1" smtClean="0"/>
              <a:t>whoscall</a:t>
            </a:r>
            <a:r>
              <a:rPr lang="en-US" altLang="zh-TW" dirty="0" smtClean="0"/>
              <a:t> </a:t>
            </a:r>
            <a:r>
              <a:rPr lang="zh-TW" altLang="en-US" dirty="0" smtClean="0"/>
              <a:t>曾獲華人行動應用大賞首獎、</a:t>
            </a:r>
            <a:r>
              <a:rPr lang="en-US" altLang="zh-TW" dirty="0" smtClean="0"/>
              <a:t>Google </a:t>
            </a:r>
            <a:r>
              <a:rPr lang="zh-TW" altLang="en-US" dirty="0" smtClean="0"/>
              <a:t>年度創新獎等獎項，</a:t>
            </a:r>
            <a:r>
              <a:rPr lang="en-US" altLang="zh-TW" dirty="0" smtClean="0"/>
              <a:t>2013 </a:t>
            </a:r>
            <a:r>
              <a:rPr lang="zh-TW" altLang="en-US" dirty="0" smtClean="0"/>
              <a:t>年 </a:t>
            </a:r>
            <a:r>
              <a:rPr lang="en-US" altLang="zh-TW" dirty="0" smtClean="0"/>
              <a:t>9 </a:t>
            </a:r>
            <a:r>
              <a:rPr lang="zh-TW" altLang="en-US" dirty="0" smtClean="0"/>
              <a:t>月，</a:t>
            </a:r>
            <a:r>
              <a:rPr lang="en-US" altLang="zh-TW" dirty="0" smtClean="0"/>
              <a:t>LINE </a:t>
            </a:r>
            <a:r>
              <a:rPr lang="zh-TW" altLang="en-US" dirty="0" smtClean="0"/>
              <a:t>購併</a:t>
            </a:r>
            <a:r>
              <a:rPr lang="en-US" altLang="zh-TW" dirty="0" err="1" smtClean="0"/>
              <a:t>Gogolook</a:t>
            </a:r>
            <a:r>
              <a:rPr lang="zh-TW" altLang="en-US" dirty="0" smtClean="0"/>
              <a:t>，成為 </a:t>
            </a:r>
            <a:r>
              <a:rPr lang="en-US" altLang="zh-TW" dirty="0" smtClean="0"/>
              <a:t>LINE </a:t>
            </a:r>
            <a:r>
              <a:rPr lang="zh-TW" altLang="en-US" dirty="0" smtClean="0"/>
              <a:t>的掛名產品。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22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wrap="square" lIns="90000" anchor="ctr" anchorCtr="1">
            <a:normAutofit/>
          </a:bodyPr>
          <a:lstStyle/>
          <a:p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pic>
        <p:nvPicPr>
          <p:cNvPr id="17" name="圖片 16"/>
          <p:cNvPicPr/>
          <p:nvPr/>
        </p:nvPicPr>
        <p:blipFill rotWithShape="1">
          <a:blip r:embed="rId2" cstate="print"/>
          <a:srcRect l="12822" t="14448" r="22164" b="6250"/>
          <a:stretch/>
        </p:blipFill>
        <p:spPr bwMode="auto">
          <a:xfrm>
            <a:off x="1403648" y="4293096"/>
            <a:ext cx="3210235" cy="2202605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8" name="矩形 17"/>
          <p:cNvSpPr/>
          <p:nvPr/>
        </p:nvSpPr>
        <p:spPr>
          <a:xfrm>
            <a:off x="4716016" y="6165304"/>
            <a:ext cx="2518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3-12</a:t>
            </a:r>
            <a:r>
              <a:rPr lang="zh-TW" altLang="en-US" dirty="0" smtClean="0"/>
              <a:t>　</a:t>
            </a:r>
            <a:r>
              <a:rPr lang="en-US" altLang="zh-TW" dirty="0" err="1" smtClean="0"/>
              <a:t>whoscall</a:t>
            </a:r>
            <a:r>
              <a:rPr lang="en-US" altLang="zh-TW" dirty="0" smtClean="0"/>
              <a:t> App</a:t>
            </a:r>
            <a:endParaRPr lang="zh-TW" altLang="en-US" dirty="0"/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ea typeface="標楷體" pitchFamily="65" charset="-120"/>
              </a:rPr>
              <a:t>電子商務的簡介</a:t>
            </a:r>
            <a:endParaRPr lang="ja-JP" altLang="en-US" dirty="0"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電子商務的構面</a:t>
            </a:r>
            <a:endParaRPr lang="zh-TW" altLang="en-US" dirty="0"/>
          </a:p>
        </p:txBody>
      </p:sp>
      <p:pic>
        <p:nvPicPr>
          <p:cNvPr id="11468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414" y="1340768"/>
            <a:ext cx="8147050" cy="430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23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solidFill>
                  <a:srgbClr val="B9B900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  <p:sp>
        <p:nvSpPr>
          <p:cNvPr id="10" name="矩形 9"/>
          <p:cNvSpPr/>
          <p:nvPr/>
        </p:nvSpPr>
        <p:spPr>
          <a:xfrm>
            <a:off x="-54916" y="29249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ea typeface="標楷體" pitchFamily="65" charset="-120"/>
              </a:rPr>
              <a:t>電子商務的構面與類型</a:t>
            </a:r>
            <a:endParaRPr lang="ja-JP" altLang="en-US" sz="1600" dirty="0">
              <a:ea typeface="標楷體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139952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(1/4)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電子商務的構面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1.</a:t>
            </a:r>
            <a:r>
              <a:rPr lang="zh-TW" altLang="en-US" b="1" dirty="0" smtClean="0">
                <a:solidFill>
                  <a:srgbClr val="C00000"/>
                </a:solidFill>
              </a:rPr>
              <a:t>商流 </a:t>
            </a:r>
            <a:r>
              <a:rPr lang="en-US" altLang="zh-TW" b="1" dirty="0" smtClean="0">
                <a:solidFill>
                  <a:srgbClr val="C00000"/>
                </a:solidFill>
              </a:rPr>
              <a:t>(Business Flow)</a:t>
            </a:r>
          </a:p>
          <a:p>
            <a:pPr lvl="1"/>
            <a:r>
              <a:rPr lang="zh-TW" altLang="en-US" dirty="0" smtClean="0"/>
              <a:t>商流是指所有權轉移，指的是存在於企業與消費者間的商業交易活動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7" name="投影片編號版面配置區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24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solidFill>
                  <a:srgbClr val="B9B900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29249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ea typeface="標楷體" pitchFamily="65" charset="-120"/>
              </a:rPr>
              <a:t>電子商務的構面與類型</a:t>
            </a:r>
            <a:endParaRPr lang="ja-JP" altLang="en-US" sz="1600" dirty="0">
              <a:ea typeface="標楷體" pitchFamily="65" charset="-120"/>
            </a:endParaRPr>
          </a:p>
        </p:txBody>
      </p:sp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2195736" y="6084004"/>
            <a:ext cx="5186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3-14</a:t>
            </a:r>
            <a:r>
              <a:rPr lang="zh-TW" altLang="en-US" dirty="0" smtClean="0"/>
              <a:t>　團購的消費憑證 </a:t>
            </a:r>
            <a:r>
              <a:rPr lang="en-US" altLang="zh-TW" dirty="0" smtClean="0"/>
              <a:t>(</a:t>
            </a:r>
            <a:r>
              <a:rPr lang="en-US" altLang="zh-TW" dirty="0" smtClean="0">
                <a:hlinkClick r:id="rId2"/>
              </a:rPr>
              <a:t>http://www.17life.com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4139952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(2/4)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77" t="22977" r="27682" b="6250"/>
          <a:stretch/>
        </p:blipFill>
        <p:spPr bwMode="auto">
          <a:xfrm>
            <a:off x="1547663" y="2492896"/>
            <a:ext cx="6364805" cy="36004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電子商務的構面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2.</a:t>
            </a:r>
            <a:r>
              <a:rPr lang="zh-TW" altLang="en-US" b="1" dirty="0" smtClean="0">
                <a:solidFill>
                  <a:srgbClr val="C00000"/>
                </a:solidFill>
              </a:rPr>
              <a:t>物流 </a:t>
            </a:r>
            <a:r>
              <a:rPr lang="en-US" altLang="zh-TW" b="1" dirty="0" smtClean="0">
                <a:solidFill>
                  <a:srgbClr val="C00000"/>
                </a:solidFill>
              </a:rPr>
              <a:t>(Logistics Flow)</a:t>
            </a:r>
          </a:p>
          <a:p>
            <a:pPr lvl="1"/>
            <a:r>
              <a:rPr lang="zh-TW" altLang="en-US" dirty="0" smtClean="0"/>
              <a:t>物流是指廠商將產品送至消費者手中的過程。進行電子商務時，消費者在網站下單，除了非實體商品 </a:t>
            </a:r>
            <a:r>
              <a:rPr lang="en-US" altLang="zh-TW" dirty="0" smtClean="0"/>
              <a:t>(</a:t>
            </a:r>
            <a:r>
              <a:rPr lang="zh-TW" altLang="en-US" dirty="0" smtClean="0"/>
              <a:t>例如數位化產品等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，廠商無法自己將實體產品送給消費者，必須透過物流系統運送。</a:t>
            </a:r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3.</a:t>
            </a:r>
            <a:r>
              <a:rPr lang="zh-TW" altLang="en-US" b="1" dirty="0" smtClean="0">
                <a:solidFill>
                  <a:srgbClr val="C00000"/>
                </a:solidFill>
              </a:rPr>
              <a:t>金流 </a:t>
            </a:r>
            <a:r>
              <a:rPr lang="en-US" altLang="zh-TW" b="1" dirty="0" smtClean="0">
                <a:solidFill>
                  <a:srgbClr val="C00000"/>
                </a:solidFill>
              </a:rPr>
              <a:t>(Cash Flow)</a:t>
            </a:r>
          </a:p>
          <a:p>
            <a:pPr lvl="1"/>
            <a:r>
              <a:rPr lang="zh-TW" altLang="en-US" dirty="0" smtClean="0"/>
              <a:t>金流泛指消費者付費的過程。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4.</a:t>
            </a:r>
            <a:r>
              <a:rPr lang="zh-TW" altLang="en-US" b="1" dirty="0" smtClean="0">
                <a:solidFill>
                  <a:srgbClr val="C00000"/>
                </a:solidFill>
              </a:rPr>
              <a:t>資訊流 </a:t>
            </a:r>
            <a:r>
              <a:rPr lang="en-US" altLang="zh-TW" b="1" dirty="0" smtClean="0">
                <a:solidFill>
                  <a:srgbClr val="C00000"/>
                </a:solidFill>
              </a:rPr>
              <a:t>(Information Flow)</a:t>
            </a:r>
          </a:p>
          <a:p>
            <a:pPr lvl="1"/>
            <a:r>
              <a:rPr lang="zh-TW" altLang="en-US" dirty="0" smtClean="0"/>
              <a:t>資訊流是指企業、消費者彼此之間資訊的流動。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25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solidFill>
                  <a:srgbClr val="B9B900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29249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ea typeface="標楷體" pitchFamily="65" charset="-120"/>
              </a:rPr>
              <a:t>電子商務的構面與類型</a:t>
            </a:r>
            <a:endParaRPr lang="ja-JP" altLang="en-US" sz="1600" dirty="0">
              <a:ea typeface="標楷體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139952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(3/4)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pic>
        <p:nvPicPr>
          <p:cNvPr id="163842" name="Picture 2" descr="https://sp.yimg.com/ib/th?id=HN.608032086630009040&amp;pid=15.1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852936"/>
            <a:ext cx="2857500" cy="1581151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6012160" y="4437112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/>
              <a:t>(</a:t>
            </a:r>
            <a:r>
              <a:rPr lang="zh-TW" altLang="en-US" dirty="0" smtClean="0"/>
              <a:t>例如：</a:t>
            </a:r>
            <a:r>
              <a:rPr lang="en-US" altLang="zh-TW" dirty="0" smtClean="0"/>
              <a:t>7-ELEVEn </a:t>
            </a:r>
            <a:r>
              <a:rPr lang="zh-TW" altLang="en-US" dirty="0" smtClean="0"/>
              <a:t>購物便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電子商務的構面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5.</a:t>
            </a:r>
            <a:r>
              <a:rPr lang="zh-TW" altLang="en-US" b="1" dirty="0" smtClean="0">
                <a:solidFill>
                  <a:srgbClr val="C00000"/>
                </a:solidFill>
              </a:rPr>
              <a:t>設計流 </a:t>
            </a:r>
            <a:r>
              <a:rPr lang="en-US" altLang="zh-TW" b="1" dirty="0" smtClean="0">
                <a:solidFill>
                  <a:srgbClr val="C00000"/>
                </a:solidFill>
              </a:rPr>
              <a:t>(Design Flow)</a:t>
            </a:r>
          </a:p>
          <a:p>
            <a:pPr lvl="1"/>
            <a:r>
              <a:rPr lang="zh-TW" altLang="en-US" dirty="0" smtClean="0"/>
              <a:t>企業內部是指網站的空間規劃、設計與管理；企業外部則是著重企業間協同合作，強調企業間如何設計流程的整合與資訊共用之過程。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6.</a:t>
            </a:r>
            <a:r>
              <a:rPr lang="zh-TW" altLang="en-US" b="1" dirty="0" smtClean="0">
                <a:solidFill>
                  <a:srgbClr val="C00000"/>
                </a:solidFill>
              </a:rPr>
              <a:t>服務流 </a:t>
            </a:r>
            <a:r>
              <a:rPr lang="en-US" altLang="zh-TW" b="1" dirty="0" smtClean="0">
                <a:solidFill>
                  <a:srgbClr val="C00000"/>
                </a:solidFill>
              </a:rPr>
              <a:t>(Service Flow)</a:t>
            </a:r>
          </a:p>
          <a:p>
            <a:pPr lvl="1"/>
            <a:r>
              <a:rPr lang="zh-TW" altLang="en-US" dirty="0" smtClean="0"/>
              <a:t>服務流主要是針對顧客方面，要達到主動提供個人化的網路服務、整合資源以滿足其個別的需求，與提高服務的效率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26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solidFill>
                  <a:srgbClr val="B9B900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29249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ea typeface="標楷體" pitchFamily="65" charset="-120"/>
              </a:rPr>
              <a:t>電子商務的構面與類型</a:t>
            </a:r>
            <a:endParaRPr lang="ja-JP" altLang="en-US" sz="1600" dirty="0">
              <a:ea typeface="標楷體" pitchFamily="65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139952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(4/4)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/>
              <a:t>GASH+ </a:t>
            </a:r>
            <a:r>
              <a:rPr lang="zh-TW" altLang="en-US" b="1" dirty="0" smtClean="0"/>
              <a:t>的角色</a:t>
            </a:r>
            <a:endParaRPr lang="en-US" altLang="zh-TW" b="1" dirty="0" smtClean="0"/>
          </a:p>
          <a:p>
            <a:pPr lvl="1"/>
            <a:r>
              <a:rPr lang="en-US" altLang="zh-TW" dirty="0" smtClean="0"/>
              <a:t>GASH+ (</a:t>
            </a:r>
            <a:r>
              <a:rPr lang="zh-TW" altLang="en-US" dirty="0" smtClean="0"/>
              <a:t>如圖 </a:t>
            </a:r>
            <a:r>
              <a:rPr lang="en-US" altLang="zh-TW" dirty="0" smtClean="0"/>
              <a:t>3-15) </a:t>
            </a:r>
            <a:r>
              <a:rPr lang="zh-TW" altLang="en-US" dirty="0" smtClean="0"/>
              <a:t>是隸屬於遊戲橘子旗下的樂點卡公司，提供遊戲金流的服務，絕大多數的獲利來源均由遊戲而來。</a:t>
            </a:r>
            <a:r>
              <a:rPr lang="en-US" altLang="zh-TW" dirty="0" smtClean="0"/>
              <a:t>2014 </a:t>
            </a:r>
            <a:r>
              <a:rPr lang="zh-TW" altLang="en-US" dirty="0" smtClean="0"/>
              <a:t>年其與內容開發商合作，積極朝向全面性的會員服務平台發展，以跳脫傳統純粹只提供遊戲金流服務的角色，首款推出的服務工具是手機備份工具 </a:t>
            </a:r>
            <a:r>
              <a:rPr lang="en-US" altLang="zh-TW" dirty="0" err="1" smtClean="0"/>
              <a:t>iTools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27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solidFill>
                  <a:srgbClr val="B9B900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29249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ea typeface="標楷體" pitchFamily="65" charset="-120"/>
              </a:rPr>
              <a:t>電子商務的構面與類型</a:t>
            </a:r>
            <a:endParaRPr lang="ja-JP" altLang="en-US" sz="1600" dirty="0">
              <a:ea typeface="標楷體" pitchFamily="65" charset="-120"/>
            </a:endParaRPr>
          </a:p>
        </p:txBody>
      </p:sp>
      <p:pic>
        <p:nvPicPr>
          <p:cNvPr id="16" name="圖片 15"/>
          <p:cNvPicPr/>
          <p:nvPr/>
        </p:nvPicPr>
        <p:blipFill rotWithShape="1">
          <a:blip r:embed="rId2" cstate="print"/>
          <a:srcRect l="1264" t="10917" r="50337" b="31935"/>
          <a:stretch/>
        </p:blipFill>
        <p:spPr bwMode="auto">
          <a:xfrm>
            <a:off x="3851920" y="3717032"/>
            <a:ext cx="3743005" cy="2486025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7" name="矩形 16"/>
          <p:cNvSpPr/>
          <p:nvPr/>
        </p:nvSpPr>
        <p:spPr>
          <a:xfrm>
            <a:off x="3851920" y="6165304"/>
            <a:ext cx="505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3-15</a:t>
            </a:r>
            <a:r>
              <a:rPr lang="zh-TW" altLang="en-US" dirty="0" smtClean="0"/>
              <a:t>　</a:t>
            </a:r>
            <a:r>
              <a:rPr lang="en-US" altLang="zh-TW" dirty="0" smtClean="0"/>
              <a:t>GASH+ </a:t>
            </a:r>
            <a:r>
              <a:rPr lang="zh-TW" altLang="en-US" dirty="0" smtClean="0"/>
              <a:t>首頁 </a:t>
            </a:r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http://tw.gashplus.com/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電子商務的類型</a:t>
            </a:r>
            <a:endParaRPr lang="zh-TW" altLang="en-US" dirty="0"/>
          </a:p>
        </p:txBody>
      </p:sp>
      <p:pic>
        <p:nvPicPr>
          <p:cNvPr id="16076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414" y="1268760"/>
            <a:ext cx="8147050" cy="431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28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solidFill>
                  <a:srgbClr val="B9B900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29249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ea typeface="標楷體" pitchFamily="65" charset="-120"/>
              </a:rPr>
              <a:t>電子商務的構面與類型</a:t>
            </a:r>
            <a:endParaRPr lang="ja-JP" altLang="en-US" sz="1600" dirty="0">
              <a:ea typeface="標楷體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139952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(1/5)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電子商務的類型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1.</a:t>
            </a:r>
            <a:r>
              <a:rPr lang="zh-TW" altLang="en-US" b="1" dirty="0" smtClean="0">
                <a:solidFill>
                  <a:srgbClr val="C00000"/>
                </a:solidFill>
              </a:rPr>
              <a:t>企業對企業間 </a:t>
            </a:r>
            <a:r>
              <a:rPr lang="en-US" altLang="zh-TW" b="1" dirty="0" smtClean="0">
                <a:solidFill>
                  <a:srgbClr val="C00000"/>
                </a:solidFill>
              </a:rPr>
              <a:t>(B to B)</a:t>
            </a:r>
          </a:p>
          <a:p>
            <a:pPr lvl="1"/>
            <a:r>
              <a:rPr lang="en-US" altLang="zh-TW" dirty="0" smtClean="0"/>
              <a:t>B to B (B2B) </a:t>
            </a:r>
            <a:r>
              <a:rPr lang="zh-TW" altLang="en-US" dirty="0" smtClean="0"/>
              <a:t>是買賣雙方都是企業，為四者中交易金額最大的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29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solidFill>
                  <a:srgbClr val="B9B900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29249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ea typeface="標楷體" pitchFamily="65" charset="-120"/>
              </a:rPr>
              <a:t>電子商務的構面與類型</a:t>
            </a:r>
            <a:endParaRPr lang="ja-JP" altLang="en-US" sz="1600" dirty="0">
              <a:ea typeface="標楷體" pitchFamily="65" charset="-12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04421" y="2276872"/>
            <a:ext cx="6062496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文字方塊 16"/>
          <p:cNvSpPr txBox="1"/>
          <p:nvPr/>
        </p:nvSpPr>
        <p:spPr>
          <a:xfrm>
            <a:off x="4139952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(2/5)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電子商務的概念</a:t>
            </a:r>
            <a:endParaRPr lang="zh-TW" altLang="en-US" dirty="0"/>
          </a:p>
        </p:txBody>
      </p:sp>
      <p:graphicFrame>
        <p:nvGraphicFramePr>
          <p:cNvPr id="13" name="內容版面配置區 11"/>
          <p:cNvGraphicFramePr>
            <a:graphicFrameLocks noGrp="1"/>
          </p:cNvGraphicFramePr>
          <p:nvPr>
            <p:ph idx="1"/>
          </p:nvPr>
        </p:nvGraphicFramePr>
        <p:xfrm>
          <a:off x="539750" y="1143000"/>
          <a:ext cx="814705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電子商務的類型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2.</a:t>
            </a:r>
            <a:r>
              <a:rPr lang="zh-TW" altLang="en-US" b="1" dirty="0" smtClean="0">
                <a:solidFill>
                  <a:srgbClr val="C00000"/>
                </a:solidFill>
              </a:rPr>
              <a:t>企業對消費者間 </a:t>
            </a:r>
            <a:r>
              <a:rPr lang="en-US" altLang="zh-TW" b="1" dirty="0" smtClean="0">
                <a:solidFill>
                  <a:srgbClr val="C00000"/>
                </a:solidFill>
              </a:rPr>
              <a:t>(B to C </a:t>
            </a:r>
            <a:r>
              <a:rPr lang="zh-TW" altLang="en-US" b="1" dirty="0" smtClean="0">
                <a:solidFill>
                  <a:srgbClr val="C00000"/>
                </a:solidFill>
              </a:rPr>
              <a:t>或 </a:t>
            </a:r>
            <a:r>
              <a:rPr lang="en-US" altLang="zh-TW" b="1" dirty="0" smtClean="0">
                <a:solidFill>
                  <a:srgbClr val="C00000"/>
                </a:solidFill>
              </a:rPr>
              <a:t>C to B)</a:t>
            </a:r>
          </a:p>
          <a:p>
            <a:pPr lvl="1"/>
            <a:r>
              <a:rPr lang="zh-TW" altLang="en-US" dirty="0" smtClean="0"/>
              <a:t>企業對消費者間是透過網際網路 </a:t>
            </a:r>
            <a:r>
              <a:rPr lang="en-US" altLang="zh-TW" dirty="0" smtClean="0"/>
              <a:t>(Internet) </a:t>
            </a:r>
            <a:r>
              <a:rPr lang="zh-TW" altLang="en-US" dirty="0" smtClean="0"/>
              <a:t>直接與消費者進行商務行為。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30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solidFill>
                  <a:srgbClr val="B9B900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29249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ea typeface="標楷體" pitchFamily="65" charset="-120"/>
              </a:rPr>
              <a:t>電子商務的構面與類型</a:t>
            </a:r>
            <a:endParaRPr lang="ja-JP" altLang="en-US" sz="1600" dirty="0">
              <a:ea typeface="標楷體" pitchFamily="65" charset="-120"/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08" y="2492896"/>
            <a:ext cx="5729080" cy="40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文字方塊 16"/>
          <p:cNvSpPr txBox="1"/>
          <p:nvPr/>
        </p:nvSpPr>
        <p:spPr>
          <a:xfrm>
            <a:off x="4139952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(3/5)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電子商務的類型</a:t>
            </a:r>
            <a:endParaRPr lang="zh-TW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3.</a:t>
            </a:r>
            <a:r>
              <a:rPr lang="zh-TW" altLang="en-US" b="1" dirty="0" smtClean="0">
                <a:solidFill>
                  <a:srgbClr val="C00000"/>
                </a:solidFill>
              </a:rPr>
              <a:t>消費者對消費者間 </a:t>
            </a:r>
            <a:r>
              <a:rPr lang="en-US" altLang="zh-TW" b="1" dirty="0" smtClean="0">
                <a:solidFill>
                  <a:srgbClr val="C00000"/>
                </a:solidFill>
              </a:rPr>
              <a:t>(C to C)</a:t>
            </a:r>
          </a:p>
          <a:p>
            <a:pPr lvl="1"/>
            <a:r>
              <a:rPr lang="zh-TW" altLang="en-US" dirty="0" smtClean="0"/>
              <a:t>網路上交易雙方均為消費者，透過網路中間商所建構的網站進行線上撮合，當撮合成功之後，賣方將產品透過物流業者送到買方手上，買方將現金透過金融機構，轉至賣方手中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31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solidFill>
                  <a:srgbClr val="B9B900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29249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ea typeface="標楷體" pitchFamily="65" charset="-120"/>
              </a:rPr>
              <a:t>電子商務的構面與類型</a:t>
            </a:r>
            <a:endParaRPr lang="ja-JP" altLang="en-US" sz="1600" dirty="0">
              <a:ea typeface="標楷體" pitchFamily="65" charset="-120"/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872" y="2852936"/>
            <a:ext cx="5371636" cy="369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文字方塊 18"/>
          <p:cNvSpPr txBox="1"/>
          <p:nvPr/>
        </p:nvSpPr>
        <p:spPr>
          <a:xfrm>
            <a:off x="4139952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(4/5)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電子商務的類型</a:t>
            </a:r>
            <a:endParaRPr lang="zh-TW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4.</a:t>
            </a:r>
            <a:r>
              <a:rPr lang="zh-TW" altLang="en-US" b="1" dirty="0" smtClean="0">
                <a:solidFill>
                  <a:srgbClr val="C00000"/>
                </a:solidFill>
              </a:rPr>
              <a:t>企業對企業對消費者 </a:t>
            </a:r>
            <a:r>
              <a:rPr lang="en-US" altLang="zh-TW" b="1" dirty="0" smtClean="0">
                <a:solidFill>
                  <a:srgbClr val="C00000"/>
                </a:solidFill>
              </a:rPr>
              <a:t>(B to B to C)</a:t>
            </a:r>
          </a:p>
          <a:p>
            <a:pPr lvl="1"/>
            <a:r>
              <a:rPr lang="zh-TW" altLang="en-US" dirty="0" smtClean="0"/>
              <a:t>這是結合 </a:t>
            </a:r>
            <a:r>
              <a:rPr lang="en-US" altLang="zh-TW" dirty="0" smtClean="0"/>
              <a:t>B to C</a:t>
            </a:r>
            <a:r>
              <a:rPr lang="zh-TW" altLang="en-US" dirty="0" smtClean="0"/>
              <a:t>、</a:t>
            </a:r>
            <a:r>
              <a:rPr lang="en-US" altLang="zh-TW" dirty="0" smtClean="0"/>
              <a:t>B to B </a:t>
            </a:r>
            <a:r>
              <a:rPr lang="zh-TW" altLang="en-US" dirty="0" smtClean="0"/>
              <a:t>的功能，建立以顧客需求為導向的交易模式，並串連供應鏈及經銷體系，將電子商務由上游供應商延伸至下游顧客端 </a:t>
            </a:r>
            <a:r>
              <a:rPr lang="en-US" altLang="zh-TW" dirty="0" smtClean="0"/>
              <a:t>(B to B to C)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32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solidFill>
                  <a:srgbClr val="B9B900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29249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ea typeface="標楷體" pitchFamily="65" charset="-120"/>
              </a:rPr>
              <a:t>電子商務的構面與類型</a:t>
            </a:r>
            <a:endParaRPr lang="ja-JP" altLang="en-US" sz="1600" dirty="0">
              <a:ea typeface="標楷體" pitchFamily="65" charset="-120"/>
            </a:endParaRPr>
          </a:p>
        </p:txBody>
      </p:sp>
      <p:pic>
        <p:nvPicPr>
          <p:cNvPr id="18" name="Picture 1" descr="E:\Data\(PNG)10000個高畫質Icon檔\Misc. Icons\Component Tr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501008"/>
            <a:ext cx="2088232" cy="2088232"/>
          </a:xfrm>
          <a:prstGeom prst="rect">
            <a:avLst/>
          </a:prstGeom>
          <a:noFill/>
        </p:spPr>
      </p:pic>
      <p:sp>
        <p:nvSpPr>
          <p:cNvPr id="19" name="文字方塊 18"/>
          <p:cNvSpPr txBox="1"/>
          <p:nvPr/>
        </p:nvSpPr>
        <p:spPr>
          <a:xfrm>
            <a:off x="4139952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(5/5)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/>
              <a:t>GOMAJI </a:t>
            </a:r>
            <a:r>
              <a:rPr lang="zh-TW" altLang="en-US" b="1" dirty="0" smtClean="0"/>
              <a:t>的模式</a:t>
            </a:r>
            <a:endParaRPr lang="en-US" altLang="zh-TW" b="1" dirty="0" smtClean="0"/>
          </a:p>
          <a:p>
            <a:endParaRPr lang="en-US" altLang="zh-TW" b="1" dirty="0" smtClean="0"/>
          </a:p>
          <a:p>
            <a:pPr lvl="1"/>
            <a:r>
              <a:rPr lang="zh-TW" altLang="en-US" dirty="0" smtClean="0"/>
              <a:t>成立於 </a:t>
            </a:r>
            <a:r>
              <a:rPr lang="en-US" altLang="zh-TW" dirty="0" smtClean="0"/>
              <a:t>2010 </a:t>
            </a:r>
            <a:r>
              <a:rPr lang="zh-TW" altLang="en-US" dirty="0" smtClean="0"/>
              <a:t>年的台灣本土團購網站</a:t>
            </a:r>
            <a:r>
              <a:rPr lang="en-US" altLang="zh-TW" dirty="0" smtClean="0"/>
              <a:t>GOMAJI </a:t>
            </a:r>
            <a:r>
              <a:rPr lang="zh-TW" altLang="en-US" dirty="0" smtClean="0"/>
              <a:t>夠麻吉 </a:t>
            </a:r>
            <a:r>
              <a:rPr lang="en-US" altLang="zh-TW" dirty="0" smtClean="0"/>
              <a:t>(</a:t>
            </a:r>
            <a:r>
              <a:rPr lang="zh-TW" altLang="en-US" dirty="0" smtClean="0"/>
              <a:t>如圖 </a:t>
            </a:r>
            <a:r>
              <a:rPr lang="en-US" altLang="zh-TW" dirty="0" smtClean="0"/>
              <a:t>3-20)</a:t>
            </a:r>
            <a:r>
              <a:rPr lang="zh-TW" altLang="en-US" dirty="0" smtClean="0"/>
              <a:t>，在 </a:t>
            </a:r>
            <a:r>
              <a:rPr lang="en-US" altLang="zh-TW" dirty="0" smtClean="0"/>
              <a:t>2013 </a:t>
            </a:r>
            <a:r>
              <a:rPr lang="zh-TW" altLang="en-US" dirty="0" smtClean="0"/>
              <a:t>年開始轉虧為盈，營業額超過 </a:t>
            </a:r>
            <a:r>
              <a:rPr lang="en-US" altLang="zh-TW" dirty="0" smtClean="0"/>
              <a:t>30 </a:t>
            </a:r>
            <a:r>
              <a:rPr lang="zh-TW" altLang="en-US" dirty="0" smtClean="0"/>
              <a:t>億元，預計在 </a:t>
            </a:r>
            <a:r>
              <a:rPr lang="en-US" altLang="zh-TW" dirty="0" smtClean="0"/>
              <a:t>2014 </a:t>
            </a:r>
            <a:r>
              <a:rPr lang="zh-TW" altLang="en-US" dirty="0" smtClean="0"/>
              <a:t>年將能超過 </a:t>
            </a:r>
            <a:r>
              <a:rPr lang="en-US" altLang="zh-TW" dirty="0" smtClean="0"/>
              <a:t>50 </a:t>
            </a:r>
            <a:r>
              <a:rPr lang="zh-TW" altLang="en-US" dirty="0" smtClean="0"/>
              <a:t>億元。其在台灣團購市場的市場佔有率大約 </a:t>
            </a:r>
            <a:r>
              <a:rPr lang="en-US" altLang="zh-TW" dirty="0" smtClean="0"/>
              <a:t>6 </a:t>
            </a:r>
            <a:r>
              <a:rPr lang="zh-TW" altLang="en-US" dirty="0" smtClean="0"/>
              <a:t>成以上，提供以餐廳團購為主要的服務，其次為旅遊、美容美髮等產品，透過全台的業務來開發企業端，再以專門的內容文案與攝影團隊來支持與發展內容，才能有效地吸引網路消費者的目光，達到提升營業額的理想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33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solidFill>
                  <a:srgbClr val="B9B900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29249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ea typeface="標楷體" pitchFamily="65" charset="-120"/>
              </a:rPr>
              <a:t>電子商務的構面與類型</a:t>
            </a:r>
            <a:endParaRPr lang="ja-JP" altLang="en-US" sz="1600" dirty="0">
              <a:ea typeface="標楷體" pitchFamily="65" charset="-120"/>
            </a:endParaRPr>
          </a:p>
        </p:txBody>
      </p:sp>
      <p:pic>
        <p:nvPicPr>
          <p:cNvPr id="155653" name="Picture 5" descr="https://sp.yimg.com/ib/th?id=HN.608003615288853140&amp;pid=15.1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124744"/>
            <a:ext cx="2714625" cy="1114425"/>
          </a:xfrm>
          <a:prstGeom prst="rect">
            <a:avLst/>
          </a:prstGeom>
          <a:noFill/>
        </p:spPr>
      </p:pic>
      <p:sp>
        <p:nvSpPr>
          <p:cNvPr id="14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pic>
        <p:nvPicPr>
          <p:cNvPr id="11" name="內容版面配置區 10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4560" t="8026" r="19275" b="7534"/>
          <a:stretch/>
        </p:blipFill>
        <p:spPr bwMode="auto">
          <a:xfrm>
            <a:off x="1763688" y="1124744"/>
            <a:ext cx="5649300" cy="4777489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34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solidFill>
                  <a:srgbClr val="B9B900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29249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ea typeface="標楷體" pitchFamily="65" charset="-120"/>
              </a:rPr>
              <a:t>電子商務的構面與類型</a:t>
            </a:r>
            <a:endParaRPr lang="ja-JP" altLang="en-US" sz="1600" dirty="0"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843808" y="5949280"/>
            <a:ext cx="3339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3-20</a:t>
            </a:r>
            <a:r>
              <a:rPr lang="zh-TW" altLang="en-US" dirty="0" smtClean="0"/>
              <a:t>　</a:t>
            </a:r>
            <a:r>
              <a:rPr lang="en-US" altLang="zh-TW" dirty="0" smtClean="0"/>
              <a:t>GOMAJI </a:t>
            </a:r>
            <a:r>
              <a:rPr lang="zh-TW" altLang="en-US" dirty="0" smtClean="0"/>
              <a:t>夠麻吉首頁 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http://www.gomaji.com/Taipei</a:t>
            </a:r>
            <a:r>
              <a:rPr lang="en-US" altLang="zh-TW" dirty="0" smtClean="0"/>
              <a:t>)</a:t>
            </a: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電子商務的相關理論</a:t>
            </a:r>
            <a:endParaRPr lang="zh-TW" altLang="en-US" dirty="0"/>
          </a:p>
        </p:txBody>
      </p:sp>
      <p:pic>
        <p:nvPicPr>
          <p:cNvPr id="11366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4925" y="1143000"/>
            <a:ext cx="75767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35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ea typeface="標楷體" pitchFamily="65" charset="-120"/>
              </a:rPr>
              <a:t>電子商務的內涵</a:t>
            </a:r>
            <a:endParaRPr lang="ja-JP" altLang="en-US" dirty="0">
              <a:ea typeface="標楷體" pitchFamily="65" charset="-12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004048" y="40466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(1/10)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電子商務的相關理論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1.</a:t>
            </a:r>
            <a:r>
              <a:rPr lang="zh-TW" altLang="en-US" b="1" dirty="0" smtClean="0">
                <a:solidFill>
                  <a:srgbClr val="C00000"/>
                </a:solidFill>
              </a:rPr>
              <a:t>莫爾定律 </a:t>
            </a:r>
            <a:r>
              <a:rPr lang="en-US" altLang="zh-TW" b="1" dirty="0" smtClean="0">
                <a:solidFill>
                  <a:srgbClr val="C00000"/>
                </a:solidFill>
              </a:rPr>
              <a:t>(Moore’s Law)</a:t>
            </a:r>
          </a:p>
          <a:p>
            <a:pPr lvl="1"/>
            <a:r>
              <a:rPr lang="zh-TW" altLang="en-US" dirty="0" smtClean="0"/>
              <a:t>其宣稱特定大小晶片內的電晶體數約每兩年就會加倍</a:t>
            </a:r>
            <a:endParaRPr lang="en-US" altLang="zh-TW" dirty="0" smtClean="0"/>
          </a:p>
          <a:p>
            <a:pPr>
              <a:buNone/>
            </a:pPr>
            <a:endParaRPr lang="en-US" altLang="zh-TW" b="1" dirty="0" smtClean="0"/>
          </a:p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2.</a:t>
            </a:r>
            <a:r>
              <a:rPr lang="zh-TW" altLang="en-US" b="1" dirty="0" smtClean="0">
                <a:solidFill>
                  <a:srgbClr val="C00000"/>
                </a:solidFill>
              </a:rPr>
              <a:t>殺手級應用 </a:t>
            </a:r>
            <a:r>
              <a:rPr lang="en-US" altLang="zh-TW" b="1" dirty="0" smtClean="0">
                <a:solidFill>
                  <a:srgbClr val="C00000"/>
                </a:solidFill>
              </a:rPr>
              <a:t>(Killer Application)</a:t>
            </a:r>
            <a:r>
              <a:rPr lang="en-US" altLang="zh-TW" dirty="0" smtClean="0">
                <a:solidFill>
                  <a:srgbClr val="C00000"/>
                </a:solidFill>
              </a:rPr>
              <a:t> “Killer App.” </a:t>
            </a:r>
          </a:p>
          <a:p>
            <a:pPr lvl="1"/>
            <a:r>
              <a:rPr lang="zh-TW" altLang="en-US" dirty="0" smtClean="0"/>
              <a:t>隨著科技不斷進步，將牽動整個社會、企業與政治體系的進步，不過科技的進步是呈倍數或指數成長 </a:t>
            </a:r>
            <a:r>
              <a:rPr lang="en-US" altLang="zh-TW" dirty="0" smtClean="0"/>
              <a:t>(</a:t>
            </a:r>
            <a:r>
              <a:rPr lang="zh-TW" altLang="en-US" dirty="0" smtClean="0"/>
              <a:t>因為莫爾定律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，相對的，社會進步則是隨時間增加而線性成長，變革與進步會越來越緩慢，使得科技與社會之間的差距越來越大，在這種情況之下，就需要一種革命性的應用來拉近彼此的距離，這種應用即稱為「殺手級應用」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36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ea typeface="標楷體" pitchFamily="65" charset="-120"/>
              </a:rPr>
              <a:t>電子商務的內涵</a:t>
            </a:r>
            <a:endParaRPr lang="ja-JP" altLang="en-US" dirty="0">
              <a:ea typeface="標楷體" pitchFamily="65" charset="-12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004048" y="40466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(2/10)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電子商務的相關理論</a:t>
            </a:r>
            <a:endParaRPr lang="zh-TW" altLang="en-US" dirty="0"/>
          </a:p>
        </p:txBody>
      </p:sp>
      <p:pic>
        <p:nvPicPr>
          <p:cNvPr id="173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367313" y="1143000"/>
            <a:ext cx="649192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37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ea typeface="標楷體" pitchFamily="65" charset="-120"/>
              </a:rPr>
              <a:t>電子商務的內涵</a:t>
            </a:r>
            <a:endParaRPr lang="ja-JP" altLang="en-US" dirty="0">
              <a:ea typeface="標楷體" pitchFamily="65" charset="-12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004048" y="40466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(3/10)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電子商務的相關理論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143000"/>
            <a:ext cx="6120680" cy="5257800"/>
          </a:xfrm>
        </p:spPr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3.</a:t>
            </a:r>
            <a:r>
              <a:rPr lang="zh-TW" altLang="en-US" b="1" dirty="0" smtClean="0">
                <a:solidFill>
                  <a:srgbClr val="C00000"/>
                </a:solidFill>
              </a:rPr>
              <a:t>梅特卡夫定律 </a:t>
            </a:r>
            <a:r>
              <a:rPr lang="en-US" altLang="zh-TW" b="1" dirty="0" smtClean="0">
                <a:solidFill>
                  <a:srgbClr val="C00000"/>
                </a:solidFill>
              </a:rPr>
              <a:t>(</a:t>
            </a:r>
            <a:r>
              <a:rPr lang="en-US" altLang="zh-TW" b="1" dirty="0" err="1" smtClean="0">
                <a:solidFill>
                  <a:srgbClr val="C00000"/>
                </a:solidFill>
              </a:rPr>
              <a:t>Metacalfe’s</a:t>
            </a:r>
            <a:r>
              <a:rPr lang="en-US" altLang="zh-TW" b="1" dirty="0" smtClean="0">
                <a:solidFill>
                  <a:srgbClr val="C00000"/>
                </a:solidFill>
              </a:rPr>
              <a:t> Law)</a:t>
            </a:r>
          </a:p>
          <a:p>
            <a:pPr>
              <a:buNone/>
            </a:pPr>
            <a:endParaRPr lang="en-US" altLang="zh-TW" b="1" dirty="0" smtClean="0"/>
          </a:p>
          <a:p>
            <a:pPr lvl="1"/>
            <a:r>
              <a:rPr lang="zh-TW" altLang="en-US" dirty="0" smtClean="0"/>
              <a:t>新技術只在多數人使用它時才會變得有價值，因而越能吸引更多人使用，就越能提高整個網路的總價值。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r>
              <a:rPr lang="zh-TW" altLang="en-US" dirty="0" smtClean="0"/>
              <a:t>一部電話沒任何價值，幾部電話價值也有限，但成千上萬部電話組成的通訊網絡則會把通訊技術的價值極大化。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38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ea typeface="標楷體" pitchFamily="65" charset="-120"/>
              </a:rPr>
              <a:t>電子商務的內涵</a:t>
            </a:r>
            <a:endParaRPr lang="ja-JP" altLang="en-US" dirty="0">
              <a:ea typeface="標楷體" pitchFamily="65" charset="-12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pic>
        <p:nvPicPr>
          <p:cNvPr id="175108" name="Picture 4" descr="梅特卡夫定律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948264" y="1988840"/>
            <a:ext cx="1747394" cy="4032448"/>
          </a:xfrm>
          <a:prstGeom prst="rect">
            <a:avLst/>
          </a:prstGeom>
          <a:noFill/>
        </p:spPr>
      </p:pic>
      <p:sp>
        <p:nvSpPr>
          <p:cNvPr id="14" name="文字方塊 13"/>
          <p:cNvSpPr txBox="1"/>
          <p:nvPr/>
        </p:nvSpPr>
        <p:spPr>
          <a:xfrm>
            <a:off x="5004048" y="40466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(4/10)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電子商務的相關理論</a:t>
            </a:r>
            <a:endParaRPr lang="zh-TW" altLang="en-US" dirty="0"/>
          </a:p>
        </p:txBody>
      </p:sp>
      <p:pic>
        <p:nvPicPr>
          <p:cNvPr id="1740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539750" y="1648358"/>
            <a:ext cx="8147050" cy="424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39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ea typeface="標楷體" pitchFamily="65" charset="-120"/>
              </a:rPr>
              <a:t>電子商務的內涵</a:t>
            </a:r>
            <a:endParaRPr lang="ja-JP" altLang="en-US" dirty="0">
              <a:ea typeface="標楷體" pitchFamily="65" charset="-12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004048" y="40466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(5/10)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網路行銷與我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pic>
        <p:nvPicPr>
          <p:cNvPr id="7" name="內容版面配置區 6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7946" t="10274" r="24873" b="4645"/>
          <a:stretch/>
        </p:blipFill>
        <p:spPr bwMode="auto">
          <a:xfrm>
            <a:off x="1259632" y="1124744"/>
            <a:ext cx="6817409" cy="4950296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4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矩形 7"/>
          <p:cNvSpPr/>
          <p:nvPr/>
        </p:nvSpPr>
        <p:spPr>
          <a:xfrm>
            <a:off x="2195736" y="6093296"/>
            <a:ext cx="5416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3-1</a:t>
            </a:r>
            <a:r>
              <a:rPr lang="zh-TW" altLang="en-US" dirty="0" smtClean="0"/>
              <a:t>　東京著衣首頁 </a:t>
            </a:r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http://www.tokichoi.com.tw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電子商務的相關理論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4.</a:t>
            </a:r>
            <a:r>
              <a:rPr lang="zh-TW" altLang="en-US" b="1" dirty="0" smtClean="0">
                <a:solidFill>
                  <a:srgbClr val="C00000"/>
                </a:solidFill>
              </a:rPr>
              <a:t>個人佔有率 </a:t>
            </a:r>
            <a:r>
              <a:rPr lang="en-US" altLang="zh-TW" b="1" dirty="0" smtClean="0">
                <a:solidFill>
                  <a:srgbClr val="C00000"/>
                </a:solidFill>
              </a:rPr>
              <a:t>(Personal Share)</a:t>
            </a:r>
          </a:p>
          <a:p>
            <a:pPr lvl="1"/>
            <a:r>
              <a:rPr lang="zh-TW" altLang="en-US" dirty="0" smtClean="0"/>
              <a:t>強調如何在對等競爭狀態下，滿足顧客的需求，讓顧客買到他想要的，此即為個人佔有率的主要涵義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40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ea typeface="標楷體" pitchFamily="65" charset="-120"/>
              </a:rPr>
              <a:t>電子商務的內涵</a:t>
            </a:r>
            <a:endParaRPr lang="ja-JP" altLang="en-US" dirty="0">
              <a:ea typeface="標楷體" pitchFamily="65" charset="-12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2636912"/>
            <a:ext cx="8147050" cy="37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文字方塊 11"/>
          <p:cNvSpPr txBox="1"/>
          <p:nvPr/>
        </p:nvSpPr>
        <p:spPr>
          <a:xfrm>
            <a:off x="5004048" y="40466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(6/10)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電子商務的相關理論</a:t>
            </a:r>
            <a:endParaRPr lang="zh-TW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5.</a:t>
            </a:r>
            <a:r>
              <a:rPr lang="zh-TW" altLang="en-US" b="1" dirty="0" smtClean="0">
                <a:solidFill>
                  <a:srgbClr val="C00000"/>
                </a:solidFill>
              </a:rPr>
              <a:t>長尾效應 </a:t>
            </a:r>
            <a:r>
              <a:rPr lang="en-US" altLang="zh-TW" b="1" dirty="0" smtClean="0">
                <a:solidFill>
                  <a:srgbClr val="C00000"/>
                </a:solidFill>
              </a:rPr>
              <a:t>(The Long Tail)</a:t>
            </a:r>
          </a:p>
          <a:p>
            <a:pPr lvl="1"/>
            <a:r>
              <a:rPr lang="zh-TW" altLang="en-US" dirty="0" smtClean="0"/>
              <a:t>網路的時代提供了冷門產品銷售的曙光，透過網路無遠弗屆的連接性，可讓產品突破時間、地點來進行銷售，甚至可匯聚對冷門產品有需求的那群少數的人，將 </a:t>
            </a:r>
            <a:r>
              <a:rPr lang="en-US" altLang="zh-TW" dirty="0" smtClean="0"/>
              <a:t>20% </a:t>
            </a:r>
            <a:r>
              <a:rPr lang="zh-TW" altLang="en-US" dirty="0" smtClean="0"/>
              <a:t>的冷門產品銷售給全世界對其有需求的消費者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41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ea typeface="標楷體" pitchFamily="65" charset="-120"/>
              </a:rPr>
              <a:t>電子商務的內涵</a:t>
            </a:r>
            <a:endParaRPr lang="ja-JP" altLang="en-US" dirty="0">
              <a:ea typeface="標楷體" pitchFamily="65" charset="-12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pic>
        <p:nvPicPr>
          <p:cNvPr id="180227" name="Picture 3" descr="https://sp.yimg.com/ib/th?id=HN.608013472240830921&amp;pid=15.1&amp;P=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3356992"/>
            <a:ext cx="4495931" cy="2952328"/>
          </a:xfrm>
          <a:prstGeom prst="rect">
            <a:avLst/>
          </a:prstGeom>
          <a:noFill/>
        </p:spPr>
      </p:pic>
      <p:sp>
        <p:nvSpPr>
          <p:cNvPr id="14" name="文字方塊 13"/>
          <p:cNvSpPr txBox="1"/>
          <p:nvPr/>
        </p:nvSpPr>
        <p:spPr>
          <a:xfrm>
            <a:off x="5004048" y="40466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(7/10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電子商務的相關理論</a:t>
            </a:r>
            <a:endParaRPr lang="zh-TW" altLang="en-US" dirty="0"/>
          </a:p>
        </p:txBody>
      </p:sp>
      <p:pic>
        <p:nvPicPr>
          <p:cNvPr id="17920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93557" y="1143000"/>
            <a:ext cx="623943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42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ea typeface="標楷體" pitchFamily="65" charset="-120"/>
              </a:rPr>
              <a:t>電子商務的內涵</a:t>
            </a:r>
            <a:endParaRPr lang="ja-JP" altLang="en-US" dirty="0">
              <a:ea typeface="標楷體" pitchFamily="65" charset="-12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004048" y="40466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(8/10)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電子商務的相關理論</a:t>
            </a:r>
            <a:endParaRPr lang="zh-TW" altLang="en-US" dirty="0"/>
          </a:p>
        </p:txBody>
      </p:sp>
      <p:pic>
        <p:nvPicPr>
          <p:cNvPr id="17715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414" y="1484784"/>
            <a:ext cx="8147050" cy="352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43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ea typeface="標楷體" pitchFamily="65" charset="-120"/>
              </a:rPr>
              <a:t>電子商務的內涵</a:t>
            </a:r>
            <a:endParaRPr lang="ja-JP" altLang="en-US" dirty="0">
              <a:ea typeface="標楷體" pitchFamily="65" charset="-12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004048" y="40466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(9/10)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電子商務的相關理論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6.</a:t>
            </a:r>
            <a:r>
              <a:rPr lang="zh-TW" altLang="en-US" b="1" dirty="0" smtClean="0">
                <a:solidFill>
                  <a:srgbClr val="C00000"/>
                </a:solidFill>
              </a:rPr>
              <a:t>宅經濟 </a:t>
            </a:r>
            <a:r>
              <a:rPr lang="en-US" altLang="zh-TW" b="1" dirty="0" smtClean="0">
                <a:solidFill>
                  <a:srgbClr val="C00000"/>
                </a:solidFill>
              </a:rPr>
              <a:t>(Stay-at-home Economy)</a:t>
            </a:r>
          </a:p>
          <a:p>
            <a:pPr lvl="1">
              <a:buNone/>
            </a:pPr>
            <a:r>
              <a:rPr lang="en-US" altLang="zh-TW" dirty="0" smtClean="0"/>
              <a:t>(1) </a:t>
            </a:r>
            <a:r>
              <a:rPr lang="zh-TW" altLang="en-US" dirty="0" smtClean="0"/>
              <a:t>上網時間長</a:t>
            </a:r>
            <a:endParaRPr lang="en-US" altLang="zh-TW" dirty="0" smtClean="0"/>
          </a:p>
          <a:p>
            <a:pPr lvl="1">
              <a:buNone/>
            </a:pPr>
            <a:r>
              <a:rPr lang="en-US" altLang="zh-TW" dirty="0" smtClean="0"/>
              <a:t>(2) </a:t>
            </a:r>
            <a:r>
              <a:rPr lang="zh-TW" altLang="en-US" dirty="0" smtClean="0"/>
              <a:t>口碑影響高</a:t>
            </a:r>
            <a:endParaRPr lang="en-US" altLang="zh-TW" dirty="0" smtClean="0"/>
          </a:p>
          <a:p>
            <a:pPr lvl="1">
              <a:buNone/>
            </a:pPr>
            <a:r>
              <a:rPr lang="en-US" altLang="zh-TW" dirty="0" smtClean="0"/>
              <a:t>(3) </a:t>
            </a:r>
            <a:r>
              <a:rPr lang="zh-TW" altLang="en-US" dirty="0" smtClean="0"/>
              <a:t>自我意識強</a:t>
            </a:r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7.Wiki</a:t>
            </a:r>
          </a:p>
          <a:p>
            <a:pPr lvl="1"/>
            <a:r>
              <a:rPr lang="zh-TW" altLang="en-US" dirty="0" smtClean="0"/>
              <a:t>利用網路來讓一群人在網頁上，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針對某概念進行寫作、創作的系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統。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44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ea typeface="標楷體" pitchFamily="65" charset="-120"/>
              </a:rPr>
              <a:t>電子商務的內涵</a:t>
            </a:r>
            <a:endParaRPr lang="ja-JP" altLang="en-US" dirty="0">
              <a:ea typeface="標楷體" pitchFamily="65" charset="-12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pic>
        <p:nvPicPr>
          <p:cNvPr id="178178" name="Picture 2" descr="er•ror , n an act or condition of ignorant or imprudent…deviation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8184" y="3429000"/>
            <a:ext cx="2324100" cy="2857500"/>
          </a:xfrm>
          <a:prstGeom prst="rect">
            <a:avLst/>
          </a:prstGeom>
          <a:noFill/>
        </p:spPr>
      </p:pic>
      <p:sp>
        <p:nvSpPr>
          <p:cNvPr id="17" name="文字方塊 16"/>
          <p:cNvSpPr txBox="1"/>
          <p:nvPr/>
        </p:nvSpPr>
        <p:spPr>
          <a:xfrm>
            <a:off x="5004048" y="40466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(10/10)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143000"/>
            <a:ext cx="6120680" cy="52578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C00000"/>
                </a:solidFill>
              </a:rPr>
              <a:t>霹靂布袋戲的拓展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pPr lvl="1"/>
            <a:r>
              <a:rPr lang="zh-TW" altLang="en-US" dirty="0" smtClean="0"/>
              <a:t>霹靂國際多媒體股份有限公司以台灣為主要的銷售市場，出版布袋戲的相關內容，但靠著網路的連結，線上霹靂網共有 </a:t>
            </a:r>
            <a:r>
              <a:rPr lang="en-US" altLang="zh-TW" dirty="0" smtClean="0"/>
              <a:t>50 </a:t>
            </a:r>
            <a:r>
              <a:rPr lang="zh-TW" altLang="en-US" dirty="0" smtClean="0"/>
              <a:t>萬名的會員，其中，中國大陸註冊會員超過了 </a:t>
            </a:r>
            <a:r>
              <a:rPr lang="en-US" altLang="zh-TW" dirty="0" smtClean="0"/>
              <a:t>8 </a:t>
            </a:r>
            <a:r>
              <a:rPr lang="zh-TW" altLang="en-US" dirty="0" smtClean="0"/>
              <a:t>萬名，未來，其將規劃進軍中國大陸，同時，也與遊戲公司合作、共同研發與推廣遊戲。加上 </a:t>
            </a:r>
            <a:r>
              <a:rPr lang="en-US" altLang="zh-TW" dirty="0" err="1" smtClean="0"/>
              <a:t>facebook</a:t>
            </a:r>
            <a:r>
              <a:rPr lang="en-US" altLang="zh-TW" dirty="0" smtClean="0"/>
              <a:t> </a:t>
            </a:r>
            <a:r>
              <a:rPr lang="zh-TW" altLang="en-US" dirty="0" smtClean="0"/>
              <a:t>的社群經營、發展新服務與市場，霹靂國際多媒體股份有限公司創造出每年超過億元的獲利，並已於 </a:t>
            </a:r>
            <a:r>
              <a:rPr lang="en-US" altLang="zh-TW" dirty="0" smtClean="0"/>
              <a:t>2013 </a:t>
            </a:r>
            <a:r>
              <a:rPr lang="zh-TW" altLang="en-US" dirty="0" smtClean="0"/>
              <a:t>年登錄興櫃。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45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ea typeface="標楷體" pitchFamily="65" charset="-120"/>
              </a:rPr>
              <a:t>電子商務的內涵</a:t>
            </a:r>
            <a:endParaRPr lang="ja-JP" altLang="en-US" dirty="0">
              <a:ea typeface="標楷體" pitchFamily="65" charset="-12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pic>
        <p:nvPicPr>
          <p:cNvPr id="190468" name="Picture 4" descr="https://sp.yimg.com/ib/th?id=HN.608035445290436785&amp;pid=15.1&amp;P=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240" y="1340768"/>
            <a:ext cx="2114550" cy="2857500"/>
          </a:xfrm>
          <a:prstGeom prst="rect">
            <a:avLst/>
          </a:prstGeom>
          <a:noFill/>
        </p:spPr>
      </p:pic>
      <p:sp>
        <p:nvSpPr>
          <p:cNvPr id="14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電子商務的效益</a:t>
            </a:r>
            <a:endParaRPr lang="zh-TW" altLang="en-US" dirty="0"/>
          </a:p>
        </p:txBody>
      </p:sp>
      <p:pic>
        <p:nvPicPr>
          <p:cNvPr id="18944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1268760"/>
            <a:ext cx="8147050" cy="371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46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ea typeface="標楷體" pitchFamily="65" charset="-120"/>
              </a:rPr>
              <a:t>電子商務的內涵</a:t>
            </a:r>
            <a:endParaRPr lang="ja-JP" altLang="en-US" dirty="0">
              <a:ea typeface="標楷體" pitchFamily="65" charset="-12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056861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(1/3)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電子商務的效益</a:t>
            </a:r>
            <a:endParaRPr lang="zh-TW" altLang="en-US" dirty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750" y="1997007"/>
            <a:ext cx="8147050" cy="354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47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ea typeface="標楷體" pitchFamily="65" charset="-120"/>
              </a:rPr>
              <a:t>電子商務的內涵</a:t>
            </a:r>
            <a:endParaRPr lang="ja-JP" altLang="en-US" dirty="0">
              <a:ea typeface="標楷體" pitchFamily="65" charset="-12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1210767"/>
            <a:ext cx="8147050" cy="8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文字方塊 12"/>
          <p:cNvSpPr txBox="1"/>
          <p:nvPr/>
        </p:nvSpPr>
        <p:spPr>
          <a:xfrm>
            <a:off x="4056861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(2/3)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電子商務的效益</a:t>
            </a:r>
            <a:endParaRPr lang="zh-TW" altLang="en-US" dirty="0"/>
          </a:p>
        </p:txBody>
      </p:sp>
      <p:pic>
        <p:nvPicPr>
          <p:cNvPr id="18739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750" y="1691746"/>
            <a:ext cx="8147050" cy="416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48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pPr lvl="0"/>
            <a:r>
              <a:rPr lang="zh-TW" altLang="en-US" dirty="0" smtClean="0">
                <a:ea typeface="標楷體" pitchFamily="65" charset="-120"/>
              </a:rPr>
              <a:t>電子商務的內涵</a:t>
            </a:r>
            <a:endParaRPr lang="ja-JP" altLang="en-US" dirty="0">
              <a:ea typeface="標楷體" pitchFamily="65" charset="-12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/>
          <a:lstStyle/>
          <a:p>
            <a:pPr lvl="0"/>
            <a:endParaRPr lang="ja-JP" altLang="en-US" sz="1400" dirty="0">
              <a:solidFill>
                <a:srgbClr val="B9B900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1196752"/>
            <a:ext cx="8147050" cy="85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文字方塊 12"/>
          <p:cNvSpPr txBox="1"/>
          <p:nvPr/>
        </p:nvSpPr>
        <p:spPr>
          <a:xfrm>
            <a:off x="4056861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(3/3)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電子商務的簡介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網路行銷案例探討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143000"/>
            <a:ext cx="4104456" cy="5257800"/>
          </a:xfrm>
        </p:spPr>
        <p:txBody>
          <a:bodyPr/>
          <a:lstStyle/>
          <a:p>
            <a:r>
              <a:rPr lang="zh-TW" altLang="en-US" b="1" dirty="0" smtClean="0"/>
              <a:t>小米科技的拓展</a:t>
            </a:r>
            <a:endParaRPr lang="en-US" altLang="zh-TW" b="1" dirty="0" smtClean="0"/>
          </a:p>
          <a:p>
            <a:endParaRPr lang="en-US" altLang="zh-TW" dirty="0" smtClean="0"/>
          </a:p>
          <a:p>
            <a:pPr lvl="1"/>
            <a:r>
              <a:rPr lang="zh-TW" altLang="en-US" dirty="0" smtClean="0">
                <a:solidFill>
                  <a:srgbClr val="C00000"/>
                </a:solidFill>
              </a:rPr>
              <a:t>思考時間：</a:t>
            </a:r>
            <a:r>
              <a:rPr lang="zh-TW" altLang="en-US" dirty="0" smtClean="0"/>
              <a:t>小米科技符合電子商務的哪些類型？又，從電子商務的特性而言，小米科技主要靠著哪幾個特性來發展與經營？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49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pic>
        <p:nvPicPr>
          <p:cNvPr id="11" name="圖片 10"/>
          <p:cNvPicPr/>
          <p:nvPr/>
        </p:nvPicPr>
        <p:blipFill rotWithShape="1">
          <a:blip r:embed="rId2" cstate="print"/>
          <a:srcRect l="25102" t="8669" r="25596" b="9139"/>
          <a:stretch/>
        </p:blipFill>
        <p:spPr bwMode="auto">
          <a:xfrm>
            <a:off x="5220072" y="2132856"/>
            <a:ext cx="3606540" cy="3382036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2" name="矩形 11"/>
          <p:cNvSpPr/>
          <p:nvPr/>
        </p:nvSpPr>
        <p:spPr>
          <a:xfrm>
            <a:off x="5292081" y="5589240"/>
            <a:ext cx="30316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3-25</a:t>
            </a:r>
            <a:r>
              <a:rPr lang="zh-TW" altLang="en-US" dirty="0" smtClean="0"/>
              <a:t>　小米科技台灣首頁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http://www.mi.com/tw/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課前討論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網路創造新的市場與商務模式，透過東京著衣成功從網路進軍實體通路，代表網路已經成為企業不可或缺的市場。請讀者以此為例，思考下列三個問題：</a:t>
            </a:r>
          </a:p>
          <a:p>
            <a:pPr>
              <a:buNone/>
            </a:pPr>
            <a:r>
              <a:rPr lang="en-US" altLang="zh-TW" dirty="0" smtClean="0"/>
              <a:t>1. </a:t>
            </a:r>
            <a:r>
              <a:rPr lang="zh-TW" altLang="en-US" dirty="0" smtClean="0"/>
              <a:t>請思考網路帶來哪些改變。</a:t>
            </a:r>
          </a:p>
          <a:p>
            <a:pPr>
              <a:buNone/>
            </a:pPr>
            <a:r>
              <a:rPr lang="en-US" altLang="zh-TW" dirty="0" smtClean="0"/>
              <a:t>2. </a:t>
            </a:r>
            <a:r>
              <a:rPr lang="zh-TW" altLang="en-US" dirty="0" smtClean="0"/>
              <a:t>網路跟實體商店有哪些差異？</a:t>
            </a:r>
          </a:p>
          <a:p>
            <a:pPr>
              <a:buNone/>
            </a:pPr>
            <a:r>
              <a:rPr lang="en-US" altLang="zh-TW" dirty="0" smtClean="0"/>
              <a:t>3. </a:t>
            </a:r>
            <a:r>
              <a:rPr lang="zh-TW" altLang="en-US" dirty="0" smtClean="0"/>
              <a:t>如果你想要購物，會選擇在網路還是實體平台？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5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WordArt 3"/>
          <p:cNvSpPr>
            <a:spLocks noChangeArrowheads="1" noChangeShapeType="1" noTextEdit="1"/>
          </p:cNvSpPr>
          <p:nvPr/>
        </p:nvSpPr>
        <p:spPr bwMode="gray">
          <a:xfrm>
            <a:off x="1995488" y="2133600"/>
            <a:ext cx="5472112" cy="9350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altLang="zh-TW" sz="5400" b="1" kern="1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hlink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  <a:latin typeface="Verdana"/>
                <a:ea typeface="Verdana"/>
                <a:cs typeface="Verdana"/>
              </a:rPr>
              <a:t>Thank You !</a:t>
            </a:r>
            <a:endParaRPr lang="zh-TW" altLang="en-US" sz="5400" b="1" kern="10" dirty="0">
              <a:ln w="28575">
                <a:solidFill>
                  <a:schemeClr val="accent2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hlink"/>
                  </a:gs>
                  <a:gs pos="100000">
                    <a:schemeClr val="tx1"/>
                  </a:gs>
                </a:gsLst>
                <a:lin ang="5400000" scaled="1"/>
              </a:gradFill>
              <a:effectLst>
                <a:outerShdw dist="71842" dir="2700000" algn="ctr" rotWithShape="0">
                  <a:schemeClr val="bg2">
                    <a:alpha val="50000"/>
                  </a:scheme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電子商務的定義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電子商務就是透過</a:t>
            </a:r>
            <a:r>
              <a:rPr lang="zh-TW" altLang="en-US" b="1" dirty="0" smtClean="0">
                <a:solidFill>
                  <a:srgbClr val="C00000"/>
                </a:solidFill>
              </a:rPr>
              <a:t>電腦網路 </a:t>
            </a:r>
            <a:r>
              <a:rPr lang="en-US" altLang="zh-TW" b="1" dirty="0" smtClean="0">
                <a:solidFill>
                  <a:srgbClr val="C00000"/>
                </a:solidFill>
              </a:rPr>
              <a:t>(Computer Network) </a:t>
            </a:r>
            <a:r>
              <a:rPr lang="zh-TW" altLang="en-US" dirty="0" smtClean="0"/>
              <a:t>來進行交易的行為。先在網路上放置產品</a:t>
            </a:r>
            <a:r>
              <a:rPr lang="en-US" altLang="zh-TW" dirty="0" smtClean="0"/>
              <a:t>/</a:t>
            </a:r>
            <a:r>
              <a:rPr lang="zh-TW" altLang="en-US" dirty="0" smtClean="0"/>
              <a:t>服務資料，收費後將產品</a:t>
            </a:r>
            <a:r>
              <a:rPr lang="en-US" altLang="zh-TW" dirty="0" smtClean="0"/>
              <a:t>/</a:t>
            </a:r>
            <a:r>
              <a:rPr lang="zh-TW" altLang="en-US" dirty="0" smtClean="0"/>
              <a:t>服務送到消費者手上，完成銷售的過程，像是在樂天拍賣購買衣服。</a:t>
            </a:r>
            <a:endParaRPr lang="en-US" altLang="zh-TW" dirty="0" smtClean="0"/>
          </a:p>
          <a:p>
            <a:r>
              <a:rPr lang="zh-TW" altLang="en-US" dirty="0" smtClean="0"/>
              <a:t>將「電子商務」一詞拆開為「電子」與「商務」兩部分，其中，電子指的是</a:t>
            </a:r>
            <a:r>
              <a:rPr lang="zh-TW" altLang="en-US" b="1" dirty="0" smtClean="0">
                <a:solidFill>
                  <a:srgbClr val="C00000"/>
                </a:solidFill>
              </a:rPr>
              <a:t>科技 </a:t>
            </a:r>
            <a:r>
              <a:rPr lang="en-US" altLang="zh-TW" b="1" dirty="0" smtClean="0">
                <a:solidFill>
                  <a:srgbClr val="C00000"/>
                </a:solidFill>
              </a:rPr>
              <a:t>(Technology)</a:t>
            </a:r>
            <a:r>
              <a:rPr lang="zh-TW" altLang="en-US" dirty="0" smtClean="0"/>
              <a:t>，泛指電腦、網路、伺服器與相關的程式等，有錢就可以買到的資訊設備；商務部分為</a:t>
            </a:r>
            <a:r>
              <a:rPr lang="zh-TW" altLang="en-US" b="1" dirty="0" smtClean="0">
                <a:solidFill>
                  <a:srgbClr val="C00000"/>
                </a:solidFill>
              </a:rPr>
              <a:t>商業模式 </a:t>
            </a:r>
            <a:r>
              <a:rPr lang="en-US" altLang="zh-TW" b="1" dirty="0" smtClean="0">
                <a:solidFill>
                  <a:srgbClr val="C00000"/>
                </a:solidFill>
              </a:rPr>
              <a:t>(Business Model)</a:t>
            </a:r>
            <a:r>
              <a:rPr lang="zh-TW" altLang="en-US" dirty="0" smtClean="0"/>
              <a:t>，是指可讓企業從中獲利的營運方法，其可能受到許多因素影響。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6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wrap="square" lIns="90000" anchor="ctr" anchorCtr="1">
            <a:normAutofit/>
          </a:bodyPr>
          <a:lstStyle/>
          <a:p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ea typeface="標楷體" pitchFamily="65" charset="-120"/>
              </a:rPr>
              <a:t>電子商務的簡介</a:t>
            </a:r>
            <a:endParaRPr lang="ja-JP" altLang="en-US" dirty="0"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Electronic Commerce Areas</a:t>
            </a:r>
            <a:endParaRPr lang="zh-TW" altLang="en-US" dirty="0"/>
          </a:p>
        </p:txBody>
      </p:sp>
      <p:pic>
        <p:nvPicPr>
          <p:cNvPr id="133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185765" y="1143000"/>
            <a:ext cx="685502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7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wrap="square" lIns="90000" anchor="ctr" anchorCtr="1">
            <a:normAutofit/>
          </a:bodyPr>
          <a:lstStyle/>
          <a:p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ea typeface="標楷體" pitchFamily="65" charset="-120"/>
              </a:rPr>
              <a:t>電子商務的簡介</a:t>
            </a:r>
            <a:endParaRPr lang="ja-JP" altLang="en-US" dirty="0"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電子商務的本質</a:t>
            </a:r>
            <a:endParaRPr lang="zh-TW" altLang="en-US" dirty="0"/>
          </a:p>
        </p:txBody>
      </p:sp>
      <p:pic>
        <p:nvPicPr>
          <p:cNvPr id="134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1196752"/>
            <a:ext cx="8147050" cy="432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8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wrap="square" lIns="90000" anchor="ctr" anchorCtr="1">
            <a:normAutofit/>
          </a:bodyPr>
          <a:lstStyle/>
          <a:p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ea typeface="標楷體" pitchFamily="65" charset="-120"/>
              </a:rPr>
              <a:t>電子商務的簡介</a:t>
            </a:r>
            <a:endParaRPr lang="ja-JP" altLang="en-US" dirty="0"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電子商務具有的個重要項目</a:t>
            </a:r>
            <a:endParaRPr lang="zh-TW" altLang="en-US" dirty="0"/>
          </a:p>
        </p:txBody>
      </p:sp>
      <p:graphicFrame>
        <p:nvGraphicFramePr>
          <p:cNvPr id="17" name="內容版面配置區 16"/>
          <p:cNvGraphicFramePr>
            <a:graphicFrameLocks noGrp="1"/>
          </p:cNvGraphicFramePr>
          <p:nvPr>
            <p:ph idx="1"/>
          </p:nvPr>
        </p:nvGraphicFramePr>
        <p:xfrm>
          <a:off x="395536" y="1143000"/>
          <a:ext cx="8604448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3</a:t>
            </a:r>
            <a:r>
              <a:rPr lang="zh-TW" altLang="en-US" smtClean="0"/>
              <a:t>章 電子商務的概念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9</a:t>
            </a:fld>
            <a:r>
              <a:rPr lang="en-US" altLang="zh-TW" smtClean="0"/>
              <a:t> / 50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solidFill>
                  <a:schemeClr val="accent6"/>
                </a:solidFill>
                <a:ea typeface="標楷體" pitchFamily="65" charset="-120"/>
              </a:rPr>
              <a:t>電子商務的內涵</a:t>
            </a:r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wrap="square" lIns="90000" anchor="ctr" anchorCtr="1">
            <a:normAutofit/>
          </a:bodyPr>
          <a:lstStyle/>
          <a:p>
            <a:endParaRPr lang="ja-JP" altLang="en-US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92500" lnSpcReduction="10000"/>
          </a:bodyPr>
          <a:lstStyle/>
          <a:p>
            <a:r>
              <a:rPr lang="zh-TW" altLang="en-US" dirty="0" smtClean="0">
                <a:ea typeface="標楷體" pitchFamily="65" charset="-120"/>
              </a:rPr>
              <a:t>電子商務的簡介</a:t>
            </a:r>
            <a:endParaRPr lang="ja-JP" altLang="en-US" dirty="0"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54660" y="2924944"/>
            <a:ext cx="569387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2"/>
                </a:solidFill>
                <a:ea typeface="標楷體" pitchFamily="65" charset="-120"/>
              </a:rPr>
              <a:t>電子商務的構面與類型</a:t>
            </a:r>
            <a:endParaRPr lang="ja-JP" altLang="en-US" sz="1600" dirty="0">
              <a:solidFill>
                <a:schemeClr val="accent2"/>
              </a:solidFill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75TGp_Computer_green _v2">
  <a:themeElements>
    <a:clrScheme name="Firelight">
      <a:dk1>
        <a:sysClr val="windowText" lastClr="000000"/>
      </a:dk1>
      <a:lt1>
        <a:sysClr val="window" lastClr="FFFFFF"/>
      </a:lt1>
      <a:dk2>
        <a:srgbClr val="9F1C00"/>
      </a:dk2>
      <a:lt2>
        <a:srgbClr val="EEECE1"/>
      </a:lt2>
      <a:accent1>
        <a:srgbClr val="FF881F"/>
      </a:accent1>
      <a:accent2>
        <a:srgbClr val="771C00"/>
      </a:accent2>
      <a:accent3>
        <a:srgbClr val="576A2C"/>
      </a:accent3>
      <a:accent4>
        <a:srgbClr val="A24D00"/>
      </a:accent4>
      <a:accent5>
        <a:srgbClr val="244872"/>
      </a:accent5>
      <a:accent6>
        <a:srgbClr val="5E341C"/>
      </a:accent6>
      <a:hlink>
        <a:srgbClr val="FF912E"/>
      </a:hlink>
      <a:folHlink>
        <a:srgbClr val="B5CB83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B166E"/>
        </a:dk1>
        <a:lt1>
          <a:srgbClr val="FFFFFF"/>
        </a:lt1>
        <a:dk2>
          <a:srgbClr val="336699"/>
        </a:dk2>
        <a:lt2>
          <a:srgbClr val="DDDDDD"/>
        </a:lt2>
        <a:accent1>
          <a:srgbClr val="458F8F"/>
        </a:accent1>
        <a:accent2>
          <a:srgbClr val="CCCC00"/>
        </a:accent2>
        <a:accent3>
          <a:srgbClr val="FFFFFF"/>
        </a:accent3>
        <a:accent4>
          <a:srgbClr val="23115D"/>
        </a:accent4>
        <a:accent5>
          <a:srgbClr val="B0C6C6"/>
        </a:accent5>
        <a:accent6>
          <a:srgbClr val="B9B900"/>
        </a:accent6>
        <a:hlink>
          <a:srgbClr val="9999FF"/>
        </a:hlink>
        <a:folHlink>
          <a:srgbClr val="6C9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B24242"/>
        </a:accent1>
        <a:accent2>
          <a:srgbClr val="CC9900"/>
        </a:accent2>
        <a:accent3>
          <a:srgbClr val="FFFFFF"/>
        </a:accent3>
        <a:accent4>
          <a:srgbClr val="174578"/>
        </a:accent4>
        <a:accent5>
          <a:srgbClr val="D5B0B0"/>
        </a:accent5>
        <a:accent6>
          <a:srgbClr val="B98A00"/>
        </a:accent6>
        <a:hlink>
          <a:srgbClr val="808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666635"/>
        </a:dk1>
        <a:lt1>
          <a:srgbClr val="FFFFFF"/>
        </a:lt1>
        <a:dk2>
          <a:srgbClr val="25413E"/>
        </a:dk2>
        <a:lt2>
          <a:srgbClr val="B2B2B2"/>
        </a:lt2>
        <a:accent1>
          <a:srgbClr val="83AE4E"/>
        </a:accent1>
        <a:accent2>
          <a:srgbClr val="C78DD7"/>
        </a:accent2>
        <a:accent3>
          <a:srgbClr val="FFFFFF"/>
        </a:accent3>
        <a:accent4>
          <a:srgbClr val="56562C"/>
        </a:accent4>
        <a:accent5>
          <a:srgbClr val="C1D3B2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網路行銷CEO</Template>
  <TotalTime>245</TotalTime>
  <Words>3639</Words>
  <Application>Microsoft Office PowerPoint</Application>
  <PresentationFormat>如螢幕大小 (4:3)</PresentationFormat>
  <Paragraphs>487</Paragraphs>
  <Slides>50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50</vt:i4>
      </vt:variant>
    </vt:vector>
  </HeadingPairs>
  <TitlesOfParts>
    <vt:vector size="53" baseType="lpstr">
      <vt:lpstr>075TGp_Computer_green _v2</vt:lpstr>
      <vt:lpstr>簡報</vt:lpstr>
      <vt:lpstr>Image</vt:lpstr>
      <vt:lpstr>第3章 電子商務的概念</vt:lpstr>
      <vt:lpstr>學習目標</vt:lpstr>
      <vt:lpstr>電子商務的概念</vt:lpstr>
      <vt:lpstr>網路行銷與我</vt:lpstr>
      <vt:lpstr>課前討論</vt:lpstr>
      <vt:lpstr>電子商務的定義</vt:lpstr>
      <vt:lpstr>Electronic Commerce Areas</vt:lpstr>
      <vt:lpstr>電子商務的本質</vt:lpstr>
      <vt:lpstr>電子商務具有的個重要項目</vt:lpstr>
      <vt:lpstr>社會網絡-範例</vt:lpstr>
      <vt:lpstr>生活上的應用</vt:lpstr>
      <vt:lpstr>生活上的應用</vt:lpstr>
      <vt:lpstr>電子商務的特性</vt:lpstr>
      <vt:lpstr>電子商務的特性</vt:lpstr>
      <vt:lpstr>電子商務的特性</vt:lpstr>
      <vt:lpstr>電子商務的特性</vt:lpstr>
      <vt:lpstr>電子商務的特性</vt:lpstr>
      <vt:lpstr>電子商務的特性</vt:lpstr>
      <vt:lpstr>電子商務的特性</vt:lpstr>
      <vt:lpstr>電子商務的特性</vt:lpstr>
      <vt:lpstr>電子商務的特性</vt:lpstr>
      <vt:lpstr>生活上的應用</vt:lpstr>
      <vt:lpstr>電子商務的構面</vt:lpstr>
      <vt:lpstr>電子商務的構面</vt:lpstr>
      <vt:lpstr>電子商務的構面</vt:lpstr>
      <vt:lpstr>電子商務的構面</vt:lpstr>
      <vt:lpstr>生活上的應用</vt:lpstr>
      <vt:lpstr>電子商務的類型</vt:lpstr>
      <vt:lpstr>電子商務的類型</vt:lpstr>
      <vt:lpstr>電子商務的類型</vt:lpstr>
      <vt:lpstr>電子商務的類型</vt:lpstr>
      <vt:lpstr>電子商務的類型</vt:lpstr>
      <vt:lpstr>生活上的應用</vt:lpstr>
      <vt:lpstr>生活上的應用</vt:lpstr>
      <vt:lpstr>電子商務的相關理論</vt:lpstr>
      <vt:lpstr>電子商務的相關理論</vt:lpstr>
      <vt:lpstr>電子商務的相關理論</vt:lpstr>
      <vt:lpstr>電子商務的相關理論</vt:lpstr>
      <vt:lpstr>電子商務的相關理論</vt:lpstr>
      <vt:lpstr>電子商務的相關理論</vt:lpstr>
      <vt:lpstr>電子商務的相關理論</vt:lpstr>
      <vt:lpstr>電子商務的相關理論</vt:lpstr>
      <vt:lpstr>電子商務的相關理論</vt:lpstr>
      <vt:lpstr>電子商務的相關理論</vt:lpstr>
      <vt:lpstr>生活上的應用</vt:lpstr>
      <vt:lpstr>電子商務的效益</vt:lpstr>
      <vt:lpstr>電子商務的效益</vt:lpstr>
      <vt:lpstr>電子商務的效益</vt:lpstr>
      <vt:lpstr>網路行銷案例探討</vt:lpstr>
      <vt:lpstr>投影片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Fenny Lee</dc:creator>
  <cp:lastModifiedBy>Fenny Lee</cp:lastModifiedBy>
  <cp:revision>77</cp:revision>
  <dcterms:created xsi:type="dcterms:W3CDTF">2014-12-15T03:13:48Z</dcterms:created>
  <dcterms:modified xsi:type="dcterms:W3CDTF">2015-04-27T03:17:33Z</dcterms:modified>
</cp:coreProperties>
</file>