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2"/>
  </p:notesMasterIdLst>
  <p:sldIdLst>
    <p:sldId id="295" r:id="rId2"/>
    <p:sldId id="300" r:id="rId3"/>
    <p:sldId id="301" r:id="rId4"/>
    <p:sldId id="302" r:id="rId5"/>
    <p:sldId id="303" r:id="rId6"/>
    <p:sldId id="296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2" r:id="rId17"/>
    <p:sldId id="314" r:id="rId18"/>
    <p:sldId id="315" r:id="rId19"/>
    <p:sldId id="316" r:id="rId20"/>
    <p:sldId id="320" r:id="rId21"/>
    <p:sldId id="298" r:id="rId22"/>
    <p:sldId id="321" r:id="rId23"/>
    <p:sldId id="322" r:id="rId24"/>
    <p:sldId id="323" r:id="rId25"/>
    <p:sldId id="324" r:id="rId26"/>
    <p:sldId id="331" r:id="rId27"/>
    <p:sldId id="325" r:id="rId28"/>
    <p:sldId id="326" r:id="rId29"/>
    <p:sldId id="327" r:id="rId30"/>
    <p:sldId id="328" r:id="rId31"/>
    <p:sldId id="329" r:id="rId32"/>
    <p:sldId id="299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27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77" d="100"/>
          <a:sy n="7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F4EBA-73E5-4B4A-B4BE-5D0728DDF0A0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E4A1EBB4-D39A-4D6E-A7E0-3FDF7F049E0E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864704CD-0D52-4A0D-BF36-78E3FBA4603B}" type="par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17603063-77FA-4F7D-A1C9-DF40F1F75996}" type="sib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8D33023-AC0E-467B-9396-0CAFD8DB1C96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網路行銷的道德與法律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C217A114-BAE2-4675-AF9B-E26BE3638A74}" type="par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49637A52-E230-4C72-B792-F36C3CE352C6}" type="sib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F9DB03-9D2B-4BF8-B8E7-887802EC4E0A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9803F90-D37F-4C53-BA88-A9EE3B9F2DD6}" type="par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D6E20EEC-1409-4E9D-A229-54903BB28780}" type="sib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003EE496-4A51-49B3-8F65-7984AC4651B7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網路行銷的道德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B18AADB-8F1D-4B8E-B0AC-6190A571DB36}" type="par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D4B41EB-DD00-40AC-91B6-C2E44CB70115}" type="sib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EF39BB-33DE-4A6F-9217-A926D65F0384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結論</a:t>
          </a:r>
        </a:p>
      </dgm:t>
    </dgm:pt>
    <dgm:pt modelId="{6AC218E9-7A56-4F87-A339-DFB52B0B4934}" type="sibTrans" cxnId="{9BEB7AAC-175F-4CA8-99BE-FC0E0C578DB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3D620EF3-6090-4B87-8BCD-CBE962DE7741}" type="parTrans" cxnId="{9BEB7AAC-175F-4CA8-99BE-FC0E0C578DB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4DFBC70-E7AF-4A6D-A134-D1A32065B971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智慧財產權相關法規</a:t>
          </a:r>
        </a:p>
      </dgm:t>
    </dgm:pt>
    <dgm:pt modelId="{0FB59C5C-9B16-47D8-9920-1CEAA6721280}" type="parTrans" cxnId="{A032FB62-D3AF-4D2D-9687-9D16E448C69B}">
      <dgm:prSet/>
      <dgm:spPr/>
      <dgm:t>
        <a:bodyPr/>
        <a:lstStyle/>
        <a:p>
          <a:endParaRPr lang="zh-TW" altLang="en-US"/>
        </a:p>
      </dgm:t>
    </dgm:pt>
    <dgm:pt modelId="{7B524591-7BBA-44DE-B147-FA138833773C}" type="sibTrans" cxnId="{A032FB62-D3AF-4D2D-9687-9D16E448C69B}">
      <dgm:prSet/>
      <dgm:spPr/>
      <dgm:t>
        <a:bodyPr/>
        <a:lstStyle/>
        <a:p>
          <a:endParaRPr lang="zh-TW" altLang="en-US"/>
        </a:p>
      </dgm:t>
    </dgm:pt>
    <dgm:pt modelId="{A6351D27-B201-41B7-B79E-CF302788F7EE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網路犯罪</a:t>
          </a:r>
        </a:p>
      </dgm:t>
    </dgm:pt>
    <dgm:pt modelId="{4CEF3F9C-8EAC-49A6-A4E2-4C9C55BBD847}" type="parTrans" cxnId="{A49BB6E1-6252-484F-B643-1283EAE4E123}">
      <dgm:prSet/>
      <dgm:spPr/>
      <dgm:t>
        <a:bodyPr/>
        <a:lstStyle/>
        <a:p>
          <a:endParaRPr lang="zh-TW" altLang="en-US"/>
        </a:p>
      </dgm:t>
    </dgm:pt>
    <dgm:pt modelId="{E212D3C6-F087-43BC-95C5-5F906B205B7E}" type="sibTrans" cxnId="{A49BB6E1-6252-484F-B643-1283EAE4E123}">
      <dgm:prSet/>
      <dgm:spPr/>
      <dgm:t>
        <a:bodyPr/>
        <a:lstStyle/>
        <a:p>
          <a:endParaRPr lang="zh-TW" altLang="en-US"/>
        </a:p>
      </dgm:t>
    </dgm:pt>
    <dgm:pt modelId="{4F892C2A-6535-4D71-9718-F861A3F1B008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網路行銷的倫理</a:t>
          </a:r>
        </a:p>
      </dgm:t>
    </dgm:pt>
    <dgm:pt modelId="{83FD908A-57B6-4269-8A2E-84EE6CD32D55}" type="parTrans" cxnId="{96F9944F-A67D-4FF2-A6BF-2E1490732617}">
      <dgm:prSet/>
      <dgm:spPr/>
      <dgm:t>
        <a:bodyPr/>
        <a:lstStyle/>
        <a:p>
          <a:endParaRPr lang="zh-TW" altLang="en-US"/>
        </a:p>
      </dgm:t>
    </dgm:pt>
    <dgm:pt modelId="{9965EA70-C3B6-4ED6-A684-8F301BEC8C8D}" type="sibTrans" cxnId="{96F9944F-A67D-4FF2-A6BF-2E1490732617}">
      <dgm:prSet/>
      <dgm:spPr/>
      <dgm:t>
        <a:bodyPr/>
        <a:lstStyle/>
        <a:p>
          <a:endParaRPr lang="zh-TW" altLang="en-US"/>
        </a:p>
      </dgm:t>
    </dgm:pt>
    <dgm:pt modelId="{FD711CD2-7867-425D-BA2F-8916B12C7A02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網路行銷的社會議題</a:t>
          </a:r>
        </a:p>
      </dgm:t>
    </dgm:pt>
    <dgm:pt modelId="{AF8BD2B1-FB86-4601-81EB-5932E359E19E}" type="parTrans" cxnId="{AF16D71F-58D7-4919-B6ED-8DFDC39D8574}">
      <dgm:prSet/>
      <dgm:spPr/>
      <dgm:t>
        <a:bodyPr/>
        <a:lstStyle/>
        <a:p>
          <a:endParaRPr lang="zh-TW" altLang="en-US"/>
        </a:p>
      </dgm:t>
    </dgm:pt>
    <dgm:pt modelId="{6475311B-D9A9-41E0-8DF8-93F7EC9A8DD8}" type="sibTrans" cxnId="{AF16D71F-58D7-4919-B6ED-8DFDC39D8574}">
      <dgm:prSet/>
      <dgm:spPr/>
      <dgm:t>
        <a:bodyPr/>
        <a:lstStyle/>
        <a:p>
          <a:endParaRPr lang="zh-TW" altLang="en-US"/>
        </a:p>
      </dgm:t>
    </dgm:pt>
    <dgm:pt modelId="{0C0BA579-B4E2-4310-B064-12DEE9576FDE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隱私權</a:t>
          </a:r>
        </a:p>
      </dgm:t>
    </dgm:pt>
    <dgm:pt modelId="{8C469CCE-B363-4D51-B372-895C8966C7C3}" type="parTrans" cxnId="{8722002F-9D1F-480F-90DB-10B452389866}">
      <dgm:prSet/>
      <dgm:spPr/>
      <dgm:t>
        <a:bodyPr/>
        <a:lstStyle/>
        <a:p>
          <a:endParaRPr lang="zh-TW" altLang="en-US"/>
        </a:p>
      </dgm:t>
    </dgm:pt>
    <dgm:pt modelId="{5CE3AD3F-0494-47EB-9E59-239A445CEA8A}" type="sibTrans" cxnId="{8722002F-9D1F-480F-90DB-10B452389866}">
      <dgm:prSet/>
      <dgm:spPr/>
      <dgm:t>
        <a:bodyPr/>
        <a:lstStyle/>
        <a:p>
          <a:endParaRPr lang="zh-TW" altLang="en-US"/>
        </a:p>
      </dgm:t>
    </dgm:pt>
    <dgm:pt modelId="{5113F25E-5A00-46F4-B582-F0A43F78565F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著作權</a:t>
          </a:r>
        </a:p>
      </dgm:t>
    </dgm:pt>
    <dgm:pt modelId="{C644456C-7D0F-4D16-A62B-025E6A94352A}" type="parTrans" cxnId="{96F6C462-9C34-4501-B53E-E6DA6FDD3831}">
      <dgm:prSet/>
      <dgm:spPr/>
      <dgm:t>
        <a:bodyPr/>
        <a:lstStyle/>
        <a:p>
          <a:endParaRPr lang="zh-TW" altLang="en-US"/>
        </a:p>
      </dgm:t>
    </dgm:pt>
    <dgm:pt modelId="{CEF69EFF-8A3E-4564-8F81-2A5B5A173B7C}" type="sibTrans" cxnId="{96F6C462-9C34-4501-B53E-E6DA6FDD3831}">
      <dgm:prSet/>
      <dgm:spPr/>
      <dgm:t>
        <a:bodyPr/>
        <a:lstStyle/>
        <a:p>
          <a:endParaRPr lang="zh-TW" altLang="en-US"/>
        </a:p>
      </dgm:t>
    </dgm:pt>
    <dgm:pt modelId="{2C5822B3-3BDF-471E-AD16-E84E441195CB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智慧財產權</a:t>
          </a:r>
        </a:p>
      </dgm:t>
    </dgm:pt>
    <dgm:pt modelId="{862C9869-373F-4E82-97E4-3ADDE98677C8}" type="parTrans" cxnId="{9214B7C8-BDE8-4830-BBE6-67C28B2A2A35}">
      <dgm:prSet/>
      <dgm:spPr/>
      <dgm:t>
        <a:bodyPr/>
        <a:lstStyle/>
        <a:p>
          <a:endParaRPr lang="zh-TW" altLang="en-US"/>
        </a:p>
      </dgm:t>
    </dgm:pt>
    <dgm:pt modelId="{36536986-28C8-47C6-8510-F07B89E39DA6}" type="sibTrans" cxnId="{9214B7C8-BDE8-4830-BBE6-67C28B2A2A35}">
      <dgm:prSet/>
      <dgm:spPr/>
      <dgm:t>
        <a:bodyPr/>
        <a:lstStyle/>
        <a:p>
          <a:endParaRPr lang="zh-TW" altLang="en-US"/>
        </a:p>
      </dgm:t>
    </dgm:pt>
    <dgm:pt modelId="{92222684-6383-4735-A894-EC2D8F2124AB}" type="pres">
      <dgm:prSet presAssocID="{FABF4EBA-73E5-4B4A-B4BE-5D0728DDF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178B8A-77EF-40BF-8921-D9692DCEDEAB}" type="pres">
      <dgm:prSet presAssocID="{E4A1EBB4-D39A-4D6E-A7E0-3FDF7F049E0E}" presName="composite" presStyleCnt="0"/>
      <dgm:spPr/>
    </dgm:pt>
    <dgm:pt modelId="{AF2A1CEA-EDA7-469D-97B0-E1106174A4F1}" type="pres">
      <dgm:prSet presAssocID="{E4A1EBB4-D39A-4D6E-A7E0-3FDF7F049E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CA0C3-5174-4BF6-A50E-12806AD19BFE}" type="pres">
      <dgm:prSet presAssocID="{E4A1EBB4-D39A-4D6E-A7E0-3FDF7F049E0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993241-5E2C-4F63-8F8A-D9949DDB720A}" type="pres">
      <dgm:prSet presAssocID="{17603063-77FA-4F7D-A1C9-DF40F1F75996}" presName="space" presStyleCnt="0"/>
      <dgm:spPr/>
    </dgm:pt>
    <dgm:pt modelId="{5917A22E-C59C-4DD7-8C6A-A00CE8AB2BD1}" type="pres">
      <dgm:prSet presAssocID="{77F9DB03-9D2B-4BF8-B8E7-887802EC4E0A}" presName="composite" presStyleCnt="0"/>
      <dgm:spPr/>
    </dgm:pt>
    <dgm:pt modelId="{250695A9-FC4C-4B3A-BBB1-01E6A70DD9B1}" type="pres">
      <dgm:prSet presAssocID="{77F9DB03-9D2B-4BF8-B8E7-887802EC4E0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28CC51-C6BE-43B9-84F1-6FE1982F2811}" type="pres">
      <dgm:prSet presAssocID="{77F9DB03-9D2B-4BF8-B8E7-887802EC4E0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FCC5BC-B426-41FC-AF64-B719B4E503E6}" type="presOf" srcId="{003EE496-4A51-49B3-8F65-7984AC4651B7}" destId="{A228CC51-C6BE-43B9-84F1-6FE1982F2811}" srcOrd="0" destOrd="0" presId="urn:microsoft.com/office/officeart/2005/8/layout/hList1"/>
    <dgm:cxn modelId="{A032FB62-D3AF-4D2D-9687-9D16E448C69B}" srcId="{E4A1EBB4-D39A-4D6E-A7E0-3FDF7F049E0E}" destId="{74DFBC70-E7AF-4A6D-A134-D1A32065B971}" srcOrd="1" destOrd="0" parTransId="{0FB59C5C-9B16-47D8-9920-1CEAA6721280}" sibTransId="{7B524591-7BBA-44DE-B147-FA138833773C}"/>
    <dgm:cxn modelId="{8572A0F7-FAC5-4B18-9AC1-3337FC171618}" type="presOf" srcId="{2C5822B3-3BDF-471E-AD16-E84E441195CB}" destId="{A228CC51-C6BE-43B9-84F1-6FE1982F2811}" srcOrd="0" destOrd="5" presId="urn:microsoft.com/office/officeart/2005/8/layout/hList1"/>
    <dgm:cxn modelId="{8BC769EF-1F8A-4034-9F4D-B64A5DD05C45}" type="presOf" srcId="{5113F25E-5A00-46F4-B582-F0A43F78565F}" destId="{A228CC51-C6BE-43B9-84F1-6FE1982F2811}" srcOrd="0" destOrd="4" presId="urn:microsoft.com/office/officeart/2005/8/layout/hList1"/>
    <dgm:cxn modelId="{045FFAEE-FAD8-4204-9848-E60B4D995B74}" type="presOf" srcId="{74DFBC70-E7AF-4A6D-A134-D1A32065B971}" destId="{CB7CA0C3-5174-4BF6-A50E-12806AD19BFE}" srcOrd="0" destOrd="1" presId="urn:microsoft.com/office/officeart/2005/8/layout/hList1"/>
    <dgm:cxn modelId="{462ADB4E-1878-4B0A-9489-76E26C85AB59}" type="presOf" srcId="{A6351D27-B201-41B7-B79E-CF302788F7EE}" destId="{CB7CA0C3-5174-4BF6-A50E-12806AD19BFE}" srcOrd="0" destOrd="2" presId="urn:microsoft.com/office/officeart/2005/8/layout/hList1"/>
    <dgm:cxn modelId="{C5B4FC71-54ED-4483-B81C-01A04E44B628}" type="presOf" srcId="{FABF4EBA-73E5-4B4A-B4BE-5D0728DDF0A0}" destId="{92222684-6383-4735-A894-EC2D8F2124AB}" srcOrd="0" destOrd="0" presId="urn:microsoft.com/office/officeart/2005/8/layout/hList1"/>
    <dgm:cxn modelId="{9401087A-51AE-4442-9CFD-29547F89D6AE}" srcId="{77F9DB03-9D2B-4BF8-B8E7-887802EC4E0A}" destId="{003EE496-4A51-49B3-8F65-7984AC4651B7}" srcOrd="0" destOrd="0" parTransId="{0B18AADB-8F1D-4B8E-B0AC-6190A571DB36}" sibTransId="{9D4B41EB-DD00-40AC-91B6-C2E44CB70115}"/>
    <dgm:cxn modelId="{638F9D3B-ACBB-40AE-8FA0-A383550A69D8}" type="presOf" srcId="{98D33023-AC0E-467B-9396-0CAFD8DB1C96}" destId="{CB7CA0C3-5174-4BF6-A50E-12806AD19BFE}" srcOrd="0" destOrd="0" presId="urn:microsoft.com/office/officeart/2005/8/layout/hList1"/>
    <dgm:cxn modelId="{AF16D71F-58D7-4919-B6ED-8DFDC39D8574}" srcId="{77F9DB03-9D2B-4BF8-B8E7-887802EC4E0A}" destId="{FD711CD2-7867-425D-BA2F-8916B12C7A02}" srcOrd="2" destOrd="0" parTransId="{AF8BD2B1-FB86-4601-81EB-5932E359E19E}" sibTransId="{6475311B-D9A9-41E0-8DF8-93F7EC9A8DD8}"/>
    <dgm:cxn modelId="{B0DF5C85-B3FF-405E-9B1D-6D73176D6C5B}" type="presOf" srcId="{77EF39BB-33DE-4A6F-9217-A926D65F0384}" destId="{CB7CA0C3-5174-4BF6-A50E-12806AD19BFE}" srcOrd="0" destOrd="3" presId="urn:microsoft.com/office/officeart/2005/8/layout/hList1"/>
    <dgm:cxn modelId="{9214B7C8-BDE8-4830-BBE6-67C28B2A2A35}" srcId="{77F9DB03-9D2B-4BF8-B8E7-887802EC4E0A}" destId="{2C5822B3-3BDF-471E-AD16-E84E441195CB}" srcOrd="5" destOrd="0" parTransId="{862C9869-373F-4E82-97E4-3ADDE98677C8}" sibTransId="{36536986-28C8-47C6-8510-F07B89E39DA6}"/>
    <dgm:cxn modelId="{6912C096-5145-4095-B1D9-6CB980A1E041}" srcId="{E4A1EBB4-D39A-4D6E-A7E0-3FDF7F049E0E}" destId="{98D33023-AC0E-467B-9396-0CAFD8DB1C96}" srcOrd="0" destOrd="0" parTransId="{C217A114-BAE2-4675-AF9B-E26BE3638A74}" sibTransId="{49637A52-E230-4C72-B792-F36C3CE352C6}"/>
    <dgm:cxn modelId="{B01B7DDC-360E-4248-95E5-31BB81556C01}" type="presOf" srcId="{4F892C2A-6535-4D71-9718-F861A3F1B008}" destId="{A228CC51-C6BE-43B9-84F1-6FE1982F2811}" srcOrd="0" destOrd="1" presId="urn:microsoft.com/office/officeart/2005/8/layout/hList1"/>
    <dgm:cxn modelId="{0AB6AC6C-35BA-452C-A27F-E727F130016E}" srcId="{FABF4EBA-73E5-4B4A-B4BE-5D0728DDF0A0}" destId="{77F9DB03-9D2B-4BF8-B8E7-887802EC4E0A}" srcOrd="1" destOrd="0" parTransId="{09803F90-D37F-4C53-BA88-A9EE3B9F2DD6}" sibTransId="{D6E20EEC-1409-4E9D-A229-54903BB28780}"/>
    <dgm:cxn modelId="{93F7D055-71FC-47DB-9482-8E5E6871205D}" type="presOf" srcId="{0C0BA579-B4E2-4310-B064-12DEE9576FDE}" destId="{A228CC51-C6BE-43B9-84F1-6FE1982F2811}" srcOrd="0" destOrd="3" presId="urn:microsoft.com/office/officeart/2005/8/layout/hList1"/>
    <dgm:cxn modelId="{9BEB7AAC-175F-4CA8-99BE-FC0E0C578DB1}" srcId="{E4A1EBB4-D39A-4D6E-A7E0-3FDF7F049E0E}" destId="{77EF39BB-33DE-4A6F-9217-A926D65F0384}" srcOrd="3" destOrd="0" parTransId="{3D620EF3-6090-4B87-8BCD-CBE962DE7741}" sibTransId="{6AC218E9-7A56-4F87-A339-DFB52B0B4934}"/>
    <dgm:cxn modelId="{96F6C462-9C34-4501-B53E-E6DA6FDD3831}" srcId="{77F9DB03-9D2B-4BF8-B8E7-887802EC4E0A}" destId="{5113F25E-5A00-46F4-B582-F0A43F78565F}" srcOrd="4" destOrd="0" parTransId="{C644456C-7D0F-4D16-A62B-025E6A94352A}" sibTransId="{CEF69EFF-8A3E-4564-8F81-2A5B5A173B7C}"/>
    <dgm:cxn modelId="{8722002F-9D1F-480F-90DB-10B452389866}" srcId="{77F9DB03-9D2B-4BF8-B8E7-887802EC4E0A}" destId="{0C0BA579-B4E2-4310-B064-12DEE9576FDE}" srcOrd="3" destOrd="0" parTransId="{8C469CCE-B363-4D51-B372-895C8966C7C3}" sibTransId="{5CE3AD3F-0494-47EB-9E59-239A445CEA8A}"/>
    <dgm:cxn modelId="{DECE60B0-74C8-4989-8C01-02707D917CFF}" type="presOf" srcId="{FD711CD2-7867-425D-BA2F-8916B12C7A02}" destId="{A228CC51-C6BE-43B9-84F1-6FE1982F2811}" srcOrd="0" destOrd="2" presId="urn:microsoft.com/office/officeart/2005/8/layout/hList1"/>
    <dgm:cxn modelId="{2781A7AE-5804-4C72-82E7-935A9D8DF4C9}" type="presOf" srcId="{E4A1EBB4-D39A-4D6E-A7E0-3FDF7F049E0E}" destId="{AF2A1CEA-EDA7-469D-97B0-E1106174A4F1}" srcOrd="0" destOrd="0" presId="urn:microsoft.com/office/officeart/2005/8/layout/hList1"/>
    <dgm:cxn modelId="{96F9944F-A67D-4FF2-A6BF-2E1490732617}" srcId="{77F9DB03-9D2B-4BF8-B8E7-887802EC4E0A}" destId="{4F892C2A-6535-4D71-9718-F861A3F1B008}" srcOrd="1" destOrd="0" parTransId="{83FD908A-57B6-4269-8A2E-84EE6CD32D55}" sibTransId="{9965EA70-C3B6-4ED6-A684-8F301BEC8C8D}"/>
    <dgm:cxn modelId="{19795E7F-9CC0-48CC-9AAA-78112D3D2AFC}" type="presOf" srcId="{77F9DB03-9D2B-4BF8-B8E7-887802EC4E0A}" destId="{250695A9-FC4C-4B3A-BBB1-01E6A70DD9B1}" srcOrd="0" destOrd="0" presId="urn:microsoft.com/office/officeart/2005/8/layout/hList1"/>
    <dgm:cxn modelId="{A49BB6E1-6252-484F-B643-1283EAE4E123}" srcId="{E4A1EBB4-D39A-4D6E-A7E0-3FDF7F049E0E}" destId="{A6351D27-B201-41B7-B79E-CF302788F7EE}" srcOrd="2" destOrd="0" parTransId="{4CEF3F9C-8EAC-49A6-A4E2-4C9C55BBD847}" sibTransId="{E212D3C6-F087-43BC-95C5-5F906B205B7E}"/>
    <dgm:cxn modelId="{0179FA65-3302-409D-AFF5-F5698B0843B5}" srcId="{FABF4EBA-73E5-4B4A-B4BE-5D0728DDF0A0}" destId="{E4A1EBB4-D39A-4D6E-A7E0-3FDF7F049E0E}" srcOrd="0" destOrd="0" parTransId="{864704CD-0D52-4A0D-BF36-78E3FBA4603B}" sibTransId="{17603063-77FA-4F7D-A1C9-DF40F1F75996}"/>
    <dgm:cxn modelId="{3A560CDF-5519-45A8-BF1F-5105F17B46E6}" type="presParOf" srcId="{92222684-6383-4735-A894-EC2D8F2124AB}" destId="{A5178B8A-77EF-40BF-8921-D9692DCEDEAB}" srcOrd="0" destOrd="0" presId="urn:microsoft.com/office/officeart/2005/8/layout/hList1"/>
    <dgm:cxn modelId="{48FCF96E-C2FF-43D1-9244-57C8C6D72F20}" type="presParOf" srcId="{A5178B8A-77EF-40BF-8921-D9692DCEDEAB}" destId="{AF2A1CEA-EDA7-469D-97B0-E1106174A4F1}" srcOrd="0" destOrd="0" presId="urn:microsoft.com/office/officeart/2005/8/layout/hList1"/>
    <dgm:cxn modelId="{B67EF33A-6345-4EB4-8D8F-49CBE5A7CE1A}" type="presParOf" srcId="{A5178B8A-77EF-40BF-8921-D9692DCEDEAB}" destId="{CB7CA0C3-5174-4BF6-A50E-12806AD19BFE}" srcOrd="1" destOrd="0" presId="urn:microsoft.com/office/officeart/2005/8/layout/hList1"/>
    <dgm:cxn modelId="{E282CF3D-AD78-4ACE-AE92-AF3A9E666A14}" type="presParOf" srcId="{92222684-6383-4735-A894-EC2D8F2124AB}" destId="{2C993241-5E2C-4F63-8F8A-D9949DDB720A}" srcOrd="1" destOrd="0" presId="urn:microsoft.com/office/officeart/2005/8/layout/hList1"/>
    <dgm:cxn modelId="{3CD13B66-D926-4EA0-A201-CB221E351858}" type="presParOf" srcId="{92222684-6383-4735-A894-EC2D8F2124AB}" destId="{5917A22E-C59C-4DD7-8C6A-A00CE8AB2BD1}" srcOrd="2" destOrd="0" presId="urn:microsoft.com/office/officeart/2005/8/layout/hList1"/>
    <dgm:cxn modelId="{38C1C17E-C0BF-41ED-A113-99B25FDA0710}" type="presParOf" srcId="{5917A22E-C59C-4DD7-8C6A-A00CE8AB2BD1}" destId="{250695A9-FC4C-4B3A-BBB1-01E6A70DD9B1}" srcOrd="0" destOrd="0" presId="urn:microsoft.com/office/officeart/2005/8/layout/hList1"/>
    <dgm:cxn modelId="{AB4F7EBD-82B2-4C81-A4A0-067A7FA7225A}" type="presParOf" srcId="{5917A22E-C59C-4DD7-8C6A-A00CE8AB2BD1}" destId="{A228CC51-C6BE-43B9-84F1-6FE1982F28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FB442-D5EE-4249-AE10-73DF25F04A09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TW" altLang="en-US"/>
        </a:p>
      </dgm:t>
    </dgm:pt>
    <dgm:pt modelId="{D1162818-D9BB-4D55-B336-AFBF88F5F012}">
      <dgm:prSet/>
      <dgm:spPr/>
      <dgm:t>
        <a:bodyPr/>
        <a:lstStyle/>
        <a:p>
          <a:pPr rtl="0"/>
          <a:r>
            <a:rPr lang="en-US" b="0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透明與有效的保護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F6DEDB9D-12A9-4101-A213-10973BACD81A}" type="par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FE535E0-8447-47E8-8760-9E7DCED885BB}" type="sib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DDDDC6B2-432C-4406-9430-FD6579410C8C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這是指消費者在網路行銷與網路的世界裡，須受到跟實體環境或其他交易型態相同的保護，而不能有任何的差異。</a:t>
          </a:r>
          <a:endParaRPr lang="en-US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E70FEA2E-3F30-41D0-BF0B-8CD34239E755}" type="parTrans" cxnId="{F18BB44F-5062-4969-B74A-317DFF018A5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C49C299-8B64-4F9E-BE61-4CAF53EA287B}" type="sibTrans" cxnId="{F18BB44F-5062-4969-B74A-317DFF018A5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FE8D4F3-705C-4227-AAAF-9B3A616062DD}">
      <dgm:prSet/>
      <dgm:spPr/>
      <dgm:t>
        <a:bodyPr/>
        <a:lstStyle/>
        <a:p>
          <a:pPr rtl="0"/>
          <a:r>
            <a:rPr lang="en-US" b="0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行銷活動的原則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2635A400-6C65-4ED6-9396-1E2E23980AC0}" type="par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C6FF6EE-B3FE-45CB-B42A-B492530B9C62}" type="sib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8B949C4B-9D24-4CBC-8EFB-FFCDD1AD5C9F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企業經營者不得進行欺騙、誤導、詐欺或不公平之商業、廣告及行銷活動，須明確揭露產品的資訊與訂立交易時所需的各項措施，像是商業、廣告與行銷活動，不能讓消費者遭受不合理與不公平的傷害。</a:t>
          </a:r>
          <a:endParaRPr lang="en-US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F1630FCA-7B63-4CA2-837C-B63E1E78D8C8}" type="parTrans" cxnId="{BD00AA65-DAD3-4452-A2C0-6FD8AAE3D7B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B1FF604-EE17-4F7C-A037-EA672A6A9B54}" type="sibTrans" cxnId="{BD00AA65-DAD3-4452-A2C0-6FD8AAE3D7B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D78E4B8F-4149-47B1-A9EF-448FC8AF2065}" type="pres">
      <dgm:prSet presAssocID="{624FB442-D5EE-4249-AE10-73DF25F04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9D018A-DA59-4D4A-B68E-D6849A42B895}" type="pres">
      <dgm:prSet presAssocID="{D1162818-D9BB-4D55-B336-AFBF88F5F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4DF642-C1B1-4FBB-A0A4-CA2A2694F1DB}" type="pres">
      <dgm:prSet presAssocID="{D1162818-D9BB-4D55-B336-AFBF88F5F0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505C4-EF90-453D-89EA-830D0C4DEFFC}" type="pres">
      <dgm:prSet presAssocID="{AFE8D4F3-705C-4227-AAAF-9B3A616062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43339-36FD-4E32-B934-3D7AD4DE2914}" type="pres">
      <dgm:prSet presAssocID="{AFE8D4F3-705C-4227-AAAF-9B3A616062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C8E9CA-A206-43EE-A74B-8A92F0FE6C48}" type="presOf" srcId="{8B949C4B-9D24-4CBC-8EFB-FFCDD1AD5C9F}" destId="{13943339-36FD-4E32-B934-3D7AD4DE2914}" srcOrd="0" destOrd="0" presId="urn:microsoft.com/office/officeart/2005/8/layout/vList2"/>
    <dgm:cxn modelId="{F18BB44F-5062-4969-B74A-317DFF018A56}" srcId="{D1162818-D9BB-4D55-B336-AFBF88F5F012}" destId="{DDDDC6B2-432C-4406-9430-FD6579410C8C}" srcOrd="0" destOrd="0" parTransId="{E70FEA2E-3F30-41D0-BF0B-8CD34239E755}" sibTransId="{AC49C299-8B64-4F9E-BE61-4CAF53EA287B}"/>
    <dgm:cxn modelId="{BA08CF2A-6F4A-4B44-88D7-ADA8F4513845}" type="presOf" srcId="{AFE8D4F3-705C-4227-AAAF-9B3A616062DD}" destId="{D45505C4-EF90-453D-89EA-830D0C4DEFFC}" srcOrd="0" destOrd="0" presId="urn:microsoft.com/office/officeart/2005/8/layout/vList2"/>
    <dgm:cxn modelId="{CE96A3F3-5AF9-4472-854D-EA8201196DEC}" srcId="{624FB442-D5EE-4249-AE10-73DF25F04A09}" destId="{D1162818-D9BB-4D55-B336-AFBF88F5F012}" srcOrd="0" destOrd="0" parTransId="{F6DEDB9D-12A9-4101-A213-10973BACD81A}" sibTransId="{5FE535E0-8447-47E8-8760-9E7DCED885BB}"/>
    <dgm:cxn modelId="{5C2FF16A-8F5D-4F6E-820D-E8E1C6C3561F}" type="presOf" srcId="{D1162818-D9BB-4D55-B336-AFBF88F5F012}" destId="{F89D018A-DA59-4D4A-B68E-D6849A42B895}" srcOrd="0" destOrd="0" presId="urn:microsoft.com/office/officeart/2005/8/layout/vList2"/>
    <dgm:cxn modelId="{BD00AA65-DAD3-4452-A2C0-6FD8AAE3D7B3}" srcId="{AFE8D4F3-705C-4227-AAAF-9B3A616062DD}" destId="{8B949C4B-9D24-4CBC-8EFB-FFCDD1AD5C9F}" srcOrd="0" destOrd="0" parTransId="{F1630FCA-7B63-4CA2-837C-B63E1E78D8C8}" sibTransId="{5B1FF604-EE17-4F7C-A037-EA672A6A9B54}"/>
    <dgm:cxn modelId="{7B9F5E6B-3C95-4C1D-95E6-1F3366379DAA}" type="presOf" srcId="{624FB442-D5EE-4249-AE10-73DF25F04A09}" destId="{D78E4B8F-4149-47B1-A9EF-448FC8AF2065}" srcOrd="0" destOrd="0" presId="urn:microsoft.com/office/officeart/2005/8/layout/vList2"/>
    <dgm:cxn modelId="{641EB740-EA87-480C-9DB8-5A59BAA6C706}" srcId="{624FB442-D5EE-4249-AE10-73DF25F04A09}" destId="{AFE8D4F3-705C-4227-AAAF-9B3A616062DD}" srcOrd="1" destOrd="0" parTransId="{2635A400-6C65-4ED6-9396-1E2E23980AC0}" sibTransId="{CC6FF6EE-B3FE-45CB-B42A-B492530B9C62}"/>
    <dgm:cxn modelId="{25A1E6D8-8205-44D2-81BF-CF932010AE83}" type="presOf" srcId="{DDDDC6B2-432C-4406-9430-FD6579410C8C}" destId="{E14DF642-C1B1-4FBB-A0A4-CA2A2694F1DB}" srcOrd="0" destOrd="0" presId="urn:microsoft.com/office/officeart/2005/8/layout/vList2"/>
    <dgm:cxn modelId="{93770C31-526A-4EF0-9F12-3F3EBE03D4E9}" type="presParOf" srcId="{D78E4B8F-4149-47B1-A9EF-448FC8AF2065}" destId="{F89D018A-DA59-4D4A-B68E-D6849A42B895}" srcOrd="0" destOrd="0" presId="urn:microsoft.com/office/officeart/2005/8/layout/vList2"/>
    <dgm:cxn modelId="{0E0048B6-215E-48D9-911F-9CF9415190BD}" type="presParOf" srcId="{D78E4B8F-4149-47B1-A9EF-448FC8AF2065}" destId="{E14DF642-C1B1-4FBB-A0A4-CA2A2694F1DB}" srcOrd="1" destOrd="0" presId="urn:microsoft.com/office/officeart/2005/8/layout/vList2"/>
    <dgm:cxn modelId="{E5C23F09-37A6-422D-916F-E47FD4DADEAC}" type="presParOf" srcId="{D78E4B8F-4149-47B1-A9EF-448FC8AF2065}" destId="{D45505C4-EF90-453D-89EA-830D0C4DEFFC}" srcOrd="2" destOrd="0" presId="urn:microsoft.com/office/officeart/2005/8/layout/vList2"/>
    <dgm:cxn modelId="{F4D64FE8-C885-4B62-9CDE-4086C390AD68}" type="presParOf" srcId="{D78E4B8F-4149-47B1-A9EF-448FC8AF2065}" destId="{13943339-36FD-4E32-B934-3D7AD4DE29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FB442-D5EE-4249-AE10-73DF25F04A09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1162818-D9BB-4D55-B336-AFBF88F5F012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網路資訊揭露原則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F6DEDB9D-12A9-4101-A213-10973BACD81A}" type="par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FE535E0-8447-47E8-8760-9E7DCED885BB}" type="sib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FE8D4F3-705C-4227-AAAF-9B3A616062DD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網路行銷契約規定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2635A400-6C65-4ED6-9396-1E2E23980AC0}" type="par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C6FF6EE-B3FE-45CB-B42A-B492530B9C62}" type="sib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EFB1C32D-9F4B-4266-B645-F9A15AE3520A}">
      <dgm:prSet/>
      <dgm:spPr/>
      <dgm:t>
        <a:bodyPr/>
        <a:lstStyle/>
        <a:p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提供資訊需要用淺顯易懂、明顯且容易取得、可讓消費者保存並充分告知交易的資訊，在網路上也需要提供完整的資訊，包括公司簡介、營業所在地、聯絡人的方式等</a:t>
          </a:r>
        </a:p>
      </dgm:t>
    </dgm:pt>
    <dgm:pt modelId="{DEB248FE-9BC4-4542-BDF9-29A10D9BD883}" type="parTrans" cxnId="{2D5944DC-023C-49A0-9C5B-19AD8C95F696}">
      <dgm:prSet/>
      <dgm:spPr/>
      <dgm:t>
        <a:bodyPr/>
        <a:lstStyle/>
        <a:p>
          <a:endParaRPr lang="zh-TW" altLang="en-US"/>
        </a:p>
      </dgm:t>
    </dgm:pt>
    <dgm:pt modelId="{3BC6676E-2D75-43CE-86F2-DD1B922D646F}" type="sibTrans" cxnId="{2D5944DC-023C-49A0-9C5B-19AD8C95F696}">
      <dgm:prSet/>
      <dgm:spPr/>
      <dgm:t>
        <a:bodyPr/>
        <a:lstStyle/>
        <a:p>
          <a:endParaRPr lang="zh-TW" altLang="en-US"/>
        </a:p>
      </dgm:t>
    </dgm:pt>
    <dgm:pt modelId="{F7B1390F-6A39-4DA1-89FE-5D10757F6D05}">
      <dgm:prSet/>
      <dgm:spPr/>
      <dgm:t>
        <a:bodyPr/>
        <a:lstStyle/>
        <a:p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企業經營者要確保消費者能表示購買意願、確認交易條件與告知消費者收貨期限等。</a:t>
          </a:r>
        </a:p>
      </dgm:t>
    </dgm:pt>
    <dgm:pt modelId="{1095646D-62E1-47E0-A255-0586A30D6C74}" type="parTrans" cxnId="{E64CEB66-8859-4154-AA52-005616952F60}">
      <dgm:prSet/>
      <dgm:spPr/>
      <dgm:t>
        <a:bodyPr/>
        <a:lstStyle/>
        <a:p>
          <a:endParaRPr lang="zh-TW" altLang="en-US"/>
        </a:p>
      </dgm:t>
    </dgm:pt>
    <dgm:pt modelId="{0778DC9C-1717-45B3-8D32-598EB8FBF037}" type="sibTrans" cxnId="{E64CEB66-8859-4154-AA52-005616952F60}">
      <dgm:prSet/>
      <dgm:spPr/>
      <dgm:t>
        <a:bodyPr/>
        <a:lstStyle/>
        <a:p>
          <a:endParaRPr lang="zh-TW" altLang="en-US"/>
        </a:p>
      </dgm:t>
    </dgm:pt>
    <dgm:pt modelId="{D78E4B8F-4149-47B1-A9EF-448FC8AF2065}" type="pres">
      <dgm:prSet presAssocID="{624FB442-D5EE-4249-AE10-73DF25F04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9D018A-DA59-4D4A-B68E-D6849A42B895}" type="pres">
      <dgm:prSet presAssocID="{D1162818-D9BB-4D55-B336-AFBF88F5F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4DF642-C1B1-4FBB-A0A4-CA2A2694F1DB}" type="pres">
      <dgm:prSet presAssocID="{D1162818-D9BB-4D55-B336-AFBF88F5F0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505C4-EF90-453D-89EA-830D0C4DEFFC}" type="pres">
      <dgm:prSet presAssocID="{AFE8D4F3-705C-4227-AAAF-9B3A616062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43339-36FD-4E32-B934-3D7AD4DE2914}" type="pres">
      <dgm:prSet presAssocID="{AFE8D4F3-705C-4227-AAAF-9B3A616062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5944DC-023C-49A0-9C5B-19AD8C95F696}" srcId="{D1162818-D9BB-4D55-B336-AFBF88F5F012}" destId="{EFB1C32D-9F4B-4266-B645-F9A15AE3520A}" srcOrd="0" destOrd="0" parTransId="{DEB248FE-9BC4-4542-BDF9-29A10D9BD883}" sibTransId="{3BC6676E-2D75-43CE-86F2-DD1B922D646F}"/>
    <dgm:cxn modelId="{FB0CC76E-0362-488D-A1B2-38D7FCE54696}" type="presOf" srcId="{EFB1C32D-9F4B-4266-B645-F9A15AE3520A}" destId="{E14DF642-C1B1-4FBB-A0A4-CA2A2694F1DB}" srcOrd="0" destOrd="0" presId="urn:microsoft.com/office/officeart/2005/8/layout/vList2"/>
    <dgm:cxn modelId="{2DC579DA-29E4-4E97-9002-2DF2EDC95326}" type="presOf" srcId="{AFE8D4F3-705C-4227-AAAF-9B3A616062DD}" destId="{D45505C4-EF90-453D-89EA-830D0C4DEFFC}" srcOrd="0" destOrd="0" presId="urn:microsoft.com/office/officeart/2005/8/layout/vList2"/>
    <dgm:cxn modelId="{CE96A3F3-5AF9-4472-854D-EA8201196DEC}" srcId="{624FB442-D5EE-4249-AE10-73DF25F04A09}" destId="{D1162818-D9BB-4D55-B336-AFBF88F5F012}" srcOrd="0" destOrd="0" parTransId="{F6DEDB9D-12A9-4101-A213-10973BACD81A}" sibTransId="{5FE535E0-8447-47E8-8760-9E7DCED885BB}"/>
    <dgm:cxn modelId="{2FDE65A5-1D83-4CF0-B21C-4A37BF1092D1}" type="presOf" srcId="{F7B1390F-6A39-4DA1-89FE-5D10757F6D05}" destId="{13943339-36FD-4E32-B934-3D7AD4DE2914}" srcOrd="0" destOrd="0" presId="urn:microsoft.com/office/officeart/2005/8/layout/vList2"/>
    <dgm:cxn modelId="{A5654255-54EE-49B9-AC4B-DA41F1BEF61B}" type="presOf" srcId="{D1162818-D9BB-4D55-B336-AFBF88F5F012}" destId="{F89D018A-DA59-4D4A-B68E-D6849A42B895}" srcOrd="0" destOrd="0" presId="urn:microsoft.com/office/officeart/2005/8/layout/vList2"/>
    <dgm:cxn modelId="{E89B00DC-C4CF-4FD7-A542-559321B76969}" type="presOf" srcId="{624FB442-D5EE-4249-AE10-73DF25F04A09}" destId="{D78E4B8F-4149-47B1-A9EF-448FC8AF2065}" srcOrd="0" destOrd="0" presId="urn:microsoft.com/office/officeart/2005/8/layout/vList2"/>
    <dgm:cxn modelId="{641EB740-EA87-480C-9DB8-5A59BAA6C706}" srcId="{624FB442-D5EE-4249-AE10-73DF25F04A09}" destId="{AFE8D4F3-705C-4227-AAAF-9B3A616062DD}" srcOrd="1" destOrd="0" parTransId="{2635A400-6C65-4ED6-9396-1E2E23980AC0}" sibTransId="{CC6FF6EE-B3FE-45CB-B42A-B492530B9C62}"/>
    <dgm:cxn modelId="{E64CEB66-8859-4154-AA52-005616952F60}" srcId="{AFE8D4F3-705C-4227-AAAF-9B3A616062DD}" destId="{F7B1390F-6A39-4DA1-89FE-5D10757F6D05}" srcOrd="0" destOrd="0" parTransId="{1095646D-62E1-47E0-A255-0586A30D6C74}" sibTransId="{0778DC9C-1717-45B3-8D32-598EB8FBF037}"/>
    <dgm:cxn modelId="{F480907D-4D0F-4BE2-807B-A002AEB4669A}" type="presParOf" srcId="{D78E4B8F-4149-47B1-A9EF-448FC8AF2065}" destId="{F89D018A-DA59-4D4A-B68E-D6849A42B895}" srcOrd="0" destOrd="0" presId="urn:microsoft.com/office/officeart/2005/8/layout/vList2"/>
    <dgm:cxn modelId="{1CD0C261-D98C-4CD0-834E-2CA9E5F67886}" type="presParOf" srcId="{D78E4B8F-4149-47B1-A9EF-448FC8AF2065}" destId="{E14DF642-C1B1-4FBB-A0A4-CA2A2694F1DB}" srcOrd="1" destOrd="0" presId="urn:microsoft.com/office/officeart/2005/8/layout/vList2"/>
    <dgm:cxn modelId="{3B1082F3-900B-4374-8840-9CCE112DCDB1}" type="presParOf" srcId="{D78E4B8F-4149-47B1-A9EF-448FC8AF2065}" destId="{D45505C4-EF90-453D-89EA-830D0C4DEFFC}" srcOrd="2" destOrd="0" presId="urn:microsoft.com/office/officeart/2005/8/layout/vList2"/>
    <dgm:cxn modelId="{10E5D1AF-793E-4123-9EE2-5AE4C238E310}" type="presParOf" srcId="{D78E4B8F-4149-47B1-A9EF-448FC8AF2065}" destId="{13943339-36FD-4E32-B934-3D7AD4DE29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FB442-D5EE-4249-AE10-73DF25F04A09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1162818-D9BB-4D55-B336-AFBF88F5F012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5.</a:t>
          </a:r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隱私權保護原則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F6DEDB9D-12A9-4101-A213-10973BACD81A}" type="par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FE535E0-8447-47E8-8760-9E7DCED885BB}" type="sib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FE8D4F3-705C-4227-AAAF-9B3A616062DD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6.</a:t>
          </a:r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交易安全原則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2635A400-6C65-4ED6-9396-1E2E23980AC0}" type="par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C6FF6EE-B3FE-45CB-B42A-B492530B9C62}" type="sib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4BC776A-3750-45AB-81C0-250E6A113876}">
      <dgm:prSet/>
      <dgm:spPr/>
      <dgm:t>
        <a:bodyPr/>
        <a:lstStyle/>
        <a:p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要確保消費者的隱私權，在蒐集資料前須明白告知隱私權保護政策、蒐集的內容與使用目的，使用時不得逾越此使用目的，消費者保有增刪與修正的權力。</a:t>
          </a:r>
        </a:p>
      </dgm:t>
    </dgm:pt>
    <dgm:pt modelId="{294D870A-C596-4C13-A07A-7E0B862876C5}" type="parTrans" cxnId="{2808627E-2334-4106-9F6A-3E97DD3B0064}">
      <dgm:prSet/>
      <dgm:spPr/>
      <dgm:t>
        <a:bodyPr/>
        <a:lstStyle/>
        <a:p>
          <a:endParaRPr lang="zh-TW" altLang="en-US"/>
        </a:p>
      </dgm:t>
    </dgm:pt>
    <dgm:pt modelId="{C4423AA0-FDE3-4A56-A827-C97EBBC54977}" type="sibTrans" cxnId="{2808627E-2334-4106-9F6A-3E97DD3B0064}">
      <dgm:prSet/>
      <dgm:spPr/>
      <dgm:t>
        <a:bodyPr/>
        <a:lstStyle/>
        <a:p>
          <a:endParaRPr lang="zh-TW" altLang="en-US"/>
        </a:p>
      </dgm:t>
    </dgm:pt>
    <dgm:pt modelId="{FB28D46B-F370-45FA-9A5B-CD10E4FDE62F}">
      <dgm:prSet/>
      <dgm:spPr/>
      <dgm:t>
        <a:bodyPr/>
        <a:lstStyle/>
        <a:p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經營者要確保交易安全，像是資料在網路上的傳遞和取得的個人付款資料等，同時，要鼓勵消費者以安全的方式來提供個人機密資料，經營者也要保持與提升交易安全等級。</a:t>
          </a:r>
        </a:p>
      </dgm:t>
    </dgm:pt>
    <dgm:pt modelId="{F1BA6828-CAF3-47A0-BD9D-CC04C18E8A43}" type="parTrans" cxnId="{89448A50-1C66-40F1-8CC4-C133F61AB9B4}">
      <dgm:prSet/>
      <dgm:spPr/>
      <dgm:t>
        <a:bodyPr/>
        <a:lstStyle/>
        <a:p>
          <a:endParaRPr lang="zh-TW" altLang="en-US"/>
        </a:p>
      </dgm:t>
    </dgm:pt>
    <dgm:pt modelId="{E5AF8C24-A13B-4779-AFF4-89ECCEA935C7}" type="sibTrans" cxnId="{89448A50-1C66-40F1-8CC4-C133F61AB9B4}">
      <dgm:prSet/>
      <dgm:spPr/>
      <dgm:t>
        <a:bodyPr/>
        <a:lstStyle/>
        <a:p>
          <a:endParaRPr lang="zh-TW" altLang="en-US"/>
        </a:p>
      </dgm:t>
    </dgm:pt>
    <dgm:pt modelId="{D78E4B8F-4149-47B1-A9EF-448FC8AF2065}" type="pres">
      <dgm:prSet presAssocID="{624FB442-D5EE-4249-AE10-73DF25F04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9D018A-DA59-4D4A-B68E-D6849A42B895}" type="pres">
      <dgm:prSet presAssocID="{D1162818-D9BB-4D55-B336-AFBF88F5F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4DF642-C1B1-4FBB-A0A4-CA2A2694F1DB}" type="pres">
      <dgm:prSet presAssocID="{D1162818-D9BB-4D55-B336-AFBF88F5F0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505C4-EF90-453D-89EA-830D0C4DEFFC}" type="pres">
      <dgm:prSet presAssocID="{AFE8D4F3-705C-4227-AAAF-9B3A616062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43339-36FD-4E32-B934-3D7AD4DE2914}" type="pres">
      <dgm:prSet presAssocID="{AFE8D4F3-705C-4227-AAAF-9B3A616062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7837BC-3009-454E-9DA7-079AE75A352D}" type="presOf" srcId="{D1162818-D9BB-4D55-B336-AFBF88F5F012}" destId="{F89D018A-DA59-4D4A-B68E-D6849A42B895}" srcOrd="0" destOrd="0" presId="urn:microsoft.com/office/officeart/2005/8/layout/vList2"/>
    <dgm:cxn modelId="{ABB2C5D0-163F-41A9-B548-6038A56A00AA}" type="presOf" srcId="{AFE8D4F3-705C-4227-AAAF-9B3A616062DD}" destId="{D45505C4-EF90-453D-89EA-830D0C4DEFFC}" srcOrd="0" destOrd="0" presId="urn:microsoft.com/office/officeart/2005/8/layout/vList2"/>
    <dgm:cxn modelId="{8339C9E4-631E-4AD9-8B04-393014DD8675}" type="presOf" srcId="{C4BC776A-3750-45AB-81C0-250E6A113876}" destId="{E14DF642-C1B1-4FBB-A0A4-CA2A2694F1DB}" srcOrd="0" destOrd="0" presId="urn:microsoft.com/office/officeart/2005/8/layout/vList2"/>
    <dgm:cxn modelId="{2808627E-2334-4106-9F6A-3E97DD3B0064}" srcId="{D1162818-D9BB-4D55-B336-AFBF88F5F012}" destId="{C4BC776A-3750-45AB-81C0-250E6A113876}" srcOrd="0" destOrd="0" parTransId="{294D870A-C596-4C13-A07A-7E0B862876C5}" sibTransId="{C4423AA0-FDE3-4A56-A827-C97EBBC54977}"/>
    <dgm:cxn modelId="{CE96A3F3-5AF9-4472-854D-EA8201196DEC}" srcId="{624FB442-D5EE-4249-AE10-73DF25F04A09}" destId="{D1162818-D9BB-4D55-B336-AFBF88F5F012}" srcOrd="0" destOrd="0" parTransId="{F6DEDB9D-12A9-4101-A213-10973BACD81A}" sibTransId="{5FE535E0-8447-47E8-8760-9E7DCED885BB}"/>
    <dgm:cxn modelId="{2281AED6-3F48-4223-AB52-283FE7DFFF66}" type="presOf" srcId="{FB28D46B-F370-45FA-9A5B-CD10E4FDE62F}" destId="{13943339-36FD-4E32-B934-3D7AD4DE2914}" srcOrd="0" destOrd="0" presId="urn:microsoft.com/office/officeart/2005/8/layout/vList2"/>
    <dgm:cxn modelId="{D0FDAD9D-D85D-49FB-9ECB-C55CCAB780D0}" type="presOf" srcId="{624FB442-D5EE-4249-AE10-73DF25F04A09}" destId="{D78E4B8F-4149-47B1-A9EF-448FC8AF2065}" srcOrd="0" destOrd="0" presId="urn:microsoft.com/office/officeart/2005/8/layout/vList2"/>
    <dgm:cxn modelId="{641EB740-EA87-480C-9DB8-5A59BAA6C706}" srcId="{624FB442-D5EE-4249-AE10-73DF25F04A09}" destId="{AFE8D4F3-705C-4227-AAAF-9B3A616062DD}" srcOrd="1" destOrd="0" parTransId="{2635A400-6C65-4ED6-9396-1E2E23980AC0}" sibTransId="{CC6FF6EE-B3FE-45CB-B42A-B492530B9C62}"/>
    <dgm:cxn modelId="{89448A50-1C66-40F1-8CC4-C133F61AB9B4}" srcId="{AFE8D4F3-705C-4227-AAAF-9B3A616062DD}" destId="{FB28D46B-F370-45FA-9A5B-CD10E4FDE62F}" srcOrd="0" destOrd="0" parTransId="{F1BA6828-CAF3-47A0-BD9D-CC04C18E8A43}" sibTransId="{E5AF8C24-A13B-4779-AFF4-89ECCEA935C7}"/>
    <dgm:cxn modelId="{91E3E0DC-CA13-4A9E-BB6C-3B84A0404DF2}" type="presParOf" srcId="{D78E4B8F-4149-47B1-A9EF-448FC8AF2065}" destId="{F89D018A-DA59-4D4A-B68E-D6849A42B895}" srcOrd="0" destOrd="0" presId="urn:microsoft.com/office/officeart/2005/8/layout/vList2"/>
    <dgm:cxn modelId="{78655C85-6072-4774-82BA-3C342F77583C}" type="presParOf" srcId="{D78E4B8F-4149-47B1-A9EF-448FC8AF2065}" destId="{E14DF642-C1B1-4FBB-A0A4-CA2A2694F1DB}" srcOrd="1" destOrd="0" presId="urn:microsoft.com/office/officeart/2005/8/layout/vList2"/>
    <dgm:cxn modelId="{E0ED6B31-DFCE-456F-B1F1-85472684D471}" type="presParOf" srcId="{D78E4B8F-4149-47B1-A9EF-448FC8AF2065}" destId="{D45505C4-EF90-453D-89EA-830D0C4DEFFC}" srcOrd="2" destOrd="0" presId="urn:microsoft.com/office/officeart/2005/8/layout/vList2"/>
    <dgm:cxn modelId="{6F79B077-D6D5-45B8-A66A-0862B95CDD22}" type="presParOf" srcId="{D78E4B8F-4149-47B1-A9EF-448FC8AF2065}" destId="{13943339-36FD-4E32-B934-3D7AD4DE29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4FB442-D5EE-4249-AE10-73DF25F04A09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1162818-D9BB-4D55-B336-AFBF88F5F012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7.</a:t>
          </a:r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付款原則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F6DEDB9D-12A9-4101-A213-10973BACD81A}" type="par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FE535E0-8447-47E8-8760-9E7DCED885BB}" type="sibTrans" cxnId="{CE96A3F3-5AF9-4472-854D-EA8201196DE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FE8D4F3-705C-4227-AAAF-9B3A616062DD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8.</a:t>
          </a:r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消費爭議處理原則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2635A400-6C65-4ED6-9396-1E2E23980AC0}" type="par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C6FF6EE-B3FE-45CB-B42A-B492530B9C62}" type="sibTrans" cxnId="{641EB740-EA87-480C-9DB8-5A59BAA6C70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480097B-6ACD-4F6A-834A-F881D9DF1E6E}">
      <dgm:prSet/>
      <dgm:spPr/>
      <dgm:t>
        <a:bodyPr/>
        <a:lstStyle/>
        <a:p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安全的付款機制為基本條件，延伸可提供下列的付款資訊，包括付款方式的選擇、安全性、使用的方式、消費者在鑑賞期退貨時經營者要全額退費等。</a:t>
          </a:r>
        </a:p>
      </dgm:t>
    </dgm:pt>
    <dgm:pt modelId="{7A892161-0FF3-4C7E-8E8F-0691FB915A93}" type="parTrans" cxnId="{4168835A-E9CD-4C9F-9F56-0E85405B786B}">
      <dgm:prSet/>
      <dgm:spPr/>
      <dgm:t>
        <a:bodyPr/>
        <a:lstStyle/>
        <a:p>
          <a:endParaRPr lang="zh-TW" altLang="en-US"/>
        </a:p>
      </dgm:t>
    </dgm:pt>
    <dgm:pt modelId="{C3D49400-25A3-4ED8-829B-FE6F36CD46C3}" type="sibTrans" cxnId="{4168835A-E9CD-4C9F-9F56-0E85405B786B}">
      <dgm:prSet/>
      <dgm:spPr/>
      <dgm:t>
        <a:bodyPr/>
        <a:lstStyle/>
        <a:p>
          <a:endParaRPr lang="zh-TW" altLang="en-US"/>
        </a:p>
      </dgm:t>
    </dgm:pt>
    <dgm:pt modelId="{F74EFC98-76E0-4936-81C8-FD73A361EDBC}">
      <dgm:prSet/>
      <dgm:spPr/>
      <dgm:t>
        <a:bodyPr/>
        <a:lstStyle/>
        <a:p>
          <a:r>
            <a:rPr lang="zh-TW" altLang="zh-TW" b="0" baseline="0" dirty="0" smtClean="0">
              <a:latin typeface="Comic Sans MS" pitchFamily="66" charset="0"/>
              <a:ea typeface="微軟正黑體" pitchFamily="34" charset="-120"/>
            </a:rPr>
            <a:t>企業內部要設立申訴處理機制，快速、免費與合理的回應消費者的申訴，若有必要，應設立具獨立性、透過網路來進行的公正第三者。</a:t>
          </a:r>
        </a:p>
      </dgm:t>
    </dgm:pt>
    <dgm:pt modelId="{85EB302A-17D9-4858-8357-7C357DC4C262}" type="parTrans" cxnId="{70F677CF-E67D-44B7-BABC-0D0D3868341C}">
      <dgm:prSet/>
      <dgm:spPr/>
      <dgm:t>
        <a:bodyPr/>
        <a:lstStyle/>
        <a:p>
          <a:endParaRPr lang="zh-TW" altLang="en-US"/>
        </a:p>
      </dgm:t>
    </dgm:pt>
    <dgm:pt modelId="{FC1C6DEE-BD03-4529-ACDF-12AD481BFC8E}" type="sibTrans" cxnId="{70F677CF-E67D-44B7-BABC-0D0D3868341C}">
      <dgm:prSet/>
      <dgm:spPr/>
      <dgm:t>
        <a:bodyPr/>
        <a:lstStyle/>
        <a:p>
          <a:endParaRPr lang="zh-TW" altLang="en-US"/>
        </a:p>
      </dgm:t>
    </dgm:pt>
    <dgm:pt modelId="{D78E4B8F-4149-47B1-A9EF-448FC8AF2065}" type="pres">
      <dgm:prSet presAssocID="{624FB442-D5EE-4249-AE10-73DF25F04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9D018A-DA59-4D4A-B68E-D6849A42B895}" type="pres">
      <dgm:prSet presAssocID="{D1162818-D9BB-4D55-B336-AFBF88F5F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4DF642-C1B1-4FBB-A0A4-CA2A2694F1DB}" type="pres">
      <dgm:prSet presAssocID="{D1162818-D9BB-4D55-B336-AFBF88F5F0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505C4-EF90-453D-89EA-830D0C4DEFFC}" type="pres">
      <dgm:prSet presAssocID="{AFE8D4F3-705C-4227-AAAF-9B3A616062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43339-36FD-4E32-B934-3D7AD4DE2914}" type="pres">
      <dgm:prSet presAssocID="{AFE8D4F3-705C-4227-AAAF-9B3A616062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68835A-E9CD-4C9F-9F56-0E85405B786B}" srcId="{D1162818-D9BB-4D55-B336-AFBF88F5F012}" destId="{6480097B-6ACD-4F6A-834A-F881D9DF1E6E}" srcOrd="0" destOrd="0" parTransId="{7A892161-0FF3-4C7E-8E8F-0691FB915A93}" sibTransId="{C3D49400-25A3-4ED8-829B-FE6F36CD46C3}"/>
    <dgm:cxn modelId="{34C14EDA-F56C-4828-A027-029DF058719D}" type="presOf" srcId="{AFE8D4F3-705C-4227-AAAF-9B3A616062DD}" destId="{D45505C4-EF90-453D-89EA-830D0C4DEFFC}" srcOrd="0" destOrd="0" presId="urn:microsoft.com/office/officeart/2005/8/layout/vList2"/>
    <dgm:cxn modelId="{70F677CF-E67D-44B7-BABC-0D0D3868341C}" srcId="{AFE8D4F3-705C-4227-AAAF-9B3A616062DD}" destId="{F74EFC98-76E0-4936-81C8-FD73A361EDBC}" srcOrd="0" destOrd="0" parTransId="{85EB302A-17D9-4858-8357-7C357DC4C262}" sibTransId="{FC1C6DEE-BD03-4529-ACDF-12AD481BFC8E}"/>
    <dgm:cxn modelId="{CE96A3F3-5AF9-4472-854D-EA8201196DEC}" srcId="{624FB442-D5EE-4249-AE10-73DF25F04A09}" destId="{D1162818-D9BB-4D55-B336-AFBF88F5F012}" srcOrd="0" destOrd="0" parTransId="{F6DEDB9D-12A9-4101-A213-10973BACD81A}" sibTransId="{5FE535E0-8447-47E8-8760-9E7DCED885BB}"/>
    <dgm:cxn modelId="{6C55C724-CFEC-4FE0-921A-88A6BCF5EBF9}" type="presOf" srcId="{624FB442-D5EE-4249-AE10-73DF25F04A09}" destId="{D78E4B8F-4149-47B1-A9EF-448FC8AF2065}" srcOrd="0" destOrd="0" presId="urn:microsoft.com/office/officeart/2005/8/layout/vList2"/>
    <dgm:cxn modelId="{9F56E05D-EE5E-4851-8C79-65FAFFAC68B2}" type="presOf" srcId="{6480097B-6ACD-4F6A-834A-F881D9DF1E6E}" destId="{E14DF642-C1B1-4FBB-A0A4-CA2A2694F1DB}" srcOrd="0" destOrd="0" presId="urn:microsoft.com/office/officeart/2005/8/layout/vList2"/>
    <dgm:cxn modelId="{3B9A1356-59D5-4ACD-979E-3AF1D540A215}" type="presOf" srcId="{D1162818-D9BB-4D55-B336-AFBF88F5F012}" destId="{F89D018A-DA59-4D4A-B68E-D6849A42B895}" srcOrd="0" destOrd="0" presId="urn:microsoft.com/office/officeart/2005/8/layout/vList2"/>
    <dgm:cxn modelId="{641EB740-EA87-480C-9DB8-5A59BAA6C706}" srcId="{624FB442-D5EE-4249-AE10-73DF25F04A09}" destId="{AFE8D4F3-705C-4227-AAAF-9B3A616062DD}" srcOrd="1" destOrd="0" parTransId="{2635A400-6C65-4ED6-9396-1E2E23980AC0}" sibTransId="{CC6FF6EE-B3FE-45CB-B42A-B492530B9C62}"/>
    <dgm:cxn modelId="{F0689E87-5C33-42AC-B984-59CFE3024D4C}" type="presOf" srcId="{F74EFC98-76E0-4936-81C8-FD73A361EDBC}" destId="{13943339-36FD-4E32-B934-3D7AD4DE2914}" srcOrd="0" destOrd="0" presId="urn:microsoft.com/office/officeart/2005/8/layout/vList2"/>
    <dgm:cxn modelId="{6161EE7E-EB24-4C96-A665-686BBEE6E1D4}" type="presParOf" srcId="{D78E4B8F-4149-47B1-A9EF-448FC8AF2065}" destId="{F89D018A-DA59-4D4A-B68E-D6849A42B895}" srcOrd="0" destOrd="0" presId="urn:microsoft.com/office/officeart/2005/8/layout/vList2"/>
    <dgm:cxn modelId="{E5240933-1302-4349-A422-792CA189E1ED}" type="presParOf" srcId="{D78E4B8F-4149-47B1-A9EF-448FC8AF2065}" destId="{E14DF642-C1B1-4FBB-A0A4-CA2A2694F1DB}" srcOrd="1" destOrd="0" presId="urn:microsoft.com/office/officeart/2005/8/layout/vList2"/>
    <dgm:cxn modelId="{181E3186-2704-4387-AD20-F1913EBBC5B4}" type="presParOf" srcId="{D78E4B8F-4149-47B1-A9EF-448FC8AF2065}" destId="{D45505C4-EF90-453D-89EA-830D0C4DEFFC}" srcOrd="2" destOrd="0" presId="urn:microsoft.com/office/officeart/2005/8/layout/vList2"/>
    <dgm:cxn modelId="{C56E627A-CE5E-425E-A053-6A2803F46D34}" type="presParOf" srcId="{D78E4B8F-4149-47B1-A9EF-448FC8AF2065}" destId="{13943339-36FD-4E32-B934-3D7AD4DE29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A1CEA-EDA7-469D-97B0-E1106174A4F1}">
      <dsp:nvSpPr>
        <dsp:cNvPr id="0" name=""/>
        <dsp:cNvSpPr/>
      </dsp:nvSpPr>
      <dsp:spPr>
        <a:xfrm>
          <a:off x="39" y="207727"/>
          <a:ext cx="3806995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sz="27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39" y="207727"/>
        <a:ext cx="3806995" cy="777600"/>
      </dsp:txXfrm>
    </dsp:sp>
    <dsp:sp modelId="{CB7CA0C3-5174-4BF6-A50E-12806AD19BFE}">
      <dsp:nvSpPr>
        <dsp:cNvPr id="0" name=""/>
        <dsp:cNvSpPr/>
      </dsp:nvSpPr>
      <dsp:spPr>
        <a:xfrm>
          <a:off x="39" y="985327"/>
          <a:ext cx="3806995" cy="40647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網路行銷的道德與法律</a:t>
          </a:r>
          <a:endParaRPr lang="zh-TW" altLang="en-US" sz="27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智慧財產權相關法規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網路犯罪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結論</a:t>
          </a:r>
        </a:p>
      </dsp:txBody>
      <dsp:txXfrm>
        <a:off x="39" y="985327"/>
        <a:ext cx="3806995" cy="4064744"/>
      </dsp:txXfrm>
    </dsp:sp>
    <dsp:sp modelId="{250695A9-FC4C-4B3A-BBB1-01E6A70DD9B1}">
      <dsp:nvSpPr>
        <dsp:cNvPr id="0" name=""/>
        <dsp:cNvSpPr/>
      </dsp:nvSpPr>
      <dsp:spPr>
        <a:xfrm>
          <a:off x="4340014" y="207727"/>
          <a:ext cx="3806995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sz="27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4340014" y="207727"/>
        <a:ext cx="3806995" cy="777600"/>
      </dsp:txXfrm>
    </dsp:sp>
    <dsp:sp modelId="{A228CC51-C6BE-43B9-84F1-6FE1982F2811}">
      <dsp:nvSpPr>
        <dsp:cNvPr id="0" name=""/>
        <dsp:cNvSpPr/>
      </dsp:nvSpPr>
      <dsp:spPr>
        <a:xfrm>
          <a:off x="4340014" y="985327"/>
          <a:ext cx="3806995" cy="40647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網路行銷的道德</a:t>
          </a:r>
          <a:endParaRPr lang="zh-TW" altLang="en-US" sz="27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網路行銷的倫理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網路行銷的社會議題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隱私權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著作權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Comic Sans MS" pitchFamily="66" charset="0"/>
              <a:ea typeface="微軟正黑體" pitchFamily="34" charset="-120"/>
            </a:rPr>
            <a:t>智慧財產權</a:t>
          </a:r>
        </a:p>
      </dsp:txBody>
      <dsp:txXfrm>
        <a:off x="4340014" y="985327"/>
        <a:ext cx="3806995" cy="4064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D018A-DA59-4D4A-B68E-D6849A42B895}">
      <dsp:nvSpPr>
        <dsp:cNvPr id="0" name=""/>
        <dsp:cNvSpPr/>
      </dsp:nvSpPr>
      <dsp:spPr>
        <a:xfrm>
          <a:off x="0" y="228431"/>
          <a:ext cx="8147050" cy="9411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sz="3000" b="0" kern="1200" baseline="0" dirty="0" smtClean="0">
              <a:latin typeface="Comic Sans MS" pitchFamily="66" charset="0"/>
              <a:ea typeface="微軟正黑體" pitchFamily="34" charset="-120"/>
            </a:rPr>
            <a:t>透明與有效的保護</a:t>
          </a:r>
          <a:endParaRPr lang="zh-TW" sz="30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28431"/>
        <a:ext cx="8147050" cy="941118"/>
      </dsp:txXfrm>
    </dsp:sp>
    <dsp:sp modelId="{E14DF642-C1B1-4FBB-A0A4-CA2A2694F1DB}">
      <dsp:nvSpPr>
        <dsp:cNvPr id="0" name=""/>
        <dsp:cNvSpPr/>
      </dsp:nvSpPr>
      <dsp:spPr>
        <a:xfrm>
          <a:off x="0" y="1169550"/>
          <a:ext cx="814705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300" b="0" kern="1200" baseline="0" dirty="0" smtClean="0">
              <a:latin typeface="Comic Sans MS" pitchFamily="66" charset="0"/>
              <a:ea typeface="微軟正黑體" pitchFamily="34" charset="-120"/>
            </a:rPr>
            <a:t>這是指消費者在網路行銷與網路的世界裡，須受到跟實體環境或其他交易型態相同的保護，而不能有任何的差異。</a:t>
          </a:r>
          <a:endParaRPr lang="en-US" sz="23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1169550"/>
        <a:ext cx="8147050" cy="993600"/>
      </dsp:txXfrm>
    </dsp:sp>
    <dsp:sp modelId="{D45505C4-EF90-453D-89EA-830D0C4DEFFC}">
      <dsp:nvSpPr>
        <dsp:cNvPr id="0" name=""/>
        <dsp:cNvSpPr/>
      </dsp:nvSpPr>
      <dsp:spPr>
        <a:xfrm>
          <a:off x="0" y="2163150"/>
          <a:ext cx="8147050" cy="9411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sz="3000" b="0" kern="1200" baseline="0" dirty="0" smtClean="0">
              <a:latin typeface="Comic Sans MS" pitchFamily="66" charset="0"/>
              <a:ea typeface="微軟正黑體" pitchFamily="34" charset="-120"/>
            </a:rPr>
            <a:t>行銷活動的原則</a:t>
          </a:r>
          <a:endParaRPr lang="zh-TW" sz="30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163150"/>
        <a:ext cx="8147050" cy="941118"/>
      </dsp:txXfrm>
    </dsp:sp>
    <dsp:sp modelId="{13943339-36FD-4E32-B934-3D7AD4DE2914}">
      <dsp:nvSpPr>
        <dsp:cNvPr id="0" name=""/>
        <dsp:cNvSpPr/>
      </dsp:nvSpPr>
      <dsp:spPr>
        <a:xfrm>
          <a:off x="0" y="3104268"/>
          <a:ext cx="8147050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300" b="0" kern="1200" baseline="0" dirty="0" smtClean="0">
              <a:latin typeface="Comic Sans MS" pitchFamily="66" charset="0"/>
              <a:ea typeface="微軟正黑體" pitchFamily="34" charset="-120"/>
            </a:rPr>
            <a:t>企業經營者不得進行欺騙、誤導、詐欺或不公平之商業、廣告及行銷活動，須明確揭露產品的資訊與訂立交易時所需的各項措施，像是商業、廣告與行銷活動，不能讓消費者遭受不合理與不公平的傷害。</a:t>
          </a:r>
          <a:endParaRPr lang="en-US" sz="23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3104268"/>
        <a:ext cx="8147050" cy="19251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D018A-DA59-4D4A-B68E-D6849A42B895}">
      <dsp:nvSpPr>
        <dsp:cNvPr id="0" name=""/>
        <dsp:cNvSpPr/>
      </dsp:nvSpPr>
      <dsp:spPr>
        <a:xfrm>
          <a:off x="0" y="35279"/>
          <a:ext cx="8147050" cy="10038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altLang="en-US" sz="3200" b="0" kern="1200" baseline="0" dirty="0" smtClean="0">
              <a:latin typeface="Comic Sans MS" pitchFamily="66" charset="0"/>
              <a:ea typeface="微軟正黑體" pitchFamily="34" charset="-120"/>
            </a:rPr>
            <a:t>網路資訊揭露原則</a:t>
          </a:r>
          <a:endParaRPr lang="zh-TW" sz="32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35279"/>
        <a:ext cx="8147050" cy="1003860"/>
      </dsp:txXfrm>
    </dsp:sp>
    <dsp:sp modelId="{E14DF642-C1B1-4FBB-A0A4-CA2A2694F1DB}">
      <dsp:nvSpPr>
        <dsp:cNvPr id="0" name=""/>
        <dsp:cNvSpPr/>
      </dsp:nvSpPr>
      <dsp:spPr>
        <a:xfrm>
          <a:off x="0" y="1039139"/>
          <a:ext cx="8147050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500" b="0" kern="1200" baseline="0" dirty="0" smtClean="0">
              <a:latin typeface="Comic Sans MS" pitchFamily="66" charset="0"/>
              <a:ea typeface="微軟正黑體" pitchFamily="34" charset="-120"/>
            </a:rPr>
            <a:t>提供資訊需要用淺顯易懂、明顯且容易取得、可讓消費者保存並充分告知交易的資訊，在網路上也需要提供完整的資訊，包括公司簡介、營業所在地、聯絡人的方式等</a:t>
          </a:r>
        </a:p>
      </dsp:txBody>
      <dsp:txXfrm>
        <a:off x="0" y="1039139"/>
        <a:ext cx="8147050" cy="2086560"/>
      </dsp:txXfrm>
    </dsp:sp>
    <dsp:sp modelId="{D45505C4-EF90-453D-89EA-830D0C4DEFFC}">
      <dsp:nvSpPr>
        <dsp:cNvPr id="0" name=""/>
        <dsp:cNvSpPr/>
      </dsp:nvSpPr>
      <dsp:spPr>
        <a:xfrm>
          <a:off x="0" y="3125700"/>
          <a:ext cx="8147050" cy="10038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altLang="en-US" sz="3200" b="0" kern="1200" baseline="0" dirty="0" smtClean="0">
              <a:latin typeface="Comic Sans MS" pitchFamily="66" charset="0"/>
              <a:ea typeface="微軟正黑體" pitchFamily="34" charset="-120"/>
            </a:rPr>
            <a:t>網路行銷契約規定</a:t>
          </a:r>
          <a:endParaRPr lang="zh-TW" sz="32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3125700"/>
        <a:ext cx="8147050" cy="1003860"/>
      </dsp:txXfrm>
    </dsp:sp>
    <dsp:sp modelId="{13943339-36FD-4E32-B934-3D7AD4DE2914}">
      <dsp:nvSpPr>
        <dsp:cNvPr id="0" name=""/>
        <dsp:cNvSpPr/>
      </dsp:nvSpPr>
      <dsp:spPr>
        <a:xfrm>
          <a:off x="0" y="4129560"/>
          <a:ext cx="8147050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500" b="0" kern="1200" baseline="0" dirty="0" smtClean="0">
              <a:latin typeface="Comic Sans MS" pitchFamily="66" charset="0"/>
              <a:ea typeface="微軟正黑體" pitchFamily="34" charset="-120"/>
            </a:rPr>
            <a:t>企業經營者要確保消費者能表示購買意願、確認交易條件與告知消費者收貨期限等。</a:t>
          </a:r>
        </a:p>
      </dsp:txBody>
      <dsp:txXfrm>
        <a:off x="0" y="4129560"/>
        <a:ext cx="8147050" cy="1092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D018A-DA59-4D4A-B68E-D6849A42B895}">
      <dsp:nvSpPr>
        <dsp:cNvPr id="0" name=""/>
        <dsp:cNvSpPr/>
      </dsp:nvSpPr>
      <dsp:spPr>
        <a:xfrm>
          <a:off x="0" y="228431"/>
          <a:ext cx="8147050" cy="9411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0" kern="1200" baseline="0" dirty="0" smtClean="0">
              <a:latin typeface="Comic Sans MS" pitchFamily="66" charset="0"/>
              <a:ea typeface="微軟正黑體" pitchFamily="34" charset="-120"/>
            </a:rPr>
            <a:t>5.</a:t>
          </a:r>
          <a:r>
            <a:rPr lang="zh-TW" altLang="zh-TW" sz="3000" b="0" kern="1200" baseline="0" dirty="0" smtClean="0">
              <a:latin typeface="Comic Sans MS" pitchFamily="66" charset="0"/>
              <a:ea typeface="微軟正黑體" pitchFamily="34" charset="-120"/>
            </a:rPr>
            <a:t>隱私權保護原則</a:t>
          </a:r>
          <a:endParaRPr lang="zh-TW" sz="30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28431"/>
        <a:ext cx="8147050" cy="941118"/>
      </dsp:txXfrm>
    </dsp:sp>
    <dsp:sp modelId="{E14DF642-C1B1-4FBB-A0A4-CA2A2694F1DB}">
      <dsp:nvSpPr>
        <dsp:cNvPr id="0" name=""/>
        <dsp:cNvSpPr/>
      </dsp:nvSpPr>
      <dsp:spPr>
        <a:xfrm>
          <a:off x="0" y="1169549"/>
          <a:ext cx="8147050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2300" b="0" kern="1200" baseline="0" dirty="0" smtClean="0">
              <a:latin typeface="Comic Sans MS" pitchFamily="66" charset="0"/>
              <a:ea typeface="微軟正黑體" pitchFamily="34" charset="-120"/>
            </a:rPr>
            <a:t>要確保消費者的隱私權，在蒐集資料前須明白告知隱私權保護政策、蒐集的內容與使用目的，使用時不得逾越此使用目的，消費者保有增刪與修正的權力。</a:t>
          </a:r>
        </a:p>
      </dsp:txBody>
      <dsp:txXfrm>
        <a:off x="0" y="1169549"/>
        <a:ext cx="8147050" cy="1459350"/>
      </dsp:txXfrm>
    </dsp:sp>
    <dsp:sp modelId="{D45505C4-EF90-453D-89EA-830D0C4DEFFC}">
      <dsp:nvSpPr>
        <dsp:cNvPr id="0" name=""/>
        <dsp:cNvSpPr/>
      </dsp:nvSpPr>
      <dsp:spPr>
        <a:xfrm>
          <a:off x="0" y="2628900"/>
          <a:ext cx="8147050" cy="9411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0" kern="1200" baseline="0" dirty="0" smtClean="0">
              <a:latin typeface="Comic Sans MS" pitchFamily="66" charset="0"/>
              <a:ea typeface="微軟正黑體" pitchFamily="34" charset="-120"/>
            </a:rPr>
            <a:t>6.</a:t>
          </a:r>
          <a:r>
            <a:rPr lang="zh-TW" altLang="zh-TW" sz="3000" b="0" kern="1200" baseline="0" dirty="0" smtClean="0">
              <a:latin typeface="Comic Sans MS" pitchFamily="66" charset="0"/>
              <a:ea typeface="微軟正黑體" pitchFamily="34" charset="-120"/>
            </a:rPr>
            <a:t>交易安全原則</a:t>
          </a:r>
          <a:endParaRPr lang="zh-TW" sz="30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628900"/>
        <a:ext cx="8147050" cy="941118"/>
      </dsp:txXfrm>
    </dsp:sp>
    <dsp:sp modelId="{13943339-36FD-4E32-B934-3D7AD4DE2914}">
      <dsp:nvSpPr>
        <dsp:cNvPr id="0" name=""/>
        <dsp:cNvSpPr/>
      </dsp:nvSpPr>
      <dsp:spPr>
        <a:xfrm>
          <a:off x="0" y="3570018"/>
          <a:ext cx="8147050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2300" b="0" kern="1200" baseline="0" dirty="0" smtClean="0">
              <a:latin typeface="Comic Sans MS" pitchFamily="66" charset="0"/>
              <a:ea typeface="微軟正黑體" pitchFamily="34" charset="-120"/>
            </a:rPr>
            <a:t>經營者要確保交易安全，像是資料在網路上的傳遞和取得的個人付款資料等，同時，要鼓勵消費者以安全的方式來提供個人機密資料，經營者也要保持與提升交易安全等級。</a:t>
          </a:r>
        </a:p>
      </dsp:txBody>
      <dsp:txXfrm>
        <a:off x="0" y="3570018"/>
        <a:ext cx="8147050" cy="14593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D018A-DA59-4D4A-B68E-D6849A42B895}">
      <dsp:nvSpPr>
        <dsp:cNvPr id="0" name=""/>
        <dsp:cNvSpPr/>
      </dsp:nvSpPr>
      <dsp:spPr>
        <a:xfrm>
          <a:off x="0" y="35279"/>
          <a:ext cx="8147050" cy="10038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baseline="0" dirty="0" smtClean="0">
              <a:latin typeface="Comic Sans MS" pitchFamily="66" charset="0"/>
              <a:ea typeface="微軟正黑體" pitchFamily="34" charset="-120"/>
            </a:rPr>
            <a:t>7.</a:t>
          </a:r>
          <a:r>
            <a:rPr lang="zh-TW" altLang="zh-TW" sz="3200" b="0" kern="1200" baseline="0" dirty="0" smtClean="0">
              <a:latin typeface="Comic Sans MS" pitchFamily="66" charset="0"/>
              <a:ea typeface="微軟正黑體" pitchFamily="34" charset="-120"/>
            </a:rPr>
            <a:t>付款原則</a:t>
          </a:r>
          <a:endParaRPr lang="zh-TW" sz="32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35279"/>
        <a:ext cx="8147050" cy="1003860"/>
      </dsp:txXfrm>
    </dsp:sp>
    <dsp:sp modelId="{E14DF642-C1B1-4FBB-A0A4-CA2A2694F1DB}">
      <dsp:nvSpPr>
        <dsp:cNvPr id="0" name=""/>
        <dsp:cNvSpPr/>
      </dsp:nvSpPr>
      <dsp:spPr>
        <a:xfrm>
          <a:off x="0" y="1039139"/>
          <a:ext cx="8147050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2500" b="0" kern="1200" baseline="0" dirty="0" smtClean="0">
              <a:latin typeface="Comic Sans MS" pitchFamily="66" charset="0"/>
              <a:ea typeface="微軟正黑體" pitchFamily="34" charset="-120"/>
            </a:rPr>
            <a:t>安全的付款機制為基本條件，延伸可提供下列的付款資訊，包括付款方式的選擇、安全性、使用的方式、消費者在鑑賞期退貨時經營者要全額退費等。</a:t>
          </a:r>
        </a:p>
      </dsp:txBody>
      <dsp:txXfrm>
        <a:off x="0" y="1039139"/>
        <a:ext cx="8147050" cy="1589760"/>
      </dsp:txXfrm>
    </dsp:sp>
    <dsp:sp modelId="{D45505C4-EF90-453D-89EA-830D0C4DEFFC}">
      <dsp:nvSpPr>
        <dsp:cNvPr id="0" name=""/>
        <dsp:cNvSpPr/>
      </dsp:nvSpPr>
      <dsp:spPr>
        <a:xfrm>
          <a:off x="0" y="2628900"/>
          <a:ext cx="8147050" cy="10038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kern="1200" baseline="0" dirty="0" smtClean="0">
              <a:latin typeface="Comic Sans MS" pitchFamily="66" charset="0"/>
              <a:ea typeface="微軟正黑體" pitchFamily="34" charset="-120"/>
            </a:rPr>
            <a:t>8.</a:t>
          </a:r>
          <a:r>
            <a:rPr lang="zh-TW" altLang="zh-TW" sz="3200" b="0" kern="1200" baseline="0" dirty="0" smtClean="0">
              <a:latin typeface="Comic Sans MS" pitchFamily="66" charset="0"/>
              <a:ea typeface="微軟正黑體" pitchFamily="34" charset="-120"/>
            </a:rPr>
            <a:t>消費爭議處理原則</a:t>
          </a:r>
          <a:endParaRPr lang="zh-TW" sz="32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628900"/>
        <a:ext cx="8147050" cy="1003860"/>
      </dsp:txXfrm>
    </dsp:sp>
    <dsp:sp modelId="{13943339-36FD-4E32-B934-3D7AD4DE2914}">
      <dsp:nvSpPr>
        <dsp:cNvPr id="0" name=""/>
        <dsp:cNvSpPr/>
      </dsp:nvSpPr>
      <dsp:spPr>
        <a:xfrm>
          <a:off x="0" y="3632760"/>
          <a:ext cx="8147050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2500" b="0" kern="1200" baseline="0" dirty="0" smtClean="0">
              <a:latin typeface="Comic Sans MS" pitchFamily="66" charset="0"/>
              <a:ea typeface="微軟正黑體" pitchFamily="34" charset="-120"/>
            </a:rPr>
            <a:t>企業內部要設立申訴處理機制，快速、免費與合理的回應消費者的申訴，若有必要，應設立具獨立性、透過網路來進行的公正第三者。</a:t>
          </a:r>
        </a:p>
      </dsp:txBody>
      <dsp:txXfrm>
        <a:off x="0" y="3632760"/>
        <a:ext cx="8147050" cy="1589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1C8E-1B55-4A42-BBAB-DD36E01F151E}" type="datetimeFigureOut">
              <a:rPr lang="zh-TW" altLang="en-US" smtClean="0"/>
              <a:pPr/>
              <a:t>2015/4/27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D22F-5C51-4EE9-B183-E01CCDD29B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 cstate="print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052736"/>
            <a:ext cx="9144000" cy="2232248"/>
          </a:xfrm>
          <a:gradFill>
            <a:gsLst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defRPr sz="5400" b="1" cap="none" spc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3933056"/>
            <a:ext cx="9144000" cy="1012627"/>
          </a:xfrm>
          <a:noFill/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pic>
        <p:nvPicPr>
          <p:cNvPr id="5" name="圖片 4" descr="網路行銷CEO二版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45224"/>
            <a:ext cx="3630857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 descr="logo-彩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949280"/>
            <a:ext cx="1664208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8E5C6-22C7-4AC6-BD58-CF6DC3CE9F1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68D8A-8F83-44D1-8620-0188EA9C0FE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6695256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172200" y="6521450"/>
            <a:ext cx="27432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429000" y="6521450"/>
            <a:ext cx="2133600" cy="263525"/>
          </a:xfrm>
        </p:spPr>
        <p:txBody>
          <a:bodyPr/>
          <a:lstStyle>
            <a:lvl1pPr>
              <a:defRPr/>
            </a:lvl1pPr>
          </a:lstStyle>
          <a:p>
            <a:fld id="{E234BF0B-541C-4B24-BC8F-18B3522073A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>
          <a:xfrm>
            <a:off x="304800" y="6521450"/>
            <a:ext cx="27432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43000"/>
            <a:ext cx="8147248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EC8BA-62D7-46A7-9980-A77EEE976E4E}" type="slidenum">
              <a:rPr lang="en-US" altLang="zh-TW" smtClean="0"/>
              <a:pPr/>
              <a:t>‹#›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A3E7A-87E7-4C97-AD20-DE42A8C59E8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8824F-3647-4D17-AED6-3EF5BC0FAA9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C9131-9FE9-4630-85FD-BB8C07B7F0C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2C2A6-B111-49CD-ABB5-5118BF4D06E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97641-FBCB-450C-BDA2-E4C0C71CFE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A593C-E8AD-4503-9E99-7811709683B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51537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96591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7204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15312-8402-4E4D-BCA3-1AA4471A3E6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1101" name="Object 77"/>
          <p:cNvGraphicFramePr>
            <a:graphicFrameLocks noChangeAspect="1"/>
          </p:cNvGraphicFramePr>
          <p:nvPr/>
        </p:nvGraphicFramePr>
        <p:xfrm>
          <a:off x="0" y="6553200"/>
          <a:ext cx="9144000" cy="304800"/>
        </p:xfrm>
        <a:graphic>
          <a:graphicData uri="http://schemas.openxmlformats.org/presentationml/2006/ole">
            <p:oleObj spid="_x0000_s2050" name="Image" r:id="rId16" imgW="6273016" imgH="304547" progId="">
              <p:embed/>
            </p:oleObj>
          </a:graphicData>
        </a:graphic>
      </p:graphicFrame>
      <p:sp>
        <p:nvSpPr>
          <p:cNvPr id="1102" name="Rectangle 78"/>
          <p:cNvSpPr>
            <a:spLocks noChangeArrowheads="1"/>
          </p:cNvSpPr>
          <p:nvPr/>
        </p:nvSpPr>
        <p:spPr bwMode="lt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72200" y="6525344"/>
            <a:ext cx="2743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429000" y="6525344"/>
            <a:ext cx="2133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charset="-120"/>
              </a:defRPr>
            </a:lvl1pPr>
          </a:lstStyle>
          <a:p>
            <a:fld id="{105256C5-925F-4E24-AE16-9C99A431B1D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67544" y="0"/>
            <a:ext cx="669525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25344"/>
            <a:ext cx="2743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pic>
        <p:nvPicPr>
          <p:cNvPr id="11" name="圖片 10" descr="書名2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AE6C3"/>
              </a:clrFrom>
              <a:clrTo>
                <a:srgbClr val="FAE6C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45506" y="0"/>
            <a:ext cx="2398494" cy="99708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ct val="0"/>
        </a:spcAft>
        <a:buClr>
          <a:schemeClr val="hlink"/>
        </a:buClr>
        <a:buFontTx/>
        <a:buBlip>
          <a:blip r:embed="rId18"/>
        </a:buBlip>
        <a:defRPr sz="2800" b="0" baseline="0">
          <a:solidFill>
            <a:schemeClr val="accent4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Tx/>
        <a:buBlip>
          <a:blip r:embed="rId19"/>
        </a:buBlip>
        <a:defRPr sz="24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2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1000"/>
        </a:spcBef>
        <a:spcAft>
          <a:spcPct val="0"/>
        </a:spcAft>
        <a:buChar char="–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1000"/>
        </a:spcBef>
        <a:spcAft>
          <a:spcPct val="0"/>
        </a:spcAft>
        <a:buChar char="»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com/zh_TW/downloa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net.com.tw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ettings?tab=securit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s.com/tw/Tablets_Mobile/PadFone_Infinity_Lit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cert.org.tw/prog/index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n-cert.nat.gov.tw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hoscall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intl/zh-TW/privac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章 網路行銷的法律與道德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資訊技術之道德議題</a:t>
            </a:r>
            <a:endParaRPr lang="zh-TW" alt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30" t="11089" r="32329" b="22070"/>
          <a:stretch/>
        </p:blipFill>
        <p:spPr bwMode="auto">
          <a:xfrm>
            <a:off x="1115616" y="1196752"/>
            <a:ext cx="7012696" cy="46941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10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691680" y="6011996"/>
            <a:ext cx="562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4-4</a:t>
            </a:r>
            <a:r>
              <a:rPr lang="zh-TW" altLang="en-US" dirty="0" smtClean="0"/>
              <a:t>　</a:t>
            </a:r>
            <a:r>
              <a:rPr lang="en-US" altLang="zh-TW" dirty="0" smtClean="0"/>
              <a:t>Java </a:t>
            </a:r>
            <a:r>
              <a:rPr lang="zh-TW" altLang="en-US" dirty="0" smtClean="0"/>
              <a:t>下載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http://java.com/zh_TW/download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20957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(5/6)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資訊技術之道德議題</a:t>
            </a:r>
            <a:endParaRPr lang="zh-TW" altLang="en-US" dirty="0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3" t="19355" r="27228" b="35484"/>
          <a:stretch/>
        </p:blipFill>
        <p:spPr bwMode="auto">
          <a:xfrm>
            <a:off x="971600" y="1772816"/>
            <a:ext cx="7300426" cy="33036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11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75656" y="5229200"/>
            <a:ext cx="639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4-5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蒐集資料詢問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https://www.facebook.com/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920957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(6/6)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facebook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遊戲的資料蒐集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相信各位讀者現在幾乎都有 </a:t>
            </a:r>
            <a:r>
              <a:rPr lang="en-US" altLang="zh-TW" dirty="0" err="1" smtClean="0"/>
              <a:t>facebook</a:t>
            </a:r>
            <a:r>
              <a:rPr lang="zh-TW" altLang="en-US" dirty="0" smtClean="0"/>
              <a:t> 帳號，這不但可以提供我們跟朋友溝通的管道，還能玩許多遊戲。在玩遊戲時，往往都會跳出一個視窗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允許該遊戲取得自己的資料，包括跟朋友互動、朋友群或是推薦朋友才能夠進入遊戲的頁面，當我們點選確定之後，該遊戲商就可以持續存取我們在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上的資料。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想一想：為什麼要提供個人資料才能玩遊戲？這樣，我們的資料不就被攤在陽光下了嗎？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12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網路行銷消費者保護綱領</a:t>
            </a:r>
            <a:endParaRPr lang="zh-TW" altLang="en-US" dirty="0"/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13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868144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網路行銷消費者保護綱領</a:t>
            </a:r>
            <a:endParaRPr lang="zh-TW" altLang="en-US" dirty="0"/>
          </a:p>
        </p:txBody>
      </p:sp>
      <p:graphicFrame>
        <p:nvGraphicFramePr>
          <p:cNvPr id="13" name="內容版面配置區 17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14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868144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網路資訊揭露原則</a:t>
            </a:r>
            <a:r>
              <a:rPr lang="en-US" altLang="zh-TW" dirty="0" smtClean="0"/>
              <a:t>-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4" t="7459" r="17026" b="11133"/>
          <a:stretch/>
        </p:blipFill>
        <p:spPr>
          <a:xfrm>
            <a:off x="1078472" y="1143000"/>
            <a:ext cx="7240214" cy="4878288"/>
          </a:xfrm>
          <a:ln>
            <a:solidFill>
              <a:schemeClr val="accent1"/>
            </a:solidFill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15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503899" y="6093296"/>
            <a:ext cx="609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4-6</a:t>
            </a:r>
            <a:r>
              <a:rPr lang="zh-TW" altLang="en-US" dirty="0" smtClean="0"/>
              <a:t>　</a:t>
            </a:r>
            <a:r>
              <a:rPr lang="en-US" altLang="zh-TW" dirty="0" smtClean="0"/>
              <a:t>7nET </a:t>
            </a:r>
            <a:r>
              <a:rPr lang="zh-TW" altLang="en-US" dirty="0" smtClean="0"/>
              <a:t>統一超商購物中心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http://www.7net.com.tw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 bwMode="auto">
          <a:xfrm>
            <a:off x="2411760" y="4941168"/>
            <a:ext cx="5904656" cy="1080120"/>
          </a:xfrm>
          <a:prstGeom prst="rect">
            <a:avLst/>
          </a:prstGeom>
          <a:noFill/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網路行銷消費者保護綱領</a:t>
            </a:r>
            <a:endParaRPr lang="zh-TW" altLang="en-US" dirty="0"/>
          </a:p>
        </p:txBody>
      </p:sp>
      <p:graphicFrame>
        <p:nvGraphicFramePr>
          <p:cNvPr id="13" name="內容版面配置區 17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16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868144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交易安全原則</a:t>
            </a:r>
            <a:r>
              <a:rPr lang="en-US" altLang="zh-TW" dirty="0" smtClean="0"/>
              <a:t>-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8" t="16331" r="9205" b="33065"/>
          <a:stretch/>
        </p:blipFill>
        <p:spPr bwMode="auto">
          <a:xfrm>
            <a:off x="539552" y="1628800"/>
            <a:ext cx="8147050" cy="27559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17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2195736" y="2276872"/>
            <a:ext cx="6480720" cy="36004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27784" y="4509120"/>
            <a:ext cx="514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4-7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安全模式設定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http://www.facebook.com/settings?tab=security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網路行銷消費者保護綱領</a:t>
            </a:r>
            <a:endParaRPr lang="zh-TW" altLang="en-US" dirty="0"/>
          </a:p>
        </p:txBody>
      </p:sp>
      <p:graphicFrame>
        <p:nvGraphicFramePr>
          <p:cNvPr id="13" name="內容版面配置區 17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18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868144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網路個人資料保護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2012 </a:t>
            </a:r>
            <a:r>
              <a:rPr lang="zh-TW" altLang="en-US" dirty="0" smtClean="0"/>
              <a:t>年政府頒訂新版的個資法，適用對象包括自然人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一般大眾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、法人 </a:t>
            </a:r>
            <a:r>
              <a:rPr lang="en-US" altLang="zh-TW" dirty="0" smtClean="0"/>
              <a:t>(</a:t>
            </a:r>
            <a:r>
              <a:rPr lang="zh-TW" altLang="en-US" dirty="0" smtClean="0"/>
              <a:t>企業</a:t>
            </a:r>
            <a:r>
              <a:rPr lang="en-US" altLang="zh-TW" dirty="0" smtClean="0"/>
              <a:t>) </a:t>
            </a:r>
            <a:r>
              <a:rPr lang="zh-TW" altLang="en-US" dirty="0" smtClean="0"/>
              <a:t>或其他三人以上的團體，明確制定出在網路上進行人肉搜索、相簿、購物、詐騙等行為規範。像是人肉搜索的部分，網友會因為群情激憤而產生搜索的行為，特別是之前惡意阻擋救護車的蕭姓台大研究生，在網友於各大論壇發動人肉搜索下，其姓名、學校、家人的資料都一一曝光，甚至還被製作成懶人包的形式在論壇上進行傳遞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只要是當事人主動在網路上公開的個人資料，使用時就沒有觸犯個資法的問題，但如果沒有的話，就連辛苦將資料製成懶人包的網友，都有觸法的疑慮。同樣的，當我們拍照時不小心拍到路人而放置在網路上，只要沒有特別標註該人物的個人資料就不會有太大的問題。此外，我們將照片上傳到部落格與網路相簿時，若他人要使用的話，也必須取得我們的書面同意才能使用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19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51920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本章將介紹網路行銷倫理與社會議題，包括網路行銷道德與法律、智慧財產權相關法規與網路犯罪等三個部分，藉此對網路行銷在倫理與社會議題上能有更深一層的認知。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17762" name="Picture 2" descr="https://sp.yimg.com/ib/th?id=HN.608035522603190326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99" y="3140968"/>
            <a:ext cx="401460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/>
              <a:t>網路個人資料保護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就連畢業時製作的畢業紀念冊，若你將它交給補習班或其他人士來做為招生之用，不管你有沒有收錢，都已經觸犯個資法。不管是透過何種方式，只要對個人造成實質損害時，就可以訴諸法律行動來求償，同時也可以針對外洩的網站進行提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最後，在詐騙行為方面，由於台灣的網路購物非常方便，我們購物時會填入自己的個人資料，此時資料可能會因為自己的電腦被置入木馬程式、網站被駭客入侵等因素而外洩，使得購物者接到詐騙集團的電話而造成不便，這也是違反個人資料保護法的行為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想一想：</a:t>
            </a:r>
            <a:r>
              <a:rPr lang="zh-TW" altLang="en-US" dirty="0" smtClean="0"/>
              <a:t>個人資料保護法符合網路行銷消費者保護綱領的哪些原則？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20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51920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智慧財產權相關法規</a:t>
            </a:r>
            <a:endParaRPr lang="zh-TW" altLang="en-US" dirty="0"/>
          </a:p>
        </p:txBody>
      </p:sp>
      <p:pic>
        <p:nvPicPr>
          <p:cNvPr id="1146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700808"/>
            <a:ext cx="8147050" cy="24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21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著作權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根據網路行銷法制環境網站上公告，著作是指文學、科學、藝術或其他學術範圍之創作，著作人指創作著作之人，而著作權則為因著作完成所生之著作人格權及著作財產權</a:t>
            </a:r>
            <a:r>
              <a:rPr lang="zh-TW" altLang="en-US" b="1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22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8" t="15726" r="8865" b="13281"/>
          <a:stretch/>
        </p:blipFill>
        <p:spPr bwMode="auto">
          <a:xfrm>
            <a:off x="1259632" y="2935123"/>
            <a:ext cx="6833318" cy="323018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475656" y="6156012"/>
            <a:ext cx="673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4-8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的粉絲團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http://www.facebook.com/pages/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YouTube </a:t>
            </a:r>
            <a:r>
              <a:rPr lang="zh-TW" altLang="en-US" b="1" dirty="0" smtClean="0"/>
              <a:t>的影片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在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可搜尋到許多廣告、</a:t>
            </a:r>
            <a:r>
              <a:rPr lang="en-US" altLang="zh-TW" dirty="0" smtClean="0"/>
              <a:t>MV</a:t>
            </a:r>
            <a:r>
              <a:rPr lang="zh-TW" altLang="en-US" dirty="0" smtClean="0"/>
              <a:t>或是電視影集的影片，這些很多都不是原作者上傳，而是由網友觀看並儲存後，將影片上傳到自己設立的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帳號中，通常都沒有取得著作財產權人的授權，有侵犯著作權的疑慮。</a:t>
            </a:r>
          </a:p>
          <a:p>
            <a:pPr lvl="1"/>
            <a:r>
              <a:rPr lang="zh-TW" altLang="en-US" dirty="0" smtClean="0"/>
              <a:t>想一想：如果自己拍攝的影片上傳到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後被大量轉發，你有何感覺？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23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pic>
        <p:nvPicPr>
          <p:cNvPr id="164868" name="Picture 4" descr="https://sp.yimg.com/ib/th?id=HN.608004925255254563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40" b="12641"/>
          <a:stretch>
            <a:fillRect/>
          </a:stretch>
        </p:blipFill>
        <p:spPr bwMode="auto">
          <a:xfrm>
            <a:off x="4716016" y="1124744"/>
            <a:ext cx="285750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專利權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這是保障自己所開發出來的發明、新型、新式樣等項目，他人不能因新用途而再去申請專利或是著作權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24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2" cstate="print"/>
          <a:srcRect l="17580" t="9325" r="19350" b="28938"/>
          <a:stretch>
            <a:fillRect/>
          </a:stretch>
        </p:blipFill>
        <p:spPr bwMode="auto">
          <a:xfrm>
            <a:off x="1547664" y="2629821"/>
            <a:ext cx="5767121" cy="31754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547664" y="5805264"/>
            <a:ext cx="6712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4-9</a:t>
            </a:r>
            <a:r>
              <a:rPr lang="zh-TW" altLang="en-US" dirty="0" smtClean="0"/>
              <a:t>　華碩 </a:t>
            </a:r>
            <a:r>
              <a:rPr lang="en-US" altLang="zh-TW" dirty="0" err="1" smtClean="0"/>
              <a:t>PadFone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http://www.asus.com/tw/Tablets_Mobile/PadFone_Infinity_Lite/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5577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專利權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專利權偏向無形的設計與知識，其具有以下的特點：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獨佔性</a:t>
            </a:r>
          </a:p>
          <a:p>
            <a:pPr lvl="1"/>
            <a:r>
              <a:rPr lang="zh-TW" altLang="en-US" dirty="0" smtClean="0"/>
              <a:t>專利權的擁有者享有該專利的單一製造、使用、生產與銷售等權利，若未經專利權擁有者的同意就製造、使用、生產與銷售，就會觸犯專利權。</a:t>
            </a:r>
            <a:endParaRPr lang="en-US" altLang="zh-TW" dirty="0" smtClean="0"/>
          </a:p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國家性</a:t>
            </a:r>
          </a:p>
          <a:p>
            <a:pPr lvl="1"/>
            <a:r>
              <a:rPr lang="zh-TW" altLang="en-US" dirty="0" smtClean="0"/>
              <a:t>這是指專利權限於該國所頒發的專利法規，僅在該國境內有效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25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5577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專利權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期間性</a:t>
            </a:r>
          </a:p>
          <a:p>
            <a:pPr lvl="1"/>
            <a:r>
              <a:rPr lang="zh-TW" altLang="en-US" dirty="0" smtClean="0"/>
              <a:t>專利權人享有的專利權有時間上的限制，當期限期滿時，就不再具有製造、使用、生產與銷售的專屬權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專利權保護的範圍並不是無限的，下列的情況並不列入保護的範圍：</a:t>
            </a:r>
          </a:p>
          <a:p>
            <a:pPr lvl="1">
              <a:buNone/>
            </a:pPr>
            <a:r>
              <a:rPr lang="en-US" altLang="zh-TW" dirty="0" smtClean="0"/>
              <a:t>(1) </a:t>
            </a:r>
            <a:r>
              <a:rPr lang="zh-TW" altLang="en-US" dirty="0" smtClean="0"/>
              <a:t>教學、研究或其他非營利使用。</a:t>
            </a:r>
          </a:p>
          <a:p>
            <a:pPr lvl="1">
              <a:buNone/>
            </a:pPr>
            <a:r>
              <a:rPr lang="en-US" altLang="zh-TW" dirty="0" smtClean="0"/>
              <a:t>(2) </a:t>
            </a:r>
            <a:r>
              <a:rPr lang="zh-TW" altLang="en-US" dirty="0" smtClean="0"/>
              <a:t>申請前已經在使用的產品或設計。</a:t>
            </a:r>
          </a:p>
          <a:p>
            <a:pPr marL="901700" lvl="1" indent="-444500">
              <a:buNone/>
            </a:pPr>
            <a:r>
              <a:rPr lang="en-US" altLang="zh-TW" dirty="0" smtClean="0"/>
              <a:t>(3) </a:t>
            </a:r>
            <a:r>
              <a:rPr lang="zh-TW" altLang="en-US" dirty="0" smtClean="0"/>
              <a:t>受到專利人的授權，同意該專利所延伸出的物品或設計。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26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2" name="文字方塊 11"/>
          <p:cNvSpPr txBox="1"/>
          <p:nvPr/>
        </p:nvSpPr>
        <p:spPr>
          <a:xfrm>
            <a:off x="255577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專利訴訟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近幾年來，</a:t>
            </a:r>
            <a:r>
              <a:rPr lang="en-US" altLang="zh-TW" dirty="0" smtClean="0"/>
              <a:t>HTC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Apple </a:t>
            </a:r>
            <a:r>
              <a:rPr lang="zh-TW" altLang="en-US" dirty="0" smtClean="0"/>
              <a:t>在專利權上互提訴訟，針對各自手機所使用的技術，爭奪專屬的專利使用權，進而封鎖對方手機在不同市場、國家的銷售權力，以提高自己的競爭力，且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也在 </a:t>
            </a:r>
            <a:r>
              <a:rPr lang="en-US" altLang="zh-TW" dirty="0" smtClean="0"/>
              <a:t>2011 </a:t>
            </a:r>
            <a:r>
              <a:rPr lang="zh-TW" altLang="en-US" dirty="0" smtClean="0"/>
              <a:t>年年底宣布支持 </a:t>
            </a:r>
            <a:r>
              <a:rPr lang="en-US" altLang="zh-TW" dirty="0" smtClean="0"/>
              <a:t>HTC </a:t>
            </a:r>
            <a:r>
              <a:rPr lang="zh-TW" altLang="en-US" dirty="0" smtClean="0"/>
              <a:t>對 </a:t>
            </a:r>
            <a:r>
              <a:rPr lang="en-US" altLang="zh-TW" dirty="0" smtClean="0"/>
              <a:t>Apple </a:t>
            </a:r>
            <a:r>
              <a:rPr lang="zh-TW" altLang="en-US" dirty="0" smtClean="0"/>
              <a:t>提訴。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27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pic>
        <p:nvPicPr>
          <p:cNvPr id="161796" name="Picture 4" descr="https://sp.yimg.com/ib/th?id=HN.608027856089254937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861048"/>
            <a:ext cx="2857500" cy="2143125"/>
          </a:xfrm>
          <a:prstGeom prst="rect">
            <a:avLst/>
          </a:prstGeom>
          <a:noFill/>
        </p:spPr>
      </p:pic>
      <p:pic>
        <p:nvPicPr>
          <p:cNvPr id="161798" name="Picture 6" descr="Vers un HTC One + ?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861048"/>
            <a:ext cx="28575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商標權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用於讓消費者可辨明企業、產品或服務的不同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由於商標是商品的標誌，可和其他商品進行區分，具有商品來源的辨識、象徵與獨特性等特性，例如只要在產品放上一顆蘋果的標誌，大家就知道這是蘋果電腦出產的產品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28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pic>
        <p:nvPicPr>
          <p:cNvPr id="160770" name="Picture 2" descr="https://sp.yimg.com/ib/th?id=HN.608030364345568211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933056"/>
            <a:ext cx="1767542" cy="22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iWatch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商標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en-US" altLang="zh-TW" dirty="0" smtClean="0"/>
              <a:t>Apple </a:t>
            </a:r>
            <a:r>
              <a:rPr lang="zh-TW" altLang="en-US" dirty="0" smtClean="0"/>
              <a:t>電腦在 </a:t>
            </a:r>
            <a:r>
              <a:rPr lang="en-US" altLang="zh-TW" dirty="0" smtClean="0"/>
              <a:t>2013 </a:t>
            </a:r>
            <a:r>
              <a:rPr lang="zh-TW" altLang="en-US" dirty="0" smtClean="0"/>
              <a:t>年開始在全世界各國註冊 </a:t>
            </a:r>
            <a:r>
              <a:rPr lang="en-US" altLang="zh-TW" dirty="0" err="1" smtClean="0"/>
              <a:t>iWatch</a:t>
            </a:r>
            <a:r>
              <a:rPr lang="en-US" altLang="zh-TW" dirty="0" smtClean="0"/>
              <a:t> </a:t>
            </a:r>
            <a:r>
              <a:rPr lang="zh-TW" altLang="en-US" dirty="0" smtClean="0"/>
              <a:t>商標，服務範圍延伸到珠寶、鐘錶等類別，涵蓋到 </a:t>
            </a:r>
            <a:r>
              <a:rPr lang="en-US" altLang="zh-TW" dirty="0" smtClean="0"/>
              <a:t>Class 14 </a:t>
            </a:r>
            <a:r>
              <a:rPr lang="zh-TW" altLang="en-US" dirty="0" smtClean="0"/>
              <a:t>的產品類，也就是貴金屬、寶石與相關材料製作出的產品，替未來要推出的穿戴式裝置進行布局。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29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pic>
        <p:nvPicPr>
          <p:cNvPr id="159746" name="Picture 2" descr="https://sp.yimg.com/ib/th?id=HN.608032838241814732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340768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網路行銷的法律與道德</a:t>
            </a:r>
            <a:endParaRPr lang="zh-TW" altLang="en-US" dirty="0"/>
          </a:p>
        </p:txBody>
      </p:sp>
      <p:graphicFrame>
        <p:nvGraphicFramePr>
          <p:cNvPr id="7" name="內容版面配置區 11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網域名稱權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網域是指由字母或數字所排列而成，用以指出資料所在的路徑或位置，進而讓使用者得以分辨該網頁和其他網頁的差異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網路蟑螂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</a:rPr>
              <a:t>Cybersquatting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/>
              <a:t>，其作法都是先註冊跟某網域雷同的字當作自己的網域，然後再用超過原價千倍、萬倍的價格進行轉售，造成網域名稱使用上的問題。</a:t>
            </a:r>
            <a:endParaRPr lang="en-US" altLang="zh-TW" dirty="0" smtClean="0"/>
          </a:p>
          <a:p>
            <a:r>
              <a:rPr lang="zh-TW" altLang="en-US" dirty="0" smtClean="0"/>
              <a:t>網址的超連結也是網域名稱須注意的項目。有些網站會故意設計跟知名網站名稱相似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30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43000"/>
            <a:ext cx="5472608" cy="5257800"/>
          </a:xfrm>
        </p:spPr>
        <p:txBody>
          <a:bodyPr/>
          <a:lstStyle/>
          <a:p>
            <a:r>
              <a:rPr lang="zh-TW" altLang="en-US" b="1" dirty="0" smtClean="0"/>
              <a:t>特殊網域</a:t>
            </a:r>
            <a:endParaRPr lang="en-US" altLang="zh-TW" b="1" dirty="0" smtClean="0"/>
          </a:p>
          <a:p>
            <a:endParaRPr lang="en-US" altLang="zh-TW" dirty="0" smtClean="0"/>
          </a:p>
          <a:p>
            <a:pPr lvl="1"/>
            <a:r>
              <a:rPr lang="zh-TW" altLang="en-US" dirty="0" smtClean="0"/>
              <a:t>網域的名稱已經不限於 </a:t>
            </a:r>
            <a:r>
              <a:rPr lang="en-US" altLang="zh-TW" dirty="0" smtClean="0"/>
              <a:t>.com </a:t>
            </a:r>
            <a:r>
              <a:rPr lang="zh-TW" altLang="en-US" dirty="0" smtClean="0"/>
              <a:t>或其他傳統的名稱，現在中文、地名也都可以成為網域名稱，像是在 </a:t>
            </a:r>
            <a:r>
              <a:rPr lang="en-US" altLang="zh-TW" dirty="0" smtClean="0"/>
              <a:t>2013 </a:t>
            </a:r>
            <a:r>
              <a:rPr lang="zh-TW" altLang="en-US" dirty="0" smtClean="0"/>
              <a:t>年台北市政府取得全球網域管理機構 </a:t>
            </a:r>
            <a:r>
              <a:rPr lang="en-US" altLang="zh-TW" dirty="0" smtClean="0"/>
              <a:t>(ICANN) </a:t>
            </a:r>
            <a:r>
              <a:rPr lang="zh-TW" altLang="en-US" dirty="0" smtClean="0"/>
              <a:t>的評估，台北市政府取得 </a:t>
            </a:r>
            <a:r>
              <a:rPr lang="en-US" altLang="zh-TW" dirty="0" smtClean="0"/>
              <a:t>.Taipei </a:t>
            </a:r>
            <a:r>
              <a:rPr lang="zh-TW" altLang="en-US" dirty="0" smtClean="0"/>
              <a:t>網域營運與管理的權利，配合台北 </a:t>
            </a:r>
            <a:r>
              <a:rPr lang="en-US" altLang="zh-TW" dirty="0" smtClean="0"/>
              <a:t>101 </a:t>
            </a:r>
            <a:r>
              <a:rPr lang="zh-TW" altLang="en-US" dirty="0" smtClean="0"/>
              <a:t>公司想要以提升台北印象為主的營運方向，未來將可能出現 </a:t>
            </a:r>
            <a:r>
              <a:rPr lang="en-US" altLang="zh-TW" dirty="0" smtClean="0"/>
              <a:t>taipei101.taipei </a:t>
            </a:r>
            <a:r>
              <a:rPr lang="zh-TW" altLang="en-US" dirty="0" smtClean="0"/>
              <a:t>的網址。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31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solidFill>
                  <a:srgbClr val="B9B900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rgbClr val="B9B900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zh-TW" altLang="en-US" sz="2400" dirty="0" smtClean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智慧財產權相關法規</a:t>
            </a:r>
            <a:endParaRPr lang="ja-JP" altLang="en-US" sz="1600" dirty="0">
              <a:ea typeface="標楷體" pitchFamily="65" charset="-120"/>
            </a:endParaRPr>
          </a:p>
        </p:txBody>
      </p:sp>
      <p:pic>
        <p:nvPicPr>
          <p:cNvPr id="157698" name="Picture 2" descr="https://sp.yimg.com/ib/th?id=HN.60802362983415900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駭客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駭客 </a:t>
            </a:r>
            <a:r>
              <a:rPr lang="en-US" altLang="zh-TW" dirty="0" smtClean="0"/>
              <a:t>(Hacker) </a:t>
            </a:r>
            <a:r>
              <a:rPr lang="zh-TW" altLang="en-US" dirty="0" smtClean="0"/>
              <a:t>是指對於程式語言有充分的了解與高度的編撰能力，深入鑽研電腦系統的內部，找出需要補強與改進之處，進而有效的提高系統效能的人，也就是說，駭客是修改程式的缺失，並加強該程式用途的一群人。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專門使用駭客程式攻擊他人，卻不了解該程式原理的一群人，則稱為 “</a:t>
            </a:r>
            <a:r>
              <a:rPr lang="en-US" altLang="zh-TW" dirty="0" smtClean="0"/>
              <a:t>Cracker”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32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盜版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常見的盜版行為有以下三類：</a:t>
            </a:r>
          </a:p>
          <a:p>
            <a:pPr marL="914400" lvl="1" indent="-457200">
              <a:buAutoNum type="arabicParenBoth"/>
            </a:pPr>
            <a:r>
              <a:rPr lang="zh-TW" altLang="en-US" dirty="0" smtClean="0"/>
              <a:t>重製：此類的盜版行為多半直接複製原版的產品，幾乎很少進行修改，並以低價的方式在市場上進行銷售。</a:t>
            </a:r>
            <a:endParaRPr lang="en-US" altLang="zh-TW" dirty="0" smtClean="0"/>
          </a:p>
          <a:p>
            <a:pPr marL="914400" lvl="1" indent="-457200">
              <a:buAutoNum type="arabicParenBoth"/>
            </a:pPr>
            <a:r>
              <a:rPr lang="zh-TW" altLang="en-US" dirty="0" smtClean="0"/>
              <a:t>公共播放：這是指在授權範圍之外的場所播放</a:t>
            </a:r>
            <a:endParaRPr lang="en-US" altLang="zh-TW" dirty="0" smtClean="0"/>
          </a:p>
          <a:p>
            <a:pPr marL="914400" lvl="1" indent="-457200">
              <a:buAutoNum type="arabicParenBoth"/>
            </a:pPr>
            <a:r>
              <a:rPr lang="zh-TW" altLang="en-US" dirty="0" smtClean="0"/>
              <a:t>散布：將產品重新包裝或更換產品樣貌後進行散布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33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pic>
        <p:nvPicPr>
          <p:cNvPr id="178178" name="Picture 2" descr="https://sp.yimg.com/ib/th?id=HN.608037077379057040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717032"/>
            <a:ext cx="25717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網路色情</a:t>
            </a:r>
            <a:endParaRPr lang="zh-TW" altLang="en-US" dirty="0"/>
          </a:p>
        </p:txBody>
      </p:sp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340768"/>
            <a:ext cx="8147050" cy="329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34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台鐵趴</a:t>
            </a:r>
            <a:endParaRPr lang="en-US" altLang="zh-TW" b="1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2012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1 </a:t>
            </a:r>
            <a:r>
              <a:rPr lang="zh-TW" altLang="en-US" dirty="0" smtClean="0"/>
              <a:t>月，有民眾在網路上揪團，並承租台鐵車廂舉辦性愛趴，因女主角年紀未滿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歲，且有公開猥褻之嫌，觸犯兒童及少年性交易防治條例及刑法「意圖營利而媒介男女性交」罪嫌而被查辦。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35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pic>
        <p:nvPicPr>
          <p:cNvPr id="177154" name="Picture 2" descr="https://sp.yimg.com/ib/th?id=HN.608013175882909843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149080"/>
            <a:ext cx="28575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網路詐欺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常見的網路詐欺行為包括購物、交友、偽企業、偽貨品、轉帳、信用卡等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36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132856"/>
            <a:ext cx="8147050" cy="43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字方塊 17"/>
          <p:cNvSpPr txBox="1"/>
          <p:nvPr/>
        </p:nvSpPr>
        <p:spPr>
          <a:xfrm>
            <a:off x="255577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網路詐欺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政府成立 </a:t>
            </a:r>
            <a:r>
              <a:rPr lang="en-US" altLang="zh-TW" b="1" dirty="0" smtClean="0">
                <a:solidFill>
                  <a:srgbClr val="C00000"/>
                </a:solidFill>
              </a:rPr>
              <a:t>CERT (Computer Emergency Response Team) </a:t>
            </a:r>
            <a:r>
              <a:rPr lang="zh-TW" altLang="en-US" dirty="0" smtClean="0"/>
              <a:t>機構來處理電腦危機與網路犯罪的課題 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37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5616" y="5733256"/>
            <a:ext cx="708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4-10</a:t>
            </a:r>
            <a:r>
              <a:rPr lang="zh-TW" altLang="en-US" dirty="0" smtClean="0"/>
              <a:t>　台灣 </a:t>
            </a:r>
            <a:r>
              <a:rPr lang="en-US" altLang="zh-TW" dirty="0" smtClean="0"/>
              <a:t>CERT 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2"/>
              </a:rPr>
              <a:t>http://www.cert.org.tw/prog/index.php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543" t="7074" r="362" b="26045"/>
          <a:stretch>
            <a:fillRect/>
          </a:stretch>
        </p:blipFill>
        <p:spPr bwMode="auto">
          <a:xfrm>
            <a:off x="539750" y="2640299"/>
            <a:ext cx="8147050" cy="30929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7" name="文字方塊 16"/>
          <p:cNvSpPr txBox="1"/>
          <p:nvPr/>
        </p:nvSpPr>
        <p:spPr>
          <a:xfrm>
            <a:off x="255577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網路詐欺</a:t>
            </a:r>
            <a:endParaRPr lang="zh-TW" altLang="en-US" dirty="0"/>
          </a:p>
        </p:txBody>
      </p:sp>
      <p:pic>
        <p:nvPicPr>
          <p:cNvPr id="169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7" t="10611" r="44846" b="30036"/>
          <a:stretch>
            <a:fillRect/>
          </a:stretch>
        </p:blipFill>
        <p:spPr bwMode="auto">
          <a:xfrm>
            <a:off x="805322" y="1143000"/>
            <a:ext cx="7615906" cy="4734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38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pPr lvl="0"/>
            <a:r>
              <a:rPr lang="zh-TW" altLang="en-US" sz="2000" dirty="0" smtClean="0">
                <a:ea typeface="標楷體" pitchFamily="65" charset="-120"/>
              </a:rPr>
              <a:t>網路犯罪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1" name="矩形 10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5949280"/>
            <a:ext cx="749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4-11</a:t>
            </a:r>
            <a:r>
              <a:rPr lang="zh-TW" altLang="en-US" dirty="0" smtClean="0"/>
              <a:t>　國家資通安全應變中心首頁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http://www.gsn-cert.nat.gov.tw/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5577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網路行銷案例探討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比特幣 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Bitcoin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的影響</a:t>
            </a:r>
            <a:endParaRPr lang="en-US" altLang="zh-TW" b="1" dirty="0" smtClean="0"/>
          </a:p>
          <a:p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思考時間：</a:t>
            </a:r>
            <a:r>
              <a:rPr lang="zh-TW" altLang="en-US" dirty="0" smtClean="0"/>
              <a:t>網路有哪些犯罪行為？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39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75106" name="Picture 2" descr="https://sp.yimg.com/ib/th?id=HN.607992929412320867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3877352" cy="2520280"/>
          </a:xfrm>
          <a:prstGeom prst="rect">
            <a:avLst/>
          </a:prstGeom>
          <a:noFill/>
        </p:spPr>
      </p:pic>
      <p:pic>
        <p:nvPicPr>
          <p:cNvPr id="175108" name="Picture 4" descr="https://sp.yimg.com/ib/th?id=HN.608030768076161967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80928"/>
            <a:ext cx="2200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網路行銷與我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136194" name="圖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993" t="7716" r="24774" b="7074"/>
          <a:stretch>
            <a:fillRect/>
          </a:stretch>
        </p:blipFill>
        <p:spPr bwMode="auto">
          <a:xfrm>
            <a:off x="1803247" y="1143000"/>
            <a:ext cx="5291366" cy="49502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1979712" y="6093296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4-1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whoscall</a:t>
            </a:r>
            <a:r>
              <a:rPr lang="en-US" altLang="zh-TW" dirty="0" smtClean="0"/>
              <a:t> 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http://whoscall.com/</a:t>
            </a:r>
            <a:r>
              <a:rPr lang="en-US" altLang="zh-TW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WordArt 3"/>
          <p:cNvSpPr>
            <a:spLocks noChangeArrowheads="1" noChangeShapeType="1" noTextEdit="1"/>
          </p:cNvSpPr>
          <p:nvPr/>
        </p:nvSpPr>
        <p:spPr bwMode="gray">
          <a:xfrm>
            <a:off x="1995488" y="2133600"/>
            <a:ext cx="5472112" cy="93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課前討論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讓電話使用者避免受到詐騙、行銷電話打擾的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，成功獲得了通訊程式業者的青睞，投入超過千萬美元進行購併，看了以上案例，請讀者思考下列三個問題：</a:t>
            </a:r>
          </a:p>
          <a:p>
            <a:pPr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請思考在網路上消費者受到哪些保護。</a:t>
            </a:r>
          </a:p>
          <a:p>
            <a:pPr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請問網路有哪些法規？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哪種行為會構成網路犯罪？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資訊技術之道德議題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道德 </a:t>
            </a:r>
            <a:r>
              <a:rPr lang="en-US" altLang="zh-TW" b="1" dirty="0" smtClean="0">
                <a:solidFill>
                  <a:srgbClr val="C00000"/>
                </a:solidFill>
              </a:rPr>
              <a:t>(Ethics) </a:t>
            </a:r>
            <a:r>
              <a:rPr lang="zh-TW" altLang="en-US" dirty="0" smtClean="0"/>
              <a:t>是指個人價值觀的體現</a:t>
            </a:r>
            <a:endParaRPr lang="en-US" altLang="zh-TW" dirty="0" smtClean="0"/>
          </a:p>
          <a:p>
            <a:r>
              <a:rPr lang="zh-TW" altLang="en-US" dirty="0" smtClean="0"/>
              <a:t>資訊倫理的道德議題分為四大類，包括</a:t>
            </a:r>
            <a:r>
              <a:rPr lang="zh-TW" altLang="en-US" b="1" dirty="0" smtClean="0">
                <a:solidFill>
                  <a:srgbClr val="C00000"/>
                </a:solidFill>
              </a:rPr>
              <a:t>隱私權 </a:t>
            </a:r>
            <a:r>
              <a:rPr lang="en-US" altLang="zh-TW" b="1" dirty="0" smtClean="0">
                <a:solidFill>
                  <a:srgbClr val="C00000"/>
                </a:solidFill>
              </a:rPr>
              <a:t>(Privacy)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正確性 </a:t>
            </a:r>
            <a:r>
              <a:rPr lang="en-US" altLang="zh-TW" b="1" dirty="0" smtClean="0">
                <a:solidFill>
                  <a:srgbClr val="C00000"/>
                </a:solidFill>
              </a:rPr>
              <a:t>(Accuracy)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所有權 </a:t>
            </a:r>
            <a:r>
              <a:rPr lang="en-US" altLang="zh-TW" b="1" dirty="0" smtClean="0">
                <a:solidFill>
                  <a:srgbClr val="C00000"/>
                </a:solidFill>
              </a:rPr>
              <a:t>(Property) </a:t>
            </a:r>
            <a:r>
              <a:rPr lang="zh-TW" altLang="en-US" dirty="0" smtClean="0"/>
              <a:t>和</a:t>
            </a:r>
            <a:r>
              <a:rPr lang="zh-TW" altLang="en-US" b="1" dirty="0" smtClean="0">
                <a:solidFill>
                  <a:srgbClr val="C00000"/>
                </a:solidFill>
              </a:rPr>
              <a:t>存取權 </a:t>
            </a:r>
            <a:r>
              <a:rPr lang="en-US" altLang="zh-TW" b="1" dirty="0" smtClean="0">
                <a:solidFill>
                  <a:srgbClr val="C00000"/>
                </a:solidFill>
              </a:rPr>
              <a:t>(Access)</a:t>
            </a:r>
          </a:p>
          <a:p>
            <a:r>
              <a:rPr lang="zh-TW" altLang="en-US" dirty="0" smtClean="0"/>
              <a:t>隱私權是指個人可辨識資訊，包括任何能用來辨識、蒐集、下載或匯整個人的資料，不能隨意被政府或公司進行蒐集</a:t>
            </a:r>
            <a:endParaRPr lang="en-US" altLang="zh-TW" dirty="0" smtClean="0"/>
          </a:p>
          <a:p>
            <a:r>
              <a:rPr lang="zh-TW" altLang="en-US" dirty="0" smtClean="0"/>
              <a:t>三個方式為合法的私人資訊蒐集，包括新聞群組布告欄、網際網路公開的目錄及記錄瀏覽器中有關於使用者的說明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6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20957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資訊技術之道德議題</a:t>
            </a:r>
            <a:endParaRPr lang="zh-TW" alt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8" t="12297" r="35163" b="7863"/>
          <a:stretch/>
        </p:blipFill>
        <p:spPr bwMode="auto">
          <a:xfrm>
            <a:off x="1475656" y="1052736"/>
            <a:ext cx="6553801" cy="48062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7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743437" y="5877272"/>
            <a:ext cx="4916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4-2</a:t>
            </a:r>
            <a:r>
              <a:rPr lang="zh-TW" altLang="en-US" dirty="0" smtClean="0"/>
              <a:t>　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隱私權中心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http://www.google.com.tw/intl/zh-TW/privacy/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20957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資訊技術之道德議題</a:t>
            </a:r>
            <a:endParaRPr lang="zh-TW" alt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8" t="28427" r="25301" b="28024"/>
          <a:stretch/>
        </p:blipFill>
        <p:spPr bwMode="auto">
          <a:xfrm>
            <a:off x="539750" y="1700808"/>
            <a:ext cx="8147050" cy="28754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8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19872" y="4715852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4-3</a:t>
            </a:r>
            <a:r>
              <a:rPr lang="zh-TW" altLang="en-US" dirty="0" smtClean="0"/>
              <a:t>　垃圾郵件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20957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資訊技術之道德議題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全球資訊網協會 </a:t>
            </a:r>
            <a:r>
              <a:rPr lang="en-US" altLang="zh-TW" b="1" dirty="0" smtClean="0">
                <a:solidFill>
                  <a:srgbClr val="C00000"/>
                </a:solidFill>
              </a:rPr>
              <a:t>(World Wide Web Consortium, W3C) </a:t>
            </a:r>
            <a:r>
              <a:rPr lang="zh-TW" altLang="en-US" dirty="0" smtClean="0"/>
              <a:t>制定了</a:t>
            </a:r>
            <a:r>
              <a:rPr lang="zh-TW" altLang="en-US" b="1" dirty="0" smtClean="0">
                <a:solidFill>
                  <a:srgbClr val="C00000"/>
                </a:solidFill>
              </a:rPr>
              <a:t>隱私權偏好平台標準 </a:t>
            </a:r>
            <a:r>
              <a:rPr lang="en-US" altLang="zh-TW" b="1" dirty="0" smtClean="0">
                <a:solidFill>
                  <a:srgbClr val="C00000"/>
                </a:solidFill>
              </a:rPr>
              <a:t>(Platform for Privacy Preference, P3P)</a:t>
            </a:r>
            <a:r>
              <a:rPr lang="zh-TW" altLang="en-US" dirty="0" smtClean="0"/>
              <a:t>機制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dirty="0" smtClean="0"/>
              <a:t>使用者與資料的蒐集者具有下列權利與義務，包括權利面與義務面：</a:t>
            </a:r>
          </a:p>
          <a:p>
            <a:pPr lvl="1"/>
            <a:r>
              <a:rPr lang="zh-TW" altLang="en-US" b="1" dirty="0" smtClean="0"/>
              <a:t>權利面：</a:t>
            </a:r>
            <a:r>
              <a:rPr lang="zh-TW" altLang="en-US" dirty="0" smtClean="0"/>
              <a:t>個人有被告知的權利和個人有修改、刪除個人資料及選擇使用方式的權利。</a:t>
            </a:r>
          </a:p>
          <a:p>
            <a:pPr lvl="1"/>
            <a:r>
              <a:rPr lang="zh-TW" altLang="en-US" b="1" dirty="0" smtClean="0"/>
              <a:t>義務面：</a:t>
            </a:r>
            <a:r>
              <a:rPr lang="zh-TW" altLang="en-US" dirty="0" smtClean="0"/>
              <a:t>公司有考量實際使用而適當蒐集資料的義務、公司有保持資料正確性與即時性的義務、公司有安全管理並保護個人資料的義務、公司有展現對個人資料負責的義務等。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4</a:t>
            </a:r>
            <a:r>
              <a:rPr lang="zh-TW" altLang="en-US" smtClean="0"/>
              <a:t>章 網路行銷的法律與道德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9</a:t>
            </a:fld>
            <a:r>
              <a:rPr lang="en-US" altLang="zh-TW" smtClean="0"/>
              <a:t> / 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r>
              <a:rPr lang="zh-TW" altLang="en-US" sz="2000" dirty="0" smtClean="0">
                <a:solidFill>
                  <a:schemeClr val="accent6"/>
                </a:solidFill>
                <a:ea typeface="標楷體" pitchFamily="65" charset="-120"/>
              </a:rPr>
              <a:t>網路犯罪</a:t>
            </a:r>
            <a:endParaRPr lang="ja-JP" altLang="en-US" sz="20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/>
          <a:lstStyle/>
          <a:p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54916" y="1072768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ea typeface="標楷體" pitchFamily="65" charset="-120"/>
              </a:rPr>
              <a:t>網路行銷的道德與法律</a:t>
            </a:r>
          </a:p>
        </p:txBody>
      </p:sp>
      <p:sp>
        <p:nvSpPr>
          <p:cNvPr id="12" name="矩形 11"/>
          <p:cNvSpPr/>
          <p:nvPr/>
        </p:nvSpPr>
        <p:spPr>
          <a:xfrm>
            <a:off x="-54916" y="2924944"/>
            <a:ext cx="569900" cy="1708160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zh-TW" altLang="en-US" sz="1600" dirty="0" smtClean="0">
                <a:solidFill>
                  <a:schemeClr val="accent2"/>
                </a:solidFill>
                <a:ea typeface="標楷體" pitchFamily="65" charset="-120"/>
              </a:rPr>
              <a:t>智慧財產權相關法規</a:t>
            </a:r>
            <a:endParaRPr lang="ja-JP" altLang="en-US" sz="16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20957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5TGp_Computer_green _v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B24242"/>
        </a:accent1>
        <a:accent2>
          <a:srgbClr val="CC9900"/>
        </a:accent2>
        <a:accent3>
          <a:srgbClr val="FFFFFF"/>
        </a:accent3>
        <a:accent4>
          <a:srgbClr val="174578"/>
        </a:accent4>
        <a:accent5>
          <a:srgbClr val="D5B0B0"/>
        </a:accent5>
        <a:accent6>
          <a:srgbClr val="B98A00"/>
        </a:accent6>
        <a:hlink>
          <a:srgbClr val="808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35"/>
        </a:dk1>
        <a:lt1>
          <a:srgbClr val="FFFFFF"/>
        </a:lt1>
        <a:dk2>
          <a:srgbClr val="25413E"/>
        </a:dk2>
        <a:lt2>
          <a:srgbClr val="B2B2B2"/>
        </a:lt2>
        <a:accent1>
          <a:srgbClr val="83AE4E"/>
        </a:accent1>
        <a:accent2>
          <a:srgbClr val="C78DD7"/>
        </a:accent2>
        <a:accent3>
          <a:srgbClr val="FFFFFF"/>
        </a:accent3>
        <a:accent4>
          <a:srgbClr val="56562C"/>
        </a:accent4>
        <a:accent5>
          <a:srgbClr val="C1D3B2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網路行銷CEO</Template>
  <TotalTime>312</TotalTime>
  <Words>3338</Words>
  <Application>Microsoft Office PowerPoint</Application>
  <PresentationFormat>如螢幕大小 (4:3)</PresentationFormat>
  <Paragraphs>383</Paragraphs>
  <Slides>40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2" baseType="lpstr">
      <vt:lpstr>075TGp_Computer_green _v2</vt:lpstr>
      <vt:lpstr>Image</vt:lpstr>
      <vt:lpstr>第4章 網路行銷的法律與道德</vt:lpstr>
      <vt:lpstr>學習目標</vt:lpstr>
      <vt:lpstr>網路行銷的法律與道德</vt:lpstr>
      <vt:lpstr>網路行銷與我</vt:lpstr>
      <vt:lpstr>課前討論</vt:lpstr>
      <vt:lpstr>資訊技術之道德議題</vt:lpstr>
      <vt:lpstr>資訊技術之道德議題</vt:lpstr>
      <vt:lpstr>資訊技術之道德議題</vt:lpstr>
      <vt:lpstr>資訊技術之道德議題</vt:lpstr>
      <vt:lpstr>資訊技術之道德議題</vt:lpstr>
      <vt:lpstr>資訊技術之道德議題</vt:lpstr>
      <vt:lpstr>生活上的應用</vt:lpstr>
      <vt:lpstr>網路行銷消費者保護綱領</vt:lpstr>
      <vt:lpstr>網路行銷消費者保護綱領</vt:lpstr>
      <vt:lpstr>網路資訊揭露原則-範例</vt:lpstr>
      <vt:lpstr>網路行銷消費者保護綱領</vt:lpstr>
      <vt:lpstr>交易安全原則-範例</vt:lpstr>
      <vt:lpstr>網路行銷消費者保護綱領</vt:lpstr>
      <vt:lpstr>生活上的應用</vt:lpstr>
      <vt:lpstr>生活上的應用</vt:lpstr>
      <vt:lpstr>智慧財產權相關法規</vt:lpstr>
      <vt:lpstr>著作權</vt:lpstr>
      <vt:lpstr>生活上的應用</vt:lpstr>
      <vt:lpstr>專利權</vt:lpstr>
      <vt:lpstr>專利權</vt:lpstr>
      <vt:lpstr>專利權</vt:lpstr>
      <vt:lpstr>生活上的應用</vt:lpstr>
      <vt:lpstr>商標權</vt:lpstr>
      <vt:lpstr>生活上的應用</vt:lpstr>
      <vt:lpstr>網域名稱權</vt:lpstr>
      <vt:lpstr>生活上的應用</vt:lpstr>
      <vt:lpstr>駭客</vt:lpstr>
      <vt:lpstr>盜版</vt:lpstr>
      <vt:lpstr>網路色情</vt:lpstr>
      <vt:lpstr>生活上的應用</vt:lpstr>
      <vt:lpstr>網路詐欺</vt:lpstr>
      <vt:lpstr>網路詐欺</vt:lpstr>
      <vt:lpstr>網路詐欺</vt:lpstr>
      <vt:lpstr>網路行銷案例探討</vt:lpstr>
      <vt:lpstr>投影片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Fenny Lee</dc:creator>
  <cp:lastModifiedBy>Fenny Lee</cp:lastModifiedBy>
  <cp:revision>101</cp:revision>
  <dcterms:created xsi:type="dcterms:W3CDTF">2014-12-15T06:44:03Z</dcterms:created>
  <dcterms:modified xsi:type="dcterms:W3CDTF">2015-04-27T06:02:17Z</dcterms:modified>
</cp:coreProperties>
</file>