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58"/>
  </p:notesMasterIdLst>
  <p:sldIdLst>
    <p:sldId id="295" r:id="rId2"/>
    <p:sldId id="300" r:id="rId3"/>
    <p:sldId id="301" r:id="rId4"/>
    <p:sldId id="303" r:id="rId5"/>
    <p:sldId id="302" r:id="rId6"/>
    <p:sldId id="296" r:id="rId7"/>
    <p:sldId id="304" r:id="rId8"/>
    <p:sldId id="313" r:id="rId9"/>
    <p:sldId id="306" r:id="rId10"/>
    <p:sldId id="315" r:id="rId11"/>
    <p:sldId id="316" r:id="rId12"/>
    <p:sldId id="307" r:id="rId13"/>
    <p:sldId id="317" r:id="rId14"/>
    <p:sldId id="318" r:id="rId15"/>
    <p:sldId id="320" r:id="rId16"/>
    <p:sldId id="319" r:id="rId17"/>
    <p:sldId id="321" r:id="rId18"/>
    <p:sldId id="322" r:id="rId19"/>
    <p:sldId id="327" r:id="rId20"/>
    <p:sldId id="328" r:id="rId21"/>
    <p:sldId id="329" r:id="rId22"/>
    <p:sldId id="331" r:id="rId23"/>
    <p:sldId id="308" r:id="rId24"/>
    <p:sldId id="332" r:id="rId25"/>
    <p:sldId id="333" r:id="rId26"/>
    <p:sldId id="334" r:id="rId27"/>
    <p:sldId id="335" r:id="rId28"/>
    <p:sldId id="336" r:id="rId29"/>
    <p:sldId id="340" r:id="rId30"/>
    <p:sldId id="366" r:id="rId31"/>
    <p:sldId id="310" r:id="rId32"/>
    <p:sldId id="314" r:id="rId33"/>
    <p:sldId id="298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4" r:id="rId47"/>
    <p:sldId id="299" r:id="rId48"/>
    <p:sldId id="358" r:id="rId49"/>
    <p:sldId id="353" r:id="rId50"/>
    <p:sldId id="355" r:id="rId51"/>
    <p:sldId id="356" r:id="rId52"/>
    <p:sldId id="359" r:id="rId53"/>
    <p:sldId id="364" r:id="rId54"/>
    <p:sldId id="365" r:id="rId55"/>
    <p:sldId id="360" r:id="rId56"/>
    <p:sldId id="278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2A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9" autoAdjust="0"/>
    <p:restoredTop sz="94660"/>
  </p:normalViewPr>
  <p:slideViewPr>
    <p:cSldViewPr>
      <p:cViewPr varScale="1">
        <p:scale>
          <a:sx n="77" d="100"/>
          <a:sy n="77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F4EBA-73E5-4B4A-B4BE-5D0728DDF0A0}" type="doc">
      <dgm:prSet loTypeId="urn:microsoft.com/office/officeart/2005/8/layout/h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E4A1EBB4-D39A-4D6E-A7E0-3FDF7F049E0E}">
      <dgm:prSet phldrT="[文字]"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本章架構</a:t>
          </a:r>
          <a:endParaRPr lang="zh-TW" altLang="en-US" dirty="0">
            <a:latin typeface="Comic Sans MS" pitchFamily="66" charset="0"/>
            <a:ea typeface="微軟正黑體" pitchFamily="34" charset="-120"/>
          </a:endParaRPr>
        </a:p>
      </dgm:t>
    </dgm:pt>
    <dgm:pt modelId="{864704CD-0D52-4A0D-BF36-78E3FBA4603B}" type="parTrans" cxnId="{0179FA65-3302-409D-AFF5-F5698B0843B5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17603063-77FA-4F7D-A1C9-DF40F1F75996}" type="sibTrans" cxnId="{0179FA65-3302-409D-AFF5-F5698B0843B5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98D33023-AC0E-467B-9396-0CAFD8DB1C96}">
      <dgm:prSet phldrT="[文字]"/>
      <dgm:spPr/>
      <dgm:t>
        <a:bodyPr/>
        <a:lstStyle/>
        <a:p>
          <a:r>
            <a:rPr lang="zh-TW" altLang="en-US" smtClean="0">
              <a:latin typeface="Comic Sans MS" pitchFamily="66" charset="0"/>
              <a:ea typeface="微軟正黑體" pitchFamily="34" charset="-120"/>
            </a:rPr>
            <a:t>行銷策略的制定</a:t>
          </a:r>
          <a:endParaRPr lang="zh-TW" altLang="en-US" dirty="0">
            <a:latin typeface="Comic Sans MS" pitchFamily="66" charset="0"/>
            <a:ea typeface="微軟正黑體" pitchFamily="34" charset="-120"/>
          </a:endParaRPr>
        </a:p>
      </dgm:t>
    </dgm:pt>
    <dgm:pt modelId="{C217A114-BAE2-4675-AF9B-E26BE3638A74}" type="parTrans" cxnId="{6912C096-5145-4095-B1D9-6CB980A1E041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49637A52-E230-4C72-B792-F36C3CE352C6}" type="sibTrans" cxnId="{6912C096-5145-4095-B1D9-6CB980A1E041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77F9DB03-9D2B-4BF8-B8E7-887802EC4E0A}">
      <dgm:prSet phldrT="[文字]"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學習重點</a:t>
          </a:r>
          <a:endParaRPr lang="zh-TW" altLang="en-US" dirty="0">
            <a:latin typeface="Comic Sans MS" pitchFamily="66" charset="0"/>
            <a:ea typeface="微軟正黑體" pitchFamily="34" charset="-120"/>
          </a:endParaRPr>
        </a:p>
      </dgm:t>
    </dgm:pt>
    <dgm:pt modelId="{09803F90-D37F-4C53-BA88-A9EE3B9F2DD6}" type="parTrans" cxnId="{0AB6AC6C-35BA-452C-A27F-E727F130016E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D6E20EEC-1409-4E9D-A229-54903BB28780}" type="sibTrans" cxnId="{0AB6AC6C-35BA-452C-A27F-E727F130016E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003EE496-4A51-49B3-8F65-7984AC4651B7}">
      <dgm:prSet phldrT="[文字]"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環境</a:t>
          </a:r>
          <a:endParaRPr lang="zh-TW" altLang="en-US" dirty="0">
            <a:latin typeface="Comic Sans MS" pitchFamily="66" charset="0"/>
            <a:ea typeface="微軟正黑體" pitchFamily="34" charset="-120"/>
          </a:endParaRPr>
        </a:p>
      </dgm:t>
    </dgm:pt>
    <dgm:pt modelId="{0B18AADB-8F1D-4B8E-B0AC-6190A571DB36}" type="parTrans" cxnId="{9401087A-51AE-4442-9CFD-29547F89D6AE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9D4B41EB-DD00-40AC-91B6-C2E44CB70115}" type="sibTrans" cxnId="{9401087A-51AE-4442-9CFD-29547F89D6AE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77EF39BB-33DE-4A6F-9217-A926D65F0384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結論</a:t>
          </a:r>
        </a:p>
      </dgm:t>
    </dgm:pt>
    <dgm:pt modelId="{6AC218E9-7A56-4F87-A339-DFB52B0B4934}" type="sibTrans" cxnId="{9BEB7AAC-175F-4CA8-99BE-FC0E0C578DB1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3D620EF3-6090-4B87-8BCD-CBE962DE7741}" type="parTrans" cxnId="{9BEB7AAC-175F-4CA8-99BE-FC0E0C578DB1}">
      <dgm:prSet/>
      <dgm:spPr/>
      <dgm:t>
        <a:bodyPr/>
        <a:lstStyle/>
        <a:p>
          <a:endParaRPr lang="zh-TW" altLang="en-US">
            <a:latin typeface="Comic Sans MS" pitchFamily="66" charset="0"/>
            <a:ea typeface="微軟正黑體" pitchFamily="34" charset="-120"/>
          </a:endParaRPr>
        </a:p>
      </dgm:t>
    </dgm:pt>
    <dgm:pt modelId="{15A5D88E-F0F5-494A-ACF1-76896F282B05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網路行銷的策略</a:t>
          </a:r>
        </a:p>
      </dgm:t>
    </dgm:pt>
    <dgm:pt modelId="{937A44C0-1D7B-416A-BB3D-1038CD533A02}" type="parTrans" cxnId="{5520A56B-2E51-438B-B633-F0835FF9E0FD}">
      <dgm:prSet/>
      <dgm:spPr/>
      <dgm:t>
        <a:bodyPr/>
        <a:lstStyle/>
        <a:p>
          <a:endParaRPr lang="zh-TW" altLang="en-US"/>
        </a:p>
      </dgm:t>
    </dgm:pt>
    <dgm:pt modelId="{82E298DD-855B-47E2-9347-9CADEA2D3CAA}" type="sibTrans" cxnId="{5520A56B-2E51-438B-B633-F0835FF9E0FD}">
      <dgm:prSet/>
      <dgm:spPr/>
      <dgm:t>
        <a:bodyPr/>
        <a:lstStyle/>
        <a:p>
          <a:endParaRPr lang="zh-TW" altLang="en-US"/>
        </a:p>
      </dgm:t>
    </dgm:pt>
    <dgm:pt modelId="{99469FBD-A040-4735-B615-05E7465C87DF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社群行銷的規劃</a:t>
          </a:r>
        </a:p>
      </dgm:t>
    </dgm:pt>
    <dgm:pt modelId="{8FE2F8AF-F00E-42B8-A57F-85B161C454C8}" type="parTrans" cxnId="{8CC3B2DC-0617-4A3A-9DB0-A29F18DEC6BD}">
      <dgm:prSet/>
      <dgm:spPr/>
      <dgm:t>
        <a:bodyPr/>
        <a:lstStyle/>
        <a:p>
          <a:endParaRPr lang="zh-TW" altLang="en-US"/>
        </a:p>
      </dgm:t>
    </dgm:pt>
    <dgm:pt modelId="{5A39E06A-2F47-4DD4-8F4B-F62FA6B07A7F}" type="sibTrans" cxnId="{8CC3B2DC-0617-4A3A-9DB0-A29F18DEC6BD}">
      <dgm:prSet/>
      <dgm:spPr/>
      <dgm:t>
        <a:bodyPr/>
        <a:lstStyle/>
        <a:p>
          <a:endParaRPr lang="zh-TW" altLang="en-US"/>
        </a:p>
      </dgm:t>
    </dgm:pt>
    <dgm:pt modelId="{5EA5F58E-8FCE-4FD6-B6F3-4B226A06F253}">
      <dgm:prSet/>
      <dgm:spPr/>
      <dgm:t>
        <a:bodyPr/>
        <a:lstStyle/>
        <a:p>
          <a:r>
            <a:rPr lang="en-US" altLang="en-US" dirty="0" smtClean="0">
              <a:latin typeface="Comic Sans MS" pitchFamily="66" charset="0"/>
              <a:ea typeface="微軟正黑體" pitchFamily="34" charset="-120"/>
            </a:rPr>
            <a:t>SWOT </a:t>
          </a:r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分析</a:t>
          </a:r>
        </a:p>
      </dgm:t>
    </dgm:pt>
    <dgm:pt modelId="{425BF4E9-B653-4E73-9AAA-61079CF13C86}" type="parTrans" cxnId="{5F799727-43FC-4890-AA35-BA934829C612}">
      <dgm:prSet/>
      <dgm:spPr/>
      <dgm:t>
        <a:bodyPr/>
        <a:lstStyle/>
        <a:p>
          <a:endParaRPr lang="zh-TW" altLang="en-US"/>
        </a:p>
      </dgm:t>
    </dgm:pt>
    <dgm:pt modelId="{DDF0BC0C-75C6-4328-9E03-92F193856ADF}" type="sibTrans" cxnId="{5F799727-43FC-4890-AA35-BA934829C612}">
      <dgm:prSet/>
      <dgm:spPr/>
      <dgm:t>
        <a:bodyPr/>
        <a:lstStyle/>
        <a:p>
          <a:endParaRPr lang="zh-TW" altLang="en-US"/>
        </a:p>
      </dgm:t>
    </dgm:pt>
    <dgm:pt modelId="{8ED19EFA-587E-4BA6-A148-086FABE0BCEA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五力分析</a:t>
          </a:r>
        </a:p>
      </dgm:t>
    </dgm:pt>
    <dgm:pt modelId="{0411264A-E669-4760-9126-3F8D2C17923B}" type="parTrans" cxnId="{CA578FDC-FA45-4065-823F-B598B0E43AD5}">
      <dgm:prSet/>
      <dgm:spPr/>
      <dgm:t>
        <a:bodyPr/>
        <a:lstStyle/>
        <a:p>
          <a:endParaRPr lang="zh-TW" altLang="en-US"/>
        </a:p>
      </dgm:t>
    </dgm:pt>
    <dgm:pt modelId="{62338A04-2C67-47C0-A4F2-FC185E29F106}" type="sibTrans" cxnId="{CA578FDC-FA45-4065-823F-B598B0E43AD5}">
      <dgm:prSet/>
      <dgm:spPr/>
      <dgm:t>
        <a:bodyPr/>
        <a:lstStyle/>
        <a:p>
          <a:endParaRPr lang="zh-TW" altLang="en-US"/>
        </a:p>
      </dgm:t>
    </dgm:pt>
    <dgm:pt modelId="{EEFEC8C9-064E-4263-8931-BE6490B6925D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價值鏈分析</a:t>
          </a:r>
        </a:p>
      </dgm:t>
    </dgm:pt>
    <dgm:pt modelId="{7A432735-8A64-4910-B884-ED9573B6FDBC}" type="parTrans" cxnId="{EDB8D2BF-C735-4016-820F-29F529DC1E54}">
      <dgm:prSet/>
      <dgm:spPr/>
      <dgm:t>
        <a:bodyPr/>
        <a:lstStyle/>
        <a:p>
          <a:endParaRPr lang="zh-TW" altLang="en-US"/>
        </a:p>
      </dgm:t>
    </dgm:pt>
    <dgm:pt modelId="{3EA83B4F-5976-4BAC-95E0-2CEEEB36E7DF}" type="sibTrans" cxnId="{EDB8D2BF-C735-4016-820F-29F529DC1E54}">
      <dgm:prSet/>
      <dgm:spPr/>
      <dgm:t>
        <a:bodyPr/>
        <a:lstStyle/>
        <a:p>
          <a:endParaRPr lang="zh-TW" altLang="en-US"/>
        </a:p>
      </dgm:t>
    </dgm:pt>
    <dgm:pt modelId="{6514986F-C607-45BC-A971-300D8D59468B}">
      <dgm:prSet/>
      <dgm:spPr/>
      <dgm:t>
        <a:bodyPr/>
        <a:lstStyle/>
        <a:p>
          <a:r>
            <a:rPr lang="en-US" altLang="en-US" dirty="0" smtClean="0">
              <a:latin typeface="Comic Sans MS" pitchFamily="66" charset="0"/>
              <a:ea typeface="微軟正黑體" pitchFamily="34" charset="-120"/>
            </a:rPr>
            <a:t>STP </a:t>
          </a:r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分析</a:t>
          </a:r>
        </a:p>
      </dgm:t>
    </dgm:pt>
    <dgm:pt modelId="{D9C6E55D-8FE9-4048-96F1-408FCEA5C6FC}" type="parTrans" cxnId="{B62A3D22-3E67-4572-8FD3-A241889D5823}">
      <dgm:prSet/>
      <dgm:spPr/>
      <dgm:t>
        <a:bodyPr/>
        <a:lstStyle/>
        <a:p>
          <a:endParaRPr lang="zh-TW" altLang="en-US"/>
        </a:p>
      </dgm:t>
    </dgm:pt>
    <dgm:pt modelId="{28AF8E3E-EFB8-4EB3-A0EA-6E65FC60B39F}" type="sibTrans" cxnId="{B62A3D22-3E67-4572-8FD3-A241889D5823}">
      <dgm:prSet/>
      <dgm:spPr/>
      <dgm:t>
        <a:bodyPr/>
        <a:lstStyle/>
        <a:p>
          <a:endParaRPr lang="zh-TW" altLang="en-US"/>
        </a:p>
      </dgm:t>
    </dgm:pt>
    <dgm:pt modelId="{713C231A-2083-4BFB-A6BA-AFE63612282A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網路行銷的影響</a:t>
          </a:r>
        </a:p>
      </dgm:t>
    </dgm:pt>
    <dgm:pt modelId="{4A818139-830D-4783-83CD-AA3F55587F49}" type="parTrans" cxnId="{11EA69F8-0EFF-4927-A1A6-022BEDE9E15E}">
      <dgm:prSet/>
      <dgm:spPr/>
      <dgm:t>
        <a:bodyPr/>
        <a:lstStyle/>
        <a:p>
          <a:endParaRPr lang="zh-TW" altLang="en-US"/>
        </a:p>
      </dgm:t>
    </dgm:pt>
    <dgm:pt modelId="{915BF5E6-46B6-4ED0-BEFB-07528FA99BBA}" type="sibTrans" cxnId="{11EA69F8-0EFF-4927-A1A6-022BEDE9E15E}">
      <dgm:prSet/>
      <dgm:spPr/>
      <dgm:t>
        <a:bodyPr/>
        <a:lstStyle/>
        <a:p>
          <a:endParaRPr lang="zh-TW" altLang="en-US"/>
        </a:p>
      </dgm:t>
    </dgm:pt>
    <dgm:pt modelId="{606F0A23-F6FA-4B4C-855A-38724C64FA66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社群行銷的工具</a:t>
          </a:r>
        </a:p>
      </dgm:t>
    </dgm:pt>
    <dgm:pt modelId="{F885527B-A9C6-4396-BFFB-1373C5CE94DB}" type="parTrans" cxnId="{D0921B92-FBD6-42ED-852E-6A99ED08CC02}">
      <dgm:prSet/>
      <dgm:spPr/>
      <dgm:t>
        <a:bodyPr/>
        <a:lstStyle/>
        <a:p>
          <a:endParaRPr lang="zh-TW" altLang="en-US"/>
        </a:p>
      </dgm:t>
    </dgm:pt>
    <dgm:pt modelId="{0D6E9AD1-38E6-4804-B121-1396A5DD9731}" type="sibTrans" cxnId="{D0921B92-FBD6-42ED-852E-6A99ED08CC02}">
      <dgm:prSet/>
      <dgm:spPr/>
      <dgm:t>
        <a:bodyPr/>
        <a:lstStyle/>
        <a:p>
          <a:endParaRPr lang="zh-TW" altLang="en-US"/>
        </a:p>
      </dgm:t>
    </dgm:pt>
    <dgm:pt modelId="{DFDD516C-1581-46E2-BF96-C31C2AFDDFF0}">
      <dgm:prSet/>
      <dgm:spPr/>
      <dgm:t>
        <a:bodyPr/>
        <a:lstStyle/>
        <a:p>
          <a:r>
            <a:rPr lang="zh-TW" altLang="en-US" dirty="0" smtClean="0">
              <a:latin typeface="Comic Sans MS" pitchFamily="66" charset="0"/>
              <a:ea typeface="微軟正黑體" pitchFamily="34" charset="-120"/>
            </a:rPr>
            <a:t>社群行銷的作法</a:t>
          </a:r>
        </a:p>
      </dgm:t>
    </dgm:pt>
    <dgm:pt modelId="{D1BFE779-64DF-4050-A511-C2164369C186}" type="parTrans" cxnId="{BA825098-27F7-478A-B04D-F0579172C06F}">
      <dgm:prSet/>
      <dgm:spPr/>
      <dgm:t>
        <a:bodyPr/>
        <a:lstStyle/>
        <a:p>
          <a:endParaRPr lang="zh-TW" altLang="en-US"/>
        </a:p>
      </dgm:t>
    </dgm:pt>
    <dgm:pt modelId="{97826A59-1B44-4907-ADD4-A072C97198C8}" type="sibTrans" cxnId="{BA825098-27F7-478A-B04D-F0579172C06F}">
      <dgm:prSet/>
      <dgm:spPr/>
      <dgm:t>
        <a:bodyPr/>
        <a:lstStyle/>
        <a:p>
          <a:endParaRPr lang="zh-TW" altLang="en-US"/>
        </a:p>
      </dgm:t>
    </dgm:pt>
    <dgm:pt modelId="{92222684-6383-4735-A894-EC2D8F2124AB}" type="pres">
      <dgm:prSet presAssocID="{FABF4EBA-73E5-4B4A-B4BE-5D0728DDF0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5178B8A-77EF-40BF-8921-D9692DCEDEAB}" type="pres">
      <dgm:prSet presAssocID="{E4A1EBB4-D39A-4D6E-A7E0-3FDF7F049E0E}" presName="composite" presStyleCnt="0"/>
      <dgm:spPr/>
    </dgm:pt>
    <dgm:pt modelId="{AF2A1CEA-EDA7-469D-97B0-E1106174A4F1}" type="pres">
      <dgm:prSet presAssocID="{E4A1EBB4-D39A-4D6E-A7E0-3FDF7F049E0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7CA0C3-5174-4BF6-A50E-12806AD19BFE}" type="pres">
      <dgm:prSet presAssocID="{E4A1EBB4-D39A-4D6E-A7E0-3FDF7F049E0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993241-5E2C-4F63-8F8A-D9949DDB720A}" type="pres">
      <dgm:prSet presAssocID="{17603063-77FA-4F7D-A1C9-DF40F1F75996}" presName="space" presStyleCnt="0"/>
      <dgm:spPr/>
    </dgm:pt>
    <dgm:pt modelId="{5917A22E-C59C-4DD7-8C6A-A00CE8AB2BD1}" type="pres">
      <dgm:prSet presAssocID="{77F9DB03-9D2B-4BF8-B8E7-887802EC4E0A}" presName="composite" presStyleCnt="0"/>
      <dgm:spPr/>
    </dgm:pt>
    <dgm:pt modelId="{250695A9-FC4C-4B3A-BBB1-01E6A70DD9B1}" type="pres">
      <dgm:prSet presAssocID="{77F9DB03-9D2B-4BF8-B8E7-887802EC4E0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28CC51-C6BE-43B9-84F1-6FE1982F2811}" type="pres">
      <dgm:prSet presAssocID="{77F9DB03-9D2B-4BF8-B8E7-887802EC4E0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1EA69F8-0EFF-4927-A1A6-022BEDE9E15E}" srcId="{77F9DB03-9D2B-4BF8-B8E7-887802EC4E0A}" destId="{713C231A-2083-4BFB-A6BA-AFE63612282A}" srcOrd="5" destOrd="0" parTransId="{4A818139-830D-4783-83CD-AA3F55587F49}" sibTransId="{915BF5E6-46B6-4ED0-BEFB-07528FA99BBA}"/>
    <dgm:cxn modelId="{8CC3B2DC-0617-4A3A-9DB0-A29F18DEC6BD}" srcId="{E4A1EBB4-D39A-4D6E-A7E0-3FDF7F049E0E}" destId="{99469FBD-A040-4735-B615-05E7465C87DF}" srcOrd="2" destOrd="0" parTransId="{8FE2F8AF-F00E-42B8-A57F-85B161C454C8}" sibTransId="{5A39E06A-2F47-4DD4-8F4B-F62FA6B07A7F}"/>
    <dgm:cxn modelId="{5520A56B-2E51-438B-B633-F0835FF9E0FD}" srcId="{E4A1EBB4-D39A-4D6E-A7E0-3FDF7F049E0E}" destId="{15A5D88E-F0F5-494A-ACF1-76896F282B05}" srcOrd="1" destOrd="0" parTransId="{937A44C0-1D7B-416A-BB3D-1038CD533A02}" sibTransId="{82E298DD-855B-47E2-9347-9CADEA2D3CAA}"/>
    <dgm:cxn modelId="{E26F343E-E4AD-4313-82A8-A17E3973E3DD}" type="presOf" srcId="{606F0A23-F6FA-4B4C-855A-38724C64FA66}" destId="{A228CC51-C6BE-43B9-84F1-6FE1982F2811}" srcOrd="0" destOrd="6" presId="urn:microsoft.com/office/officeart/2005/8/layout/hList1"/>
    <dgm:cxn modelId="{A3B9B744-D3B6-4B01-8130-8907638BB074}" type="presOf" srcId="{8ED19EFA-587E-4BA6-A148-086FABE0BCEA}" destId="{A228CC51-C6BE-43B9-84F1-6FE1982F2811}" srcOrd="0" destOrd="2" presId="urn:microsoft.com/office/officeart/2005/8/layout/hList1"/>
    <dgm:cxn modelId="{9401087A-51AE-4442-9CFD-29547F89D6AE}" srcId="{77F9DB03-9D2B-4BF8-B8E7-887802EC4E0A}" destId="{003EE496-4A51-49B3-8F65-7984AC4651B7}" srcOrd="0" destOrd="0" parTransId="{0B18AADB-8F1D-4B8E-B0AC-6190A571DB36}" sibTransId="{9D4B41EB-DD00-40AC-91B6-C2E44CB70115}"/>
    <dgm:cxn modelId="{396648BA-434E-4857-875C-FF15BCBF6CF0}" type="presOf" srcId="{DFDD516C-1581-46E2-BF96-C31C2AFDDFF0}" destId="{A228CC51-C6BE-43B9-84F1-6FE1982F2811}" srcOrd="0" destOrd="7" presId="urn:microsoft.com/office/officeart/2005/8/layout/hList1"/>
    <dgm:cxn modelId="{EDB8D2BF-C735-4016-820F-29F529DC1E54}" srcId="{77F9DB03-9D2B-4BF8-B8E7-887802EC4E0A}" destId="{EEFEC8C9-064E-4263-8931-BE6490B6925D}" srcOrd="3" destOrd="0" parTransId="{7A432735-8A64-4910-B884-ED9573B6FDBC}" sibTransId="{3EA83B4F-5976-4BAC-95E0-2CEEEB36E7DF}"/>
    <dgm:cxn modelId="{5DAF5840-FD2C-4B2E-B95D-715428F0EF1B}" type="presOf" srcId="{77EF39BB-33DE-4A6F-9217-A926D65F0384}" destId="{CB7CA0C3-5174-4BF6-A50E-12806AD19BFE}" srcOrd="0" destOrd="3" presId="urn:microsoft.com/office/officeart/2005/8/layout/hList1"/>
    <dgm:cxn modelId="{B62A3D22-3E67-4572-8FD3-A241889D5823}" srcId="{77F9DB03-9D2B-4BF8-B8E7-887802EC4E0A}" destId="{6514986F-C607-45BC-A971-300D8D59468B}" srcOrd="4" destOrd="0" parTransId="{D9C6E55D-8FE9-4048-96F1-408FCEA5C6FC}" sibTransId="{28AF8E3E-EFB8-4EB3-A0EA-6E65FC60B39F}"/>
    <dgm:cxn modelId="{9C7FE265-44B9-4E98-A894-67E44EA1BBB7}" type="presOf" srcId="{5EA5F58E-8FCE-4FD6-B6F3-4B226A06F253}" destId="{A228CC51-C6BE-43B9-84F1-6FE1982F2811}" srcOrd="0" destOrd="1" presId="urn:microsoft.com/office/officeart/2005/8/layout/hList1"/>
    <dgm:cxn modelId="{CA578FDC-FA45-4065-823F-B598B0E43AD5}" srcId="{77F9DB03-9D2B-4BF8-B8E7-887802EC4E0A}" destId="{8ED19EFA-587E-4BA6-A148-086FABE0BCEA}" srcOrd="2" destOrd="0" parTransId="{0411264A-E669-4760-9126-3F8D2C17923B}" sibTransId="{62338A04-2C67-47C0-A4F2-FC185E29F106}"/>
    <dgm:cxn modelId="{9B7E5290-A5B8-4DA7-BAD8-D976709D8178}" type="presOf" srcId="{98D33023-AC0E-467B-9396-0CAFD8DB1C96}" destId="{CB7CA0C3-5174-4BF6-A50E-12806AD19BFE}" srcOrd="0" destOrd="0" presId="urn:microsoft.com/office/officeart/2005/8/layout/hList1"/>
    <dgm:cxn modelId="{6912C096-5145-4095-B1D9-6CB980A1E041}" srcId="{E4A1EBB4-D39A-4D6E-A7E0-3FDF7F049E0E}" destId="{98D33023-AC0E-467B-9396-0CAFD8DB1C96}" srcOrd="0" destOrd="0" parTransId="{C217A114-BAE2-4675-AF9B-E26BE3638A74}" sibTransId="{49637A52-E230-4C72-B792-F36C3CE352C6}"/>
    <dgm:cxn modelId="{0AB6AC6C-35BA-452C-A27F-E727F130016E}" srcId="{FABF4EBA-73E5-4B4A-B4BE-5D0728DDF0A0}" destId="{77F9DB03-9D2B-4BF8-B8E7-887802EC4E0A}" srcOrd="1" destOrd="0" parTransId="{09803F90-D37F-4C53-BA88-A9EE3B9F2DD6}" sibTransId="{D6E20EEC-1409-4E9D-A229-54903BB28780}"/>
    <dgm:cxn modelId="{D0921B92-FBD6-42ED-852E-6A99ED08CC02}" srcId="{77F9DB03-9D2B-4BF8-B8E7-887802EC4E0A}" destId="{606F0A23-F6FA-4B4C-855A-38724C64FA66}" srcOrd="6" destOrd="0" parTransId="{F885527B-A9C6-4396-BFFB-1373C5CE94DB}" sibTransId="{0D6E9AD1-38E6-4804-B121-1396A5DD9731}"/>
    <dgm:cxn modelId="{79A46877-075E-4B69-BFB0-2D2E8A78F577}" type="presOf" srcId="{713C231A-2083-4BFB-A6BA-AFE63612282A}" destId="{A228CC51-C6BE-43B9-84F1-6FE1982F2811}" srcOrd="0" destOrd="5" presId="urn:microsoft.com/office/officeart/2005/8/layout/hList1"/>
    <dgm:cxn modelId="{AC54FF36-C61C-42D7-B453-98AA5A9E70FD}" type="presOf" srcId="{77F9DB03-9D2B-4BF8-B8E7-887802EC4E0A}" destId="{250695A9-FC4C-4B3A-BBB1-01E6A70DD9B1}" srcOrd="0" destOrd="0" presId="urn:microsoft.com/office/officeart/2005/8/layout/hList1"/>
    <dgm:cxn modelId="{1CAB95D4-2183-4409-8F22-E00EB325F548}" type="presOf" srcId="{15A5D88E-F0F5-494A-ACF1-76896F282B05}" destId="{CB7CA0C3-5174-4BF6-A50E-12806AD19BFE}" srcOrd="0" destOrd="1" presId="urn:microsoft.com/office/officeart/2005/8/layout/hList1"/>
    <dgm:cxn modelId="{4DB7446A-2F53-4DE2-B2F1-4151929118E7}" type="presOf" srcId="{6514986F-C607-45BC-A971-300D8D59468B}" destId="{A228CC51-C6BE-43B9-84F1-6FE1982F2811}" srcOrd="0" destOrd="4" presId="urn:microsoft.com/office/officeart/2005/8/layout/hList1"/>
    <dgm:cxn modelId="{4C959CDF-A72A-4459-B32E-F1322A741166}" type="presOf" srcId="{003EE496-4A51-49B3-8F65-7984AC4651B7}" destId="{A228CC51-C6BE-43B9-84F1-6FE1982F2811}" srcOrd="0" destOrd="0" presId="urn:microsoft.com/office/officeart/2005/8/layout/hList1"/>
    <dgm:cxn modelId="{EDC6DE53-7065-4405-9263-827A085CC00C}" type="presOf" srcId="{EEFEC8C9-064E-4263-8931-BE6490B6925D}" destId="{A228CC51-C6BE-43B9-84F1-6FE1982F2811}" srcOrd="0" destOrd="3" presId="urn:microsoft.com/office/officeart/2005/8/layout/hList1"/>
    <dgm:cxn modelId="{9BEB7AAC-175F-4CA8-99BE-FC0E0C578DB1}" srcId="{E4A1EBB4-D39A-4D6E-A7E0-3FDF7F049E0E}" destId="{77EF39BB-33DE-4A6F-9217-A926D65F0384}" srcOrd="3" destOrd="0" parTransId="{3D620EF3-6090-4B87-8BCD-CBE962DE7741}" sibTransId="{6AC218E9-7A56-4F87-A339-DFB52B0B4934}"/>
    <dgm:cxn modelId="{DBB4BD07-85A4-45C8-8A2A-29E98C75E0F8}" type="presOf" srcId="{99469FBD-A040-4735-B615-05E7465C87DF}" destId="{CB7CA0C3-5174-4BF6-A50E-12806AD19BFE}" srcOrd="0" destOrd="2" presId="urn:microsoft.com/office/officeart/2005/8/layout/hList1"/>
    <dgm:cxn modelId="{BA825098-27F7-478A-B04D-F0579172C06F}" srcId="{77F9DB03-9D2B-4BF8-B8E7-887802EC4E0A}" destId="{DFDD516C-1581-46E2-BF96-C31C2AFDDFF0}" srcOrd="7" destOrd="0" parTransId="{D1BFE779-64DF-4050-A511-C2164369C186}" sibTransId="{97826A59-1B44-4907-ADD4-A072C97198C8}"/>
    <dgm:cxn modelId="{2D646DA0-15D2-4584-8343-00558FA0841D}" type="presOf" srcId="{FABF4EBA-73E5-4B4A-B4BE-5D0728DDF0A0}" destId="{92222684-6383-4735-A894-EC2D8F2124AB}" srcOrd="0" destOrd="0" presId="urn:microsoft.com/office/officeart/2005/8/layout/hList1"/>
    <dgm:cxn modelId="{045D666E-F56F-4D84-8A48-2415E72E6F28}" type="presOf" srcId="{E4A1EBB4-D39A-4D6E-A7E0-3FDF7F049E0E}" destId="{AF2A1CEA-EDA7-469D-97B0-E1106174A4F1}" srcOrd="0" destOrd="0" presId="urn:microsoft.com/office/officeart/2005/8/layout/hList1"/>
    <dgm:cxn modelId="{0179FA65-3302-409D-AFF5-F5698B0843B5}" srcId="{FABF4EBA-73E5-4B4A-B4BE-5D0728DDF0A0}" destId="{E4A1EBB4-D39A-4D6E-A7E0-3FDF7F049E0E}" srcOrd="0" destOrd="0" parTransId="{864704CD-0D52-4A0D-BF36-78E3FBA4603B}" sibTransId="{17603063-77FA-4F7D-A1C9-DF40F1F75996}"/>
    <dgm:cxn modelId="{5F799727-43FC-4890-AA35-BA934829C612}" srcId="{77F9DB03-9D2B-4BF8-B8E7-887802EC4E0A}" destId="{5EA5F58E-8FCE-4FD6-B6F3-4B226A06F253}" srcOrd="1" destOrd="0" parTransId="{425BF4E9-B653-4E73-9AAA-61079CF13C86}" sibTransId="{DDF0BC0C-75C6-4328-9E03-92F193856ADF}"/>
    <dgm:cxn modelId="{8BD1E40C-E53E-4041-9F57-D8BC9FF09188}" type="presParOf" srcId="{92222684-6383-4735-A894-EC2D8F2124AB}" destId="{A5178B8A-77EF-40BF-8921-D9692DCEDEAB}" srcOrd="0" destOrd="0" presId="urn:microsoft.com/office/officeart/2005/8/layout/hList1"/>
    <dgm:cxn modelId="{EA3171E1-275A-4C17-B601-97393A05145B}" type="presParOf" srcId="{A5178B8A-77EF-40BF-8921-D9692DCEDEAB}" destId="{AF2A1CEA-EDA7-469D-97B0-E1106174A4F1}" srcOrd="0" destOrd="0" presId="urn:microsoft.com/office/officeart/2005/8/layout/hList1"/>
    <dgm:cxn modelId="{9C19B72D-B299-4F3A-8DF7-90AA1162FA84}" type="presParOf" srcId="{A5178B8A-77EF-40BF-8921-D9692DCEDEAB}" destId="{CB7CA0C3-5174-4BF6-A50E-12806AD19BFE}" srcOrd="1" destOrd="0" presId="urn:microsoft.com/office/officeart/2005/8/layout/hList1"/>
    <dgm:cxn modelId="{7C189D46-259F-43A1-882F-36C907AEB57E}" type="presParOf" srcId="{92222684-6383-4735-A894-EC2D8F2124AB}" destId="{2C993241-5E2C-4F63-8F8A-D9949DDB720A}" srcOrd="1" destOrd="0" presId="urn:microsoft.com/office/officeart/2005/8/layout/hList1"/>
    <dgm:cxn modelId="{05293A48-36A7-4BAD-BEFA-15822E864EAD}" type="presParOf" srcId="{92222684-6383-4735-A894-EC2D8F2124AB}" destId="{5917A22E-C59C-4DD7-8C6A-A00CE8AB2BD1}" srcOrd="2" destOrd="0" presId="urn:microsoft.com/office/officeart/2005/8/layout/hList1"/>
    <dgm:cxn modelId="{D61DC6F1-6E1C-4EEF-9768-AEFB0CD47A8B}" type="presParOf" srcId="{5917A22E-C59C-4DD7-8C6A-A00CE8AB2BD1}" destId="{250695A9-FC4C-4B3A-BBB1-01E6A70DD9B1}" srcOrd="0" destOrd="0" presId="urn:microsoft.com/office/officeart/2005/8/layout/hList1"/>
    <dgm:cxn modelId="{DA313C55-DC15-407E-A235-296A239087FD}" type="presParOf" srcId="{5917A22E-C59C-4DD7-8C6A-A00CE8AB2BD1}" destId="{A228CC51-C6BE-43B9-84F1-6FE1982F28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2D151F-8404-427B-8E9F-91364FB54CB2}" type="doc">
      <dgm:prSet loTypeId="urn:microsoft.com/office/officeart/2005/8/layout/process2" loCatId="process" qsTypeId="urn:microsoft.com/office/officeart/2005/8/quickstyle/3d3" qsCatId="3D" csTypeId="urn:microsoft.com/office/officeart/2005/8/colors/accent2_2" csCatId="accent2" phldr="1"/>
      <dgm:spPr/>
    </dgm:pt>
    <dgm:pt modelId="{C6BAABBE-63A3-441D-8808-525078B237CD}">
      <dgm:prSet phldrT="[文字]" custT="1"/>
      <dgm:spPr/>
      <dgm:t>
        <a:bodyPr/>
        <a:lstStyle/>
        <a:p>
          <a:r>
            <a:rPr lang="zh-TW" altLang="en-US" sz="2000" b="1" baseline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願景</a:t>
          </a:r>
          <a:endParaRPr lang="zh-TW" altLang="en-US" sz="2000" b="1" baseline="0" dirty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9BF2362B-9EE9-4302-B97F-4EB229921ABD}" type="parTrans" cxnId="{800D2DE8-10BD-4B7C-A8EF-60A86E4FAA21}">
      <dgm:prSet/>
      <dgm:spPr/>
      <dgm:t>
        <a:bodyPr/>
        <a:lstStyle/>
        <a:p>
          <a:endParaRPr lang="zh-TW" altLang="en-US" sz="2000" b="1" baseline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302CCA18-D8B1-4C80-BE29-F3B8676D058A}" type="sibTrans" cxnId="{800D2DE8-10BD-4B7C-A8EF-60A86E4FAA21}">
      <dgm:prSet custT="1"/>
      <dgm:spPr/>
      <dgm:t>
        <a:bodyPr/>
        <a:lstStyle/>
        <a:p>
          <a:endParaRPr lang="zh-TW" altLang="en-US" sz="2000" b="1" baseline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16FF2988-8295-49E9-AF31-1C74DA222575}">
      <dgm:prSet phldrT="[文字]" custT="1"/>
      <dgm:spPr/>
      <dgm:t>
        <a:bodyPr/>
        <a:lstStyle/>
        <a:p>
          <a:r>
            <a:rPr lang="zh-TW" altLang="en-US" sz="2000" b="1" baseline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目標</a:t>
          </a:r>
          <a:endParaRPr lang="zh-TW" altLang="en-US" sz="2000" b="1" baseline="0" dirty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C681A1C9-711A-41FD-AFC6-7B2912AE8C5E}" type="parTrans" cxnId="{84013342-45A8-4431-B116-3F4A5564627F}">
      <dgm:prSet/>
      <dgm:spPr/>
      <dgm:t>
        <a:bodyPr/>
        <a:lstStyle/>
        <a:p>
          <a:endParaRPr lang="zh-TW" altLang="en-US" sz="2000" b="1" baseline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B00462A3-4E8A-4940-BFBC-8AF9A8BD8792}" type="sibTrans" cxnId="{84013342-45A8-4431-B116-3F4A5564627F}">
      <dgm:prSet custT="1"/>
      <dgm:spPr/>
      <dgm:t>
        <a:bodyPr/>
        <a:lstStyle/>
        <a:p>
          <a:endParaRPr lang="zh-TW" altLang="en-US" sz="2000" b="1" baseline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0936E1E1-3EFE-40F3-A6EB-44B8329975B9}">
      <dgm:prSet phldrT="[文字]" custT="1"/>
      <dgm:spPr/>
      <dgm:t>
        <a:bodyPr/>
        <a:lstStyle/>
        <a:p>
          <a:r>
            <a:rPr lang="zh-TW" altLang="en-US" sz="2000" b="1" baseline="0" dirty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內部環境和外部環境</a:t>
          </a:r>
          <a:r>
            <a:rPr lang="en-US" altLang="zh-TW" sz="2000" b="1" baseline="0" dirty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(SWOT</a:t>
          </a:r>
          <a:r>
            <a:rPr lang="zh-TW" altLang="en-US" sz="2000" b="1" baseline="0" dirty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分析</a:t>
          </a:r>
          <a:r>
            <a:rPr lang="en-US" altLang="zh-TW" sz="2000" b="1" baseline="0" dirty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)</a:t>
          </a:r>
          <a:endParaRPr lang="zh-TW" altLang="en-US" sz="2000" b="1" baseline="0" dirty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41E046CD-1581-421D-A175-C2A2070375EC}" type="parTrans" cxnId="{6D2EE8D4-6A29-43B2-AE88-38BF8339CADF}">
      <dgm:prSet/>
      <dgm:spPr/>
      <dgm:t>
        <a:bodyPr/>
        <a:lstStyle/>
        <a:p>
          <a:endParaRPr lang="zh-TW" altLang="en-US" sz="2000" b="1" baseline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50CA503A-F291-4694-A2DA-A5D533DA8FA4}" type="sibTrans" cxnId="{6D2EE8D4-6A29-43B2-AE88-38BF8339CADF}">
      <dgm:prSet custT="1"/>
      <dgm:spPr/>
      <dgm:t>
        <a:bodyPr/>
        <a:lstStyle/>
        <a:p>
          <a:endParaRPr lang="zh-TW" altLang="en-US" sz="2000" b="1" baseline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BE8F441F-9FF3-4FDC-B8B6-A23C028FA70B}">
      <dgm:prSet phldrT="[文字]" custT="1"/>
      <dgm:spPr/>
      <dgm:t>
        <a:bodyPr/>
        <a:lstStyle/>
        <a:p>
          <a:r>
            <a:rPr lang="en-US" altLang="zh-TW" sz="2000" b="1" baseline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STP</a:t>
          </a:r>
          <a:r>
            <a:rPr lang="zh-TW" altLang="en-US" sz="2000" b="1" baseline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分析</a:t>
          </a:r>
          <a:endParaRPr lang="zh-TW" altLang="en-US" sz="2000" b="1" baseline="0" dirty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574C6652-3702-4B16-B212-68C281FB1737}" type="parTrans" cxnId="{88012F0A-452E-4F06-86D5-C778FE61F09E}">
      <dgm:prSet/>
      <dgm:spPr/>
      <dgm:t>
        <a:bodyPr/>
        <a:lstStyle/>
        <a:p>
          <a:endParaRPr lang="zh-TW" altLang="en-US" sz="2000" b="1" baseline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25F48231-699E-42D1-98AC-66EFE8386637}" type="sibTrans" cxnId="{88012F0A-452E-4F06-86D5-C778FE61F09E}">
      <dgm:prSet custT="1"/>
      <dgm:spPr/>
      <dgm:t>
        <a:bodyPr/>
        <a:lstStyle/>
        <a:p>
          <a:endParaRPr lang="zh-TW" altLang="en-US" sz="2000" b="1" baseline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EB8A9A00-0BC1-45DC-9F83-C0D8231A0BAD}">
      <dgm:prSet phldrT="[文字]" custT="1"/>
      <dgm:spPr/>
      <dgm:t>
        <a:bodyPr/>
        <a:lstStyle/>
        <a:p>
          <a:r>
            <a:rPr lang="zh-TW" altLang="en-US" sz="2000" b="1" baseline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行銷組合</a:t>
          </a:r>
          <a:r>
            <a:rPr lang="en-US" altLang="zh-TW" sz="2000" b="1" baseline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(4P)</a:t>
          </a:r>
          <a:endParaRPr lang="zh-TW" altLang="en-US" sz="2000" b="1" baseline="0" dirty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A4EF8EE1-5EF1-4FA6-8902-836489F101BE}" type="parTrans" cxnId="{C1AF473F-1D36-4F4E-A1A2-731CD51EF94F}">
      <dgm:prSet/>
      <dgm:spPr/>
      <dgm:t>
        <a:bodyPr/>
        <a:lstStyle/>
        <a:p>
          <a:endParaRPr lang="zh-TW" altLang="en-US" sz="2000" b="1" baseline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67F7AEB5-52A8-4A4A-A8CA-F5322BD0B88C}" type="sibTrans" cxnId="{C1AF473F-1D36-4F4E-A1A2-731CD51EF94F}">
      <dgm:prSet custT="1"/>
      <dgm:spPr/>
      <dgm:t>
        <a:bodyPr/>
        <a:lstStyle/>
        <a:p>
          <a:endParaRPr lang="zh-TW" altLang="en-US" sz="2000" b="1" baseline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4CDAE2A4-DFB6-4B40-82EE-FA3A31936B78}">
      <dgm:prSet phldrT="[文字]" custT="1"/>
      <dgm:spPr/>
      <dgm:t>
        <a:bodyPr/>
        <a:lstStyle/>
        <a:p>
          <a:r>
            <a:rPr lang="zh-TW" altLang="en-US" sz="2000" b="1" baseline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評估與控制</a:t>
          </a:r>
          <a:endParaRPr lang="zh-TW" altLang="en-US" sz="2000" b="1" baseline="0" dirty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20F53411-BC57-4275-B3CE-4B0BCC4801E1}" type="parTrans" cxnId="{8EA9D7FF-6D6B-4499-8CC0-4C1B6CAA41BD}">
      <dgm:prSet/>
      <dgm:spPr/>
      <dgm:t>
        <a:bodyPr/>
        <a:lstStyle/>
        <a:p>
          <a:endParaRPr lang="zh-TW" altLang="en-US" sz="2000" b="1" baseline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F225F062-2C5A-4503-B6FA-357621A93A0A}" type="sibTrans" cxnId="{8EA9D7FF-6D6B-4499-8CC0-4C1B6CAA41BD}">
      <dgm:prSet/>
      <dgm:spPr/>
      <dgm:t>
        <a:bodyPr/>
        <a:lstStyle/>
        <a:p>
          <a:endParaRPr lang="zh-TW" altLang="en-US" sz="2000" b="1" baseline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3F25934D-5A81-4948-B803-3F59241F0A7D}" type="pres">
      <dgm:prSet presAssocID="{6B2D151F-8404-427B-8E9F-91364FB54CB2}" presName="linearFlow" presStyleCnt="0">
        <dgm:presLayoutVars>
          <dgm:resizeHandles val="exact"/>
        </dgm:presLayoutVars>
      </dgm:prSet>
      <dgm:spPr/>
    </dgm:pt>
    <dgm:pt modelId="{6E5CE932-B2A1-40CD-A4E2-157549F49C44}" type="pres">
      <dgm:prSet presAssocID="{C6BAABBE-63A3-441D-8808-525078B237CD}" presName="node" presStyleLbl="node1" presStyleIdx="0" presStyleCnt="6" custScaleX="2168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EB01A9-B714-4E6C-8CC6-051442B63317}" type="pres">
      <dgm:prSet presAssocID="{302CCA18-D8B1-4C80-BE29-F3B8676D058A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97B5AA46-90FC-45AC-9B2C-25A34AE69B7F}" type="pres">
      <dgm:prSet presAssocID="{302CCA18-D8B1-4C80-BE29-F3B8676D058A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7D7ABC90-60EB-488E-A235-725C184091F4}" type="pres">
      <dgm:prSet presAssocID="{16FF2988-8295-49E9-AF31-1C74DA222575}" presName="node" presStyleLbl="node1" presStyleIdx="1" presStyleCnt="6" custScaleX="2168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E2884D-E19B-4BFB-8DD6-38A67FED4C3A}" type="pres">
      <dgm:prSet presAssocID="{B00462A3-4E8A-4940-BFBC-8AF9A8BD8792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A27AC4E9-8DFD-4684-A2FA-A33F1FEDC0F8}" type="pres">
      <dgm:prSet presAssocID="{B00462A3-4E8A-4940-BFBC-8AF9A8BD8792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D084A56A-9C68-4FF4-8729-5DBF03DE302B}" type="pres">
      <dgm:prSet presAssocID="{0936E1E1-3EFE-40F3-A6EB-44B8329975B9}" presName="node" presStyleLbl="node1" presStyleIdx="2" presStyleCnt="6" custScaleX="2168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87FB728-5DEE-4F68-B2FE-CA54ACBD3F29}" type="pres">
      <dgm:prSet presAssocID="{50CA503A-F291-4694-A2DA-A5D533DA8FA4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D760926D-1738-450E-8DFF-C03E4FF16C34}" type="pres">
      <dgm:prSet presAssocID="{50CA503A-F291-4694-A2DA-A5D533DA8FA4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37A57375-D6E3-432F-9718-9D04A1567D9C}" type="pres">
      <dgm:prSet presAssocID="{BE8F441F-9FF3-4FDC-B8B6-A23C028FA70B}" presName="node" presStyleLbl="node1" presStyleIdx="3" presStyleCnt="6" custScaleX="2168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74CFFC-AAE5-4BFB-94E8-F180780BF1C7}" type="pres">
      <dgm:prSet presAssocID="{25F48231-699E-42D1-98AC-66EFE8386637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D31C6995-B758-4C3A-9347-6B2D9F54C4FD}" type="pres">
      <dgm:prSet presAssocID="{25F48231-699E-42D1-98AC-66EFE8386637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FD68B592-0D8E-4ED6-8740-A83F51F2ACA9}" type="pres">
      <dgm:prSet presAssocID="{EB8A9A00-0BC1-45DC-9F83-C0D8231A0BAD}" presName="node" presStyleLbl="node1" presStyleIdx="4" presStyleCnt="6" custScaleX="2168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469A03-E34D-450C-969C-A18850BBB558}" type="pres">
      <dgm:prSet presAssocID="{67F7AEB5-52A8-4A4A-A8CA-F5322BD0B88C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C6560D42-9B94-4335-BFAD-ECF8423F0221}" type="pres">
      <dgm:prSet presAssocID="{67F7AEB5-52A8-4A4A-A8CA-F5322BD0B88C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860D0F3B-8A6E-409D-A571-B159019B9504}" type="pres">
      <dgm:prSet presAssocID="{4CDAE2A4-DFB6-4B40-82EE-FA3A31936B78}" presName="node" presStyleLbl="node1" presStyleIdx="5" presStyleCnt="6" custScaleX="2168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1AF473F-1D36-4F4E-A1A2-731CD51EF94F}" srcId="{6B2D151F-8404-427B-8E9F-91364FB54CB2}" destId="{EB8A9A00-0BC1-45DC-9F83-C0D8231A0BAD}" srcOrd="4" destOrd="0" parTransId="{A4EF8EE1-5EF1-4FA6-8902-836489F101BE}" sibTransId="{67F7AEB5-52A8-4A4A-A8CA-F5322BD0B88C}"/>
    <dgm:cxn modelId="{84013342-45A8-4431-B116-3F4A5564627F}" srcId="{6B2D151F-8404-427B-8E9F-91364FB54CB2}" destId="{16FF2988-8295-49E9-AF31-1C74DA222575}" srcOrd="1" destOrd="0" parTransId="{C681A1C9-711A-41FD-AFC6-7B2912AE8C5E}" sibTransId="{B00462A3-4E8A-4940-BFBC-8AF9A8BD8792}"/>
    <dgm:cxn modelId="{DDE02D8E-1936-46C7-B693-EFB9FD743843}" type="presOf" srcId="{25F48231-699E-42D1-98AC-66EFE8386637}" destId="{D31C6995-B758-4C3A-9347-6B2D9F54C4FD}" srcOrd="1" destOrd="0" presId="urn:microsoft.com/office/officeart/2005/8/layout/process2"/>
    <dgm:cxn modelId="{2DA9D135-C108-4981-B3ED-8AE1E673CA94}" type="presOf" srcId="{16FF2988-8295-49E9-AF31-1C74DA222575}" destId="{7D7ABC90-60EB-488E-A235-725C184091F4}" srcOrd="0" destOrd="0" presId="urn:microsoft.com/office/officeart/2005/8/layout/process2"/>
    <dgm:cxn modelId="{973323D6-043C-423A-8426-76E7FE63A25B}" type="presOf" srcId="{50CA503A-F291-4694-A2DA-A5D533DA8FA4}" destId="{387FB728-5DEE-4F68-B2FE-CA54ACBD3F29}" srcOrd="0" destOrd="0" presId="urn:microsoft.com/office/officeart/2005/8/layout/process2"/>
    <dgm:cxn modelId="{4E806D9F-1AB0-422F-A375-31C863B4E7D2}" type="presOf" srcId="{BE8F441F-9FF3-4FDC-B8B6-A23C028FA70B}" destId="{37A57375-D6E3-432F-9718-9D04A1567D9C}" srcOrd="0" destOrd="0" presId="urn:microsoft.com/office/officeart/2005/8/layout/process2"/>
    <dgm:cxn modelId="{E6C13268-8265-44C6-9558-CAF0A34AEC86}" type="presOf" srcId="{B00462A3-4E8A-4940-BFBC-8AF9A8BD8792}" destId="{2AE2884D-E19B-4BFB-8DD6-38A67FED4C3A}" srcOrd="0" destOrd="0" presId="urn:microsoft.com/office/officeart/2005/8/layout/process2"/>
    <dgm:cxn modelId="{88012F0A-452E-4F06-86D5-C778FE61F09E}" srcId="{6B2D151F-8404-427B-8E9F-91364FB54CB2}" destId="{BE8F441F-9FF3-4FDC-B8B6-A23C028FA70B}" srcOrd="3" destOrd="0" parTransId="{574C6652-3702-4B16-B212-68C281FB1737}" sibTransId="{25F48231-699E-42D1-98AC-66EFE8386637}"/>
    <dgm:cxn modelId="{09974BFD-7690-4EA7-9B10-3D4987BCB337}" type="presOf" srcId="{4CDAE2A4-DFB6-4B40-82EE-FA3A31936B78}" destId="{860D0F3B-8A6E-409D-A571-B159019B9504}" srcOrd="0" destOrd="0" presId="urn:microsoft.com/office/officeart/2005/8/layout/process2"/>
    <dgm:cxn modelId="{8EA9D7FF-6D6B-4499-8CC0-4C1B6CAA41BD}" srcId="{6B2D151F-8404-427B-8E9F-91364FB54CB2}" destId="{4CDAE2A4-DFB6-4B40-82EE-FA3A31936B78}" srcOrd="5" destOrd="0" parTransId="{20F53411-BC57-4275-B3CE-4B0BCC4801E1}" sibTransId="{F225F062-2C5A-4503-B6FA-357621A93A0A}"/>
    <dgm:cxn modelId="{800D2DE8-10BD-4B7C-A8EF-60A86E4FAA21}" srcId="{6B2D151F-8404-427B-8E9F-91364FB54CB2}" destId="{C6BAABBE-63A3-441D-8808-525078B237CD}" srcOrd="0" destOrd="0" parTransId="{9BF2362B-9EE9-4302-B97F-4EB229921ABD}" sibTransId="{302CCA18-D8B1-4C80-BE29-F3B8676D058A}"/>
    <dgm:cxn modelId="{55E15D44-6A83-4CF9-98D4-C610BB284A7A}" type="presOf" srcId="{50CA503A-F291-4694-A2DA-A5D533DA8FA4}" destId="{D760926D-1738-450E-8DFF-C03E4FF16C34}" srcOrd="1" destOrd="0" presId="urn:microsoft.com/office/officeart/2005/8/layout/process2"/>
    <dgm:cxn modelId="{13D45A51-1D48-4662-A2B3-BCBBF0DD44DF}" type="presOf" srcId="{67F7AEB5-52A8-4A4A-A8CA-F5322BD0B88C}" destId="{C6560D42-9B94-4335-BFAD-ECF8423F0221}" srcOrd="1" destOrd="0" presId="urn:microsoft.com/office/officeart/2005/8/layout/process2"/>
    <dgm:cxn modelId="{FF2BB859-229A-48A3-A7ED-CF7DC9DBCC2D}" type="presOf" srcId="{25F48231-699E-42D1-98AC-66EFE8386637}" destId="{CA74CFFC-AAE5-4BFB-94E8-F180780BF1C7}" srcOrd="0" destOrd="0" presId="urn:microsoft.com/office/officeart/2005/8/layout/process2"/>
    <dgm:cxn modelId="{195E8248-6E6E-4662-9E07-46DE1BA3C60C}" type="presOf" srcId="{302CCA18-D8B1-4C80-BE29-F3B8676D058A}" destId="{FDEB01A9-B714-4E6C-8CC6-051442B63317}" srcOrd="0" destOrd="0" presId="urn:microsoft.com/office/officeart/2005/8/layout/process2"/>
    <dgm:cxn modelId="{6D2EE8D4-6A29-43B2-AE88-38BF8339CADF}" srcId="{6B2D151F-8404-427B-8E9F-91364FB54CB2}" destId="{0936E1E1-3EFE-40F3-A6EB-44B8329975B9}" srcOrd="2" destOrd="0" parTransId="{41E046CD-1581-421D-A175-C2A2070375EC}" sibTransId="{50CA503A-F291-4694-A2DA-A5D533DA8FA4}"/>
    <dgm:cxn modelId="{7DD1D652-B5CD-45E5-B0D1-89B41EF10326}" type="presOf" srcId="{302CCA18-D8B1-4C80-BE29-F3B8676D058A}" destId="{97B5AA46-90FC-45AC-9B2C-25A34AE69B7F}" srcOrd="1" destOrd="0" presId="urn:microsoft.com/office/officeart/2005/8/layout/process2"/>
    <dgm:cxn modelId="{8AAAEC97-FAFE-4B86-9386-5C88AB5389D9}" type="presOf" srcId="{EB8A9A00-0BC1-45DC-9F83-C0D8231A0BAD}" destId="{FD68B592-0D8E-4ED6-8740-A83F51F2ACA9}" srcOrd="0" destOrd="0" presId="urn:microsoft.com/office/officeart/2005/8/layout/process2"/>
    <dgm:cxn modelId="{2B2ED59C-248D-4CFE-96D6-A9FC8405EAB9}" type="presOf" srcId="{B00462A3-4E8A-4940-BFBC-8AF9A8BD8792}" destId="{A27AC4E9-8DFD-4684-A2FA-A33F1FEDC0F8}" srcOrd="1" destOrd="0" presId="urn:microsoft.com/office/officeart/2005/8/layout/process2"/>
    <dgm:cxn modelId="{87E325B5-62DA-4434-A1A4-EA8AC97849F5}" type="presOf" srcId="{6B2D151F-8404-427B-8E9F-91364FB54CB2}" destId="{3F25934D-5A81-4948-B803-3F59241F0A7D}" srcOrd="0" destOrd="0" presId="urn:microsoft.com/office/officeart/2005/8/layout/process2"/>
    <dgm:cxn modelId="{A0FA1470-AC4F-44A2-876B-3D5445C4E4C0}" type="presOf" srcId="{0936E1E1-3EFE-40F3-A6EB-44B8329975B9}" destId="{D084A56A-9C68-4FF4-8729-5DBF03DE302B}" srcOrd="0" destOrd="0" presId="urn:microsoft.com/office/officeart/2005/8/layout/process2"/>
    <dgm:cxn modelId="{BE4B17FC-8679-45FE-A598-82E6F97181C6}" type="presOf" srcId="{67F7AEB5-52A8-4A4A-A8CA-F5322BD0B88C}" destId="{1F469A03-E34D-450C-969C-A18850BBB558}" srcOrd="0" destOrd="0" presId="urn:microsoft.com/office/officeart/2005/8/layout/process2"/>
    <dgm:cxn modelId="{15DB2992-394E-4EA3-B0CF-C630A7F11223}" type="presOf" srcId="{C6BAABBE-63A3-441D-8808-525078B237CD}" destId="{6E5CE932-B2A1-40CD-A4E2-157549F49C44}" srcOrd="0" destOrd="0" presId="urn:microsoft.com/office/officeart/2005/8/layout/process2"/>
    <dgm:cxn modelId="{22BCC31E-2423-4C9B-9058-C40821318AC4}" type="presParOf" srcId="{3F25934D-5A81-4948-B803-3F59241F0A7D}" destId="{6E5CE932-B2A1-40CD-A4E2-157549F49C44}" srcOrd="0" destOrd="0" presId="urn:microsoft.com/office/officeart/2005/8/layout/process2"/>
    <dgm:cxn modelId="{22B2CD0D-3AA9-4273-9A70-220BAF3B945C}" type="presParOf" srcId="{3F25934D-5A81-4948-B803-3F59241F0A7D}" destId="{FDEB01A9-B714-4E6C-8CC6-051442B63317}" srcOrd="1" destOrd="0" presId="urn:microsoft.com/office/officeart/2005/8/layout/process2"/>
    <dgm:cxn modelId="{3D498075-E26F-44C9-A219-BB72DBA37331}" type="presParOf" srcId="{FDEB01A9-B714-4E6C-8CC6-051442B63317}" destId="{97B5AA46-90FC-45AC-9B2C-25A34AE69B7F}" srcOrd="0" destOrd="0" presId="urn:microsoft.com/office/officeart/2005/8/layout/process2"/>
    <dgm:cxn modelId="{2AA6188D-032F-4B4F-B69E-55FF1F59A9CA}" type="presParOf" srcId="{3F25934D-5A81-4948-B803-3F59241F0A7D}" destId="{7D7ABC90-60EB-488E-A235-725C184091F4}" srcOrd="2" destOrd="0" presId="urn:microsoft.com/office/officeart/2005/8/layout/process2"/>
    <dgm:cxn modelId="{FC972F23-561A-4A5F-BC07-6229D9B488DC}" type="presParOf" srcId="{3F25934D-5A81-4948-B803-3F59241F0A7D}" destId="{2AE2884D-E19B-4BFB-8DD6-38A67FED4C3A}" srcOrd="3" destOrd="0" presId="urn:microsoft.com/office/officeart/2005/8/layout/process2"/>
    <dgm:cxn modelId="{902F6CD4-0D6A-43B3-A693-18E1F6784A50}" type="presParOf" srcId="{2AE2884D-E19B-4BFB-8DD6-38A67FED4C3A}" destId="{A27AC4E9-8DFD-4684-A2FA-A33F1FEDC0F8}" srcOrd="0" destOrd="0" presId="urn:microsoft.com/office/officeart/2005/8/layout/process2"/>
    <dgm:cxn modelId="{39886C7C-BE90-4532-9103-321BA5BAE11E}" type="presParOf" srcId="{3F25934D-5A81-4948-B803-3F59241F0A7D}" destId="{D084A56A-9C68-4FF4-8729-5DBF03DE302B}" srcOrd="4" destOrd="0" presId="urn:microsoft.com/office/officeart/2005/8/layout/process2"/>
    <dgm:cxn modelId="{67987674-1D41-4B59-9A2F-0DE2CB5D4B59}" type="presParOf" srcId="{3F25934D-5A81-4948-B803-3F59241F0A7D}" destId="{387FB728-5DEE-4F68-B2FE-CA54ACBD3F29}" srcOrd="5" destOrd="0" presId="urn:microsoft.com/office/officeart/2005/8/layout/process2"/>
    <dgm:cxn modelId="{A531A78E-4EEE-4EEE-BF18-966F8A2576BB}" type="presParOf" srcId="{387FB728-5DEE-4F68-B2FE-CA54ACBD3F29}" destId="{D760926D-1738-450E-8DFF-C03E4FF16C34}" srcOrd="0" destOrd="0" presId="urn:microsoft.com/office/officeart/2005/8/layout/process2"/>
    <dgm:cxn modelId="{2D3A4D30-BC53-4A4E-A3DF-90F9405EACBD}" type="presParOf" srcId="{3F25934D-5A81-4948-B803-3F59241F0A7D}" destId="{37A57375-D6E3-432F-9718-9D04A1567D9C}" srcOrd="6" destOrd="0" presId="urn:microsoft.com/office/officeart/2005/8/layout/process2"/>
    <dgm:cxn modelId="{D1AD867F-6E0A-47AE-862C-728CA09B3B3F}" type="presParOf" srcId="{3F25934D-5A81-4948-B803-3F59241F0A7D}" destId="{CA74CFFC-AAE5-4BFB-94E8-F180780BF1C7}" srcOrd="7" destOrd="0" presId="urn:microsoft.com/office/officeart/2005/8/layout/process2"/>
    <dgm:cxn modelId="{39C16235-8287-4F6D-85C2-BBC043BE093F}" type="presParOf" srcId="{CA74CFFC-AAE5-4BFB-94E8-F180780BF1C7}" destId="{D31C6995-B758-4C3A-9347-6B2D9F54C4FD}" srcOrd="0" destOrd="0" presId="urn:microsoft.com/office/officeart/2005/8/layout/process2"/>
    <dgm:cxn modelId="{B85D3351-AEC3-4A0A-A6AC-E02F0700E927}" type="presParOf" srcId="{3F25934D-5A81-4948-B803-3F59241F0A7D}" destId="{FD68B592-0D8E-4ED6-8740-A83F51F2ACA9}" srcOrd="8" destOrd="0" presId="urn:microsoft.com/office/officeart/2005/8/layout/process2"/>
    <dgm:cxn modelId="{ED9CE25E-C20D-4CE5-B677-020E4FD7F045}" type="presParOf" srcId="{3F25934D-5A81-4948-B803-3F59241F0A7D}" destId="{1F469A03-E34D-450C-969C-A18850BBB558}" srcOrd="9" destOrd="0" presId="urn:microsoft.com/office/officeart/2005/8/layout/process2"/>
    <dgm:cxn modelId="{775440B1-84E3-4A31-8E10-B3229A5CC63F}" type="presParOf" srcId="{1F469A03-E34D-450C-969C-A18850BBB558}" destId="{C6560D42-9B94-4335-BFAD-ECF8423F0221}" srcOrd="0" destOrd="0" presId="urn:microsoft.com/office/officeart/2005/8/layout/process2"/>
    <dgm:cxn modelId="{3BCABEDC-651E-42D1-B65F-3257F114ABA8}" type="presParOf" srcId="{3F25934D-5A81-4948-B803-3F59241F0A7D}" destId="{860D0F3B-8A6E-409D-A571-B159019B9504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DEF259-9141-4A4E-9FC7-619D8E31A6EF}" type="doc">
      <dgm:prSet loTypeId="urn:microsoft.com/office/officeart/2005/8/layout/radial4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2341EAA4-5667-49B6-B878-57D93C54C3D8}">
      <dgm:prSet phldrT="[文字]"/>
      <dgm:spPr/>
      <dgm:t>
        <a:bodyPr/>
        <a:lstStyle/>
        <a:p>
          <a:r>
            <a:rPr lang="en-US" altLang="zh-TW" baseline="0" dirty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STP</a:t>
          </a:r>
          <a:endParaRPr lang="zh-TW" altLang="en-US" baseline="0" dirty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F8ACAF07-8A20-4967-B046-DBCBFBFB4A92}" type="parTrans" cxnId="{CD0071FA-FBB4-4785-92AB-4E77BB40D5DB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D20B752F-BBC2-4BB1-AF38-3230ADF82DFB}" type="sibTrans" cxnId="{CD0071FA-FBB4-4785-92AB-4E77BB40D5DB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6C681581-61CE-4331-83F8-C872BE3F0273}">
      <dgm:prSet phldrT="[文字]"/>
      <dgm:spPr/>
      <dgm:t>
        <a:bodyPr/>
        <a:lstStyle/>
        <a:p>
          <a:r>
            <a:rPr lang="zh-TW" altLang="en-US" b="1" baseline="0" dirty="0" smtClean="0">
              <a:solidFill>
                <a:schemeClr val="bg1"/>
              </a:solidFill>
              <a:latin typeface="Comic Sans MS" pitchFamily="66" charset="0"/>
              <a:ea typeface="微軟正黑體" pitchFamily="34" charset="-120"/>
            </a:rPr>
            <a:t>目標市場</a:t>
          </a:r>
          <a:r>
            <a:rPr lang="en-US" altLang="zh-TW" b="1" baseline="0" dirty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T</a:t>
          </a:r>
          <a:r>
            <a:rPr lang="en-US" altLang="zh-TW" b="1" baseline="0" dirty="0" smtClean="0">
              <a:latin typeface="Comic Sans MS" pitchFamily="66" charset="0"/>
              <a:ea typeface="微軟正黑體" pitchFamily="34" charset="-120"/>
            </a:rPr>
            <a:t>argeting </a:t>
          </a:r>
          <a:endParaRPr lang="zh-TW" altLang="en-US" baseline="0" dirty="0">
            <a:latin typeface="Comic Sans MS" pitchFamily="66" charset="0"/>
            <a:ea typeface="微軟正黑體" pitchFamily="34" charset="-120"/>
          </a:endParaRPr>
        </a:p>
      </dgm:t>
    </dgm:pt>
    <dgm:pt modelId="{EA8DCF46-8B5F-48B5-8DC4-4EF32A9650CD}" type="parTrans" cxnId="{FCD7E462-E724-4D40-B2E5-AE4F905AC8D6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686610F8-6B1A-47FE-9D55-B18EFB6EC02F}" type="sibTrans" cxnId="{FCD7E462-E724-4D40-B2E5-AE4F905AC8D6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A16BCC6E-F491-4941-941D-17D7EAB9A072}">
      <dgm:prSet phldrT="[文字]"/>
      <dgm:spPr/>
      <dgm:t>
        <a:bodyPr/>
        <a:lstStyle/>
        <a:p>
          <a:r>
            <a:rPr lang="zh-TW" altLang="en-US" b="1" baseline="0" dirty="0" smtClean="0">
              <a:solidFill>
                <a:schemeClr val="bg1"/>
              </a:solidFill>
              <a:latin typeface="Comic Sans MS" pitchFamily="66" charset="0"/>
              <a:ea typeface="微軟正黑體" pitchFamily="34" charset="-120"/>
            </a:rPr>
            <a:t>產品定位</a:t>
          </a:r>
          <a:r>
            <a:rPr lang="en-US" altLang="zh-TW" b="1" baseline="0" dirty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P</a:t>
          </a:r>
          <a:r>
            <a:rPr lang="en-US" altLang="zh-TW" b="1" baseline="0" dirty="0" smtClean="0">
              <a:latin typeface="Comic Sans MS" pitchFamily="66" charset="0"/>
              <a:ea typeface="微軟正黑體" pitchFamily="34" charset="-120"/>
            </a:rPr>
            <a:t>ositioning</a:t>
          </a:r>
          <a:endParaRPr lang="zh-TW" altLang="en-US" baseline="0" dirty="0">
            <a:latin typeface="Comic Sans MS" pitchFamily="66" charset="0"/>
            <a:ea typeface="微軟正黑體" pitchFamily="34" charset="-120"/>
          </a:endParaRPr>
        </a:p>
      </dgm:t>
    </dgm:pt>
    <dgm:pt modelId="{15322B8C-C03B-4733-A61F-29DD2263FF4F}" type="parTrans" cxnId="{0CE29CD8-0504-4693-9B14-AB0A16737450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9D72BBEB-4166-4DD3-9EC7-527C6D502936}" type="sibTrans" cxnId="{0CE29CD8-0504-4693-9B14-AB0A16737450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67E8FB2A-EF00-4F9C-8FA7-4678F686D7AF}">
      <dgm:prSet phldrT="[文字]"/>
      <dgm:spPr/>
      <dgm:t>
        <a:bodyPr/>
        <a:lstStyle/>
        <a:p>
          <a:r>
            <a:rPr lang="zh-TW" altLang="en-US" b="1" baseline="0" dirty="0" smtClean="0">
              <a:solidFill>
                <a:schemeClr val="bg1"/>
              </a:solidFill>
              <a:latin typeface="Comic Sans MS" pitchFamily="66" charset="0"/>
              <a:ea typeface="微軟正黑體" pitchFamily="34" charset="-120"/>
            </a:rPr>
            <a:t>市場區隔</a:t>
          </a:r>
          <a:r>
            <a:rPr lang="en-US" altLang="zh-TW" b="1" baseline="0" dirty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S</a:t>
          </a:r>
          <a:r>
            <a:rPr lang="en-US" altLang="zh-TW" b="1" baseline="0" dirty="0" smtClean="0">
              <a:latin typeface="Comic Sans MS" pitchFamily="66" charset="0"/>
              <a:ea typeface="微軟正黑體" pitchFamily="34" charset="-120"/>
            </a:rPr>
            <a:t>egmentation</a:t>
          </a:r>
          <a:endParaRPr lang="zh-TW" altLang="en-US" baseline="0" dirty="0">
            <a:latin typeface="Comic Sans MS" pitchFamily="66" charset="0"/>
            <a:ea typeface="微軟正黑體" pitchFamily="34" charset="-120"/>
          </a:endParaRPr>
        </a:p>
      </dgm:t>
    </dgm:pt>
    <dgm:pt modelId="{9F548218-45E3-4DD9-BCEE-5ADBB52E4CBC}" type="parTrans" cxnId="{A1272591-237A-410F-A959-4C5C262CE555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CECF1D17-F7F1-4C0A-AF70-AF81AD07FE71}" type="sibTrans" cxnId="{A1272591-237A-410F-A959-4C5C262CE555}">
      <dgm:prSet/>
      <dgm:spPr/>
      <dgm:t>
        <a:bodyPr/>
        <a:lstStyle/>
        <a:p>
          <a:endParaRPr lang="zh-TW" altLang="en-US" baseline="0">
            <a:latin typeface="Comic Sans MS" pitchFamily="66" charset="0"/>
            <a:ea typeface="微軟正黑體" pitchFamily="34" charset="-120"/>
          </a:endParaRPr>
        </a:p>
      </dgm:t>
    </dgm:pt>
    <dgm:pt modelId="{2D5C46F1-63CE-453B-AB30-AE9EE0703F15}" type="pres">
      <dgm:prSet presAssocID="{69DEF259-9141-4A4E-9FC7-619D8E31A6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3C47D75-1268-48C7-8FEE-3EEA3DBF22CD}" type="pres">
      <dgm:prSet presAssocID="{2341EAA4-5667-49B6-B878-57D93C54C3D8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7FBF83A8-123B-4EFA-A788-44777706CA89}" type="pres">
      <dgm:prSet presAssocID="{9F548218-45E3-4DD9-BCEE-5ADBB52E4CBC}" presName="parTrans" presStyleLbl="bgSibTrans2D1" presStyleIdx="0" presStyleCnt="3"/>
      <dgm:spPr/>
      <dgm:t>
        <a:bodyPr/>
        <a:lstStyle/>
        <a:p>
          <a:endParaRPr lang="zh-TW" altLang="en-US"/>
        </a:p>
      </dgm:t>
    </dgm:pt>
    <dgm:pt modelId="{354E308A-62CE-4528-B9E1-C88B16493BDE}" type="pres">
      <dgm:prSet presAssocID="{67E8FB2A-EF00-4F9C-8FA7-4678F686D7AF}" presName="node" presStyleLbl="node1" presStyleIdx="0" presStyleCnt="3" custScaleX="169341" custRadScaleRad="140481" custRadScaleInc="-352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175525-95C3-414B-941B-CE132C4A7913}" type="pres">
      <dgm:prSet presAssocID="{EA8DCF46-8B5F-48B5-8DC4-4EF32A9650CD}" presName="parTrans" presStyleLbl="bgSibTrans2D1" presStyleIdx="1" presStyleCnt="3"/>
      <dgm:spPr/>
      <dgm:t>
        <a:bodyPr/>
        <a:lstStyle/>
        <a:p>
          <a:endParaRPr lang="zh-TW" altLang="en-US"/>
        </a:p>
      </dgm:t>
    </dgm:pt>
    <dgm:pt modelId="{63623133-F11D-40B6-889B-8D3260BBE918}" type="pres">
      <dgm:prSet presAssocID="{6C681581-61CE-4331-83F8-C872BE3F0273}" presName="node" presStyleLbl="node1" presStyleIdx="1" presStyleCnt="3" custScaleX="1693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289C2B-3AC2-4958-8B4E-C1A27EE424E8}" type="pres">
      <dgm:prSet presAssocID="{15322B8C-C03B-4733-A61F-29DD2263FF4F}" presName="parTrans" presStyleLbl="bgSibTrans2D1" presStyleIdx="2" presStyleCnt="3"/>
      <dgm:spPr/>
      <dgm:t>
        <a:bodyPr/>
        <a:lstStyle/>
        <a:p>
          <a:endParaRPr lang="zh-TW" altLang="en-US"/>
        </a:p>
      </dgm:t>
    </dgm:pt>
    <dgm:pt modelId="{769AA09A-D495-48CF-A23D-41B733B1FD5C}" type="pres">
      <dgm:prSet presAssocID="{A16BCC6E-F491-4941-941D-17D7EAB9A072}" presName="node" presStyleLbl="node1" presStyleIdx="2" presStyleCnt="3" custScaleX="169341" custRadScaleRad="132728" custRadScaleInc="366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D220136-FF22-4044-A5FC-F65385F8E062}" type="presOf" srcId="{67E8FB2A-EF00-4F9C-8FA7-4678F686D7AF}" destId="{354E308A-62CE-4528-B9E1-C88B16493BDE}" srcOrd="0" destOrd="0" presId="urn:microsoft.com/office/officeart/2005/8/layout/radial4"/>
    <dgm:cxn modelId="{6D72E902-F155-4826-8F59-54DD21171B7F}" type="presOf" srcId="{6C681581-61CE-4331-83F8-C872BE3F0273}" destId="{63623133-F11D-40B6-889B-8D3260BBE918}" srcOrd="0" destOrd="0" presId="urn:microsoft.com/office/officeart/2005/8/layout/radial4"/>
    <dgm:cxn modelId="{9EA324D5-D08E-4020-A9FE-AE42B935D280}" type="presOf" srcId="{15322B8C-C03B-4733-A61F-29DD2263FF4F}" destId="{56289C2B-3AC2-4958-8B4E-C1A27EE424E8}" srcOrd="0" destOrd="0" presId="urn:microsoft.com/office/officeart/2005/8/layout/radial4"/>
    <dgm:cxn modelId="{0CE29CD8-0504-4693-9B14-AB0A16737450}" srcId="{2341EAA4-5667-49B6-B878-57D93C54C3D8}" destId="{A16BCC6E-F491-4941-941D-17D7EAB9A072}" srcOrd="2" destOrd="0" parTransId="{15322B8C-C03B-4733-A61F-29DD2263FF4F}" sibTransId="{9D72BBEB-4166-4DD3-9EC7-527C6D502936}"/>
    <dgm:cxn modelId="{CD0071FA-FBB4-4785-92AB-4E77BB40D5DB}" srcId="{69DEF259-9141-4A4E-9FC7-619D8E31A6EF}" destId="{2341EAA4-5667-49B6-B878-57D93C54C3D8}" srcOrd="0" destOrd="0" parTransId="{F8ACAF07-8A20-4967-B046-DBCBFBFB4A92}" sibTransId="{D20B752F-BBC2-4BB1-AF38-3230ADF82DFB}"/>
    <dgm:cxn modelId="{ED81FD25-F2CE-4EC2-8958-DAE5CA1DBFA1}" type="presOf" srcId="{9F548218-45E3-4DD9-BCEE-5ADBB52E4CBC}" destId="{7FBF83A8-123B-4EFA-A788-44777706CA89}" srcOrd="0" destOrd="0" presId="urn:microsoft.com/office/officeart/2005/8/layout/radial4"/>
    <dgm:cxn modelId="{A1272591-237A-410F-A959-4C5C262CE555}" srcId="{2341EAA4-5667-49B6-B878-57D93C54C3D8}" destId="{67E8FB2A-EF00-4F9C-8FA7-4678F686D7AF}" srcOrd="0" destOrd="0" parTransId="{9F548218-45E3-4DD9-BCEE-5ADBB52E4CBC}" sibTransId="{CECF1D17-F7F1-4C0A-AF70-AF81AD07FE71}"/>
    <dgm:cxn modelId="{68E4E67A-21E2-4A16-A1D0-18F033756AC5}" type="presOf" srcId="{2341EAA4-5667-49B6-B878-57D93C54C3D8}" destId="{E3C47D75-1268-48C7-8FEE-3EEA3DBF22CD}" srcOrd="0" destOrd="0" presId="urn:microsoft.com/office/officeart/2005/8/layout/radial4"/>
    <dgm:cxn modelId="{008CD2D9-1024-48BA-8FA3-431A5AB6A29F}" type="presOf" srcId="{EA8DCF46-8B5F-48B5-8DC4-4EF32A9650CD}" destId="{34175525-95C3-414B-941B-CE132C4A7913}" srcOrd="0" destOrd="0" presId="urn:microsoft.com/office/officeart/2005/8/layout/radial4"/>
    <dgm:cxn modelId="{58C70545-E269-4EDD-B00E-B11E170A0FA1}" type="presOf" srcId="{A16BCC6E-F491-4941-941D-17D7EAB9A072}" destId="{769AA09A-D495-48CF-A23D-41B733B1FD5C}" srcOrd="0" destOrd="0" presId="urn:microsoft.com/office/officeart/2005/8/layout/radial4"/>
    <dgm:cxn modelId="{24D0590F-DAE2-48BB-948D-919D38AE578C}" type="presOf" srcId="{69DEF259-9141-4A4E-9FC7-619D8E31A6EF}" destId="{2D5C46F1-63CE-453B-AB30-AE9EE0703F15}" srcOrd="0" destOrd="0" presId="urn:microsoft.com/office/officeart/2005/8/layout/radial4"/>
    <dgm:cxn modelId="{FCD7E462-E724-4D40-B2E5-AE4F905AC8D6}" srcId="{2341EAA4-5667-49B6-B878-57D93C54C3D8}" destId="{6C681581-61CE-4331-83F8-C872BE3F0273}" srcOrd="1" destOrd="0" parTransId="{EA8DCF46-8B5F-48B5-8DC4-4EF32A9650CD}" sibTransId="{686610F8-6B1A-47FE-9D55-B18EFB6EC02F}"/>
    <dgm:cxn modelId="{7BB67B7D-3EF4-46D4-B2A2-14981DEF034F}" type="presParOf" srcId="{2D5C46F1-63CE-453B-AB30-AE9EE0703F15}" destId="{E3C47D75-1268-48C7-8FEE-3EEA3DBF22CD}" srcOrd="0" destOrd="0" presId="urn:microsoft.com/office/officeart/2005/8/layout/radial4"/>
    <dgm:cxn modelId="{F695DB45-49DB-4D65-9FBE-7D6A691FBD63}" type="presParOf" srcId="{2D5C46F1-63CE-453B-AB30-AE9EE0703F15}" destId="{7FBF83A8-123B-4EFA-A788-44777706CA89}" srcOrd="1" destOrd="0" presId="urn:microsoft.com/office/officeart/2005/8/layout/radial4"/>
    <dgm:cxn modelId="{815D3ACF-A0F7-4EEE-98CC-EB11D940B15F}" type="presParOf" srcId="{2D5C46F1-63CE-453B-AB30-AE9EE0703F15}" destId="{354E308A-62CE-4528-B9E1-C88B16493BDE}" srcOrd="2" destOrd="0" presId="urn:microsoft.com/office/officeart/2005/8/layout/radial4"/>
    <dgm:cxn modelId="{4909FCE9-DEB3-4999-BE8A-8538D02CE39F}" type="presParOf" srcId="{2D5C46F1-63CE-453B-AB30-AE9EE0703F15}" destId="{34175525-95C3-414B-941B-CE132C4A7913}" srcOrd="3" destOrd="0" presId="urn:microsoft.com/office/officeart/2005/8/layout/radial4"/>
    <dgm:cxn modelId="{70CB7391-9ADE-497A-8465-09CC1F79A7AE}" type="presParOf" srcId="{2D5C46F1-63CE-453B-AB30-AE9EE0703F15}" destId="{63623133-F11D-40B6-889B-8D3260BBE918}" srcOrd="4" destOrd="0" presId="urn:microsoft.com/office/officeart/2005/8/layout/radial4"/>
    <dgm:cxn modelId="{1E8D3C5E-6A20-4D2B-8437-F444ABED88CC}" type="presParOf" srcId="{2D5C46F1-63CE-453B-AB30-AE9EE0703F15}" destId="{56289C2B-3AC2-4958-8B4E-C1A27EE424E8}" srcOrd="5" destOrd="0" presId="urn:microsoft.com/office/officeart/2005/8/layout/radial4"/>
    <dgm:cxn modelId="{6191000C-998C-4B37-B371-882F35D788EE}" type="presParOf" srcId="{2D5C46F1-63CE-453B-AB30-AE9EE0703F15}" destId="{769AA09A-D495-48CF-A23D-41B733B1FD5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D89DD0-D0BF-404B-97CD-528D0FAE2AB9}" type="doc">
      <dgm:prSet loTypeId="urn:microsoft.com/office/officeart/2005/8/layout/hList9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8041C932-5BEE-4448-BE4E-B38D5C805AB7}">
      <dgm:prSet phldrT="[文字]"/>
      <dgm:spPr/>
      <dgm:t>
        <a:bodyPr/>
        <a:lstStyle/>
        <a:p>
          <a:r>
            <a:rPr lang="en-US" altLang="zh-TW" b="1" baseline="0" dirty="0" smtClean="0">
              <a:latin typeface="Comic Sans MS" pitchFamily="66" charset="0"/>
              <a:ea typeface="微軟正黑體" pitchFamily="34" charset="-120"/>
            </a:rPr>
            <a:t>8C</a:t>
          </a:r>
          <a:endParaRPr lang="zh-TW" altLang="en-US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6496FD81-2E95-47C6-8DF4-B344E4970D04}" type="parTrans" cxnId="{C6B5A47C-CB3E-4139-B2A3-3D11452C959F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81DFE7A8-1144-4DA9-B75F-9A6AAB0C6CA7}" type="sibTrans" cxnId="{C6B5A47C-CB3E-4139-B2A3-3D11452C959F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613F9012-749F-498D-A1D3-C4CA3418254E}">
      <dgm:prSet phldrT="[文字]" custT="1"/>
      <dgm:spPr/>
      <dgm:t>
        <a:bodyPr/>
        <a:lstStyle/>
        <a:p>
          <a:r>
            <a:rPr lang="zh-TW" altLang="en-US" sz="2000" b="1" baseline="0" dirty="0" smtClean="0">
              <a:latin typeface="Comic Sans MS" pitchFamily="66" charset="0"/>
              <a:ea typeface="微軟正黑體" pitchFamily="34" charset="-120"/>
            </a:rPr>
            <a:t>內容 </a:t>
          </a:r>
          <a:r>
            <a:rPr lang="en-US" altLang="zh-TW" sz="2000" b="1" baseline="0" dirty="0" smtClean="0">
              <a:latin typeface="Comic Sans MS" pitchFamily="66" charset="0"/>
              <a:ea typeface="微軟正黑體" pitchFamily="34" charset="-120"/>
            </a:rPr>
            <a:t>(Content)</a:t>
          </a:r>
          <a:endParaRPr lang="zh-TW" altLang="en-US" sz="2000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48CFA68B-A591-4BEC-A3CD-F24264568BFE}" type="parTrans" cxnId="{8F50C003-4F83-44EE-9179-7BB62CCF7EB3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2F479B38-2FFF-42AB-9E47-0E219F811EC9}" type="sibTrans" cxnId="{8F50C003-4F83-44EE-9179-7BB62CCF7EB3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0F18CDDE-3B7E-4EB6-A865-86287684036E}">
      <dgm:prSet phldrT="[文字]" custT="1"/>
      <dgm:spPr/>
      <dgm:t>
        <a:bodyPr/>
        <a:lstStyle/>
        <a:p>
          <a:r>
            <a:rPr lang="zh-TW" altLang="en-US" sz="2000" b="1" baseline="0" dirty="0" smtClean="0">
              <a:latin typeface="Comic Sans MS" pitchFamily="66" charset="0"/>
              <a:ea typeface="微軟正黑體" pitchFamily="34" charset="-120"/>
            </a:rPr>
            <a:t>社群 </a:t>
          </a:r>
          <a:r>
            <a:rPr lang="en-US" altLang="zh-TW" sz="2000" b="1" baseline="0" dirty="0" smtClean="0">
              <a:latin typeface="Comic Sans MS" pitchFamily="66" charset="0"/>
              <a:ea typeface="微軟正黑體" pitchFamily="34" charset="-120"/>
            </a:rPr>
            <a:t>(Community)</a:t>
          </a:r>
          <a:endParaRPr lang="zh-TW" altLang="en-US" sz="2000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C8FCE42C-3FBB-42C8-86CA-82874BF29532}" type="parTrans" cxnId="{EA4A7848-3DE1-4041-8FF2-889E035089BE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2F530389-B5BA-4D1F-BAB4-C1E4314EA4C6}" type="sibTrans" cxnId="{EA4A7848-3DE1-4041-8FF2-889E035089BE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9141D524-76B3-479D-AEA3-76F3FC661000}">
      <dgm:prSet phldrT="[文字]" custT="1"/>
      <dgm:spPr/>
      <dgm:t>
        <a:bodyPr/>
        <a:lstStyle/>
        <a:p>
          <a:r>
            <a:rPr lang="zh-TW" altLang="en-US" sz="2000" b="1" baseline="0" dirty="0" smtClean="0">
              <a:latin typeface="Comic Sans MS" pitchFamily="66" charset="0"/>
              <a:ea typeface="微軟正黑體" pitchFamily="34" charset="-120"/>
            </a:rPr>
            <a:t>客製化 </a:t>
          </a:r>
          <a:r>
            <a:rPr lang="en-US" altLang="zh-TW" sz="2000" b="1" baseline="0" dirty="0" smtClean="0">
              <a:latin typeface="Comic Sans MS" pitchFamily="66" charset="0"/>
              <a:ea typeface="微軟正黑體" pitchFamily="34" charset="-120"/>
            </a:rPr>
            <a:t>(Customize)</a:t>
          </a:r>
          <a:endParaRPr lang="zh-TW" altLang="en-US" sz="2000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C4B524F2-A431-43B1-85CD-CE676D7E5C3F}" type="parTrans" cxnId="{FCDA8935-976B-423F-9E9E-2FE25B00A032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53D38028-E9E1-43CE-97D8-57C60D3864D6}" type="sibTrans" cxnId="{FCDA8935-976B-423F-9E9E-2FE25B00A032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204C98D1-DB5D-4BC8-849D-D797A030F3CC}">
      <dgm:prSet phldrT="[文字]" custT="1"/>
      <dgm:spPr/>
      <dgm:t>
        <a:bodyPr/>
        <a:lstStyle/>
        <a:p>
          <a:r>
            <a:rPr lang="zh-TW" altLang="en-US" sz="2000" b="1" baseline="0" dirty="0" smtClean="0">
              <a:latin typeface="Comic Sans MS" pitchFamily="66" charset="0"/>
              <a:ea typeface="微軟正黑體" pitchFamily="34" charset="-120"/>
            </a:rPr>
            <a:t>連結 </a:t>
          </a:r>
          <a:r>
            <a:rPr lang="en-US" altLang="zh-TW" sz="2000" b="1" baseline="0" dirty="0" smtClean="0">
              <a:latin typeface="Comic Sans MS" pitchFamily="66" charset="0"/>
              <a:ea typeface="微軟正黑體" pitchFamily="34" charset="-120"/>
            </a:rPr>
            <a:t>(Connection)</a:t>
          </a:r>
          <a:endParaRPr lang="zh-TW" altLang="en-US" sz="2000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174A5742-F7A1-4B53-AF01-6A45F7A01845}" type="parTrans" cxnId="{5C7113AA-E5C9-44EB-B040-FDBDEBACE5B2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E3D96568-C3FD-471C-8FD7-8C7AEE8C0971}" type="sibTrans" cxnId="{5C7113AA-E5C9-44EB-B040-FDBDEBACE5B2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E85DFA2C-BCFE-45C3-A8E6-401D47ED724B}">
      <dgm:prSet custT="1"/>
      <dgm:spPr/>
      <dgm:t>
        <a:bodyPr/>
        <a:lstStyle/>
        <a:p>
          <a:r>
            <a:rPr lang="zh-TW" altLang="en-US" sz="2000" b="1" baseline="0" dirty="0" smtClean="0">
              <a:latin typeface="Comic Sans MS" pitchFamily="66" charset="0"/>
              <a:ea typeface="微軟正黑體" pitchFamily="34" charset="-120"/>
            </a:rPr>
            <a:t>協調 </a:t>
          </a:r>
          <a:r>
            <a:rPr lang="en-US" altLang="zh-TW" sz="2000" b="1" baseline="0" dirty="0" smtClean="0">
              <a:latin typeface="Comic Sans MS" pitchFamily="66" charset="0"/>
              <a:ea typeface="微軟正黑體" pitchFamily="34" charset="-120"/>
            </a:rPr>
            <a:t>(Coordination)</a:t>
          </a:r>
          <a:endParaRPr lang="zh-TW" altLang="en-US" sz="2000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05956071-5D04-40BF-B6E4-AECE79123CA3}" type="parTrans" cxnId="{35D65E77-423A-48AE-8F6E-C1E6E3BBCAE2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9E625C91-A509-4D29-A6E6-0366451C6222}" type="sibTrans" cxnId="{35D65E77-423A-48AE-8F6E-C1E6E3BBCAE2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77BE549F-812B-49C9-A405-E09BB91B9D9A}">
      <dgm:prSet custT="1"/>
      <dgm:spPr/>
      <dgm:t>
        <a:bodyPr/>
        <a:lstStyle/>
        <a:p>
          <a:r>
            <a:rPr lang="zh-TW" altLang="en-US" sz="2000" b="1" baseline="0" dirty="0" smtClean="0">
              <a:latin typeface="Comic Sans MS" pitchFamily="66" charset="0"/>
              <a:ea typeface="微軟正黑體" pitchFamily="34" charset="-120"/>
            </a:rPr>
            <a:t>商務 </a:t>
          </a:r>
          <a:r>
            <a:rPr lang="en-US" altLang="zh-TW" sz="2000" b="1" baseline="0" dirty="0" smtClean="0">
              <a:latin typeface="Comic Sans MS" pitchFamily="66" charset="0"/>
              <a:ea typeface="微軟正黑體" pitchFamily="34" charset="-120"/>
            </a:rPr>
            <a:t>(Commerce) </a:t>
          </a:r>
          <a:endParaRPr lang="zh-TW" altLang="en-US" sz="2000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1FE05247-B2E3-4A76-A5A1-FD2F59AE266F}" type="parTrans" cxnId="{A606AE4E-975A-4E0B-A9A4-7E4567EC9DC5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8C982453-182D-4D37-9438-4F0233DA5352}" type="sibTrans" cxnId="{A606AE4E-975A-4E0B-A9A4-7E4567EC9DC5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DFCC90D6-5549-440E-AA51-00791DC23C01}">
      <dgm:prSet custT="1"/>
      <dgm:spPr/>
      <dgm:t>
        <a:bodyPr/>
        <a:lstStyle/>
        <a:p>
          <a:r>
            <a:rPr lang="zh-TW" altLang="en-US" sz="2000" b="1" baseline="0" dirty="0" smtClean="0">
              <a:latin typeface="Comic Sans MS" pitchFamily="66" charset="0"/>
              <a:ea typeface="微軟正黑體" pitchFamily="34" charset="-120"/>
            </a:rPr>
            <a:t>溝通 </a:t>
          </a:r>
          <a:r>
            <a:rPr lang="en-US" altLang="zh-TW" sz="2000" b="1" baseline="0" dirty="0" smtClean="0">
              <a:latin typeface="Comic Sans MS" pitchFamily="66" charset="0"/>
              <a:ea typeface="微軟正黑體" pitchFamily="34" charset="-120"/>
            </a:rPr>
            <a:t>(Communication)</a:t>
          </a:r>
          <a:endParaRPr lang="zh-TW" altLang="en-US" sz="2000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012FBBB7-83B5-4BC7-9A1A-C41183ABFCB1}" type="parTrans" cxnId="{90E1ADC5-CC2B-4F7A-8742-7914F03853DE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DD66213C-BF34-4680-A032-905D8ED4C9D0}" type="sibTrans" cxnId="{90E1ADC5-CC2B-4F7A-8742-7914F03853DE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1ABE8644-FB71-4BA3-AE82-D8F0181E13CC}">
      <dgm:prSet phldrT="[文字]" custT="1"/>
      <dgm:spPr/>
      <dgm:t>
        <a:bodyPr/>
        <a:lstStyle/>
        <a:p>
          <a:r>
            <a:rPr lang="zh-TW" altLang="en-US" sz="2000" b="1" baseline="0" dirty="0" smtClean="0">
              <a:latin typeface="Comic Sans MS" pitchFamily="66" charset="0"/>
              <a:ea typeface="微軟正黑體" pitchFamily="34" charset="-120"/>
            </a:rPr>
            <a:t>基模 </a:t>
          </a:r>
          <a:r>
            <a:rPr lang="en-US" altLang="zh-TW" sz="2000" b="1" baseline="0" dirty="0" smtClean="0">
              <a:latin typeface="Comic Sans MS" pitchFamily="66" charset="0"/>
              <a:ea typeface="微軟正黑體" pitchFamily="34" charset="-120"/>
            </a:rPr>
            <a:t>(Context)</a:t>
          </a:r>
          <a:endParaRPr lang="zh-TW" altLang="en-US" sz="2000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53ED6F4F-B33E-4A2C-82CE-2C41607021F3}" type="parTrans" cxnId="{ACD91AA8-1B63-4348-8EBE-991CB48D71D3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2F3C990A-CFAC-4D6E-AAA6-C3CC4629567C}" type="sibTrans" cxnId="{ACD91AA8-1B63-4348-8EBE-991CB48D71D3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7A2C4FB1-B187-432A-B956-8FEC90D654B4}" type="pres">
      <dgm:prSet presAssocID="{97D89DD0-D0BF-404B-97CD-528D0FAE2AB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8850D1A-605D-4992-B819-048C4CE4E8D1}" type="pres">
      <dgm:prSet presAssocID="{8041C932-5BEE-4448-BE4E-B38D5C805AB7}" presName="posSpace" presStyleCnt="0"/>
      <dgm:spPr/>
    </dgm:pt>
    <dgm:pt modelId="{C7ABE7C7-2A89-434C-B7F2-E746A6AE28CF}" type="pres">
      <dgm:prSet presAssocID="{8041C932-5BEE-4448-BE4E-B38D5C805AB7}" presName="vertFlow" presStyleCnt="0"/>
      <dgm:spPr/>
    </dgm:pt>
    <dgm:pt modelId="{4B520441-7704-4F5B-A2B1-C6E319135A3B}" type="pres">
      <dgm:prSet presAssocID="{8041C932-5BEE-4448-BE4E-B38D5C805AB7}" presName="topSpace" presStyleCnt="0"/>
      <dgm:spPr/>
    </dgm:pt>
    <dgm:pt modelId="{2CD3BD4B-576A-4FDF-9FEE-73B3442B9054}" type="pres">
      <dgm:prSet presAssocID="{8041C932-5BEE-4448-BE4E-B38D5C805AB7}" presName="firstComp" presStyleCnt="0"/>
      <dgm:spPr/>
    </dgm:pt>
    <dgm:pt modelId="{D2D49807-D791-4DF4-8678-AEA604B7AE1E}" type="pres">
      <dgm:prSet presAssocID="{8041C932-5BEE-4448-BE4E-B38D5C805AB7}" presName="firstChild" presStyleLbl="bgAccFollowNode1" presStyleIdx="0" presStyleCnt="8" custScaleX="230708"/>
      <dgm:spPr/>
      <dgm:t>
        <a:bodyPr/>
        <a:lstStyle/>
        <a:p>
          <a:endParaRPr lang="zh-TW" altLang="en-US"/>
        </a:p>
      </dgm:t>
    </dgm:pt>
    <dgm:pt modelId="{AFB9F558-FE5C-48D8-81F2-13480FA7A1D0}" type="pres">
      <dgm:prSet presAssocID="{8041C932-5BEE-4448-BE4E-B38D5C805AB7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54C011-7AAA-4342-8589-19A3D079C230}" type="pres">
      <dgm:prSet presAssocID="{613F9012-749F-498D-A1D3-C4CA3418254E}" presName="comp" presStyleCnt="0"/>
      <dgm:spPr/>
    </dgm:pt>
    <dgm:pt modelId="{72D82794-0BF0-451F-B15B-0C4F90623B14}" type="pres">
      <dgm:prSet presAssocID="{613F9012-749F-498D-A1D3-C4CA3418254E}" presName="child" presStyleLbl="bgAccFollowNode1" presStyleIdx="1" presStyleCnt="8" custScaleX="230708"/>
      <dgm:spPr/>
      <dgm:t>
        <a:bodyPr/>
        <a:lstStyle/>
        <a:p>
          <a:endParaRPr lang="zh-TW" altLang="en-US"/>
        </a:p>
      </dgm:t>
    </dgm:pt>
    <dgm:pt modelId="{63C6814C-959C-482D-B83E-C33486496BB2}" type="pres">
      <dgm:prSet presAssocID="{613F9012-749F-498D-A1D3-C4CA3418254E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52145F-CCE8-4A86-9BE0-1160A041FE59}" type="pres">
      <dgm:prSet presAssocID="{0F18CDDE-3B7E-4EB6-A865-86287684036E}" presName="comp" presStyleCnt="0"/>
      <dgm:spPr/>
    </dgm:pt>
    <dgm:pt modelId="{E4964C50-451B-45C9-ACFD-09FC9F0FD42C}" type="pres">
      <dgm:prSet presAssocID="{0F18CDDE-3B7E-4EB6-A865-86287684036E}" presName="child" presStyleLbl="bgAccFollowNode1" presStyleIdx="2" presStyleCnt="8" custScaleX="230708"/>
      <dgm:spPr/>
      <dgm:t>
        <a:bodyPr/>
        <a:lstStyle/>
        <a:p>
          <a:endParaRPr lang="zh-TW" altLang="en-US"/>
        </a:p>
      </dgm:t>
    </dgm:pt>
    <dgm:pt modelId="{24D459D2-29D5-4FB5-8CE8-F567FB49A908}" type="pres">
      <dgm:prSet presAssocID="{0F18CDDE-3B7E-4EB6-A865-86287684036E}" presName="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630137-1B16-4F4D-8EF0-295FF06C1187}" type="pres">
      <dgm:prSet presAssocID="{9141D524-76B3-479D-AEA3-76F3FC661000}" presName="comp" presStyleCnt="0"/>
      <dgm:spPr/>
    </dgm:pt>
    <dgm:pt modelId="{DBD4623C-074B-4708-AB34-75F4A8635F48}" type="pres">
      <dgm:prSet presAssocID="{9141D524-76B3-479D-AEA3-76F3FC661000}" presName="child" presStyleLbl="bgAccFollowNode1" presStyleIdx="3" presStyleCnt="8" custScaleX="230708"/>
      <dgm:spPr/>
      <dgm:t>
        <a:bodyPr/>
        <a:lstStyle/>
        <a:p>
          <a:endParaRPr lang="zh-TW" altLang="en-US"/>
        </a:p>
      </dgm:t>
    </dgm:pt>
    <dgm:pt modelId="{E86755D1-CA92-4A79-A6E1-EFB3F74B2A99}" type="pres">
      <dgm:prSet presAssocID="{9141D524-76B3-479D-AEA3-76F3FC661000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C4062E-77E6-4088-BC31-0250CB8F6CE4}" type="pres">
      <dgm:prSet presAssocID="{204C98D1-DB5D-4BC8-849D-D797A030F3CC}" presName="comp" presStyleCnt="0"/>
      <dgm:spPr/>
    </dgm:pt>
    <dgm:pt modelId="{310F1696-F3BB-4BB5-A2EA-7E06B8885CB3}" type="pres">
      <dgm:prSet presAssocID="{204C98D1-DB5D-4BC8-849D-D797A030F3CC}" presName="child" presStyleLbl="bgAccFollowNode1" presStyleIdx="4" presStyleCnt="8" custScaleX="230708"/>
      <dgm:spPr/>
      <dgm:t>
        <a:bodyPr/>
        <a:lstStyle/>
        <a:p>
          <a:endParaRPr lang="zh-TW" altLang="en-US"/>
        </a:p>
      </dgm:t>
    </dgm:pt>
    <dgm:pt modelId="{4A4BC033-A4D9-477E-9983-66E68250063C}" type="pres">
      <dgm:prSet presAssocID="{204C98D1-DB5D-4BC8-849D-D797A030F3CC}" presName="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20D688-C6F4-43B3-BC70-CA87A7CD413E}" type="pres">
      <dgm:prSet presAssocID="{E85DFA2C-BCFE-45C3-A8E6-401D47ED724B}" presName="comp" presStyleCnt="0"/>
      <dgm:spPr/>
    </dgm:pt>
    <dgm:pt modelId="{3DBB42B6-AB10-4899-A5EE-811C64305EDE}" type="pres">
      <dgm:prSet presAssocID="{E85DFA2C-BCFE-45C3-A8E6-401D47ED724B}" presName="child" presStyleLbl="bgAccFollowNode1" presStyleIdx="5" presStyleCnt="8" custScaleX="230708"/>
      <dgm:spPr/>
      <dgm:t>
        <a:bodyPr/>
        <a:lstStyle/>
        <a:p>
          <a:endParaRPr lang="zh-TW" altLang="en-US"/>
        </a:p>
      </dgm:t>
    </dgm:pt>
    <dgm:pt modelId="{4FDB6454-0ABD-4110-A8D6-737760772E6A}" type="pres">
      <dgm:prSet presAssocID="{E85DFA2C-BCFE-45C3-A8E6-401D47ED724B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78236F-7011-441C-87B4-438EF220C3C9}" type="pres">
      <dgm:prSet presAssocID="{77BE549F-812B-49C9-A405-E09BB91B9D9A}" presName="comp" presStyleCnt="0"/>
      <dgm:spPr/>
    </dgm:pt>
    <dgm:pt modelId="{66967BF8-F559-4417-8F3E-5D55FBF14AE7}" type="pres">
      <dgm:prSet presAssocID="{77BE549F-812B-49C9-A405-E09BB91B9D9A}" presName="child" presStyleLbl="bgAccFollowNode1" presStyleIdx="6" presStyleCnt="8" custScaleX="230708"/>
      <dgm:spPr/>
      <dgm:t>
        <a:bodyPr/>
        <a:lstStyle/>
        <a:p>
          <a:endParaRPr lang="zh-TW" altLang="en-US"/>
        </a:p>
      </dgm:t>
    </dgm:pt>
    <dgm:pt modelId="{7B298565-63AA-4BC5-BC33-6DEF51F3C9DA}" type="pres">
      <dgm:prSet presAssocID="{77BE549F-812B-49C9-A405-E09BB91B9D9A}" presName="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AAC01F-1B3D-4B45-A53B-F6DC26E5D344}" type="pres">
      <dgm:prSet presAssocID="{DFCC90D6-5549-440E-AA51-00791DC23C01}" presName="comp" presStyleCnt="0"/>
      <dgm:spPr/>
    </dgm:pt>
    <dgm:pt modelId="{6C059466-9E8E-45F6-84A9-2BD9B459C1A7}" type="pres">
      <dgm:prSet presAssocID="{DFCC90D6-5549-440E-AA51-00791DC23C01}" presName="child" presStyleLbl="bgAccFollowNode1" presStyleIdx="7" presStyleCnt="8" custScaleX="230708"/>
      <dgm:spPr/>
      <dgm:t>
        <a:bodyPr/>
        <a:lstStyle/>
        <a:p>
          <a:endParaRPr lang="zh-TW" altLang="en-US"/>
        </a:p>
      </dgm:t>
    </dgm:pt>
    <dgm:pt modelId="{1247CEF9-7A19-4C23-9DBA-50ED68BF03DC}" type="pres">
      <dgm:prSet presAssocID="{DFCC90D6-5549-440E-AA51-00791DC23C01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2CB3DB-8B4D-41C4-8C83-E2C574B8C66B}" type="pres">
      <dgm:prSet presAssocID="{8041C932-5BEE-4448-BE4E-B38D5C805AB7}" presName="negSpace" presStyleCnt="0"/>
      <dgm:spPr/>
    </dgm:pt>
    <dgm:pt modelId="{6F9A1B11-1E0C-429B-A32F-5B2981783012}" type="pres">
      <dgm:prSet presAssocID="{8041C932-5BEE-4448-BE4E-B38D5C805AB7}" presName="circle" presStyleLbl="node1" presStyleIdx="0" presStyleCnt="1" custLinFactX="-181708" custLinFactNeighborX="-200000" custLinFactNeighborY="-2973"/>
      <dgm:spPr/>
      <dgm:t>
        <a:bodyPr/>
        <a:lstStyle/>
        <a:p>
          <a:endParaRPr lang="zh-TW" altLang="en-US"/>
        </a:p>
      </dgm:t>
    </dgm:pt>
  </dgm:ptLst>
  <dgm:cxnLst>
    <dgm:cxn modelId="{5C7113AA-E5C9-44EB-B040-FDBDEBACE5B2}" srcId="{8041C932-5BEE-4448-BE4E-B38D5C805AB7}" destId="{204C98D1-DB5D-4BC8-849D-D797A030F3CC}" srcOrd="4" destOrd="0" parTransId="{174A5742-F7A1-4B53-AF01-6A45F7A01845}" sibTransId="{E3D96568-C3FD-471C-8FD7-8C7AEE8C0971}"/>
    <dgm:cxn modelId="{05DEE4D8-B705-45A3-83C4-869BCB788872}" type="presOf" srcId="{1ABE8644-FB71-4BA3-AE82-D8F0181E13CC}" destId="{D2D49807-D791-4DF4-8678-AEA604B7AE1E}" srcOrd="0" destOrd="0" presId="urn:microsoft.com/office/officeart/2005/8/layout/hList9"/>
    <dgm:cxn modelId="{4793FD5A-4CBA-416B-8258-678C9A369C32}" type="presOf" srcId="{0F18CDDE-3B7E-4EB6-A865-86287684036E}" destId="{E4964C50-451B-45C9-ACFD-09FC9F0FD42C}" srcOrd="0" destOrd="0" presId="urn:microsoft.com/office/officeart/2005/8/layout/hList9"/>
    <dgm:cxn modelId="{1A589644-6630-44AB-B697-FC06772E1C43}" type="presOf" srcId="{E85DFA2C-BCFE-45C3-A8E6-401D47ED724B}" destId="{4FDB6454-0ABD-4110-A8D6-737760772E6A}" srcOrd="1" destOrd="0" presId="urn:microsoft.com/office/officeart/2005/8/layout/hList9"/>
    <dgm:cxn modelId="{F447C87E-4B14-4F9C-B56C-6E6AFFDA27E4}" type="presOf" srcId="{77BE549F-812B-49C9-A405-E09BB91B9D9A}" destId="{66967BF8-F559-4417-8F3E-5D55FBF14AE7}" srcOrd="0" destOrd="0" presId="urn:microsoft.com/office/officeart/2005/8/layout/hList9"/>
    <dgm:cxn modelId="{B97DCE02-7E30-4108-BF70-EBEE59FAA503}" type="presOf" srcId="{204C98D1-DB5D-4BC8-849D-D797A030F3CC}" destId="{4A4BC033-A4D9-477E-9983-66E68250063C}" srcOrd="1" destOrd="0" presId="urn:microsoft.com/office/officeart/2005/8/layout/hList9"/>
    <dgm:cxn modelId="{AFB2441A-E013-4422-BB51-CC2A0727240B}" type="presOf" srcId="{E85DFA2C-BCFE-45C3-A8E6-401D47ED724B}" destId="{3DBB42B6-AB10-4899-A5EE-811C64305EDE}" srcOrd="0" destOrd="0" presId="urn:microsoft.com/office/officeart/2005/8/layout/hList9"/>
    <dgm:cxn modelId="{73A5CC05-E157-4650-957C-E9B7A2121A29}" type="presOf" srcId="{DFCC90D6-5549-440E-AA51-00791DC23C01}" destId="{6C059466-9E8E-45F6-84A9-2BD9B459C1A7}" srcOrd="0" destOrd="0" presId="urn:microsoft.com/office/officeart/2005/8/layout/hList9"/>
    <dgm:cxn modelId="{3320374B-4B71-43F7-9B53-20CAE869140E}" type="presOf" srcId="{0F18CDDE-3B7E-4EB6-A865-86287684036E}" destId="{24D459D2-29D5-4FB5-8CE8-F567FB49A908}" srcOrd="1" destOrd="0" presId="urn:microsoft.com/office/officeart/2005/8/layout/hList9"/>
    <dgm:cxn modelId="{B77B9D1C-4421-4BEB-8A67-0E1E8EB50150}" type="presOf" srcId="{1ABE8644-FB71-4BA3-AE82-D8F0181E13CC}" destId="{AFB9F558-FE5C-48D8-81F2-13480FA7A1D0}" srcOrd="1" destOrd="0" presId="urn:microsoft.com/office/officeart/2005/8/layout/hList9"/>
    <dgm:cxn modelId="{35D65E77-423A-48AE-8F6E-C1E6E3BBCAE2}" srcId="{8041C932-5BEE-4448-BE4E-B38D5C805AB7}" destId="{E85DFA2C-BCFE-45C3-A8E6-401D47ED724B}" srcOrd="5" destOrd="0" parTransId="{05956071-5D04-40BF-B6E4-AECE79123CA3}" sibTransId="{9E625C91-A509-4D29-A6E6-0366451C6222}"/>
    <dgm:cxn modelId="{421457E9-BE5A-49DC-A4D9-4819E4E334EA}" type="presOf" srcId="{613F9012-749F-498D-A1D3-C4CA3418254E}" destId="{72D82794-0BF0-451F-B15B-0C4F90623B14}" srcOrd="0" destOrd="0" presId="urn:microsoft.com/office/officeart/2005/8/layout/hList9"/>
    <dgm:cxn modelId="{B4D3E2C3-AB9C-4CF1-BD73-4AD00A82B2A2}" type="presOf" srcId="{8041C932-5BEE-4448-BE4E-B38D5C805AB7}" destId="{6F9A1B11-1E0C-429B-A32F-5B2981783012}" srcOrd="0" destOrd="0" presId="urn:microsoft.com/office/officeart/2005/8/layout/hList9"/>
    <dgm:cxn modelId="{C6B5A47C-CB3E-4139-B2A3-3D11452C959F}" srcId="{97D89DD0-D0BF-404B-97CD-528D0FAE2AB9}" destId="{8041C932-5BEE-4448-BE4E-B38D5C805AB7}" srcOrd="0" destOrd="0" parTransId="{6496FD81-2E95-47C6-8DF4-B344E4970D04}" sibTransId="{81DFE7A8-1144-4DA9-B75F-9A6AAB0C6CA7}"/>
    <dgm:cxn modelId="{81948076-9E74-4D59-B680-CB654122F16E}" type="presOf" srcId="{DFCC90D6-5549-440E-AA51-00791DC23C01}" destId="{1247CEF9-7A19-4C23-9DBA-50ED68BF03DC}" srcOrd="1" destOrd="0" presId="urn:microsoft.com/office/officeart/2005/8/layout/hList9"/>
    <dgm:cxn modelId="{8F50C003-4F83-44EE-9179-7BB62CCF7EB3}" srcId="{8041C932-5BEE-4448-BE4E-B38D5C805AB7}" destId="{613F9012-749F-498D-A1D3-C4CA3418254E}" srcOrd="1" destOrd="0" parTransId="{48CFA68B-A591-4BEC-A3CD-F24264568BFE}" sibTransId="{2F479B38-2FFF-42AB-9E47-0E219F811EC9}"/>
    <dgm:cxn modelId="{874302C7-F13F-4DE6-A10D-1484CE72AD8B}" type="presOf" srcId="{9141D524-76B3-479D-AEA3-76F3FC661000}" destId="{E86755D1-CA92-4A79-A6E1-EFB3F74B2A99}" srcOrd="1" destOrd="0" presId="urn:microsoft.com/office/officeart/2005/8/layout/hList9"/>
    <dgm:cxn modelId="{35A893B8-A07A-4A58-9F4C-0452468DAB11}" type="presOf" srcId="{9141D524-76B3-479D-AEA3-76F3FC661000}" destId="{DBD4623C-074B-4708-AB34-75F4A8635F48}" srcOrd="0" destOrd="0" presId="urn:microsoft.com/office/officeart/2005/8/layout/hList9"/>
    <dgm:cxn modelId="{EA4A7848-3DE1-4041-8FF2-889E035089BE}" srcId="{8041C932-5BEE-4448-BE4E-B38D5C805AB7}" destId="{0F18CDDE-3B7E-4EB6-A865-86287684036E}" srcOrd="2" destOrd="0" parTransId="{C8FCE42C-3FBB-42C8-86CA-82874BF29532}" sibTransId="{2F530389-B5BA-4D1F-BAB4-C1E4314EA4C6}"/>
    <dgm:cxn modelId="{199E00C9-6D21-457C-A60C-810551472F71}" type="presOf" srcId="{613F9012-749F-498D-A1D3-C4CA3418254E}" destId="{63C6814C-959C-482D-B83E-C33486496BB2}" srcOrd="1" destOrd="0" presId="urn:microsoft.com/office/officeart/2005/8/layout/hList9"/>
    <dgm:cxn modelId="{A606AE4E-975A-4E0B-A9A4-7E4567EC9DC5}" srcId="{8041C932-5BEE-4448-BE4E-B38D5C805AB7}" destId="{77BE549F-812B-49C9-A405-E09BB91B9D9A}" srcOrd="6" destOrd="0" parTransId="{1FE05247-B2E3-4A76-A5A1-FD2F59AE266F}" sibTransId="{8C982453-182D-4D37-9438-4F0233DA5352}"/>
    <dgm:cxn modelId="{41E84739-78DE-4790-85E3-A076D0D7F80A}" type="presOf" srcId="{97D89DD0-D0BF-404B-97CD-528D0FAE2AB9}" destId="{7A2C4FB1-B187-432A-B956-8FEC90D654B4}" srcOrd="0" destOrd="0" presId="urn:microsoft.com/office/officeart/2005/8/layout/hList9"/>
    <dgm:cxn modelId="{92AFBCA6-0219-4F6D-B1E2-B7ED1FA81C44}" type="presOf" srcId="{204C98D1-DB5D-4BC8-849D-D797A030F3CC}" destId="{310F1696-F3BB-4BB5-A2EA-7E06B8885CB3}" srcOrd="0" destOrd="0" presId="urn:microsoft.com/office/officeart/2005/8/layout/hList9"/>
    <dgm:cxn modelId="{FCDA8935-976B-423F-9E9E-2FE25B00A032}" srcId="{8041C932-5BEE-4448-BE4E-B38D5C805AB7}" destId="{9141D524-76B3-479D-AEA3-76F3FC661000}" srcOrd="3" destOrd="0" parTransId="{C4B524F2-A431-43B1-85CD-CE676D7E5C3F}" sibTransId="{53D38028-E9E1-43CE-97D8-57C60D3864D6}"/>
    <dgm:cxn modelId="{90E1ADC5-CC2B-4F7A-8742-7914F03853DE}" srcId="{8041C932-5BEE-4448-BE4E-B38D5C805AB7}" destId="{DFCC90D6-5549-440E-AA51-00791DC23C01}" srcOrd="7" destOrd="0" parTransId="{012FBBB7-83B5-4BC7-9A1A-C41183ABFCB1}" sibTransId="{DD66213C-BF34-4680-A032-905D8ED4C9D0}"/>
    <dgm:cxn modelId="{ACD91AA8-1B63-4348-8EBE-991CB48D71D3}" srcId="{8041C932-5BEE-4448-BE4E-B38D5C805AB7}" destId="{1ABE8644-FB71-4BA3-AE82-D8F0181E13CC}" srcOrd="0" destOrd="0" parTransId="{53ED6F4F-B33E-4A2C-82CE-2C41607021F3}" sibTransId="{2F3C990A-CFAC-4D6E-AAA6-C3CC4629567C}"/>
    <dgm:cxn modelId="{548ADB87-C3AC-4B6E-A6EC-2555A1B73700}" type="presOf" srcId="{77BE549F-812B-49C9-A405-E09BB91B9D9A}" destId="{7B298565-63AA-4BC5-BC33-6DEF51F3C9DA}" srcOrd="1" destOrd="0" presId="urn:microsoft.com/office/officeart/2005/8/layout/hList9"/>
    <dgm:cxn modelId="{11627449-8ADF-43F0-B3F4-D6DEF2117DAE}" type="presParOf" srcId="{7A2C4FB1-B187-432A-B956-8FEC90D654B4}" destId="{58850D1A-605D-4992-B819-048C4CE4E8D1}" srcOrd="0" destOrd="0" presId="urn:microsoft.com/office/officeart/2005/8/layout/hList9"/>
    <dgm:cxn modelId="{CF99413C-B669-4A50-92B1-E040CF585BFE}" type="presParOf" srcId="{7A2C4FB1-B187-432A-B956-8FEC90D654B4}" destId="{C7ABE7C7-2A89-434C-B7F2-E746A6AE28CF}" srcOrd="1" destOrd="0" presId="urn:microsoft.com/office/officeart/2005/8/layout/hList9"/>
    <dgm:cxn modelId="{E72B9CEC-378B-4C85-83B6-45DA0C7B314B}" type="presParOf" srcId="{C7ABE7C7-2A89-434C-B7F2-E746A6AE28CF}" destId="{4B520441-7704-4F5B-A2B1-C6E319135A3B}" srcOrd="0" destOrd="0" presId="urn:microsoft.com/office/officeart/2005/8/layout/hList9"/>
    <dgm:cxn modelId="{BE82D343-FD04-4026-8DF1-78C64702B2BD}" type="presParOf" srcId="{C7ABE7C7-2A89-434C-B7F2-E746A6AE28CF}" destId="{2CD3BD4B-576A-4FDF-9FEE-73B3442B9054}" srcOrd="1" destOrd="0" presId="urn:microsoft.com/office/officeart/2005/8/layout/hList9"/>
    <dgm:cxn modelId="{43F6C052-D717-45CF-8962-18FEAA5E0D8D}" type="presParOf" srcId="{2CD3BD4B-576A-4FDF-9FEE-73B3442B9054}" destId="{D2D49807-D791-4DF4-8678-AEA604B7AE1E}" srcOrd="0" destOrd="0" presId="urn:microsoft.com/office/officeart/2005/8/layout/hList9"/>
    <dgm:cxn modelId="{B086D102-53B6-4F0A-9D9E-4C26215DAF56}" type="presParOf" srcId="{2CD3BD4B-576A-4FDF-9FEE-73B3442B9054}" destId="{AFB9F558-FE5C-48D8-81F2-13480FA7A1D0}" srcOrd="1" destOrd="0" presId="urn:microsoft.com/office/officeart/2005/8/layout/hList9"/>
    <dgm:cxn modelId="{FF4A308B-6E2D-48C6-95BF-12E076E7FBE6}" type="presParOf" srcId="{C7ABE7C7-2A89-434C-B7F2-E746A6AE28CF}" destId="{0454C011-7AAA-4342-8589-19A3D079C230}" srcOrd="2" destOrd="0" presId="urn:microsoft.com/office/officeart/2005/8/layout/hList9"/>
    <dgm:cxn modelId="{D60D74CF-C151-4DC9-9CC2-034795C53876}" type="presParOf" srcId="{0454C011-7AAA-4342-8589-19A3D079C230}" destId="{72D82794-0BF0-451F-B15B-0C4F90623B14}" srcOrd="0" destOrd="0" presId="urn:microsoft.com/office/officeart/2005/8/layout/hList9"/>
    <dgm:cxn modelId="{C771A541-559A-42C1-839A-8EF3D9FC426B}" type="presParOf" srcId="{0454C011-7AAA-4342-8589-19A3D079C230}" destId="{63C6814C-959C-482D-B83E-C33486496BB2}" srcOrd="1" destOrd="0" presId="urn:microsoft.com/office/officeart/2005/8/layout/hList9"/>
    <dgm:cxn modelId="{50DC49EC-C952-48FC-BDF6-32DAEBDDAFEE}" type="presParOf" srcId="{C7ABE7C7-2A89-434C-B7F2-E746A6AE28CF}" destId="{9552145F-CCE8-4A86-9BE0-1160A041FE59}" srcOrd="3" destOrd="0" presId="urn:microsoft.com/office/officeart/2005/8/layout/hList9"/>
    <dgm:cxn modelId="{CD085E8D-4277-4E0F-A7B4-EF9BDE0526C8}" type="presParOf" srcId="{9552145F-CCE8-4A86-9BE0-1160A041FE59}" destId="{E4964C50-451B-45C9-ACFD-09FC9F0FD42C}" srcOrd="0" destOrd="0" presId="urn:microsoft.com/office/officeart/2005/8/layout/hList9"/>
    <dgm:cxn modelId="{A608D412-4F48-48AE-9BA2-B6397CDAC77C}" type="presParOf" srcId="{9552145F-CCE8-4A86-9BE0-1160A041FE59}" destId="{24D459D2-29D5-4FB5-8CE8-F567FB49A908}" srcOrd="1" destOrd="0" presId="urn:microsoft.com/office/officeart/2005/8/layout/hList9"/>
    <dgm:cxn modelId="{CCC8975A-7891-43A8-ADB0-730D4F51734D}" type="presParOf" srcId="{C7ABE7C7-2A89-434C-B7F2-E746A6AE28CF}" destId="{A0630137-1B16-4F4D-8EF0-295FF06C1187}" srcOrd="4" destOrd="0" presId="urn:microsoft.com/office/officeart/2005/8/layout/hList9"/>
    <dgm:cxn modelId="{3DDB1463-069E-459F-B426-6353A0446F80}" type="presParOf" srcId="{A0630137-1B16-4F4D-8EF0-295FF06C1187}" destId="{DBD4623C-074B-4708-AB34-75F4A8635F48}" srcOrd="0" destOrd="0" presId="urn:microsoft.com/office/officeart/2005/8/layout/hList9"/>
    <dgm:cxn modelId="{5A6018D3-04E5-434C-A7A2-32A0CB8E9C1B}" type="presParOf" srcId="{A0630137-1B16-4F4D-8EF0-295FF06C1187}" destId="{E86755D1-CA92-4A79-A6E1-EFB3F74B2A99}" srcOrd="1" destOrd="0" presId="urn:microsoft.com/office/officeart/2005/8/layout/hList9"/>
    <dgm:cxn modelId="{5B4CF95B-6EAC-444B-9CC7-D3886368D510}" type="presParOf" srcId="{C7ABE7C7-2A89-434C-B7F2-E746A6AE28CF}" destId="{CBC4062E-77E6-4088-BC31-0250CB8F6CE4}" srcOrd="5" destOrd="0" presId="urn:microsoft.com/office/officeart/2005/8/layout/hList9"/>
    <dgm:cxn modelId="{8C867856-4078-4F94-B8BA-FE720CC09CE6}" type="presParOf" srcId="{CBC4062E-77E6-4088-BC31-0250CB8F6CE4}" destId="{310F1696-F3BB-4BB5-A2EA-7E06B8885CB3}" srcOrd="0" destOrd="0" presId="urn:microsoft.com/office/officeart/2005/8/layout/hList9"/>
    <dgm:cxn modelId="{99B07821-2441-41CA-81BF-072AB2550263}" type="presParOf" srcId="{CBC4062E-77E6-4088-BC31-0250CB8F6CE4}" destId="{4A4BC033-A4D9-477E-9983-66E68250063C}" srcOrd="1" destOrd="0" presId="urn:microsoft.com/office/officeart/2005/8/layout/hList9"/>
    <dgm:cxn modelId="{E8585BDC-FE4C-4653-95ED-3F7E847D4DF7}" type="presParOf" srcId="{C7ABE7C7-2A89-434C-B7F2-E746A6AE28CF}" destId="{F320D688-C6F4-43B3-BC70-CA87A7CD413E}" srcOrd="6" destOrd="0" presId="urn:microsoft.com/office/officeart/2005/8/layout/hList9"/>
    <dgm:cxn modelId="{22C7A8BB-AF7D-41AD-A0D8-8C4A28042520}" type="presParOf" srcId="{F320D688-C6F4-43B3-BC70-CA87A7CD413E}" destId="{3DBB42B6-AB10-4899-A5EE-811C64305EDE}" srcOrd="0" destOrd="0" presId="urn:microsoft.com/office/officeart/2005/8/layout/hList9"/>
    <dgm:cxn modelId="{979BD53F-0A23-46C2-8418-CD97E506473B}" type="presParOf" srcId="{F320D688-C6F4-43B3-BC70-CA87A7CD413E}" destId="{4FDB6454-0ABD-4110-A8D6-737760772E6A}" srcOrd="1" destOrd="0" presId="urn:microsoft.com/office/officeart/2005/8/layout/hList9"/>
    <dgm:cxn modelId="{C388F070-4A66-498D-88E5-C7BCD10BFA1D}" type="presParOf" srcId="{C7ABE7C7-2A89-434C-B7F2-E746A6AE28CF}" destId="{F178236F-7011-441C-87B4-438EF220C3C9}" srcOrd="7" destOrd="0" presId="urn:microsoft.com/office/officeart/2005/8/layout/hList9"/>
    <dgm:cxn modelId="{8E3BBBC9-94AE-42F2-81D7-47E2CBD899F0}" type="presParOf" srcId="{F178236F-7011-441C-87B4-438EF220C3C9}" destId="{66967BF8-F559-4417-8F3E-5D55FBF14AE7}" srcOrd="0" destOrd="0" presId="urn:microsoft.com/office/officeart/2005/8/layout/hList9"/>
    <dgm:cxn modelId="{86482491-088B-445F-9758-A09E882C925E}" type="presParOf" srcId="{F178236F-7011-441C-87B4-438EF220C3C9}" destId="{7B298565-63AA-4BC5-BC33-6DEF51F3C9DA}" srcOrd="1" destOrd="0" presId="urn:microsoft.com/office/officeart/2005/8/layout/hList9"/>
    <dgm:cxn modelId="{602328E8-DAA1-4227-865F-B59018009044}" type="presParOf" srcId="{C7ABE7C7-2A89-434C-B7F2-E746A6AE28CF}" destId="{15AAC01F-1B3D-4B45-A53B-F6DC26E5D344}" srcOrd="8" destOrd="0" presId="urn:microsoft.com/office/officeart/2005/8/layout/hList9"/>
    <dgm:cxn modelId="{93A1DA95-D73F-40E8-9AED-391E35C24555}" type="presParOf" srcId="{15AAC01F-1B3D-4B45-A53B-F6DC26E5D344}" destId="{6C059466-9E8E-45F6-84A9-2BD9B459C1A7}" srcOrd="0" destOrd="0" presId="urn:microsoft.com/office/officeart/2005/8/layout/hList9"/>
    <dgm:cxn modelId="{B42F7FCB-FD02-40E8-8D26-661A1428B5B5}" type="presParOf" srcId="{15AAC01F-1B3D-4B45-A53B-F6DC26E5D344}" destId="{1247CEF9-7A19-4C23-9DBA-50ED68BF03DC}" srcOrd="1" destOrd="0" presId="urn:microsoft.com/office/officeart/2005/8/layout/hList9"/>
    <dgm:cxn modelId="{CE2CC881-6A93-40BF-92EE-AEA113DFAE7C}" type="presParOf" srcId="{7A2C4FB1-B187-432A-B956-8FEC90D654B4}" destId="{122CB3DB-8B4D-41C4-8C83-E2C574B8C66B}" srcOrd="2" destOrd="0" presId="urn:microsoft.com/office/officeart/2005/8/layout/hList9"/>
    <dgm:cxn modelId="{4EBFF85E-2ADC-4FF2-AEA6-EDE942AA59C3}" type="presParOf" srcId="{7A2C4FB1-B187-432A-B956-8FEC90D654B4}" destId="{6F9A1B11-1E0C-429B-A32F-5B298178301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9D0292-4D6E-4902-AC13-4C8932C4590F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zh-TW" altLang="en-US"/>
        </a:p>
      </dgm:t>
    </dgm:pt>
    <dgm:pt modelId="{FAAE1E98-1F71-484A-A209-463F95B2446C}">
      <dgm:prSet/>
      <dgm:spPr/>
      <dgm:t>
        <a:bodyPr/>
        <a:lstStyle/>
        <a:p>
          <a:pPr rtl="0"/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1.</a:t>
          </a:r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基模 </a:t>
          </a:r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(Context)</a:t>
          </a:r>
          <a:endParaRPr lang="zh-TW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86D40C6D-D936-4A9C-AFB3-FDF23EC6E37E}" type="parTrans" cxnId="{937CF55C-BC30-476C-BD79-96646C8A9820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BF62076A-7014-491D-90F9-DFDBEF43EC1B}" type="sibTrans" cxnId="{937CF55C-BC30-476C-BD79-96646C8A9820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98E5DE9A-1119-4E2C-8367-E7917560FF66}">
      <dgm:prSet/>
      <dgm:spPr/>
      <dgm:t>
        <a:bodyPr/>
        <a:lstStyle/>
        <a:p>
          <a:pPr rtl="0"/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這是指接觸點的設計，主要是企業在網路上的門面</a:t>
          </a:r>
          <a:endParaRPr lang="en-US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A2A3EF08-3952-448B-8F3A-9FBF310AC81E}" type="parTrans" cxnId="{249B0AAC-CD7C-4B6B-A3EE-41B10D7B964D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E6A566DB-1671-4761-AF60-1960DAC03F2C}" type="sibTrans" cxnId="{249B0AAC-CD7C-4B6B-A3EE-41B10D7B964D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92ADAF06-6D14-4B9C-A64C-E04453572DA7}">
      <dgm:prSet/>
      <dgm:spPr/>
      <dgm:t>
        <a:bodyPr/>
        <a:lstStyle/>
        <a:p>
          <a:pPr rtl="0"/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2.</a:t>
          </a:r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內容 </a:t>
          </a:r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(Content)</a:t>
          </a:r>
          <a:endParaRPr lang="zh-TW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DD030E20-CD24-4410-966B-A3EEBE6DDA90}" type="parTrans" cxnId="{822C96E3-493B-43EC-97AF-FB57F06B60F1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71C7F509-ADB9-4F04-A1F4-4113B60F4AF8}" type="sibTrans" cxnId="{822C96E3-493B-43EC-97AF-FB57F06B60F1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C82605E9-8183-40FA-9D45-CF1933F713F8}">
      <dgm:prSet/>
      <dgm:spPr/>
      <dgm:t>
        <a:bodyPr/>
        <a:lstStyle/>
        <a:p>
          <a:pPr rtl="0"/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是吸引消費者前來的主要因素。</a:t>
          </a:r>
          <a:endParaRPr lang="en-US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645D22E5-442A-4861-A331-70D7FD252BA6}" type="parTrans" cxnId="{DB1146DF-4B59-4AA4-8B72-B5496760C3AC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C88BB6E7-9C40-4E9D-80FD-85043D3FF089}" type="sibTrans" cxnId="{DB1146DF-4B59-4AA4-8B72-B5496760C3AC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ACBBD3B7-6064-4E16-9330-27DD753FF267}">
      <dgm:prSet/>
      <dgm:spPr/>
      <dgm:t>
        <a:bodyPr/>
        <a:lstStyle/>
        <a:p>
          <a:pPr rtl="0"/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3.</a:t>
          </a:r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社群 </a:t>
          </a:r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(Community)</a:t>
          </a:r>
          <a:endParaRPr lang="zh-TW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A5A31ACD-84FC-4E41-AE89-F77EB28C53C6}" type="parTrans" cxnId="{BE49B5C9-CD12-49EF-A338-A84CA28E2016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F5B8143B-CB31-43E1-B09F-7C566E6B2A8A}" type="sibTrans" cxnId="{BE49B5C9-CD12-49EF-A338-A84CA28E2016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93C6CC62-89B0-496E-AD3E-3A8440EDB7C3}">
      <dgm:prSet/>
      <dgm:spPr/>
      <dgm:t>
        <a:bodyPr/>
        <a:lstStyle/>
        <a:p>
          <a:pPr rtl="0"/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這是讓消費者重複使用的主因。</a:t>
          </a:r>
          <a:endParaRPr lang="en-US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437A52D9-CE73-4E07-A3C2-69E49A4C0CBD}" type="parTrans" cxnId="{6A2CF6FA-3328-4636-B1D5-3D5C617F5E8B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C461DE72-6A8A-4529-B778-BC2033403113}" type="sibTrans" cxnId="{6A2CF6FA-3328-4636-B1D5-3D5C617F5E8B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963D0405-342F-40F2-9398-9895686A5750}">
      <dgm:prSet/>
      <dgm:spPr/>
      <dgm:t>
        <a:bodyPr/>
        <a:lstStyle/>
        <a:p>
          <a:pPr rtl="0"/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4 </a:t>
          </a:r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客製化 </a:t>
          </a:r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(Customize)</a:t>
          </a:r>
          <a:endParaRPr lang="zh-TW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3DBE2961-D444-4CBE-812D-5E408639E4A0}" type="parTrans" cxnId="{795D9D2F-432C-4C44-AF7A-A4D2C5745AD6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E674AB01-FE6B-4A66-862A-CECD3401C512}" type="sibTrans" cxnId="{795D9D2F-432C-4C44-AF7A-A4D2C5745AD6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B57FEE38-FEE5-45C5-BB24-5F3F11A0AAA0}">
      <dgm:prSet/>
      <dgm:spPr/>
      <dgm:t>
        <a:bodyPr/>
        <a:lstStyle/>
        <a:p>
          <a:pPr rtl="0"/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是指提供的商品或服務，能否依照每個消費者的需求</a:t>
          </a:r>
          <a:endParaRPr lang="zh-TW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D6B73769-CF86-4E44-816A-93107D4ECEAB}" type="parTrans" cxnId="{A5682186-8C3F-4814-9FCB-9A955441A84D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1AE76270-70F4-41DF-84AF-CD89137BF750}" type="sibTrans" cxnId="{A5682186-8C3F-4814-9FCB-9A955441A84D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1FF4334F-093E-4ECA-B1BE-49AD95095DFD}" type="pres">
      <dgm:prSet presAssocID="{389D0292-4D6E-4902-AC13-4C8932C459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55E79B1-3CDB-4BE1-8490-78C591C5B5CA}" type="pres">
      <dgm:prSet presAssocID="{FAAE1E98-1F71-484A-A209-463F95B2446C}" presName="linNode" presStyleCnt="0"/>
      <dgm:spPr/>
    </dgm:pt>
    <dgm:pt modelId="{75314DA5-817E-4864-A49D-B92EF202D05A}" type="pres">
      <dgm:prSet presAssocID="{FAAE1E98-1F71-484A-A209-463F95B2446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E74D1F-FAE3-4273-864B-18F838AF54BE}" type="pres">
      <dgm:prSet presAssocID="{FAAE1E98-1F71-484A-A209-463F95B2446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E1921C-2D3E-4AFD-8D56-6F3845061348}" type="pres">
      <dgm:prSet presAssocID="{BF62076A-7014-491D-90F9-DFDBEF43EC1B}" presName="sp" presStyleCnt="0"/>
      <dgm:spPr/>
    </dgm:pt>
    <dgm:pt modelId="{AD18E9F3-463F-4167-B9FA-BFB80B02D76B}" type="pres">
      <dgm:prSet presAssocID="{92ADAF06-6D14-4B9C-A64C-E04453572DA7}" presName="linNode" presStyleCnt="0"/>
      <dgm:spPr/>
    </dgm:pt>
    <dgm:pt modelId="{091A7D9D-B753-402B-A1E7-9343A1190074}" type="pres">
      <dgm:prSet presAssocID="{92ADAF06-6D14-4B9C-A64C-E04453572DA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A26348-6138-4A7A-8B5F-BFDF51011553}" type="pres">
      <dgm:prSet presAssocID="{92ADAF06-6D14-4B9C-A64C-E04453572DA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5E9965-B638-407E-9F34-7E25F3D82AAB}" type="pres">
      <dgm:prSet presAssocID="{71C7F509-ADB9-4F04-A1F4-4113B60F4AF8}" presName="sp" presStyleCnt="0"/>
      <dgm:spPr/>
    </dgm:pt>
    <dgm:pt modelId="{D3A52F1E-51CE-46FC-81F3-8D83FBBADFA6}" type="pres">
      <dgm:prSet presAssocID="{ACBBD3B7-6064-4E16-9330-27DD753FF267}" presName="linNode" presStyleCnt="0"/>
      <dgm:spPr/>
    </dgm:pt>
    <dgm:pt modelId="{25323C97-63BD-407F-AECC-B7AF11A5E800}" type="pres">
      <dgm:prSet presAssocID="{ACBBD3B7-6064-4E16-9330-27DD753FF26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1FD5B2-D19A-4423-BB83-A7A5924C70CF}" type="pres">
      <dgm:prSet presAssocID="{ACBBD3B7-6064-4E16-9330-27DD753FF26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57E353-7C6F-4670-9F7F-FA10E5BC8E9D}" type="pres">
      <dgm:prSet presAssocID="{F5B8143B-CB31-43E1-B09F-7C566E6B2A8A}" presName="sp" presStyleCnt="0"/>
      <dgm:spPr/>
    </dgm:pt>
    <dgm:pt modelId="{E118F035-B78D-4A2E-8313-20F1C7F5596A}" type="pres">
      <dgm:prSet presAssocID="{963D0405-342F-40F2-9398-9895686A5750}" presName="linNode" presStyleCnt="0"/>
      <dgm:spPr/>
    </dgm:pt>
    <dgm:pt modelId="{FA137A79-FF0C-486B-AD81-3BC8273FFD8B}" type="pres">
      <dgm:prSet presAssocID="{963D0405-342F-40F2-9398-9895686A575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E5F36B-F852-4846-9CA6-E7CA71E34DF6}" type="pres">
      <dgm:prSet presAssocID="{963D0405-342F-40F2-9398-9895686A575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8FF4F3-F90F-4679-ABC8-428AD1B14783}" type="presOf" srcId="{93C6CC62-89B0-496E-AD3E-3A8440EDB7C3}" destId="{891FD5B2-D19A-4423-BB83-A7A5924C70CF}" srcOrd="0" destOrd="0" presId="urn:microsoft.com/office/officeart/2005/8/layout/vList5"/>
    <dgm:cxn modelId="{1E645F0B-7F6F-4AF3-8AE2-314699B7E61A}" type="presOf" srcId="{B57FEE38-FEE5-45C5-BB24-5F3F11A0AAA0}" destId="{1CE5F36B-F852-4846-9CA6-E7CA71E34DF6}" srcOrd="0" destOrd="0" presId="urn:microsoft.com/office/officeart/2005/8/layout/vList5"/>
    <dgm:cxn modelId="{C98EBC3B-A777-4BD1-B623-C3BA802FC04F}" type="presOf" srcId="{963D0405-342F-40F2-9398-9895686A5750}" destId="{FA137A79-FF0C-486B-AD81-3BC8273FFD8B}" srcOrd="0" destOrd="0" presId="urn:microsoft.com/office/officeart/2005/8/layout/vList5"/>
    <dgm:cxn modelId="{822C96E3-493B-43EC-97AF-FB57F06B60F1}" srcId="{389D0292-4D6E-4902-AC13-4C8932C4590F}" destId="{92ADAF06-6D14-4B9C-A64C-E04453572DA7}" srcOrd="1" destOrd="0" parTransId="{DD030E20-CD24-4410-966B-A3EEBE6DDA90}" sibTransId="{71C7F509-ADB9-4F04-A1F4-4113B60F4AF8}"/>
    <dgm:cxn modelId="{BE49B5C9-CD12-49EF-A338-A84CA28E2016}" srcId="{389D0292-4D6E-4902-AC13-4C8932C4590F}" destId="{ACBBD3B7-6064-4E16-9330-27DD753FF267}" srcOrd="2" destOrd="0" parTransId="{A5A31ACD-84FC-4E41-AE89-F77EB28C53C6}" sibTransId="{F5B8143B-CB31-43E1-B09F-7C566E6B2A8A}"/>
    <dgm:cxn modelId="{C22DDE96-9A8E-475A-AB32-07C86F0BE12B}" type="presOf" srcId="{FAAE1E98-1F71-484A-A209-463F95B2446C}" destId="{75314DA5-817E-4864-A49D-B92EF202D05A}" srcOrd="0" destOrd="0" presId="urn:microsoft.com/office/officeart/2005/8/layout/vList5"/>
    <dgm:cxn modelId="{78A5D05E-6409-4118-B2FB-09B0FC44B0B1}" type="presOf" srcId="{C82605E9-8183-40FA-9D45-CF1933F713F8}" destId="{64A26348-6138-4A7A-8B5F-BFDF51011553}" srcOrd="0" destOrd="0" presId="urn:microsoft.com/office/officeart/2005/8/layout/vList5"/>
    <dgm:cxn modelId="{90EBF227-F983-4537-9392-06643C559CB1}" type="presOf" srcId="{ACBBD3B7-6064-4E16-9330-27DD753FF267}" destId="{25323C97-63BD-407F-AECC-B7AF11A5E800}" srcOrd="0" destOrd="0" presId="urn:microsoft.com/office/officeart/2005/8/layout/vList5"/>
    <dgm:cxn modelId="{A5682186-8C3F-4814-9FCB-9A955441A84D}" srcId="{963D0405-342F-40F2-9398-9895686A5750}" destId="{B57FEE38-FEE5-45C5-BB24-5F3F11A0AAA0}" srcOrd="0" destOrd="0" parTransId="{D6B73769-CF86-4E44-816A-93107D4ECEAB}" sibTransId="{1AE76270-70F4-41DF-84AF-CD89137BF750}"/>
    <dgm:cxn modelId="{DB1146DF-4B59-4AA4-8B72-B5496760C3AC}" srcId="{92ADAF06-6D14-4B9C-A64C-E04453572DA7}" destId="{C82605E9-8183-40FA-9D45-CF1933F713F8}" srcOrd="0" destOrd="0" parTransId="{645D22E5-442A-4861-A331-70D7FD252BA6}" sibTransId="{C88BB6E7-9C40-4E9D-80FD-85043D3FF089}"/>
    <dgm:cxn modelId="{795D9D2F-432C-4C44-AF7A-A4D2C5745AD6}" srcId="{389D0292-4D6E-4902-AC13-4C8932C4590F}" destId="{963D0405-342F-40F2-9398-9895686A5750}" srcOrd="3" destOrd="0" parTransId="{3DBE2961-D444-4CBE-812D-5E408639E4A0}" sibTransId="{E674AB01-FE6B-4A66-862A-CECD3401C512}"/>
    <dgm:cxn modelId="{5A922377-B780-4353-8E40-476659EBC1EB}" type="presOf" srcId="{389D0292-4D6E-4902-AC13-4C8932C4590F}" destId="{1FF4334F-093E-4ECA-B1BE-49AD95095DFD}" srcOrd="0" destOrd="0" presId="urn:microsoft.com/office/officeart/2005/8/layout/vList5"/>
    <dgm:cxn modelId="{249B0AAC-CD7C-4B6B-A3EE-41B10D7B964D}" srcId="{FAAE1E98-1F71-484A-A209-463F95B2446C}" destId="{98E5DE9A-1119-4E2C-8367-E7917560FF66}" srcOrd="0" destOrd="0" parTransId="{A2A3EF08-3952-448B-8F3A-9FBF310AC81E}" sibTransId="{E6A566DB-1671-4761-AF60-1960DAC03F2C}"/>
    <dgm:cxn modelId="{6A2CF6FA-3328-4636-B1D5-3D5C617F5E8B}" srcId="{ACBBD3B7-6064-4E16-9330-27DD753FF267}" destId="{93C6CC62-89B0-496E-AD3E-3A8440EDB7C3}" srcOrd="0" destOrd="0" parTransId="{437A52D9-CE73-4E07-A3C2-69E49A4C0CBD}" sibTransId="{C461DE72-6A8A-4529-B778-BC2033403113}"/>
    <dgm:cxn modelId="{937CF55C-BC30-476C-BD79-96646C8A9820}" srcId="{389D0292-4D6E-4902-AC13-4C8932C4590F}" destId="{FAAE1E98-1F71-484A-A209-463F95B2446C}" srcOrd="0" destOrd="0" parTransId="{86D40C6D-D936-4A9C-AFB3-FDF23EC6E37E}" sibTransId="{BF62076A-7014-491D-90F9-DFDBEF43EC1B}"/>
    <dgm:cxn modelId="{1881D858-185B-4545-8094-4F4C0C5B8E51}" type="presOf" srcId="{92ADAF06-6D14-4B9C-A64C-E04453572DA7}" destId="{091A7D9D-B753-402B-A1E7-9343A1190074}" srcOrd="0" destOrd="0" presId="urn:microsoft.com/office/officeart/2005/8/layout/vList5"/>
    <dgm:cxn modelId="{58D46642-208D-4853-8100-61AF85697486}" type="presOf" srcId="{98E5DE9A-1119-4E2C-8367-E7917560FF66}" destId="{95E74D1F-FAE3-4273-864B-18F838AF54BE}" srcOrd="0" destOrd="0" presId="urn:microsoft.com/office/officeart/2005/8/layout/vList5"/>
    <dgm:cxn modelId="{7F6406F6-9608-4E73-B3AE-3C6DAECAA1FE}" type="presParOf" srcId="{1FF4334F-093E-4ECA-B1BE-49AD95095DFD}" destId="{D55E79B1-3CDB-4BE1-8490-78C591C5B5CA}" srcOrd="0" destOrd="0" presId="urn:microsoft.com/office/officeart/2005/8/layout/vList5"/>
    <dgm:cxn modelId="{99643D17-5B10-40BC-9D9B-336DFE8A1BFD}" type="presParOf" srcId="{D55E79B1-3CDB-4BE1-8490-78C591C5B5CA}" destId="{75314DA5-817E-4864-A49D-B92EF202D05A}" srcOrd="0" destOrd="0" presId="urn:microsoft.com/office/officeart/2005/8/layout/vList5"/>
    <dgm:cxn modelId="{35E7F377-6868-4A79-815C-27AE64D9DD45}" type="presParOf" srcId="{D55E79B1-3CDB-4BE1-8490-78C591C5B5CA}" destId="{95E74D1F-FAE3-4273-864B-18F838AF54BE}" srcOrd="1" destOrd="0" presId="urn:microsoft.com/office/officeart/2005/8/layout/vList5"/>
    <dgm:cxn modelId="{9CAB8356-BBA9-4E75-A0E5-47E6D85A39F9}" type="presParOf" srcId="{1FF4334F-093E-4ECA-B1BE-49AD95095DFD}" destId="{A6E1921C-2D3E-4AFD-8D56-6F3845061348}" srcOrd="1" destOrd="0" presId="urn:microsoft.com/office/officeart/2005/8/layout/vList5"/>
    <dgm:cxn modelId="{3F66432C-C212-449D-93EE-0B1184398347}" type="presParOf" srcId="{1FF4334F-093E-4ECA-B1BE-49AD95095DFD}" destId="{AD18E9F3-463F-4167-B9FA-BFB80B02D76B}" srcOrd="2" destOrd="0" presId="urn:microsoft.com/office/officeart/2005/8/layout/vList5"/>
    <dgm:cxn modelId="{D5F8A64D-6B12-4098-AEFC-004FCDAB517F}" type="presParOf" srcId="{AD18E9F3-463F-4167-B9FA-BFB80B02D76B}" destId="{091A7D9D-B753-402B-A1E7-9343A1190074}" srcOrd="0" destOrd="0" presId="urn:microsoft.com/office/officeart/2005/8/layout/vList5"/>
    <dgm:cxn modelId="{54FF18FA-D81D-4E6D-8E2F-BFC8CB1CE249}" type="presParOf" srcId="{AD18E9F3-463F-4167-B9FA-BFB80B02D76B}" destId="{64A26348-6138-4A7A-8B5F-BFDF51011553}" srcOrd="1" destOrd="0" presId="urn:microsoft.com/office/officeart/2005/8/layout/vList5"/>
    <dgm:cxn modelId="{9FBF5F79-25E6-4085-8A50-394359CD313B}" type="presParOf" srcId="{1FF4334F-093E-4ECA-B1BE-49AD95095DFD}" destId="{005E9965-B638-407E-9F34-7E25F3D82AAB}" srcOrd="3" destOrd="0" presId="urn:microsoft.com/office/officeart/2005/8/layout/vList5"/>
    <dgm:cxn modelId="{FDC7FE51-188B-4A63-B80E-E92FDB56260A}" type="presParOf" srcId="{1FF4334F-093E-4ECA-B1BE-49AD95095DFD}" destId="{D3A52F1E-51CE-46FC-81F3-8D83FBBADFA6}" srcOrd="4" destOrd="0" presId="urn:microsoft.com/office/officeart/2005/8/layout/vList5"/>
    <dgm:cxn modelId="{5B5AE694-0F11-43DA-A3B7-E74E8B60FC56}" type="presParOf" srcId="{D3A52F1E-51CE-46FC-81F3-8D83FBBADFA6}" destId="{25323C97-63BD-407F-AECC-B7AF11A5E800}" srcOrd="0" destOrd="0" presId="urn:microsoft.com/office/officeart/2005/8/layout/vList5"/>
    <dgm:cxn modelId="{7429FE9F-9F8E-480C-B5FD-C0F7669BEF62}" type="presParOf" srcId="{D3A52F1E-51CE-46FC-81F3-8D83FBBADFA6}" destId="{891FD5B2-D19A-4423-BB83-A7A5924C70CF}" srcOrd="1" destOrd="0" presId="urn:microsoft.com/office/officeart/2005/8/layout/vList5"/>
    <dgm:cxn modelId="{A35362DE-AD24-4CAF-AE0A-1FEEBEB4BFB7}" type="presParOf" srcId="{1FF4334F-093E-4ECA-B1BE-49AD95095DFD}" destId="{DD57E353-7C6F-4670-9F7F-FA10E5BC8E9D}" srcOrd="5" destOrd="0" presId="urn:microsoft.com/office/officeart/2005/8/layout/vList5"/>
    <dgm:cxn modelId="{28B91AAB-AFF6-4E59-BBCC-B7ADE67CCE0C}" type="presParOf" srcId="{1FF4334F-093E-4ECA-B1BE-49AD95095DFD}" destId="{E118F035-B78D-4A2E-8313-20F1C7F5596A}" srcOrd="6" destOrd="0" presId="urn:microsoft.com/office/officeart/2005/8/layout/vList5"/>
    <dgm:cxn modelId="{BACB49DE-C307-4B98-8E5D-9B78AFDBCC52}" type="presParOf" srcId="{E118F035-B78D-4A2E-8313-20F1C7F5596A}" destId="{FA137A79-FF0C-486B-AD81-3BC8273FFD8B}" srcOrd="0" destOrd="0" presId="urn:microsoft.com/office/officeart/2005/8/layout/vList5"/>
    <dgm:cxn modelId="{39A99F64-FF2D-4F66-9EC7-02695975F851}" type="presParOf" srcId="{E118F035-B78D-4A2E-8313-20F1C7F5596A}" destId="{1CE5F36B-F852-4846-9CA6-E7CA71E34D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EC23CE-5546-4F3B-A2E2-682232F42144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zh-TW" altLang="en-US"/>
        </a:p>
      </dgm:t>
    </dgm:pt>
    <dgm:pt modelId="{C24C9528-DCD8-4ED1-8371-7E7CD1F954B3}">
      <dgm:prSet/>
      <dgm:spPr/>
      <dgm:t>
        <a:bodyPr/>
        <a:lstStyle/>
        <a:p>
          <a:pPr rtl="0"/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5. </a:t>
          </a:r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連結 </a:t>
          </a:r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(Connection)</a:t>
          </a:r>
          <a:endParaRPr lang="zh-TW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521767AE-3F59-45E0-B71D-DAF4B99EF6F2}" type="parTrans" cxnId="{38E3332C-9B01-455C-B637-4DD3D06FCD60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9536E243-48AE-4B45-9155-9ABAD785191B}" type="sibTrans" cxnId="{38E3332C-9B01-455C-B637-4DD3D06FCD60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827ADFCC-B390-41C5-B767-21B673559A2C}">
      <dgm:prSet/>
      <dgm:spPr/>
      <dgm:t>
        <a:bodyPr/>
        <a:lstStyle/>
        <a:p>
          <a:pPr rtl="0"/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是指網站對外連線的程度</a:t>
          </a:r>
          <a:endParaRPr lang="en-US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51CA5684-483F-4C7D-8EB4-0F9F79EEDD66}" type="parTrans" cxnId="{F57E2FB4-3919-4401-8938-A8A1BB317143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7EC4465D-DC56-47CE-8377-6537D1C7B6F2}" type="sibTrans" cxnId="{F57E2FB4-3919-4401-8938-A8A1BB317143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5DC9877F-BBC7-447A-8945-3D1BE24348DF}">
      <dgm:prSet/>
      <dgm:spPr/>
      <dgm:t>
        <a:bodyPr/>
        <a:lstStyle/>
        <a:p>
          <a:pPr rtl="0"/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6. </a:t>
          </a:r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協調 </a:t>
          </a:r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(Coordination)</a:t>
          </a:r>
          <a:endParaRPr lang="zh-TW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DF36CEF4-9D0D-441E-AF67-6BA95FAC89EB}" type="parTrans" cxnId="{2AED7804-9116-4962-B436-81DBD4FFD984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CD864414-9208-49D5-9730-F7BC821FD6ED}" type="sibTrans" cxnId="{2AED7804-9116-4962-B436-81DBD4FFD984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133BF4AA-E51D-445B-88F3-B1AA738EA596}">
      <dgm:prSet/>
      <dgm:spPr/>
      <dgm:t>
        <a:bodyPr/>
        <a:lstStyle/>
        <a:p>
          <a:pPr rtl="0"/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泛指合作方式，對內要能整合企業內部的認知，對外則要能夠連接上、下游的合作夥伴</a:t>
          </a:r>
          <a:endParaRPr lang="en-US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99D8B6F5-5903-46BC-BAF6-4A63785EE8CC}" type="parTrans" cxnId="{2B7DCF91-E19D-46CB-84DC-C580C03C3FA6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DAF5E881-B80A-45EB-ADD5-270A6698C5BB}" type="sibTrans" cxnId="{2B7DCF91-E19D-46CB-84DC-C580C03C3FA6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01353FA2-D3BF-4452-8C32-2B5924BC59A0}">
      <dgm:prSet/>
      <dgm:spPr/>
      <dgm:t>
        <a:bodyPr/>
        <a:lstStyle/>
        <a:p>
          <a:pPr rtl="0"/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7. </a:t>
          </a:r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商務 </a:t>
          </a:r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(Commerce)</a:t>
          </a:r>
          <a:endParaRPr lang="zh-TW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867BC76E-7DE5-4DEA-AA31-FBC70962FCE0}" type="parTrans" cxnId="{06BEC1B5-4108-4998-9A25-F3755173894C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4E6BA822-0A2A-4987-BFD2-BFEC64FBBA70}" type="sibTrans" cxnId="{06BEC1B5-4108-4998-9A25-F3755173894C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80A747B5-D2C1-46B8-8DF6-F2EBF94E151A}">
      <dgm:prSet/>
      <dgm:spPr/>
      <dgm:t>
        <a:bodyPr/>
        <a:lstStyle/>
        <a:p>
          <a:pPr rtl="0"/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是指提供的產品或服務能帶給消費者的價值</a:t>
          </a:r>
          <a:endParaRPr lang="en-US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BB7446EE-C653-43A1-8E35-13F2B34B0388}" type="parTrans" cxnId="{7BE2E4C7-38CD-440A-8BF0-0EA9ABDC0D91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99CF5BC1-0DDC-423C-B8D5-F30EBC560073}" type="sibTrans" cxnId="{7BE2E4C7-38CD-440A-8BF0-0EA9ABDC0D91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3A6E89EB-5B57-4494-A952-D9870EAB2BD7}">
      <dgm:prSet/>
      <dgm:spPr/>
      <dgm:t>
        <a:bodyPr/>
        <a:lstStyle/>
        <a:p>
          <a:pPr rtl="0"/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8. </a:t>
          </a:r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溝通 </a:t>
          </a:r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(Communication)</a:t>
          </a:r>
          <a:endParaRPr lang="zh-TW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B6815E05-3490-4896-A9A9-F0FE2A51ADE8}" type="parTrans" cxnId="{67F0B702-525F-404F-8036-661F69FE79DD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8C4AADB8-E0C1-4558-B927-591F6E3FE327}" type="sibTrans" cxnId="{67F0B702-525F-404F-8036-661F69FE79DD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66AA3FE0-DDF1-4F6E-A020-68D4E2AFD3FB}">
      <dgm:prSet/>
      <dgm:spPr/>
      <dgm:t>
        <a:bodyPr/>
        <a:lstStyle/>
        <a:p>
          <a:pPr rtl="0"/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是指互動方式</a:t>
          </a:r>
          <a:endParaRPr lang="zh-TW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78D49FD1-36B6-40F9-B12A-518ADFCC342C}" type="parTrans" cxnId="{3B1E36B6-DF67-42B6-8722-151A8F361129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EC3C94AF-5B64-4DD4-8B79-3293C53DDE13}" type="sibTrans" cxnId="{3B1E36B6-DF67-42B6-8722-151A8F361129}">
      <dgm:prSet/>
      <dgm:spPr/>
      <dgm:t>
        <a:bodyPr/>
        <a:lstStyle/>
        <a:p>
          <a:endParaRPr lang="zh-TW" altLang="en-US" b="1" baseline="0">
            <a:latin typeface="Comic Sans MS" pitchFamily="66" charset="0"/>
            <a:ea typeface="微軟正黑體" pitchFamily="34" charset="-120"/>
          </a:endParaRPr>
        </a:p>
      </dgm:t>
    </dgm:pt>
    <dgm:pt modelId="{4CEC3D31-F31C-4B9F-AA3E-870E684FD2F1}" type="pres">
      <dgm:prSet presAssocID="{71EC23CE-5546-4F3B-A2E2-682232F421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A98F4A3-8985-467A-8C5C-8C655DF0F1ED}" type="pres">
      <dgm:prSet presAssocID="{C24C9528-DCD8-4ED1-8371-7E7CD1F954B3}" presName="linNode" presStyleCnt="0"/>
      <dgm:spPr/>
    </dgm:pt>
    <dgm:pt modelId="{9AFD9588-1F1B-4BB1-8DEE-5EB42105A171}" type="pres">
      <dgm:prSet presAssocID="{C24C9528-DCD8-4ED1-8371-7E7CD1F954B3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581198-DCE6-4C24-9567-5C4D8A056A7D}" type="pres">
      <dgm:prSet presAssocID="{C24C9528-DCD8-4ED1-8371-7E7CD1F954B3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607FF1-E181-42FA-A70A-80C44C2FD5B7}" type="pres">
      <dgm:prSet presAssocID="{9536E243-48AE-4B45-9155-9ABAD785191B}" presName="sp" presStyleCnt="0"/>
      <dgm:spPr/>
    </dgm:pt>
    <dgm:pt modelId="{D58DC8D0-124A-4F5D-BFCF-DD72202D1C55}" type="pres">
      <dgm:prSet presAssocID="{5DC9877F-BBC7-447A-8945-3D1BE24348DF}" presName="linNode" presStyleCnt="0"/>
      <dgm:spPr/>
    </dgm:pt>
    <dgm:pt modelId="{5D90CE35-BA3C-4A72-AB1D-2283CA8B5777}" type="pres">
      <dgm:prSet presAssocID="{5DC9877F-BBC7-447A-8945-3D1BE24348D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188CFC-19D2-47FB-B478-64D6A023388C}" type="pres">
      <dgm:prSet presAssocID="{5DC9877F-BBC7-447A-8945-3D1BE24348D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431998-D1B9-4C5E-BF47-3824FF49B3AD}" type="pres">
      <dgm:prSet presAssocID="{CD864414-9208-49D5-9730-F7BC821FD6ED}" presName="sp" presStyleCnt="0"/>
      <dgm:spPr/>
    </dgm:pt>
    <dgm:pt modelId="{A6E33B65-3DAC-40B3-8082-1F4BC9BD4B98}" type="pres">
      <dgm:prSet presAssocID="{01353FA2-D3BF-4452-8C32-2B5924BC59A0}" presName="linNode" presStyleCnt="0"/>
      <dgm:spPr/>
    </dgm:pt>
    <dgm:pt modelId="{F6C3BEF4-567F-4B34-83E4-6368035787DB}" type="pres">
      <dgm:prSet presAssocID="{01353FA2-D3BF-4452-8C32-2B5924BC59A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4BFFE6-A74D-4F4F-A9F7-00FEC5879694}" type="pres">
      <dgm:prSet presAssocID="{01353FA2-D3BF-4452-8C32-2B5924BC59A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814034-C6FB-400D-8BE1-FDC13F0AB6B7}" type="pres">
      <dgm:prSet presAssocID="{4E6BA822-0A2A-4987-BFD2-BFEC64FBBA70}" presName="sp" presStyleCnt="0"/>
      <dgm:spPr/>
    </dgm:pt>
    <dgm:pt modelId="{F844FEBD-58BE-4FB5-B3C0-24ABE6DFC1FC}" type="pres">
      <dgm:prSet presAssocID="{3A6E89EB-5B57-4494-A952-D9870EAB2BD7}" presName="linNode" presStyleCnt="0"/>
      <dgm:spPr/>
    </dgm:pt>
    <dgm:pt modelId="{B0522F4D-E25D-49F3-8C3C-B44E1632FFA7}" type="pres">
      <dgm:prSet presAssocID="{3A6E89EB-5B57-4494-A952-D9870EAB2BD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50C295-453A-4BCB-867B-EABADF911137}" type="pres">
      <dgm:prSet presAssocID="{3A6E89EB-5B57-4494-A952-D9870EAB2BD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8E3332C-9B01-455C-B637-4DD3D06FCD60}" srcId="{71EC23CE-5546-4F3B-A2E2-682232F42144}" destId="{C24C9528-DCD8-4ED1-8371-7E7CD1F954B3}" srcOrd="0" destOrd="0" parTransId="{521767AE-3F59-45E0-B71D-DAF4B99EF6F2}" sibTransId="{9536E243-48AE-4B45-9155-9ABAD785191B}"/>
    <dgm:cxn modelId="{2073BC5C-7D72-4305-9829-8DAACC12B991}" type="presOf" srcId="{5DC9877F-BBC7-447A-8945-3D1BE24348DF}" destId="{5D90CE35-BA3C-4A72-AB1D-2283CA8B5777}" srcOrd="0" destOrd="0" presId="urn:microsoft.com/office/officeart/2005/8/layout/vList5"/>
    <dgm:cxn modelId="{D0B1386B-B207-42B2-82C1-68279D3A57F0}" type="presOf" srcId="{3A6E89EB-5B57-4494-A952-D9870EAB2BD7}" destId="{B0522F4D-E25D-49F3-8C3C-B44E1632FFA7}" srcOrd="0" destOrd="0" presId="urn:microsoft.com/office/officeart/2005/8/layout/vList5"/>
    <dgm:cxn modelId="{7AE1BE13-4859-4A12-9142-5D127B59A4E6}" type="presOf" srcId="{C24C9528-DCD8-4ED1-8371-7E7CD1F954B3}" destId="{9AFD9588-1F1B-4BB1-8DEE-5EB42105A171}" srcOrd="0" destOrd="0" presId="urn:microsoft.com/office/officeart/2005/8/layout/vList5"/>
    <dgm:cxn modelId="{06BEC1B5-4108-4998-9A25-F3755173894C}" srcId="{71EC23CE-5546-4F3B-A2E2-682232F42144}" destId="{01353FA2-D3BF-4452-8C32-2B5924BC59A0}" srcOrd="2" destOrd="0" parTransId="{867BC76E-7DE5-4DEA-AA31-FBC70962FCE0}" sibTransId="{4E6BA822-0A2A-4987-BFD2-BFEC64FBBA70}"/>
    <dgm:cxn modelId="{67F0B702-525F-404F-8036-661F69FE79DD}" srcId="{71EC23CE-5546-4F3B-A2E2-682232F42144}" destId="{3A6E89EB-5B57-4494-A952-D9870EAB2BD7}" srcOrd="3" destOrd="0" parTransId="{B6815E05-3490-4896-A9A9-F0FE2A51ADE8}" sibTransId="{8C4AADB8-E0C1-4558-B927-591F6E3FE327}"/>
    <dgm:cxn modelId="{A0CE6C2C-BE83-4025-847E-134E8A44971B}" type="presOf" srcId="{133BF4AA-E51D-445B-88F3-B1AA738EA596}" destId="{F8188CFC-19D2-47FB-B478-64D6A023388C}" srcOrd="0" destOrd="0" presId="urn:microsoft.com/office/officeart/2005/8/layout/vList5"/>
    <dgm:cxn modelId="{5D39DA4D-7466-499E-B1FC-94466DD3B372}" type="presOf" srcId="{71EC23CE-5546-4F3B-A2E2-682232F42144}" destId="{4CEC3D31-F31C-4B9F-AA3E-870E684FD2F1}" srcOrd="0" destOrd="0" presId="urn:microsoft.com/office/officeart/2005/8/layout/vList5"/>
    <dgm:cxn modelId="{B491F267-E7C3-4E36-8D83-7DDB088A14FD}" type="presOf" srcId="{66AA3FE0-DDF1-4F6E-A020-68D4E2AFD3FB}" destId="{5350C295-453A-4BCB-867B-EABADF911137}" srcOrd="0" destOrd="0" presId="urn:microsoft.com/office/officeart/2005/8/layout/vList5"/>
    <dgm:cxn modelId="{78D12BB8-7FAF-4F42-B741-73366053A965}" type="presOf" srcId="{80A747B5-D2C1-46B8-8DF6-F2EBF94E151A}" destId="{5F4BFFE6-A74D-4F4F-A9F7-00FEC5879694}" srcOrd="0" destOrd="0" presId="urn:microsoft.com/office/officeart/2005/8/layout/vList5"/>
    <dgm:cxn modelId="{7BE2E4C7-38CD-440A-8BF0-0EA9ABDC0D91}" srcId="{01353FA2-D3BF-4452-8C32-2B5924BC59A0}" destId="{80A747B5-D2C1-46B8-8DF6-F2EBF94E151A}" srcOrd="0" destOrd="0" parTransId="{BB7446EE-C653-43A1-8E35-13F2B34B0388}" sibTransId="{99CF5BC1-0DDC-423C-B8D5-F30EBC560073}"/>
    <dgm:cxn modelId="{2B7DCF91-E19D-46CB-84DC-C580C03C3FA6}" srcId="{5DC9877F-BBC7-447A-8945-3D1BE24348DF}" destId="{133BF4AA-E51D-445B-88F3-B1AA738EA596}" srcOrd="0" destOrd="0" parTransId="{99D8B6F5-5903-46BC-BAF6-4A63785EE8CC}" sibTransId="{DAF5E881-B80A-45EB-ADD5-270A6698C5BB}"/>
    <dgm:cxn modelId="{A761F31E-EF43-4C5A-9D4F-82631678B109}" type="presOf" srcId="{827ADFCC-B390-41C5-B767-21B673559A2C}" destId="{88581198-DCE6-4C24-9567-5C4D8A056A7D}" srcOrd="0" destOrd="0" presId="urn:microsoft.com/office/officeart/2005/8/layout/vList5"/>
    <dgm:cxn modelId="{F57E2FB4-3919-4401-8938-A8A1BB317143}" srcId="{C24C9528-DCD8-4ED1-8371-7E7CD1F954B3}" destId="{827ADFCC-B390-41C5-B767-21B673559A2C}" srcOrd="0" destOrd="0" parTransId="{51CA5684-483F-4C7D-8EB4-0F9F79EEDD66}" sibTransId="{7EC4465D-DC56-47CE-8377-6537D1C7B6F2}"/>
    <dgm:cxn modelId="{2AED7804-9116-4962-B436-81DBD4FFD984}" srcId="{71EC23CE-5546-4F3B-A2E2-682232F42144}" destId="{5DC9877F-BBC7-447A-8945-3D1BE24348DF}" srcOrd="1" destOrd="0" parTransId="{DF36CEF4-9D0D-441E-AF67-6BA95FAC89EB}" sibTransId="{CD864414-9208-49D5-9730-F7BC821FD6ED}"/>
    <dgm:cxn modelId="{3B1E36B6-DF67-42B6-8722-151A8F361129}" srcId="{3A6E89EB-5B57-4494-A952-D9870EAB2BD7}" destId="{66AA3FE0-DDF1-4F6E-A020-68D4E2AFD3FB}" srcOrd="0" destOrd="0" parTransId="{78D49FD1-36B6-40F9-B12A-518ADFCC342C}" sibTransId="{EC3C94AF-5B64-4DD4-8B79-3293C53DDE13}"/>
    <dgm:cxn modelId="{ED89A8D9-F047-408A-A656-648E420B6D0A}" type="presOf" srcId="{01353FA2-D3BF-4452-8C32-2B5924BC59A0}" destId="{F6C3BEF4-567F-4B34-83E4-6368035787DB}" srcOrd="0" destOrd="0" presId="urn:microsoft.com/office/officeart/2005/8/layout/vList5"/>
    <dgm:cxn modelId="{8359248E-3B5E-43B8-A54A-BD4AFCAC89A6}" type="presParOf" srcId="{4CEC3D31-F31C-4B9F-AA3E-870E684FD2F1}" destId="{BA98F4A3-8985-467A-8C5C-8C655DF0F1ED}" srcOrd="0" destOrd="0" presId="urn:microsoft.com/office/officeart/2005/8/layout/vList5"/>
    <dgm:cxn modelId="{223F0A0F-1513-4692-80B8-CB99250354D9}" type="presParOf" srcId="{BA98F4A3-8985-467A-8C5C-8C655DF0F1ED}" destId="{9AFD9588-1F1B-4BB1-8DEE-5EB42105A171}" srcOrd="0" destOrd="0" presId="urn:microsoft.com/office/officeart/2005/8/layout/vList5"/>
    <dgm:cxn modelId="{7B3D1130-7054-4C96-B2B1-2AFD3E249E1D}" type="presParOf" srcId="{BA98F4A3-8985-467A-8C5C-8C655DF0F1ED}" destId="{88581198-DCE6-4C24-9567-5C4D8A056A7D}" srcOrd="1" destOrd="0" presId="urn:microsoft.com/office/officeart/2005/8/layout/vList5"/>
    <dgm:cxn modelId="{488B7BC1-E818-49F9-AB34-7C2F287066A1}" type="presParOf" srcId="{4CEC3D31-F31C-4B9F-AA3E-870E684FD2F1}" destId="{8A607FF1-E181-42FA-A70A-80C44C2FD5B7}" srcOrd="1" destOrd="0" presId="urn:microsoft.com/office/officeart/2005/8/layout/vList5"/>
    <dgm:cxn modelId="{7060D578-BA56-4D68-AE9D-DB5CAF7A4761}" type="presParOf" srcId="{4CEC3D31-F31C-4B9F-AA3E-870E684FD2F1}" destId="{D58DC8D0-124A-4F5D-BFCF-DD72202D1C55}" srcOrd="2" destOrd="0" presId="urn:microsoft.com/office/officeart/2005/8/layout/vList5"/>
    <dgm:cxn modelId="{AC664432-2CA3-4C41-911E-1CD59A0A7823}" type="presParOf" srcId="{D58DC8D0-124A-4F5D-BFCF-DD72202D1C55}" destId="{5D90CE35-BA3C-4A72-AB1D-2283CA8B5777}" srcOrd="0" destOrd="0" presId="urn:microsoft.com/office/officeart/2005/8/layout/vList5"/>
    <dgm:cxn modelId="{27D9DFD1-B882-4986-B77B-4D7E5BC4449D}" type="presParOf" srcId="{D58DC8D0-124A-4F5D-BFCF-DD72202D1C55}" destId="{F8188CFC-19D2-47FB-B478-64D6A023388C}" srcOrd="1" destOrd="0" presId="urn:microsoft.com/office/officeart/2005/8/layout/vList5"/>
    <dgm:cxn modelId="{6965BA5C-120A-4A49-8973-EE80027BEC68}" type="presParOf" srcId="{4CEC3D31-F31C-4B9F-AA3E-870E684FD2F1}" destId="{BC431998-D1B9-4C5E-BF47-3824FF49B3AD}" srcOrd="3" destOrd="0" presId="urn:microsoft.com/office/officeart/2005/8/layout/vList5"/>
    <dgm:cxn modelId="{30E09BD3-E5E5-4F1F-9493-69283A42564F}" type="presParOf" srcId="{4CEC3D31-F31C-4B9F-AA3E-870E684FD2F1}" destId="{A6E33B65-3DAC-40B3-8082-1F4BC9BD4B98}" srcOrd="4" destOrd="0" presId="urn:microsoft.com/office/officeart/2005/8/layout/vList5"/>
    <dgm:cxn modelId="{5F6E80C4-70D1-4227-8E5F-FA3795B8E691}" type="presParOf" srcId="{A6E33B65-3DAC-40B3-8082-1F4BC9BD4B98}" destId="{F6C3BEF4-567F-4B34-83E4-6368035787DB}" srcOrd="0" destOrd="0" presId="urn:microsoft.com/office/officeart/2005/8/layout/vList5"/>
    <dgm:cxn modelId="{23086290-4338-4761-9C7C-104A54A01C54}" type="presParOf" srcId="{A6E33B65-3DAC-40B3-8082-1F4BC9BD4B98}" destId="{5F4BFFE6-A74D-4F4F-A9F7-00FEC5879694}" srcOrd="1" destOrd="0" presId="urn:microsoft.com/office/officeart/2005/8/layout/vList5"/>
    <dgm:cxn modelId="{E92DF7B5-D626-4BBD-8694-C56A30059B8D}" type="presParOf" srcId="{4CEC3D31-F31C-4B9F-AA3E-870E684FD2F1}" destId="{9E814034-C6FB-400D-8BE1-FDC13F0AB6B7}" srcOrd="5" destOrd="0" presId="urn:microsoft.com/office/officeart/2005/8/layout/vList5"/>
    <dgm:cxn modelId="{5FA167C9-2F35-431E-8297-46014F16CD63}" type="presParOf" srcId="{4CEC3D31-F31C-4B9F-AA3E-870E684FD2F1}" destId="{F844FEBD-58BE-4FB5-B3C0-24ABE6DFC1FC}" srcOrd="6" destOrd="0" presId="urn:microsoft.com/office/officeart/2005/8/layout/vList5"/>
    <dgm:cxn modelId="{75B6FDAE-A7D5-4EFD-AF6D-F238281739CF}" type="presParOf" srcId="{F844FEBD-58BE-4FB5-B3C0-24ABE6DFC1FC}" destId="{B0522F4D-E25D-49F3-8C3C-B44E1632FFA7}" srcOrd="0" destOrd="0" presId="urn:microsoft.com/office/officeart/2005/8/layout/vList5"/>
    <dgm:cxn modelId="{F976B2ED-ABEA-49AF-89F2-6B1F82153AF6}" type="presParOf" srcId="{F844FEBD-58BE-4FB5-B3C0-24ABE6DFC1FC}" destId="{5350C295-453A-4BCB-867B-EABADF91113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175A54D-782C-4A27-B1F9-7B919C9AA7F3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54AEAC8-16B8-45A8-BC09-950CD5E963EC}">
      <dgm:prSet/>
      <dgm:spPr/>
      <dgm:t>
        <a:bodyPr/>
        <a:lstStyle/>
        <a:p>
          <a:pPr rtl="0"/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1.</a:t>
          </a:r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增加人數</a:t>
          </a:r>
          <a:endParaRPr lang="zh-TW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CE9349AB-C02D-41DC-A4F1-98E9E6AD3933}" type="parTrans" cxnId="{1CF527AA-6F86-4EBD-A38D-191D5A6D3D2B}">
      <dgm:prSet/>
      <dgm:spPr/>
      <dgm:t>
        <a:bodyPr/>
        <a:lstStyle/>
        <a:p>
          <a:endParaRPr lang="zh-TW" altLang="en-US" b="1" baseline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69CB0B38-E9BA-4EA2-8873-710DB33C1515}" type="sibTrans" cxnId="{1CF527AA-6F86-4EBD-A38D-191D5A6D3D2B}">
      <dgm:prSet/>
      <dgm:spPr/>
      <dgm:t>
        <a:bodyPr/>
        <a:lstStyle/>
        <a:p>
          <a:endParaRPr lang="zh-TW" altLang="en-US" b="1" baseline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1E2A25E3-F674-4A7A-B8BE-75E6A6DACE7C}">
      <dgm:prSet/>
      <dgm:spPr/>
      <dgm:t>
        <a:bodyPr/>
        <a:lstStyle/>
        <a:p>
          <a:pPr rtl="0"/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第一階段首重增加使用人數，根據梅特卡夫定律，價值等於使用人數的平方，當使用人數越多時，就會</a:t>
          </a:r>
          <a:r>
            <a:rPr lang="zh-TW" altLang="en-US" b="1" baseline="0" dirty="0" smtClean="0">
              <a:latin typeface="Comic Sans MS" pitchFamily="66" charset="0"/>
              <a:ea typeface="微軟正黑體" pitchFamily="34" charset="-120"/>
            </a:rPr>
            <a:t>增加網站的價值</a:t>
          </a:r>
          <a:endParaRPr lang="en-US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90055D53-5AB9-4DF8-ABD0-4E4C80ABC2C1}" type="parTrans" cxnId="{CFEC7982-5905-4E0B-9FD9-B2D5172E8702}">
      <dgm:prSet/>
      <dgm:spPr/>
      <dgm:t>
        <a:bodyPr/>
        <a:lstStyle/>
        <a:p>
          <a:endParaRPr lang="zh-TW" altLang="en-US" b="1" baseline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68325AB9-CDB9-40C2-8DD4-A2D045731858}" type="sibTrans" cxnId="{CFEC7982-5905-4E0B-9FD9-B2D5172E8702}">
      <dgm:prSet/>
      <dgm:spPr/>
      <dgm:t>
        <a:bodyPr/>
        <a:lstStyle/>
        <a:p>
          <a:endParaRPr lang="zh-TW" altLang="en-US" b="1" baseline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7A6E912F-A48E-4EA8-9799-B08C22F1611C}">
      <dgm:prSet/>
      <dgm:spPr/>
      <dgm:t>
        <a:bodyPr/>
        <a:lstStyle/>
        <a:p>
          <a:pPr rtl="0"/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2.</a:t>
          </a:r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話題研擬</a:t>
          </a:r>
          <a:endParaRPr lang="zh-TW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9F2E509D-C4B9-4F27-9CFC-D6B485F38024}" type="parTrans" cxnId="{BCE49E5A-3F88-4D19-8A17-FBDF5DD49589}">
      <dgm:prSet/>
      <dgm:spPr/>
      <dgm:t>
        <a:bodyPr/>
        <a:lstStyle/>
        <a:p>
          <a:endParaRPr lang="zh-TW" altLang="en-US" b="1" baseline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8188DF40-DB3C-4C6F-B80C-A6C82C2D2851}" type="sibTrans" cxnId="{BCE49E5A-3F88-4D19-8A17-FBDF5DD49589}">
      <dgm:prSet/>
      <dgm:spPr/>
      <dgm:t>
        <a:bodyPr/>
        <a:lstStyle/>
        <a:p>
          <a:endParaRPr lang="zh-TW" altLang="en-US" b="1" baseline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6A61324A-0035-4746-860B-50240085A564}">
      <dgm:prSet/>
      <dgm:spPr/>
      <dgm:t>
        <a:bodyPr/>
        <a:lstStyle/>
        <a:p>
          <a:pPr rtl="0"/>
          <a:r>
            <a:rPr lang="zh-TW" b="1" baseline="0" smtClean="0">
              <a:latin typeface="Comic Sans MS" pitchFamily="66" charset="0"/>
              <a:ea typeface="微軟正黑體" pitchFamily="34" charset="-120"/>
            </a:rPr>
            <a:t>要先了解粉絲群討論的議題，透過不斷的嘗試與發問，藉此掌握每個消費者的需求與偏好增加網站的價值。</a:t>
          </a:r>
          <a:endParaRPr lang="en-US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DF200D02-FFFC-47C6-A61D-6695C7BBE81E}" type="parTrans" cxnId="{87830FD0-63AF-42C5-971A-69C3751B90C3}">
      <dgm:prSet/>
      <dgm:spPr/>
      <dgm:t>
        <a:bodyPr/>
        <a:lstStyle/>
        <a:p>
          <a:endParaRPr lang="zh-TW" altLang="en-US" b="1" baseline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B9913D22-1660-4EB6-B89E-03C3C5C961D8}" type="sibTrans" cxnId="{87830FD0-63AF-42C5-971A-69C3751B90C3}">
      <dgm:prSet/>
      <dgm:spPr/>
      <dgm:t>
        <a:bodyPr/>
        <a:lstStyle/>
        <a:p>
          <a:endParaRPr lang="zh-TW" altLang="en-US" b="1" baseline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3D3C9F6B-C93C-42EC-BB92-F36939D32681}" type="pres">
      <dgm:prSet presAssocID="{0175A54D-782C-4A27-B1F9-7B919C9AA7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911CE86-599B-402A-9441-699DF4A470DA}" type="pres">
      <dgm:prSet presAssocID="{C54AEAC8-16B8-45A8-BC09-950CD5E963EC}" presName="parentLin" presStyleCnt="0"/>
      <dgm:spPr/>
    </dgm:pt>
    <dgm:pt modelId="{337E4413-44D1-46DB-80E6-97ECD56D36AC}" type="pres">
      <dgm:prSet presAssocID="{C54AEAC8-16B8-45A8-BC09-950CD5E963EC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D98D70F5-6E0E-4EAA-9308-EC34C8B4BD76}" type="pres">
      <dgm:prSet presAssocID="{C54AEAC8-16B8-45A8-BC09-950CD5E963E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813C23-37AB-40A2-A8A4-9CAA245297A3}" type="pres">
      <dgm:prSet presAssocID="{C54AEAC8-16B8-45A8-BC09-950CD5E963EC}" presName="negativeSpace" presStyleCnt="0"/>
      <dgm:spPr/>
    </dgm:pt>
    <dgm:pt modelId="{6C4F1DB2-4C61-4B87-91A7-81B5A59816CC}" type="pres">
      <dgm:prSet presAssocID="{C54AEAC8-16B8-45A8-BC09-950CD5E963E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C37DB0-FAB0-4A70-BFEB-D8542E2FFF67}" type="pres">
      <dgm:prSet presAssocID="{69CB0B38-E9BA-4EA2-8873-710DB33C1515}" presName="spaceBetweenRectangles" presStyleCnt="0"/>
      <dgm:spPr/>
    </dgm:pt>
    <dgm:pt modelId="{92B0ED11-7783-40C5-8FA2-2BEA500E5DF7}" type="pres">
      <dgm:prSet presAssocID="{7A6E912F-A48E-4EA8-9799-B08C22F1611C}" presName="parentLin" presStyleCnt="0"/>
      <dgm:spPr/>
    </dgm:pt>
    <dgm:pt modelId="{59B3A3D5-5045-4B43-8049-3A3E6097619C}" type="pres">
      <dgm:prSet presAssocID="{7A6E912F-A48E-4EA8-9799-B08C22F1611C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59AFE846-D726-4232-BEDF-98B36F293407}" type="pres">
      <dgm:prSet presAssocID="{7A6E912F-A48E-4EA8-9799-B08C22F1611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92EA07-C020-4150-9801-0EA4CD5555EE}" type="pres">
      <dgm:prSet presAssocID="{7A6E912F-A48E-4EA8-9799-B08C22F1611C}" presName="negativeSpace" presStyleCnt="0"/>
      <dgm:spPr/>
    </dgm:pt>
    <dgm:pt modelId="{0103DDD1-6B63-46BB-A5FC-CE6C1F4BFDCA}" type="pres">
      <dgm:prSet presAssocID="{7A6E912F-A48E-4EA8-9799-B08C22F1611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CF527AA-6F86-4EBD-A38D-191D5A6D3D2B}" srcId="{0175A54D-782C-4A27-B1F9-7B919C9AA7F3}" destId="{C54AEAC8-16B8-45A8-BC09-950CD5E963EC}" srcOrd="0" destOrd="0" parTransId="{CE9349AB-C02D-41DC-A4F1-98E9E6AD3933}" sibTransId="{69CB0B38-E9BA-4EA2-8873-710DB33C1515}"/>
    <dgm:cxn modelId="{4B98A02D-B89D-4B4D-A7E1-AE573F4C5951}" type="presOf" srcId="{1E2A25E3-F674-4A7A-B8BE-75E6A6DACE7C}" destId="{6C4F1DB2-4C61-4B87-91A7-81B5A59816CC}" srcOrd="0" destOrd="0" presId="urn:microsoft.com/office/officeart/2005/8/layout/list1"/>
    <dgm:cxn modelId="{BCE49E5A-3F88-4D19-8A17-FBDF5DD49589}" srcId="{0175A54D-782C-4A27-B1F9-7B919C9AA7F3}" destId="{7A6E912F-A48E-4EA8-9799-B08C22F1611C}" srcOrd="1" destOrd="0" parTransId="{9F2E509D-C4B9-4F27-9CFC-D6B485F38024}" sibTransId="{8188DF40-DB3C-4C6F-B80C-A6C82C2D2851}"/>
    <dgm:cxn modelId="{5EF62DD1-20BD-47EC-937E-877A3DA7C2C9}" type="presOf" srcId="{6A61324A-0035-4746-860B-50240085A564}" destId="{0103DDD1-6B63-46BB-A5FC-CE6C1F4BFDCA}" srcOrd="0" destOrd="0" presId="urn:microsoft.com/office/officeart/2005/8/layout/list1"/>
    <dgm:cxn modelId="{3E6873A5-BE54-4116-BE2D-7AF344666F8D}" type="presOf" srcId="{C54AEAC8-16B8-45A8-BC09-950CD5E963EC}" destId="{337E4413-44D1-46DB-80E6-97ECD56D36AC}" srcOrd="0" destOrd="0" presId="urn:microsoft.com/office/officeart/2005/8/layout/list1"/>
    <dgm:cxn modelId="{D2195660-AFC7-4386-9734-308BDBA3AE3A}" type="presOf" srcId="{7A6E912F-A48E-4EA8-9799-B08C22F1611C}" destId="{59B3A3D5-5045-4B43-8049-3A3E6097619C}" srcOrd="0" destOrd="0" presId="urn:microsoft.com/office/officeart/2005/8/layout/list1"/>
    <dgm:cxn modelId="{774D90E8-68E3-4B94-8824-581E3C06B53E}" type="presOf" srcId="{0175A54D-782C-4A27-B1F9-7B919C9AA7F3}" destId="{3D3C9F6B-C93C-42EC-BB92-F36939D32681}" srcOrd="0" destOrd="0" presId="urn:microsoft.com/office/officeart/2005/8/layout/list1"/>
    <dgm:cxn modelId="{87830FD0-63AF-42C5-971A-69C3751B90C3}" srcId="{7A6E912F-A48E-4EA8-9799-B08C22F1611C}" destId="{6A61324A-0035-4746-860B-50240085A564}" srcOrd="0" destOrd="0" parTransId="{DF200D02-FFFC-47C6-A61D-6695C7BBE81E}" sibTransId="{B9913D22-1660-4EB6-B89E-03C3C5C961D8}"/>
    <dgm:cxn modelId="{7AF7CB09-ED9D-465F-AD3A-7192B2C6DA72}" type="presOf" srcId="{7A6E912F-A48E-4EA8-9799-B08C22F1611C}" destId="{59AFE846-D726-4232-BEDF-98B36F293407}" srcOrd="1" destOrd="0" presId="urn:microsoft.com/office/officeart/2005/8/layout/list1"/>
    <dgm:cxn modelId="{CFEC7982-5905-4E0B-9FD9-B2D5172E8702}" srcId="{C54AEAC8-16B8-45A8-BC09-950CD5E963EC}" destId="{1E2A25E3-F674-4A7A-B8BE-75E6A6DACE7C}" srcOrd="0" destOrd="0" parTransId="{90055D53-5AB9-4DF8-ABD0-4E4C80ABC2C1}" sibTransId="{68325AB9-CDB9-40C2-8DD4-A2D045731858}"/>
    <dgm:cxn modelId="{3BB8AD8A-C229-46A4-9557-EA16616DEE67}" type="presOf" srcId="{C54AEAC8-16B8-45A8-BC09-950CD5E963EC}" destId="{D98D70F5-6E0E-4EAA-9308-EC34C8B4BD76}" srcOrd="1" destOrd="0" presId="urn:microsoft.com/office/officeart/2005/8/layout/list1"/>
    <dgm:cxn modelId="{CE1001F5-BFBA-4337-8D15-81DFAF4AA89F}" type="presParOf" srcId="{3D3C9F6B-C93C-42EC-BB92-F36939D32681}" destId="{4911CE86-599B-402A-9441-699DF4A470DA}" srcOrd="0" destOrd="0" presId="urn:microsoft.com/office/officeart/2005/8/layout/list1"/>
    <dgm:cxn modelId="{0547C5EC-EEA4-4455-9EDA-A62B99F89572}" type="presParOf" srcId="{4911CE86-599B-402A-9441-699DF4A470DA}" destId="{337E4413-44D1-46DB-80E6-97ECD56D36AC}" srcOrd="0" destOrd="0" presId="urn:microsoft.com/office/officeart/2005/8/layout/list1"/>
    <dgm:cxn modelId="{1A34AC63-8884-4C99-B1DD-C83A9DCB3DE1}" type="presParOf" srcId="{4911CE86-599B-402A-9441-699DF4A470DA}" destId="{D98D70F5-6E0E-4EAA-9308-EC34C8B4BD76}" srcOrd="1" destOrd="0" presId="urn:microsoft.com/office/officeart/2005/8/layout/list1"/>
    <dgm:cxn modelId="{C3835193-B4AC-4843-8AA2-CCF624B5D680}" type="presParOf" srcId="{3D3C9F6B-C93C-42EC-BB92-F36939D32681}" destId="{C4813C23-37AB-40A2-A8A4-9CAA245297A3}" srcOrd="1" destOrd="0" presId="urn:microsoft.com/office/officeart/2005/8/layout/list1"/>
    <dgm:cxn modelId="{F3D0249C-64CF-437B-B78A-55130A015BC0}" type="presParOf" srcId="{3D3C9F6B-C93C-42EC-BB92-F36939D32681}" destId="{6C4F1DB2-4C61-4B87-91A7-81B5A59816CC}" srcOrd="2" destOrd="0" presId="urn:microsoft.com/office/officeart/2005/8/layout/list1"/>
    <dgm:cxn modelId="{92DEB75B-98A8-4661-B127-892CA9B4EEAE}" type="presParOf" srcId="{3D3C9F6B-C93C-42EC-BB92-F36939D32681}" destId="{49C37DB0-FAB0-4A70-BFEB-D8542E2FFF67}" srcOrd="3" destOrd="0" presId="urn:microsoft.com/office/officeart/2005/8/layout/list1"/>
    <dgm:cxn modelId="{101DF020-B8D9-4533-BDB6-4A598369B600}" type="presParOf" srcId="{3D3C9F6B-C93C-42EC-BB92-F36939D32681}" destId="{92B0ED11-7783-40C5-8FA2-2BEA500E5DF7}" srcOrd="4" destOrd="0" presId="urn:microsoft.com/office/officeart/2005/8/layout/list1"/>
    <dgm:cxn modelId="{82E7B930-6F13-4BB8-B635-9A8CDC359896}" type="presParOf" srcId="{92B0ED11-7783-40C5-8FA2-2BEA500E5DF7}" destId="{59B3A3D5-5045-4B43-8049-3A3E6097619C}" srcOrd="0" destOrd="0" presId="urn:microsoft.com/office/officeart/2005/8/layout/list1"/>
    <dgm:cxn modelId="{925FBC49-5376-4FFE-B70C-6068C90A0589}" type="presParOf" srcId="{92B0ED11-7783-40C5-8FA2-2BEA500E5DF7}" destId="{59AFE846-D726-4232-BEDF-98B36F293407}" srcOrd="1" destOrd="0" presId="urn:microsoft.com/office/officeart/2005/8/layout/list1"/>
    <dgm:cxn modelId="{8FE5A2DB-ED06-4606-8635-C3875AB3D8FB}" type="presParOf" srcId="{3D3C9F6B-C93C-42EC-BB92-F36939D32681}" destId="{5E92EA07-C020-4150-9801-0EA4CD5555EE}" srcOrd="5" destOrd="0" presId="urn:microsoft.com/office/officeart/2005/8/layout/list1"/>
    <dgm:cxn modelId="{4E63ACC3-2CEA-403C-87F9-EEF712067B39}" type="presParOf" srcId="{3D3C9F6B-C93C-42EC-BB92-F36939D32681}" destId="{0103DDD1-6B63-46BB-A5FC-CE6C1F4BFDC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75A54D-782C-4A27-B1F9-7B919C9AA7F3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54AEAC8-16B8-45A8-BC09-950CD5E963EC}">
      <dgm:prSet/>
      <dgm:spPr/>
      <dgm:t>
        <a:bodyPr/>
        <a:lstStyle/>
        <a:p>
          <a:pPr rtl="0"/>
          <a:r>
            <a:rPr lang="en-US" b="1" baseline="0" dirty="0" smtClean="0">
              <a:latin typeface="Comic Sans MS" pitchFamily="66" charset="0"/>
              <a:ea typeface="微軟正黑體" pitchFamily="34" charset="-120"/>
            </a:rPr>
            <a:t>3.</a:t>
          </a:r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多媒體輔助</a:t>
          </a:r>
          <a:endParaRPr lang="zh-TW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CE9349AB-C02D-41DC-A4F1-98E9E6AD3933}" type="parTrans" cxnId="{1CF527AA-6F86-4EBD-A38D-191D5A6D3D2B}">
      <dgm:prSet/>
      <dgm:spPr/>
      <dgm:t>
        <a:bodyPr/>
        <a:lstStyle/>
        <a:p>
          <a:endParaRPr lang="zh-TW" altLang="en-US" b="1" baseline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69CB0B38-E9BA-4EA2-8873-710DB33C1515}" type="sibTrans" cxnId="{1CF527AA-6F86-4EBD-A38D-191D5A6D3D2B}">
      <dgm:prSet/>
      <dgm:spPr/>
      <dgm:t>
        <a:bodyPr/>
        <a:lstStyle/>
        <a:p>
          <a:endParaRPr lang="zh-TW" altLang="en-US" b="1" baseline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1E2A25E3-F674-4A7A-B8BE-75E6A6DACE7C}">
      <dgm:prSet/>
      <dgm:spPr/>
      <dgm:t>
        <a:bodyPr/>
        <a:lstStyle/>
        <a:p>
          <a:pPr rtl="0"/>
          <a:r>
            <a:rPr lang="zh-TW" altLang="en-US" b="1" baseline="0" dirty="0" smtClean="0">
              <a:latin typeface="Comic Sans MS" pitchFamily="66" charset="0"/>
              <a:ea typeface="微軟正黑體" pitchFamily="34" charset="-120"/>
            </a:rPr>
            <a:t>藉由 </a:t>
          </a:r>
          <a:r>
            <a:rPr lang="en-US" altLang="zh-TW" b="1" baseline="0" dirty="0" err="1" smtClean="0">
              <a:latin typeface="Comic Sans MS" pitchFamily="66" charset="0"/>
              <a:ea typeface="微軟正黑體" pitchFamily="34" charset="-120"/>
            </a:rPr>
            <a:t>facebook</a:t>
          </a:r>
          <a:r>
            <a:rPr lang="en-US" altLang="zh-TW" b="1" baseline="0" dirty="0" smtClean="0">
              <a:latin typeface="Comic Sans MS" pitchFamily="66" charset="0"/>
              <a:ea typeface="微軟正黑體" pitchFamily="34" charset="-120"/>
            </a:rPr>
            <a:t> </a:t>
          </a:r>
          <a:r>
            <a:rPr lang="zh-TW" altLang="en-US" b="1" baseline="0" dirty="0" smtClean="0">
              <a:latin typeface="Comic Sans MS" pitchFamily="66" charset="0"/>
              <a:ea typeface="微軟正黑體" pitchFamily="34" charset="-120"/>
            </a:rPr>
            <a:t>蒐集使用者的資料，透過分析的方式來掌握其個人資訊、偏好，進而提供給其所需的資訊與內容</a:t>
          </a:r>
          <a:endParaRPr lang="en-US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90055D53-5AB9-4DF8-ABD0-4E4C80ABC2C1}" type="parTrans" cxnId="{CFEC7982-5905-4E0B-9FD9-B2D5172E8702}">
      <dgm:prSet/>
      <dgm:spPr/>
      <dgm:t>
        <a:bodyPr/>
        <a:lstStyle/>
        <a:p>
          <a:endParaRPr lang="zh-TW" altLang="en-US" b="1" baseline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68325AB9-CDB9-40C2-8DD4-A2D045731858}" type="sibTrans" cxnId="{CFEC7982-5905-4E0B-9FD9-B2D5172E8702}">
      <dgm:prSet/>
      <dgm:spPr/>
      <dgm:t>
        <a:bodyPr/>
        <a:lstStyle/>
        <a:p>
          <a:endParaRPr lang="zh-TW" altLang="en-US" b="1" baseline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C0F3A4E8-2BB7-4732-90C0-3AF99CE57E20}">
      <dgm:prSet/>
      <dgm:spPr/>
      <dgm:t>
        <a:bodyPr/>
        <a:lstStyle/>
        <a:p>
          <a:pPr rtl="0"/>
          <a:r>
            <a:rPr lang="zh-TW" b="1" baseline="0" dirty="0" smtClean="0">
              <a:latin typeface="Comic Sans MS" pitchFamily="66" charset="0"/>
              <a:ea typeface="微軟正黑體" pitchFamily="34" charset="-120"/>
            </a:rPr>
            <a:t>利用影片來進行輔助</a:t>
          </a:r>
          <a:endParaRPr lang="zh-TW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EBFB597A-0ACD-4D94-9D4F-4A5B5D9B8EBE}" type="parTrans" cxnId="{0FED95D6-A682-4AAC-8703-D75D6B6E76A6}">
      <dgm:prSet/>
      <dgm:spPr/>
      <dgm:t>
        <a:bodyPr/>
        <a:lstStyle/>
        <a:p>
          <a:endParaRPr lang="zh-TW" altLang="en-US"/>
        </a:p>
      </dgm:t>
    </dgm:pt>
    <dgm:pt modelId="{454F0FBB-467F-461D-96A7-6382E6E2E4FB}" type="sibTrans" cxnId="{0FED95D6-A682-4AAC-8703-D75D6B6E76A6}">
      <dgm:prSet/>
      <dgm:spPr/>
      <dgm:t>
        <a:bodyPr/>
        <a:lstStyle/>
        <a:p>
          <a:endParaRPr lang="zh-TW" altLang="en-US"/>
        </a:p>
      </dgm:t>
    </dgm:pt>
    <dgm:pt modelId="{FD081D27-F3EE-44FE-8015-3E26EB5EC7B9}">
      <dgm:prSet/>
      <dgm:spPr/>
      <dgm:t>
        <a:bodyPr/>
        <a:lstStyle/>
        <a:p>
          <a:r>
            <a:rPr lang="en-US" altLang="zh-TW" b="1" baseline="0" dirty="0" smtClean="0">
              <a:latin typeface="Comic Sans MS" pitchFamily="66" charset="0"/>
              <a:ea typeface="微軟正黑體" pitchFamily="34" charset="-120"/>
            </a:rPr>
            <a:t>4.</a:t>
          </a:r>
          <a:r>
            <a:rPr lang="zh-TW" altLang="en-US" b="1" baseline="0" dirty="0" smtClean="0">
              <a:latin typeface="Comic Sans MS" pitchFamily="66" charset="0"/>
              <a:ea typeface="微軟正黑體" pitchFamily="34" charset="-120"/>
            </a:rPr>
            <a:t>分析使用者資訊</a:t>
          </a:r>
          <a:endParaRPr lang="zh-TW" altLang="en-US" dirty="0"/>
        </a:p>
      </dgm:t>
    </dgm:pt>
    <dgm:pt modelId="{951DE9F3-4F57-4147-9D61-5BDC83C0B9E2}" type="parTrans" cxnId="{BAB89393-E8A0-48F5-8329-16BCD7D39148}">
      <dgm:prSet/>
      <dgm:spPr/>
      <dgm:t>
        <a:bodyPr/>
        <a:lstStyle/>
        <a:p>
          <a:endParaRPr lang="zh-TW" altLang="en-US"/>
        </a:p>
      </dgm:t>
    </dgm:pt>
    <dgm:pt modelId="{8245005D-ADC1-4D46-BB66-BC724571ABBE}" type="sibTrans" cxnId="{BAB89393-E8A0-48F5-8329-16BCD7D39148}">
      <dgm:prSet/>
      <dgm:spPr/>
      <dgm:t>
        <a:bodyPr/>
        <a:lstStyle/>
        <a:p>
          <a:endParaRPr lang="zh-TW" altLang="en-US"/>
        </a:p>
      </dgm:t>
    </dgm:pt>
    <dgm:pt modelId="{3D3C9F6B-C93C-42EC-BB92-F36939D32681}" type="pres">
      <dgm:prSet presAssocID="{0175A54D-782C-4A27-B1F9-7B919C9AA7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911CE86-599B-402A-9441-699DF4A470DA}" type="pres">
      <dgm:prSet presAssocID="{C54AEAC8-16B8-45A8-BC09-950CD5E963EC}" presName="parentLin" presStyleCnt="0"/>
      <dgm:spPr/>
    </dgm:pt>
    <dgm:pt modelId="{337E4413-44D1-46DB-80E6-97ECD56D36AC}" type="pres">
      <dgm:prSet presAssocID="{C54AEAC8-16B8-45A8-BC09-950CD5E963EC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D98D70F5-6E0E-4EAA-9308-EC34C8B4BD76}" type="pres">
      <dgm:prSet presAssocID="{C54AEAC8-16B8-45A8-BC09-950CD5E963E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813C23-37AB-40A2-A8A4-9CAA245297A3}" type="pres">
      <dgm:prSet presAssocID="{C54AEAC8-16B8-45A8-BC09-950CD5E963EC}" presName="negativeSpace" presStyleCnt="0"/>
      <dgm:spPr/>
    </dgm:pt>
    <dgm:pt modelId="{6C4F1DB2-4C61-4B87-91A7-81B5A59816CC}" type="pres">
      <dgm:prSet presAssocID="{C54AEAC8-16B8-45A8-BC09-950CD5E963E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C37DB0-FAB0-4A70-BFEB-D8542E2FFF67}" type="pres">
      <dgm:prSet presAssocID="{69CB0B38-E9BA-4EA2-8873-710DB33C1515}" presName="spaceBetweenRectangles" presStyleCnt="0"/>
      <dgm:spPr/>
    </dgm:pt>
    <dgm:pt modelId="{26AA853E-DE86-4BD6-A6E4-FAB84CCEA3B7}" type="pres">
      <dgm:prSet presAssocID="{FD081D27-F3EE-44FE-8015-3E26EB5EC7B9}" presName="parentLin" presStyleCnt="0"/>
      <dgm:spPr/>
    </dgm:pt>
    <dgm:pt modelId="{B283C6B0-E979-43CD-8AD2-29EC17DAFA18}" type="pres">
      <dgm:prSet presAssocID="{FD081D27-F3EE-44FE-8015-3E26EB5EC7B9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837C29D3-A131-40D7-BBE9-601FE920B704}" type="pres">
      <dgm:prSet presAssocID="{FD081D27-F3EE-44FE-8015-3E26EB5EC7B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B29E32-598A-4B3D-BB74-5184E9517480}" type="pres">
      <dgm:prSet presAssocID="{FD081D27-F3EE-44FE-8015-3E26EB5EC7B9}" presName="negativeSpace" presStyleCnt="0"/>
      <dgm:spPr/>
    </dgm:pt>
    <dgm:pt modelId="{E8FDCB4B-66DC-46B3-8505-54963DED67C2}" type="pres">
      <dgm:prSet presAssocID="{FD081D27-F3EE-44FE-8015-3E26EB5EC7B9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7913A7D-136D-4717-A27E-6129351AF7C6}" type="presOf" srcId="{1E2A25E3-F674-4A7A-B8BE-75E6A6DACE7C}" destId="{E8FDCB4B-66DC-46B3-8505-54963DED67C2}" srcOrd="0" destOrd="0" presId="urn:microsoft.com/office/officeart/2005/8/layout/list1"/>
    <dgm:cxn modelId="{61893F35-D910-4CE9-97D1-2BF55846372C}" type="presOf" srcId="{FD081D27-F3EE-44FE-8015-3E26EB5EC7B9}" destId="{B283C6B0-E979-43CD-8AD2-29EC17DAFA18}" srcOrd="0" destOrd="0" presId="urn:microsoft.com/office/officeart/2005/8/layout/list1"/>
    <dgm:cxn modelId="{0FED95D6-A682-4AAC-8703-D75D6B6E76A6}" srcId="{C54AEAC8-16B8-45A8-BC09-950CD5E963EC}" destId="{C0F3A4E8-2BB7-4732-90C0-3AF99CE57E20}" srcOrd="0" destOrd="0" parTransId="{EBFB597A-0ACD-4D94-9D4F-4A5B5D9B8EBE}" sibTransId="{454F0FBB-467F-461D-96A7-6382E6E2E4FB}"/>
    <dgm:cxn modelId="{A812216A-BC01-48C3-9905-2C1D90884041}" type="presOf" srcId="{C54AEAC8-16B8-45A8-BC09-950CD5E963EC}" destId="{337E4413-44D1-46DB-80E6-97ECD56D36AC}" srcOrd="0" destOrd="0" presId="urn:microsoft.com/office/officeart/2005/8/layout/list1"/>
    <dgm:cxn modelId="{9036DE47-1BCA-4E18-B54C-51B93E82083B}" type="presOf" srcId="{C0F3A4E8-2BB7-4732-90C0-3AF99CE57E20}" destId="{6C4F1DB2-4C61-4B87-91A7-81B5A59816CC}" srcOrd="0" destOrd="0" presId="urn:microsoft.com/office/officeart/2005/8/layout/list1"/>
    <dgm:cxn modelId="{1CF527AA-6F86-4EBD-A38D-191D5A6D3D2B}" srcId="{0175A54D-782C-4A27-B1F9-7B919C9AA7F3}" destId="{C54AEAC8-16B8-45A8-BC09-950CD5E963EC}" srcOrd="0" destOrd="0" parTransId="{CE9349AB-C02D-41DC-A4F1-98E9E6AD3933}" sibTransId="{69CB0B38-E9BA-4EA2-8873-710DB33C1515}"/>
    <dgm:cxn modelId="{BF4A863F-2CAF-4B2E-8AE8-3C4C3AD6EDE7}" type="presOf" srcId="{C54AEAC8-16B8-45A8-BC09-950CD5E963EC}" destId="{D98D70F5-6E0E-4EAA-9308-EC34C8B4BD76}" srcOrd="1" destOrd="0" presId="urn:microsoft.com/office/officeart/2005/8/layout/list1"/>
    <dgm:cxn modelId="{C6736952-E702-4EAF-B14C-3E92B6F16B07}" type="presOf" srcId="{0175A54D-782C-4A27-B1F9-7B919C9AA7F3}" destId="{3D3C9F6B-C93C-42EC-BB92-F36939D32681}" srcOrd="0" destOrd="0" presId="urn:microsoft.com/office/officeart/2005/8/layout/list1"/>
    <dgm:cxn modelId="{2FA2A53C-830F-4EE5-81A1-E63233E1008F}" type="presOf" srcId="{FD081D27-F3EE-44FE-8015-3E26EB5EC7B9}" destId="{837C29D3-A131-40D7-BBE9-601FE920B704}" srcOrd="1" destOrd="0" presId="urn:microsoft.com/office/officeart/2005/8/layout/list1"/>
    <dgm:cxn modelId="{CFEC7982-5905-4E0B-9FD9-B2D5172E8702}" srcId="{FD081D27-F3EE-44FE-8015-3E26EB5EC7B9}" destId="{1E2A25E3-F674-4A7A-B8BE-75E6A6DACE7C}" srcOrd="0" destOrd="0" parTransId="{90055D53-5AB9-4DF8-ABD0-4E4C80ABC2C1}" sibTransId="{68325AB9-CDB9-40C2-8DD4-A2D045731858}"/>
    <dgm:cxn modelId="{BAB89393-E8A0-48F5-8329-16BCD7D39148}" srcId="{0175A54D-782C-4A27-B1F9-7B919C9AA7F3}" destId="{FD081D27-F3EE-44FE-8015-3E26EB5EC7B9}" srcOrd="1" destOrd="0" parTransId="{951DE9F3-4F57-4147-9D61-5BDC83C0B9E2}" sibTransId="{8245005D-ADC1-4D46-BB66-BC724571ABBE}"/>
    <dgm:cxn modelId="{5F003A60-6889-49D1-BA3D-90D642FD64A7}" type="presParOf" srcId="{3D3C9F6B-C93C-42EC-BB92-F36939D32681}" destId="{4911CE86-599B-402A-9441-699DF4A470DA}" srcOrd="0" destOrd="0" presId="urn:microsoft.com/office/officeart/2005/8/layout/list1"/>
    <dgm:cxn modelId="{20022D92-C36C-4F83-8720-F5500B3E25EA}" type="presParOf" srcId="{4911CE86-599B-402A-9441-699DF4A470DA}" destId="{337E4413-44D1-46DB-80E6-97ECD56D36AC}" srcOrd="0" destOrd="0" presId="urn:microsoft.com/office/officeart/2005/8/layout/list1"/>
    <dgm:cxn modelId="{AA9E2A08-E9D0-4F96-B66C-3262321066C1}" type="presParOf" srcId="{4911CE86-599B-402A-9441-699DF4A470DA}" destId="{D98D70F5-6E0E-4EAA-9308-EC34C8B4BD76}" srcOrd="1" destOrd="0" presId="urn:microsoft.com/office/officeart/2005/8/layout/list1"/>
    <dgm:cxn modelId="{55A57A34-831E-48D0-9B91-F4FAFB0B8A7A}" type="presParOf" srcId="{3D3C9F6B-C93C-42EC-BB92-F36939D32681}" destId="{C4813C23-37AB-40A2-A8A4-9CAA245297A3}" srcOrd="1" destOrd="0" presId="urn:microsoft.com/office/officeart/2005/8/layout/list1"/>
    <dgm:cxn modelId="{EA49AF9A-A2D0-44B0-BD0B-2EB7E5022C57}" type="presParOf" srcId="{3D3C9F6B-C93C-42EC-BB92-F36939D32681}" destId="{6C4F1DB2-4C61-4B87-91A7-81B5A59816CC}" srcOrd="2" destOrd="0" presId="urn:microsoft.com/office/officeart/2005/8/layout/list1"/>
    <dgm:cxn modelId="{B051013C-80A1-4BF1-848E-E7E0D30DFD2E}" type="presParOf" srcId="{3D3C9F6B-C93C-42EC-BB92-F36939D32681}" destId="{49C37DB0-FAB0-4A70-BFEB-D8542E2FFF67}" srcOrd="3" destOrd="0" presId="urn:microsoft.com/office/officeart/2005/8/layout/list1"/>
    <dgm:cxn modelId="{F4C9F649-4417-4B49-90C8-EB11E7EA0F22}" type="presParOf" srcId="{3D3C9F6B-C93C-42EC-BB92-F36939D32681}" destId="{26AA853E-DE86-4BD6-A6E4-FAB84CCEA3B7}" srcOrd="4" destOrd="0" presId="urn:microsoft.com/office/officeart/2005/8/layout/list1"/>
    <dgm:cxn modelId="{688EF388-912C-4C57-B4C1-7EB8E4E60B9B}" type="presParOf" srcId="{26AA853E-DE86-4BD6-A6E4-FAB84CCEA3B7}" destId="{B283C6B0-E979-43CD-8AD2-29EC17DAFA18}" srcOrd="0" destOrd="0" presId="urn:microsoft.com/office/officeart/2005/8/layout/list1"/>
    <dgm:cxn modelId="{1B9C4ACB-8C5E-4587-8567-EB2F385E90BE}" type="presParOf" srcId="{26AA853E-DE86-4BD6-A6E4-FAB84CCEA3B7}" destId="{837C29D3-A131-40D7-BBE9-601FE920B704}" srcOrd="1" destOrd="0" presId="urn:microsoft.com/office/officeart/2005/8/layout/list1"/>
    <dgm:cxn modelId="{EA7C26BF-EAE8-4A22-9424-E96D3D2B1D0D}" type="presParOf" srcId="{3D3C9F6B-C93C-42EC-BB92-F36939D32681}" destId="{49B29E32-598A-4B3D-BB74-5184E9517480}" srcOrd="5" destOrd="0" presId="urn:microsoft.com/office/officeart/2005/8/layout/list1"/>
    <dgm:cxn modelId="{5EB57CEC-BCC1-456A-AA5E-15733BADD4B8}" type="presParOf" srcId="{3D3C9F6B-C93C-42EC-BB92-F36939D32681}" destId="{E8FDCB4B-66DC-46B3-8505-54963DED67C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175A54D-782C-4A27-B1F9-7B919C9AA7F3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A6E912F-A48E-4EA8-9799-B08C22F1611C}">
      <dgm:prSet/>
      <dgm:spPr/>
      <dgm:t>
        <a:bodyPr/>
        <a:lstStyle/>
        <a:p>
          <a:pPr rtl="0"/>
          <a:r>
            <a:rPr lang="en-US" altLang="zh-TW" b="1" baseline="0" dirty="0" smtClean="0">
              <a:latin typeface="Comic Sans MS" pitchFamily="66" charset="0"/>
              <a:ea typeface="微軟正黑體" pitchFamily="34" charset="-120"/>
            </a:rPr>
            <a:t>5.</a:t>
          </a:r>
          <a:r>
            <a:rPr lang="zh-TW" altLang="en-US" b="1" baseline="0" dirty="0" smtClean="0">
              <a:latin typeface="Comic Sans MS" pitchFamily="66" charset="0"/>
              <a:ea typeface="微軟正黑體" pitchFamily="34" charset="-120"/>
            </a:rPr>
            <a:t>不斷進行推廣</a:t>
          </a:r>
          <a:endParaRPr lang="zh-TW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9F2E509D-C4B9-4F27-9CFC-D6B485F38024}" type="parTrans" cxnId="{BCE49E5A-3F88-4D19-8A17-FBDF5DD49589}">
      <dgm:prSet/>
      <dgm:spPr/>
      <dgm:t>
        <a:bodyPr/>
        <a:lstStyle/>
        <a:p>
          <a:endParaRPr lang="zh-TW" altLang="en-US" b="1" baseline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8188DF40-DB3C-4C6F-B80C-A6C82C2D2851}" type="sibTrans" cxnId="{BCE49E5A-3F88-4D19-8A17-FBDF5DD49589}">
      <dgm:prSet/>
      <dgm:spPr/>
      <dgm:t>
        <a:bodyPr/>
        <a:lstStyle/>
        <a:p>
          <a:endParaRPr lang="zh-TW" altLang="en-US" b="1" baseline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6A61324A-0035-4746-860B-50240085A564}">
      <dgm:prSet/>
      <dgm:spPr/>
      <dgm:t>
        <a:bodyPr/>
        <a:lstStyle/>
        <a:p>
          <a:pPr rtl="0"/>
          <a:r>
            <a:rPr lang="zh-TW" altLang="en-US" b="1" baseline="0" dirty="0" smtClean="0">
              <a:latin typeface="Comic Sans MS" pitchFamily="66" charset="0"/>
              <a:ea typeface="微軟正黑體" pitchFamily="34" charset="-120"/>
            </a:rPr>
            <a:t>利用行銷工具來進行推廣，像是 </a:t>
          </a:r>
          <a:r>
            <a:rPr lang="en-US" altLang="zh-TW" b="1" baseline="0" dirty="0" smtClean="0">
              <a:latin typeface="Comic Sans MS" pitchFamily="66" charset="0"/>
              <a:ea typeface="微軟正黑體" pitchFamily="34" charset="-120"/>
            </a:rPr>
            <a:t>twitter</a:t>
          </a:r>
          <a:r>
            <a:rPr lang="zh-TW" altLang="en-US" b="1" baseline="0" dirty="0" smtClean="0">
              <a:latin typeface="Comic Sans MS" pitchFamily="66" charset="0"/>
              <a:ea typeface="微軟正黑體" pitchFamily="34" charset="-120"/>
            </a:rPr>
            <a:t>、</a:t>
          </a:r>
          <a:r>
            <a:rPr lang="en-US" altLang="zh-TW" b="1" baseline="0" dirty="0" smtClean="0">
              <a:latin typeface="Comic Sans MS" pitchFamily="66" charset="0"/>
              <a:ea typeface="微軟正黑體" pitchFamily="34" charset="-120"/>
            </a:rPr>
            <a:t>Blog </a:t>
          </a:r>
          <a:r>
            <a:rPr lang="zh-TW" altLang="en-US" b="1" baseline="0" dirty="0" smtClean="0">
              <a:latin typeface="Comic Sans MS" pitchFamily="66" charset="0"/>
              <a:ea typeface="微軟正黑體" pitchFamily="34" charset="-120"/>
            </a:rPr>
            <a:t>等的連結，讓網站內容能夠有更高的曝光度，並提高網站的流量。</a:t>
          </a:r>
          <a:endParaRPr lang="en-US" b="1" baseline="0" dirty="0">
            <a:latin typeface="Comic Sans MS" pitchFamily="66" charset="0"/>
            <a:ea typeface="微軟正黑體" pitchFamily="34" charset="-120"/>
          </a:endParaRPr>
        </a:p>
      </dgm:t>
    </dgm:pt>
    <dgm:pt modelId="{DF200D02-FFFC-47C6-A61D-6695C7BBE81E}" type="parTrans" cxnId="{87830FD0-63AF-42C5-971A-69C3751B90C3}">
      <dgm:prSet/>
      <dgm:spPr/>
      <dgm:t>
        <a:bodyPr/>
        <a:lstStyle/>
        <a:p>
          <a:endParaRPr lang="zh-TW" altLang="en-US" b="1" baseline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B9913D22-1660-4EB6-B89E-03C3C5C961D8}" type="sibTrans" cxnId="{87830FD0-63AF-42C5-971A-69C3751B90C3}">
      <dgm:prSet/>
      <dgm:spPr/>
      <dgm:t>
        <a:bodyPr/>
        <a:lstStyle/>
        <a:p>
          <a:endParaRPr lang="zh-TW" altLang="en-US" b="1" baseline="0">
            <a:solidFill>
              <a:schemeClr val="tx1"/>
            </a:solidFill>
            <a:latin typeface="Comic Sans MS" pitchFamily="66" charset="0"/>
            <a:ea typeface="微軟正黑體" pitchFamily="34" charset="-120"/>
          </a:endParaRPr>
        </a:p>
      </dgm:t>
    </dgm:pt>
    <dgm:pt modelId="{3D3C9F6B-C93C-42EC-BB92-F36939D32681}" type="pres">
      <dgm:prSet presAssocID="{0175A54D-782C-4A27-B1F9-7B919C9AA7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2B0ED11-7783-40C5-8FA2-2BEA500E5DF7}" type="pres">
      <dgm:prSet presAssocID="{7A6E912F-A48E-4EA8-9799-B08C22F1611C}" presName="parentLin" presStyleCnt="0"/>
      <dgm:spPr/>
    </dgm:pt>
    <dgm:pt modelId="{59B3A3D5-5045-4B43-8049-3A3E6097619C}" type="pres">
      <dgm:prSet presAssocID="{7A6E912F-A48E-4EA8-9799-B08C22F1611C}" presName="parentLeftMargin" presStyleLbl="node1" presStyleIdx="0" presStyleCnt="1"/>
      <dgm:spPr/>
      <dgm:t>
        <a:bodyPr/>
        <a:lstStyle/>
        <a:p>
          <a:endParaRPr lang="zh-TW" altLang="en-US"/>
        </a:p>
      </dgm:t>
    </dgm:pt>
    <dgm:pt modelId="{59AFE846-D726-4232-BEDF-98B36F293407}" type="pres">
      <dgm:prSet presAssocID="{7A6E912F-A48E-4EA8-9799-B08C22F1611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92EA07-C020-4150-9801-0EA4CD5555EE}" type="pres">
      <dgm:prSet presAssocID="{7A6E912F-A48E-4EA8-9799-B08C22F1611C}" presName="negativeSpace" presStyleCnt="0"/>
      <dgm:spPr/>
    </dgm:pt>
    <dgm:pt modelId="{0103DDD1-6B63-46BB-A5FC-CE6C1F4BFDCA}" type="pres">
      <dgm:prSet presAssocID="{7A6E912F-A48E-4EA8-9799-B08C22F1611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E381E49-DC48-42EA-9ED7-4C7640E43E76}" type="presOf" srcId="{7A6E912F-A48E-4EA8-9799-B08C22F1611C}" destId="{59AFE846-D726-4232-BEDF-98B36F293407}" srcOrd="1" destOrd="0" presId="urn:microsoft.com/office/officeart/2005/8/layout/list1"/>
    <dgm:cxn modelId="{BCE49E5A-3F88-4D19-8A17-FBDF5DD49589}" srcId="{0175A54D-782C-4A27-B1F9-7B919C9AA7F3}" destId="{7A6E912F-A48E-4EA8-9799-B08C22F1611C}" srcOrd="0" destOrd="0" parTransId="{9F2E509D-C4B9-4F27-9CFC-D6B485F38024}" sibTransId="{8188DF40-DB3C-4C6F-B80C-A6C82C2D2851}"/>
    <dgm:cxn modelId="{F7AC1C23-8D35-470D-A775-B6F9A3CCB115}" type="presOf" srcId="{0175A54D-782C-4A27-B1F9-7B919C9AA7F3}" destId="{3D3C9F6B-C93C-42EC-BB92-F36939D32681}" srcOrd="0" destOrd="0" presId="urn:microsoft.com/office/officeart/2005/8/layout/list1"/>
    <dgm:cxn modelId="{F7A4543C-F7E8-4199-992B-9DEDD97577EB}" type="presOf" srcId="{7A6E912F-A48E-4EA8-9799-B08C22F1611C}" destId="{59B3A3D5-5045-4B43-8049-3A3E6097619C}" srcOrd="0" destOrd="0" presId="urn:microsoft.com/office/officeart/2005/8/layout/list1"/>
    <dgm:cxn modelId="{87830FD0-63AF-42C5-971A-69C3751B90C3}" srcId="{7A6E912F-A48E-4EA8-9799-B08C22F1611C}" destId="{6A61324A-0035-4746-860B-50240085A564}" srcOrd="0" destOrd="0" parTransId="{DF200D02-FFFC-47C6-A61D-6695C7BBE81E}" sibTransId="{B9913D22-1660-4EB6-B89E-03C3C5C961D8}"/>
    <dgm:cxn modelId="{1039B297-F02F-469B-BB0B-BC7C97427B22}" type="presOf" srcId="{6A61324A-0035-4746-860B-50240085A564}" destId="{0103DDD1-6B63-46BB-A5FC-CE6C1F4BFDCA}" srcOrd="0" destOrd="0" presId="urn:microsoft.com/office/officeart/2005/8/layout/list1"/>
    <dgm:cxn modelId="{712D6872-CE72-444B-9F59-40590C2CA7C4}" type="presParOf" srcId="{3D3C9F6B-C93C-42EC-BB92-F36939D32681}" destId="{92B0ED11-7783-40C5-8FA2-2BEA500E5DF7}" srcOrd="0" destOrd="0" presId="urn:microsoft.com/office/officeart/2005/8/layout/list1"/>
    <dgm:cxn modelId="{5460A17E-067D-4B77-8AED-CB7522523441}" type="presParOf" srcId="{92B0ED11-7783-40C5-8FA2-2BEA500E5DF7}" destId="{59B3A3D5-5045-4B43-8049-3A3E6097619C}" srcOrd="0" destOrd="0" presId="urn:microsoft.com/office/officeart/2005/8/layout/list1"/>
    <dgm:cxn modelId="{1BF705E1-64DD-4444-B4DC-B3737F68EA9A}" type="presParOf" srcId="{92B0ED11-7783-40C5-8FA2-2BEA500E5DF7}" destId="{59AFE846-D726-4232-BEDF-98B36F293407}" srcOrd="1" destOrd="0" presId="urn:microsoft.com/office/officeart/2005/8/layout/list1"/>
    <dgm:cxn modelId="{68598D3E-8ACC-41D2-AB6C-4B494B238469}" type="presParOf" srcId="{3D3C9F6B-C93C-42EC-BB92-F36939D32681}" destId="{5E92EA07-C020-4150-9801-0EA4CD5555EE}" srcOrd="1" destOrd="0" presId="urn:microsoft.com/office/officeart/2005/8/layout/list1"/>
    <dgm:cxn modelId="{83FD8E9D-A095-4AD0-8D8B-259EBF147F5E}" type="presParOf" srcId="{3D3C9F6B-C93C-42EC-BB92-F36939D32681}" destId="{0103DDD1-6B63-46BB-A5FC-CE6C1F4BFDC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2A1CEA-EDA7-469D-97B0-E1106174A4F1}">
      <dsp:nvSpPr>
        <dsp:cNvPr id="0" name=""/>
        <dsp:cNvSpPr/>
      </dsp:nvSpPr>
      <dsp:spPr>
        <a:xfrm>
          <a:off x="39" y="48515"/>
          <a:ext cx="3806995" cy="6624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Comic Sans MS" pitchFamily="66" charset="0"/>
              <a:ea typeface="微軟正黑體" pitchFamily="34" charset="-120"/>
            </a:rPr>
            <a:t>本章架構</a:t>
          </a:r>
          <a:endParaRPr lang="zh-TW" altLang="en-US" sz="2300" kern="1200" dirty="0">
            <a:latin typeface="Comic Sans MS" pitchFamily="66" charset="0"/>
            <a:ea typeface="微軟正黑體" pitchFamily="34" charset="-120"/>
          </a:endParaRPr>
        </a:p>
      </dsp:txBody>
      <dsp:txXfrm>
        <a:off x="39" y="48515"/>
        <a:ext cx="3806995" cy="662400"/>
      </dsp:txXfrm>
    </dsp:sp>
    <dsp:sp modelId="{CB7CA0C3-5174-4BF6-A50E-12806AD19BFE}">
      <dsp:nvSpPr>
        <dsp:cNvPr id="0" name=""/>
        <dsp:cNvSpPr/>
      </dsp:nvSpPr>
      <dsp:spPr>
        <a:xfrm>
          <a:off x="39" y="710915"/>
          <a:ext cx="3806995" cy="449836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smtClean="0">
              <a:latin typeface="Comic Sans MS" pitchFamily="66" charset="0"/>
              <a:ea typeface="微軟正黑體" pitchFamily="34" charset="-120"/>
            </a:rPr>
            <a:t>行銷策略的制定</a:t>
          </a:r>
          <a:endParaRPr lang="zh-TW" altLang="en-US" sz="2300" kern="1200" dirty="0">
            <a:latin typeface="Comic Sans MS" pitchFamily="66" charset="0"/>
            <a:ea typeface="微軟正黑體" pitchFamily="34" charset="-12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Comic Sans MS" pitchFamily="66" charset="0"/>
              <a:ea typeface="微軟正黑體" pitchFamily="34" charset="-120"/>
            </a:rPr>
            <a:t>網路行銷的策略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Comic Sans MS" pitchFamily="66" charset="0"/>
              <a:ea typeface="微軟正黑體" pitchFamily="34" charset="-120"/>
            </a:rPr>
            <a:t>社群行銷的規劃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Comic Sans MS" pitchFamily="66" charset="0"/>
              <a:ea typeface="微軟正黑體" pitchFamily="34" charset="-120"/>
            </a:rPr>
            <a:t>結論</a:t>
          </a:r>
        </a:p>
      </dsp:txBody>
      <dsp:txXfrm>
        <a:off x="39" y="710915"/>
        <a:ext cx="3806995" cy="4498368"/>
      </dsp:txXfrm>
    </dsp:sp>
    <dsp:sp modelId="{250695A9-FC4C-4B3A-BBB1-01E6A70DD9B1}">
      <dsp:nvSpPr>
        <dsp:cNvPr id="0" name=""/>
        <dsp:cNvSpPr/>
      </dsp:nvSpPr>
      <dsp:spPr>
        <a:xfrm>
          <a:off x="4340014" y="48515"/>
          <a:ext cx="3806995" cy="6624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Comic Sans MS" pitchFamily="66" charset="0"/>
              <a:ea typeface="微軟正黑體" pitchFamily="34" charset="-120"/>
            </a:rPr>
            <a:t>學習重點</a:t>
          </a:r>
          <a:endParaRPr lang="zh-TW" altLang="en-US" sz="2300" kern="1200" dirty="0">
            <a:latin typeface="Comic Sans MS" pitchFamily="66" charset="0"/>
            <a:ea typeface="微軟正黑體" pitchFamily="34" charset="-120"/>
          </a:endParaRPr>
        </a:p>
      </dsp:txBody>
      <dsp:txXfrm>
        <a:off x="4340014" y="48515"/>
        <a:ext cx="3806995" cy="662400"/>
      </dsp:txXfrm>
    </dsp:sp>
    <dsp:sp modelId="{A228CC51-C6BE-43B9-84F1-6FE1982F2811}">
      <dsp:nvSpPr>
        <dsp:cNvPr id="0" name=""/>
        <dsp:cNvSpPr/>
      </dsp:nvSpPr>
      <dsp:spPr>
        <a:xfrm>
          <a:off x="4340014" y="710915"/>
          <a:ext cx="3806995" cy="449836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Comic Sans MS" pitchFamily="66" charset="0"/>
              <a:ea typeface="微軟正黑體" pitchFamily="34" charset="-120"/>
            </a:rPr>
            <a:t>環境</a:t>
          </a:r>
          <a:endParaRPr lang="zh-TW" altLang="en-US" sz="2300" kern="1200" dirty="0">
            <a:latin typeface="Comic Sans MS" pitchFamily="66" charset="0"/>
            <a:ea typeface="微軟正黑體" pitchFamily="34" charset="-12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300" kern="1200" dirty="0" smtClean="0">
              <a:latin typeface="Comic Sans MS" pitchFamily="66" charset="0"/>
              <a:ea typeface="微軟正黑體" pitchFamily="34" charset="-120"/>
            </a:rPr>
            <a:t>SWOT </a:t>
          </a:r>
          <a:r>
            <a:rPr lang="zh-TW" altLang="en-US" sz="2300" kern="1200" dirty="0" smtClean="0">
              <a:latin typeface="Comic Sans MS" pitchFamily="66" charset="0"/>
              <a:ea typeface="微軟正黑體" pitchFamily="34" charset="-120"/>
            </a:rPr>
            <a:t>分析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Comic Sans MS" pitchFamily="66" charset="0"/>
              <a:ea typeface="微軟正黑體" pitchFamily="34" charset="-120"/>
            </a:rPr>
            <a:t>五力分析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Comic Sans MS" pitchFamily="66" charset="0"/>
              <a:ea typeface="微軟正黑體" pitchFamily="34" charset="-120"/>
            </a:rPr>
            <a:t>價值鏈分析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300" kern="1200" dirty="0" smtClean="0">
              <a:latin typeface="Comic Sans MS" pitchFamily="66" charset="0"/>
              <a:ea typeface="微軟正黑體" pitchFamily="34" charset="-120"/>
            </a:rPr>
            <a:t>STP </a:t>
          </a:r>
          <a:r>
            <a:rPr lang="zh-TW" altLang="en-US" sz="2300" kern="1200" dirty="0" smtClean="0">
              <a:latin typeface="Comic Sans MS" pitchFamily="66" charset="0"/>
              <a:ea typeface="微軟正黑體" pitchFamily="34" charset="-120"/>
            </a:rPr>
            <a:t>分析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Comic Sans MS" pitchFamily="66" charset="0"/>
              <a:ea typeface="微軟正黑體" pitchFamily="34" charset="-120"/>
            </a:rPr>
            <a:t>網路行銷的影響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Comic Sans MS" pitchFamily="66" charset="0"/>
              <a:ea typeface="微軟正黑體" pitchFamily="34" charset="-120"/>
            </a:rPr>
            <a:t>社群行銷的工具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Comic Sans MS" pitchFamily="66" charset="0"/>
              <a:ea typeface="微軟正黑體" pitchFamily="34" charset="-120"/>
            </a:rPr>
            <a:t>社群行銷的作法</a:t>
          </a:r>
        </a:p>
      </dsp:txBody>
      <dsp:txXfrm>
        <a:off x="4340014" y="710915"/>
        <a:ext cx="3806995" cy="44983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5CE932-B2A1-40CD-A4E2-157549F49C44}">
      <dsp:nvSpPr>
        <dsp:cNvPr id="0" name=""/>
        <dsp:cNvSpPr/>
      </dsp:nvSpPr>
      <dsp:spPr>
        <a:xfrm>
          <a:off x="1395877" y="4651"/>
          <a:ext cx="5355295" cy="6174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baseline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願景</a:t>
          </a:r>
          <a:endParaRPr lang="zh-TW" altLang="en-US" sz="2000" b="1" kern="1200" baseline="0" dirty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sp:txBody>
      <dsp:txXfrm>
        <a:off x="1395877" y="4651"/>
        <a:ext cx="5355295" cy="617470"/>
      </dsp:txXfrm>
    </dsp:sp>
    <dsp:sp modelId="{FDEB01A9-B714-4E6C-8CC6-051442B63317}">
      <dsp:nvSpPr>
        <dsp:cNvPr id="0" name=""/>
        <dsp:cNvSpPr/>
      </dsp:nvSpPr>
      <dsp:spPr>
        <a:xfrm rot="5400000">
          <a:off x="3957749" y="637558"/>
          <a:ext cx="231551" cy="277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 baseline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sp:txBody>
      <dsp:txXfrm rot="5400000">
        <a:off x="3957749" y="637558"/>
        <a:ext cx="231551" cy="277861"/>
      </dsp:txXfrm>
    </dsp:sp>
    <dsp:sp modelId="{7D7ABC90-60EB-488E-A235-725C184091F4}">
      <dsp:nvSpPr>
        <dsp:cNvPr id="0" name=""/>
        <dsp:cNvSpPr/>
      </dsp:nvSpPr>
      <dsp:spPr>
        <a:xfrm>
          <a:off x="1395877" y="930856"/>
          <a:ext cx="5355295" cy="6174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baseline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目標</a:t>
          </a:r>
          <a:endParaRPr lang="zh-TW" altLang="en-US" sz="2000" b="1" kern="1200" baseline="0" dirty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sp:txBody>
      <dsp:txXfrm>
        <a:off x="1395877" y="930856"/>
        <a:ext cx="5355295" cy="617470"/>
      </dsp:txXfrm>
    </dsp:sp>
    <dsp:sp modelId="{2AE2884D-E19B-4BFB-8DD6-38A67FED4C3A}">
      <dsp:nvSpPr>
        <dsp:cNvPr id="0" name=""/>
        <dsp:cNvSpPr/>
      </dsp:nvSpPr>
      <dsp:spPr>
        <a:xfrm rot="5400000">
          <a:off x="3957749" y="1563763"/>
          <a:ext cx="231551" cy="277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 baseline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sp:txBody>
      <dsp:txXfrm rot="5400000">
        <a:off x="3957749" y="1563763"/>
        <a:ext cx="231551" cy="277861"/>
      </dsp:txXfrm>
    </dsp:sp>
    <dsp:sp modelId="{D084A56A-9C68-4FF4-8729-5DBF03DE302B}">
      <dsp:nvSpPr>
        <dsp:cNvPr id="0" name=""/>
        <dsp:cNvSpPr/>
      </dsp:nvSpPr>
      <dsp:spPr>
        <a:xfrm>
          <a:off x="1395877" y="1857062"/>
          <a:ext cx="5355295" cy="6174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baseline="0" dirty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內部環境和外部環境</a:t>
          </a:r>
          <a:r>
            <a:rPr lang="en-US" altLang="zh-TW" sz="2000" b="1" kern="1200" baseline="0" dirty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(SWOT</a:t>
          </a:r>
          <a:r>
            <a:rPr lang="zh-TW" altLang="en-US" sz="2000" b="1" kern="1200" baseline="0" dirty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分析</a:t>
          </a:r>
          <a:r>
            <a:rPr lang="en-US" altLang="zh-TW" sz="2000" b="1" kern="1200" baseline="0" dirty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)</a:t>
          </a:r>
          <a:endParaRPr lang="zh-TW" altLang="en-US" sz="2000" b="1" kern="1200" baseline="0" dirty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sp:txBody>
      <dsp:txXfrm>
        <a:off x="1395877" y="1857062"/>
        <a:ext cx="5355295" cy="617470"/>
      </dsp:txXfrm>
    </dsp:sp>
    <dsp:sp modelId="{387FB728-5DEE-4F68-B2FE-CA54ACBD3F29}">
      <dsp:nvSpPr>
        <dsp:cNvPr id="0" name=""/>
        <dsp:cNvSpPr/>
      </dsp:nvSpPr>
      <dsp:spPr>
        <a:xfrm rot="5400000">
          <a:off x="3957749" y="2489969"/>
          <a:ext cx="231551" cy="277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 baseline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sp:txBody>
      <dsp:txXfrm rot="5400000">
        <a:off x="3957749" y="2489969"/>
        <a:ext cx="231551" cy="277861"/>
      </dsp:txXfrm>
    </dsp:sp>
    <dsp:sp modelId="{37A57375-D6E3-432F-9718-9D04A1567D9C}">
      <dsp:nvSpPr>
        <dsp:cNvPr id="0" name=""/>
        <dsp:cNvSpPr/>
      </dsp:nvSpPr>
      <dsp:spPr>
        <a:xfrm>
          <a:off x="1395877" y="2783267"/>
          <a:ext cx="5355295" cy="6174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baseline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STP</a:t>
          </a:r>
          <a:r>
            <a:rPr lang="zh-TW" altLang="en-US" sz="2000" b="1" kern="1200" baseline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分析</a:t>
          </a:r>
          <a:endParaRPr lang="zh-TW" altLang="en-US" sz="2000" b="1" kern="1200" baseline="0" dirty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sp:txBody>
      <dsp:txXfrm>
        <a:off x="1395877" y="2783267"/>
        <a:ext cx="5355295" cy="617470"/>
      </dsp:txXfrm>
    </dsp:sp>
    <dsp:sp modelId="{CA74CFFC-AAE5-4BFB-94E8-F180780BF1C7}">
      <dsp:nvSpPr>
        <dsp:cNvPr id="0" name=""/>
        <dsp:cNvSpPr/>
      </dsp:nvSpPr>
      <dsp:spPr>
        <a:xfrm rot="5400000">
          <a:off x="3957749" y="3416174"/>
          <a:ext cx="231551" cy="277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 baseline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sp:txBody>
      <dsp:txXfrm rot="5400000">
        <a:off x="3957749" y="3416174"/>
        <a:ext cx="231551" cy="277861"/>
      </dsp:txXfrm>
    </dsp:sp>
    <dsp:sp modelId="{FD68B592-0D8E-4ED6-8740-A83F51F2ACA9}">
      <dsp:nvSpPr>
        <dsp:cNvPr id="0" name=""/>
        <dsp:cNvSpPr/>
      </dsp:nvSpPr>
      <dsp:spPr>
        <a:xfrm>
          <a:off x="1395877" y="3709473"/>
          <a:ext cx="5355295" cy="6174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baseline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行銷組合</a:t>
          </a:r>
          <a:r>
            <a:rPr lang="en-US" altLang="zh-TW" sz="2000" b="1" kern="1200" baseline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(4P)</a:t>
          </a:r>
          <a:endParaRPr lang="zh-TW" altLang="en-US" sz="2000" b="1" kern="1200" baseline="0" dirty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sp:txBody>
      <dsp:txXfrm>
        <a:off x="1395877" y="3709473"/>
        <a:ext cx="5355295" cy="617470"/>
      </dsp:txXfrm>
    </dsp:sp>
    <dsp:sp modelId="{1F469A03-E34D-450C-969C-A18850BBB558}">
      <dsp:nvSpPr>
        <dsp:cNvPr id="0" name=""/>
        <dsp:cNvSpPr/>
      </dsp:nvSpPr>
      <dsp:spPr>
        <a:xfrm rot="5400000">
          <a:off x="3957749" y="4342380"/>
          <a:ext cx="231551" cy="277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 baseline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sp:txBody>
      <dsp:txXfrm rot="5400000">
        <a:off x="3957749" y="4342380"/>
        <a:ext cx="231551" cy="277861"/>
      </dsp:txXfrm>
    </dsp:sp>
    <dsp:sp modelId="{860D0F3B-8A6E-409D-A571-B159019B9504}">
      <dsp:nvSpPr>
        <dsp:cNvPr id="0" name=""/>
        <dsp:cNvSpPr/>
      </dsp:nvSpPr>
      <dsp:spPr>
        <a:xfrm>
          <a:off x="1395877" y="4635678"/>
          <a:ext cx="5355295" cy="6174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baseline="0" smtClean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rPr>
            <a:t>評估與控制</a:t>
          </a:r>
          <a:endParaRPr lang="zh-TW" altLang="en-US" sz="2000" b="1" kern="1200" baseline="0" dirty="0">
            <a:solidFill>
              <a:schemeClr val="accent1"/>
            </a:solidFill>
            <a:latin typeface="Comic Sans MS" pitchFamily="66" charset="0"/>
            <a:ea typeface="微軟正黑體" pitchFamily="34" charset="-120"/>
          </a:endParaRPr>
        </a:p>
      </dsp:txBody>
      <dsp:txXfrm>
        <a:off x="1395877" y="4635678"/>
        <a:ext cx="5355295" cy="61747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01C8E-1B55-4A42-BBAB-DD36E01F151E}" type="datetimeFigureOut">
              <a:rPr lang="zh-TW" altLang="en-US" smtClean="0"/>
              <a:pPr/>
              <a:t>2015/4/27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D22F-5C51-4EE9-B183-E01CCDD29B9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ltGray">
      <p:bgPr>
        <a:blipFill dpi="0" rotWithShape="0">
          <a:blip r:embed="rId2" cstate="print">
            <a:alphaModFix amt="8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052736"/>
            <a:ext cx="9144000" cy="2232248"/>
          </a:xfrm>
          <a:gradFill>
            <a:gsLst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defRPr sz="5400" b="1" cap="none" spc="0">
                <a:ln w="11430"/>
                <a:solidFill>
                  <a:schemeClr val="accent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0" y="3933056"/>
            <a:ext cx="9144000" cy="1012627"/>
          </a:xfrm>
          <a:noFill/>
        </p:spPr>
        <p:txBody>
          <a:bodyPr anchor="ctr" anchorCtr="0"/>
          <a:lstStyle>
            <a:lvl1pPr marL="0" indent="0" algn="ctr">
              <a:buFont typeface="Wingdings" pitchFamily="2" charset="2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 dirty="0"/>
          </a:p>
        </p:txBody>
      </p:sp>
      <p:pic>
        <p:nvPicPr>
          <p:cNvPr id="5" name="圖片 4" descr="網路行銷CEO二版封面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5445224"/>
            <a:ext cx="3630857" cy="10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圖片 6" descr="logo-彩色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949280"/>
            <a:ext cx="1664208" cy="649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C8E5C6-22C7-4AC6-BD58-CF6DC3CE9F19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468D8A-8F83-44D1-8620-0188EA9C0FE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6695256" cy="98072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zh-TW" altLang="en-US" smtClean="0"/>
              <a:t>按一下圖示以新增表格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6172200" y="6521450"/>
            <a:ext cx="2743200" cy="2603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3429000" y="6521450"/>
            <a:ext cx="2133600" cy="263525"/>
          </a:xfrm>
        </p:spPr>
        <p:txBody>
          <a:bodyPr/>
          <a:lstStyle>
            <a:lvl1pPr>
              <a:defRPr/>
            </a:lvl1pPr>
          </a:lstStyle>
          <a:p>
            <a:fld id="{E234BF0B-541C-4B24-BC8F-18B3522073AF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>
          <a:xfrm>
            <a:off x="304800" y="6521450"/>
            <a:ext cx="2743200" cy="2889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43000"/>
            <a:ext cx="8147248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DEC8BA-62D7-46A7-9980-A77EEE976E4E}" type="slidenum">
              <a:rPr lang="en-US" altLang="zh-TW" smtClean="0"/>
              <a:pPr/>
              <a:t>‹#›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BA3E7A-87E7-4C97-AD20-DE42A8C59E8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8824F-3647-4D17-AED6-3EF5BC0FAA9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36514"/>
            <a:ext cx="4040188" cy="45448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836514"/>
            <a:ext cx="4041775" cy="45448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4C9131-9FE9-4630-85FD-BB8C07B7F0CE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02C2A6-B111-49CD-ABB5-5118BF4D06E8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197641-FBCB-450C-BDA2-E4C0C71CFE5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0A593C-E8AD-4503-9E99-7811709683B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515374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96591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72048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915312-8402-4E4D-BCA3-1AA4471A3E67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" name="Picture 81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aphicFrame>
        <p:nvGraphicFramePr>
          <p:cNvPr id="1101" name="Object 77"/>
          <p:cNvGraphicFramePr>
            <a:graphicFrameLocks noChangeAspect="1"/>
          </p:cNvGraphicFramePr>
          <p:nvPr/>
        </p:nvGraphicFramePr>
        <p:xfrm>
          <a:off x="0" y="6553200"/>
          <a:ext cx="9144000" cy="304800"/>
        </p:xfrm>
        <a:graphic>
          <a:graphicData uri="http://schemas.openxmlformats.org/presentationml/2006/ole">
            <p:oleObj spid="_x0000_s2050" name="Image" r:id="rId16" imgW="6273016" imgH="304547" progId="">
              <p:embed/>
            </p:oleObj>
          </a:graphicData>
        </a:graphic>
      </p:graphicFrame>
      <p:sp>
        <p:nvSpPr>
          <p:cNvPr id="1102" name="Rectangle 78"/>
          <p:cNvSpPr>
            <a:spLocks noChangeArrowheads="1"/>
          </p:cNvSpPr>
          <p:nvPr/>
        </p:nvSpPr>
        <p:spPr bwMode="lt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172200" y="6525344"/>
            <a:ext cx="27432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新細明體" charset="-120"/>
              </a:defRPr>
            </a:lvl1pPr>
          </a:lstStyle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429000" y="6525344"/>
            <a:ext cx="213360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新細明體" charset="-120"/>
              </a:defRPr>
            </a:lvl1pPr>
          </a:lstStyle>
          <a:p>
            <a:fld id="{105256C5-925F-4E24-AE16-9C99A431B1DF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67544" y="0"/>
            <a:ext cx="6695256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525344"/>
            <a:ext cx="2743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  <a:ea typeface="新細明體" charset="-120"/>
              </a:defRPr>
            </a:lvl1pPr>
          </a:lstStyle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 dirty="0"/>
          </a:p>
        </p:txBody>
      </p:sp>
      <p:pic>
        <p:nvPicPr>
          <p:cNvPr id="11" name="圖片 10" descr="書名2.jpg"/>
          <p:cNvPicPr>
            <a:picLocks noChangeAspect="1"/>
          </p:cNvPicPr>
          <p:nvPr/>
        </p:nvPicPr>
        <p:blipFill>
          <a:blip r:embed="rId17" cstate="screen">
            <a:clrChange>
              <a:clrFrom>
                <a:srgbClr val="FAE6C3"/>
              </a:clrFrom>
              <a:clrTo>
                <a:srgbClr val="FAE6C3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45506" y="0"/>
            <a:ext cx="2398494" cy="99708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mic Sans MS" pitchFamily="66" charset="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ts val="1000"/>
        </a:spcBef>
        <a:spcAft>
          <a:spcPct val="0"/>
        </a:spcAft>
        <a:buClr>
          <a:schemeClr val="hlink"/>
        </a:buClr>
        <a:buFontTx/>
        <a:buBlip>
          <a:blip r:embed="rId18"/>
        </a:buBlip>
        <a:defRPr sz="2800" b="0" baseline="0">
          <a:solidFill>
            <a:schemeClr val="accent4"/>
          </a:solidFill>
          <a:latin typeface="Comic Sans MS" pitchFamily="66" charset="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FontTx/>
        <a:buBlip>
          <a:blip r:embed="rId19"/>
        </a:buBlip>
        <a:defRPr sz="2400" b="0" baseline="0">
          <a:solidFill>
            <a:schemeClr val="tx1"/>
          </a:solidFill>
          <a:latin typeface="Comic Sans MS" pitchFamily="66" charset="0"/>
          <a:ea typeface="微軟正黑體" pitchFamily="34" charset="-120"/>
        </a:defRPr>
      </a:lvl2pPr>
      <a:lvl3pPr marL="1143000" indent="-228600" algn="l" rtl="0" eaLnBrk="1" fontAlgn="base" hangingPunct="1">
        <a:spcBef>
          <a:spcPts val="1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2200" b="0" baseline="0">
          <a:solidFill>
            <a:schemeClr val="tx1"/>
          </a:solidFill>
          <a:latin typeface="Comic Sans MS" pitchFamily="66" charset="0"/>
          <a:ea typeface="微軟正黑體" pitchFamily="34" charset="-120"/>
        </a:defRPr>
      </a:lvl3pPr>
      <a:lvl4pPr marL="1600200" indent="-228600" algn="l" rtl="0" eaLnBrk="1" fontAlgn="base" hangingPunct="1">
        <a:spcBef>
          <a:spcPts val="1000"/>
        </a:spcBef>
        <a:spcAft>
          <a:spcPct val="0"/>
        </a:spcAft>
        <a:buChar char="–"/>
        <a:defRPr sz="2000" b="0" baseline="0">
          <a:solidFill>
            <a:schemeClr val="tx1"/>
          </a:solidFill>
          <a:latin typeface="Comic Sans MS" pitchFamily="66" charset="0"/>
          <a:ea typeface="微軟正黑體" pitchFamily="34" charset="-120"/>
        </a:defRPr>
      </a:lvl4pPr>
      <a:lvl5pPr marL="2057400" indent="-228600" algn="l" rtl="0" eaLnBrk="1" fontAlgn="base" hangingPunct="1">
        <a:spcBef>
          <a:spcPts val="1000"/>
        </a:spcBef>
        <a:spcAft>
          <a:spcPct val="0"/>
        </a:spcAft>
        <a:buChar char="»"/>
        <a:defRPr sz="2000" b="0" baseline="0">
          <a:solidFill>
            <a:schemeClr val="tx1"/>
          </a:solidFill>
          <a:latin typeface="Comic Sans MS" pitchFamily="66" charset="0"/>
          <a:ea typeface="微軟正黑體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ap.com.tw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zh-TW" altLang="en-US" dirty="0" smtClean="0"/>
              <a:t>第</a:t>
            </a:r>
            <a:r>
              <a:rPr lang="en-US" altLang="zh-TW" dirty="0" smtClean="0"/>
              <a:t>5</a:t>
            </a:r>
            <a:r>
              <a:rPr lang="zh-TW" altLang="en-US" dirty="0" smtClean="0"/>
              <a:t>章 網路行銷的策略</a:t>
            </a:r>
            <a:endParaRPr lang="zh-TW" altLang="en-US" dirty="0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目標</a:t>
            </a:r>
            <a:endParaRPr lang="zh-TW" altLang="en-US" dirty="0"/>
          </a:p>
        </p:txBody>
      </p:sp>
      <p:pic>
        <p:nvPicPr>
          <p:cNvPr id="148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750" y="1891811"/>
            <a:ext cx="8147050" cy="376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10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540800" y="1059563"/>
            <a:ext cx="8602148" cy="569238"/>
            <a:chOff x="540800" y="1059562"/>
            <a:chExt cx="8602148" cy="688171"/>
          </a:xfrm>
        </p:grpSpPr>
        <p:sp>
          <p:nvSpPr>
            <p:cNvPr id="14" name="手繪多邊形 13"/>
            <p:cNvSpPr/>
            <p:nvPr/>
          </p:nvSpPr>
          <p:spPr>
            <a:xfrm>
              <a:off x="540800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0 w 1720429"/>
                <a:gd name="connsiteY5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193379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願景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1917144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目標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3293488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2092" tIns="32004" rIns="360087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內部環境和外部環境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(SWOT</a:t>
              </a: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zh-TW" altLang="en-US" sz="12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4669832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STP</a:t>
              </a: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6046175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行銷組合</a:t>
              </a: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(4P)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7422519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評估與控制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1979712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(2/2)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制定自己的目標</a:t>
            </a:r>
            <a:endParaRPr lang="en-US" altLang="zh-TW" b="1" dirty="0" smtClean="0"/>
          </a:p>
          <a:p>
            <a:endParaRPr lang="en-US" altLang="zh-TW" b="1" dirty="0" smtClean="0"/>
          </a:p>
          <a:p>
            <a:pPr lvl="1"/>
            <a:r>
              <a:rPr lang="zh-TW" altLang="en-US" dirty="0" smtClean="0"/>
              <a:t>制定目標需要很明確的了解自己，藉此設立一個對自己有價值的目標。舉例來說，一個想創業的人，設立要考上公務員之目標就沒有意義，因為對他未來創業的幫助並不大。另外，要根據過去的經驗，設立比較高、困難的目標，但千萬不能好高騖遠，反而會適得其反，造成沒有努力的動力。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C00000"/>
                </a:solidFill>
              </a:rPr>
              <a:t>想一想：</a:t>
            </a:r>
            <a:r>
              <a:rPr lang="zh-TW" altLang="en-US" dirty="0" smtClean="0"/>
              <a:t>對於未來，你有什麼目標？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11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pic>
        <p:nvPicPr>
          <p:cNvPr id="149506" name="Picture 2" descr="https://sp.yimg.com/ib/th?id=HN.608007008316883538&amp;pid=15.1&amp;P=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679"/>
          <a:stretch>
            <a:fillRect/>
          </a:stretch>
        </p:blipFill>
        <p:spPr bwMode="auto">
          <a:xfrm>
            <a:off x="4139952" y="1052736"/>
            <a:ext cx="2857500" cy="1207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SWOT </a:t>
            </a:r>
            <a:r>
              <a:rPr lang="zh-TW" altLang="en-US" dirty="0" smtClean="0"/>
              <a:t>分析</a:t>
            </a:r>
            <a:endParaRPr lang="zh-TW" altLang="en-US" dirty="0"/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539552" y="1844824"/>
            <a:ext cx="8147248" cy="4555976"/>
          </a:xfrm>
        </p:spPr>
        <p:txBody>
          <a:bodyPr/>
          <a:lstStyle/>
          <a:p>
            <a:r>
              <a:rPr lang="zh-TW" altLang="en-US" dirty="0" smtClean="0"/>
              <a:t>所謂 </a:t>
            </a:r>
            <a:r>
              <a:rPr lang="en-US" altLang="zh-TW" dirty="0" smtClean="0"/>
              <a:t>SWOT </a:t>
            </a:r>
            <a:r>
              <a:rPr lang="zh-TW" altLang="en-US" dirty="0" smtClean="0"/>
              <a:t>是針對企業內</a:t>
            </a:r>
            <a:r>
              <a:rPr lang="en-US" altLang="zh-TW" dirty="0" smtClean="0"/>
              <a:t>/</a:t>
            </a:r>
            <a:r>
              <a:rPr lang="zh-TW" altLang="en-US" dirty="0" smtClean="0"/>
              <a:t>外部環境進行分析，透過內部環境找出優勢與劣勢 </a:t>
            </a:r>
            <a:r>
              <a:rPr lang="en-US" altLang="zh-TW" dirty="0" smtClean="0"/>
              <a:t>(SW)</a:t>
            </a:r>
            <a:r>
              <a:rPr lang="zh-TW" altLang="en-US" dirty="0" smtClean="0"/>
              <a:t>、外部環境則為機會與威脅 </a:t>
            </a:r>
            <a:r>
              <a:rPr lang="en-US" altLang="zh-TW" dirty="0" smtClean="0"/>
              <a:t>(OT)</a:t>
            </a:r>
          </a:p>
          <a:p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12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540800" y="1059563"/>
            <a:ext cx="8602148" cy="569238"/>
            <a:chOff x="540800" y="1059562"/>
            <a:chExt cx="8602148" cy="688171"/>
          </a:xfrm>
        </p:grpSpPr>
        <p:sp>
          <p:nvSpPr>
            <p:cNvPr id="12" name="手繪多邊形 11"/>
            <p:cNvSpPr/>
            <p:nvPr/>
          </p:nvSpPr>
          <p:spPr>
            <a:xfrm>
              <a:off x="540800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0 w 1720429"/>
                <a:gd name="connsiteY5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193379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願景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1917144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目標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3293488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2092" tIns="32004" rIns="360087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內部環境和外部環境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(SWOT</a:t>
              </a: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zh-TW" altLang="en-US" sz="12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4669832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STP</a:t>
              </a: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6046175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行銷組合</a:t>
              </a: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(4P)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7422519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評估與控制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3563888" y="4673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(1/10)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SWOT </a:t>
            </a:r>
            <a:r>
              <a:rPr lang="zh-TW" altLang="en-US" dirty="0" smtClean="0"/>
              <a:t>分析</a:t>
            </a:r>
            <a:endParaRPr lang="zh-TW" altLang="en-US" dirty="0"/>
          </a:p>
        </p:txBody>
      </p:sp>
      <p:sp>
        <p:nvSpPr>
          <p:cNvPr id="19" name="內容版面配置區 18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772000"/>
          </a:xfrm>
        </p:spPr>
        <p:txBody>
          <a:bodyPr/>
          <a:lstStyle/>
          <a:p>
            <a:pPr lvl="0">
              <a:buClr>
                <a:srgbClr val="9999FF"/>
              </a:buCl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1.</a:t>
            </a:r>
            <a:r>
              <a:rPr lang="zh-TW" altLang="en-US" b="1" dirty="0" smtClean="0">
                <a:solidFill>
                  <a:srgbClr val="C00000"/>
                </a:solidFill>
              </a:rPr>
              <a:t>總體環境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13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540800" y="1059563"/>
            <a:ext cx="8602148" cy="569238"/>
            <a:chOff x="540800" y="1059562"/>
            <a:chExt cx="8602148" cy="688171"/>
          </a:xfrm>
        </p:grpSpPr>
        <p:sp>
          <p:nvSpPr>
            <p:cNvPr id="12" name="手繪多邊形 11"/>
            <p:cNvSpPr/>
            <p:nvPr/>
          </p:nvSpPr>
          <p:spPr>
            <a:xfrm>
              <a:off x="540800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0 w 1720429"/>
                <a:gd name="connsiteY5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193379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願景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1917144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目標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3293488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2092" tIns="32004" rIns="360087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內部環境和外部環境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(SWOT</a:t>
              </a: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zh-TW" altLang="en-US" sz="12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4669832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STP</a:t>
              </a: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6046175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行銷組合</a:t>
              </a: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(4P)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7422519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評估與控制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3563888" y="4673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(2/10)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070579"/>
            <a:ext cx="8147050" cy="44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SWOT </a:t>
            </a:r>
            <a:r>
              <a:rPr lang="zh-TW" altLang="en-US" dirty="0" smtClean="0"/>
              <a:t>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772000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2.</a:t>
            </a:r>
            <a:r>
              <a:rPr lang="zh-TW" altLang="en-US" b="1" dirty="0" smtClean="0">
                <a:solidFill>
                  <a:srgbClr val="C00000"/>
                </a:solidFill>
              </a:rPr>
              <a:t>任務環境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26" name="投影片編號版面配置區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14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4006" y="2132856"/>
            <a:ext cx="7108621" cy="434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群組 17"/>
          <p:cNvGrpSpPr/>
          <p:nvPr/>
        </p:nvGrpSpPr>
        <p:grpSpPr>
          <a:xfrm>
            <a:off x="540800" y="1059563"/>
            <a:ext cx="8602148" cy="569238"/>
            <a:chOff x="540800" y="1059562"/>
            <a:chExt cx="8602148" cy="688171"/>
          </a:xfrm>
        </p:grpSpPr>
        <p:sp>
          <p:nvSpPr>
            <p:cNvPr id="19" name="手繪多邊形 18"/>
            <p:cNvSpPr/>
            <p:nvPr/>
          </p:nvSpPr>
          <p:spPr>
            <a:xfrm>
              <a:off x="540800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0 w 1720429"/>
                <a:gd name="connsiteY5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193379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願景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1917144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目標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3293488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2092" tIns="32004" rIns="360087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內部環境和外部環境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(SWOT</a:t>
              </a: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zh-TW" altLang="en-US" sz="12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4669832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STP</a:t>
              </a: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6046175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行銷組合</a:t>
              </a: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(4P)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4" name="手繪多邊形 23"/>
            <p:cNvSpPr/>
            <p:nvPr/>
          </p:nvSpPr>
          <p:spPr>
            <a:xfrm>
              <a:off x="7422519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評估與控制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3563888" y="4673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(3/10)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SWOT </a:t>
            </a:r>
            <a:r>
              <a:rPr lang="zh-TW" altLang="en-US" dirty="0" smtClean="0"/>
              <a:t>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772000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2.</a:t>
            </a:r>
            <a:r>
              <a:rPr lang="zh-TW" altLang="en-US" b="1" dirty="0" smtClean="0">
                <a:solidFill>
                  <a:srgbClr val="C00000"/>
                </a:solidFill>
              </a:rPr>
              <a:t>任務環境</a:t>
            </a:r>
            <a:endParaRPr lang="zh-TW" altLang="en-US" dirty="0" smtClean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26" name="投影片編號版面配置區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15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540800" y="1059563"/>
            <a:ext cx="8602148" cy="569238"/>
            <a:chOff x="540800" y="1059562"/>
            <a:chExt cx="8602148" cy="688171"/>
          </a:xfrm>
        </p:grpSpPr>
        <p:sp>
          <p:nvSpPr>
            <p:cNvPr id="18" name="手繪多邊形 17"/>
            <p:cNvSpPr/>
            <p:nvPr/>
          </p:nvSpPr>
          <p:spPr>
            <a:xfrm>
              <a:off x="540800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0 w 1720429"/>
                <a:gd name="connsiteY5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193379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願景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1917144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目標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3293488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2092" tIns="32004" rIns="360087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內部環境和外部環境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(SWOT</a:t>
              </a: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zh-TW" altLang="en-US" sz="12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4669832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STP</a:t>
              </a: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6046175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行銷組合</a:t>
              </a: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(4P)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7422519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評估與控制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0354" y="1681311"/>
            <a:ext cx="6422126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文字方塊 24"/>
          <p:cNvSpPr txBox="1"/>
          <p:nvPr/>
        </p:nvSpPr>
        <p:spPr>
          <a:xfrm>
            <a:off x="3563888" y="4673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(4/10)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SWOT </a:t>
            </a:r>
            <a:r>
              <a:rPr lang="zh-TW" altLang="en-US" dirty="0" smtClean="0"/>
              <a:t>分析</a:t>
            </a:r>
            <a:endParaRPr lang="zh-TW" altLang="en-US" dirty="0"/>
          </a:p>
        </p:txBody>
      </p:sp>
      <p:sp>
        <p:nvSpPr>
          <p:cNvPr id="25" name="內容版面配置區 24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772000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2.</a:t>
            </a:r>
            <a:r>
              <a:rPr lang="zh-TW" altLang="en-US" b="1" dirty="0" smtClean="0">
                <a:solidFill>
                  <a:srgbClr val="C00000"/>
                </a:solidFill>
              </a:rPr>
              <a:t>任務環境</a:t>
            </a:r>
            <a:endParaRPr lang="zh-TW" altLang="en-US" dirty="0" smtClean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16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540800" y="1059563"/>
            <a:ext cx="8602148" cy="569238"/>
            <a:chOff x="540800" y="1059562"/>
            <a:chExt cx="8602148" cy="688171"/>
          </a:xfrm>
        </p:grpSpPr>
        <p:sp>
          <p:nvSpPr>
            <p:cNvPr id="18" name="手繪多邊形 17"/>
            <p:cNvSpPr/>
            <p:nvPr/>
          </p:nvSpPr>
          <p:spPr>
            <a:xfrm>
              <a:off x="540800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0 w 1720429"/>
                <a:gd name="connsiteY5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193379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願景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1917144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目標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3293488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2092" tIns="32004" rIns="360087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內部環境和外部環境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(SWOT</a:t>
              </a: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zh-TW" altLang="en-US" sz="12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4669832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STP</a:t>
              </a: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6046175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行銷組合</a:t>
              </a: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(4P)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7422519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評估與控制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5327" y="1772816"/>
            <a:ext cx="6813177" cy="473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文字方塊 23"/>
          <p:cNvSpPr txBox="1"/>
          <p:nvPr/>
        </p:nvSpPr>
        <p:spPr>
          <a:xfrm>
            <a:off x="3563888" y="4673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(5/10)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SWOT </a:t>
            </a:r>
            <a:r>
              <a:rPr lang="zh-TW" altLang="en-US" dirty="0" smtClean="0"/>
              <a:t>分析</a:t>
            </a:r>
            <a:endParaRPr lang="zh-TW" altLang="en-US" dirty="0"/>
          </a:p>
        </p:txBody>
      </p:sp>
      <p:sp>
        <p:nvSpPr>
          <p:cNvPr id="25" name="內容版面配置區 24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772000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2.</a:t>
            </a:r>
            <a:r>
              <a:rPr lang="zh-TW" altLang="en-US" b="1" dirty="0" smtClean="0">
                <a:solidFill>
                  <a:srgbClr val="C00000"/>
                </a:solidFill>
              </a:rPr>
              <a:t>任務環境</a:t>
            </a:r>
            <a:endParaRPr lang="zh-TW" altLang="en-US" dirty="0" smtClean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26" name="投影片編號版面配置區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17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grpSp>
        <p:nvGrpSpPr>
          <p:cNvPr id="3" name="群組 16"/>
          <p:cNvGrpSpPr/>
          <p:nvPr/>
        </p:nvGrpSpPr>
        <p:grpSpPr>
          <a:xfrm>
            <a:off x="540800" y="1059563"/>
            <a:ext cx="8602148" cy="569238"/>
            <a:chOff x="540800" y="1059562"/>
            <a:chExt cx="8602148" cy="688171"/>
          </a:xfrm>
        </p:grpSpPr>
        <p:sp>
          <p:nvSpPr>
            <p:cNvPr id="18" name="手繪多邊形 17"/>
            <p:cNvSpPr/>
            <p:nvPr/>
          </p:nvSpPr>
          <p:spPr>
            <a:xfrm>
              <a:off x="540800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0 w 1720429"/>
                <a:gd name="connsiteY5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193379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願景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1917144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目標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3293488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2092" tIns="32004" rIns="360087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內部環境和外部環境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(SWOT</a:t>
              </a: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zh-TW" altLang="en-US" sz="12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4669832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STP</a:t>
              </a: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6046175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行銷組合</a:t>
              </a: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(4P)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7422519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評估與控制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2708920"/>
            <a:ext cx="6947535" cy="325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文字方塊 23"/>
          <p:cNvSpPr txBox="1"/>
          <p:nvPr/>
        </p:nvSpPr>
        <p:spPr>
          <a:xfrm>
            <a:off x="3563888" y="4673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(6/10)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SWOT </a:t>
            </a:r>
            <a:r>
              <a:rPr lang="zh-TW" altLang="en-US" smtClean="0"/>
              <a:t>分析</a:t>
            </a:r>
            <a:endParaRPr lang="zh-TW" altLang="en-US" dirty="0"/>
          </a:p>
        </p:txBody>
      </p:sp>
      <p:sp>
        <p:nvSpPr>
          <p:cNvPr id="25" name="內容版面配置區 24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772000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3.</a:t>
            </a:r>
            <a:r>
              <a:rPr lang="zh-TW" altLang="en-US" b="1" dirty="0" smtClean="0">
                <a:solidFill>
                  <a:srgbClr val="C00000"/>
                </a:solidFill>
              </a:rPr>
              <a:t>企業內部環境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 lvl="1"/>
            <a:r>
              <a:rPr lang="zh-TW" altLang="en-US" b="1" dirty="0" smtClean="0">
                <a:solidFill>
                  <a:srgbClr val="C00000"/>
                </a:solidFill>
              </a:rPr>
              <a:t>價值鏈分析 </a:t>
            </a:r>
            <a:r>
              <a:rPr lang="en-US" altLang="zh-TW" b="1" dirty="0" smtClean="0">
                <a:solidFill>
                  <a:srgbClr val="C00000"/>
                </a:solidFill>
              </a:rPr>
              <a:t>(Value Chain</a:t>
            </a:r>
            <a:r>
              <a:rPr lang="zh-TW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</a:rPr>
              <a:t>Analysis)</a:t>
            </a:r>
            <a:r>
              <a:rPr lang="zh-TW" altLang="en-US" dirty="0" smtClean="0"/>
              <a:t>，將企業經營活動由投入至產出的流程區分成主要活動與支援活動，藉此來檢視每一流程對於最終產品的價值貢獻程度。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24" name="投影片編號版面配置區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18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grpSp>
        <p:nvGrpSpPr>
          <p:cNvPr id="3" name="群組 16"/>
          <p:cNvGrpSpPr/>
          <p:nvPr/>
        </p:nvGrpSpPr>
        <p:grpSpPr>
          <a:xfrm>
            <a:off x="540800" y="1059563"/>
            <a:ext cx="8602148" cy="569238"/>
            <a:chOff x="540800" y="1059562"/>
            <a:chExt cx="8602148" cy="688171"/>
          </a:xfrm>
        </p:grpSpPr>
        <p:sp>
          <p:nvSpPr>
            <p:cNvPr id="18" name="手繪多邊形 17"/>
            <p:cNvSpPr/>
            <p:nvPr/>
          </p:nvSpPr>
          <p:spPr>
            <a:xfrm>
              <a:off x="540800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0 w 1720429"/>
                <a:gd name="connsiteY5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193379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願景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1917144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目標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3293488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2092" tIns="32004" rIns="360087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內部環境和外部環境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(SWOT</a:t>
              </a: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zh-TW" altLang="en-US" sz="12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4669832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STP</a:t>
              </a: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6046175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行銷組合</a:t>
              </a: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(4P)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7422519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評估與控制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3563888" y="4673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(7/10)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SWOT </a:t>
            </a:r>
            <a:r>
              <a:rPr lang="zh-TW" altLang="en-US" smtClean="0"/>
              <a:t>分析</a:t>
            </a:r>
            <a:endParaRPr lang="zh-TW" altLang="en-US" dirty="0"/>
          </a:p>
        </p:txBody>
      </p:sp>
      <p:sp>
        <p:nvSpPr>
          <p:cNvPr id="25" name="內容版面配置區 24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772000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3.</a:t>
            </a:r>
            <a:r>
              <a:rPr lang="zh-TW" altLang="en-US" b="1" dirty="0" smtClean="0">
                <a:solidFill>
                  <a:srgbClr val="C00000"/>
                </a:solidFill>
              </a:rPr>
              <a:t>企業內部環境</a:t>
            </a:r>
            <a:endParaRPr lang="en-US" altLang="zh-TW" b="1" dirty="0" smtClean="0">
              <a:solidFill>
                <a:srgbClr val="C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26" name="投影片編號版面配置區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19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grpSp>
        <p:nvGrpSpPr>
          <p:cNvPr id="3" name="群組 16"/>
          <p:cNvGrpSpPr/>
          <p:nvPr/>
        </p:nvGrpSpPr>
        <p:grpSpPr>
          <a:xfrm>
            <a:off x="540800" y="1059563"/>
            <a:ext cx="8602148" cy="569238"/>
            <a:chOff x="540800" y="1059562"/>
            <a:chExt cx="8602148" cy="688171"/>
          </a:xfrm>
        </p:grpSpPr>
        <p:sp>
          <p:nvSpPr>
            <p:cNvPr id="18" name="手繪多邊形 17"/>
            <p:cNvSpPr/>
            <p:nvPr/>
          </p:nvSpPr>
          <p:spPr>
            <a:xfrm>
              <a:off x="540800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0 w 1720429"/>
                <a:gd name="connsiteY5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193379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願景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1917144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目標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3293488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2092" tIns="32004" rIns="360087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內部環境和外部環境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(SWOT</a:t>
              </a: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zh-TW" altLang="en-US" sz="12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4669832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STP</a:t>
              </a: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6046175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行銷組合</a:t>
              </a: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(4P)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7422519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評估與控制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0220" y="1753319"/>
            <a:ext cx="649378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文字方塊 23"/>
          <p:cNvSpPr txBox="1"/>
          <p:nvPr/>
        </p:nvSpPr>
        <p:spPr>
          <a:xfrm>
            <a:off x="3563888" y="4673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(8/10)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學習目標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本章將介紹傳統行銷、網路行銷與社群行銷在策略方面的作法，包括傳統行銷的環境、</a:t>
            </a:r>
            <a:r>
              <a:rPr lang="en-US" altLang="zh-TW" dirty="0" smtClean="0"/>
              <a:t>STP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BCG </a:t>
            </a:r>
            <a:r>
              <a:rPr lang="zh-TW" altLang="en-US" dirty="0" smtClean="0"/>
              <a:t>矩陣、網路行銷與社群行銷的策略制定等，而這也是網路行銷規劃的基礎。</a:t>
            </a:r>
            <a:endParaRPr lang="en-US" altLang="zh-TW" dirty="0" smtClean="0"/>
          </a:p>
          <a:p>
            <a:r>
              <a:rPr lang="zh-TW" altLang="en-US" dirty="0" smtClean="0"/>
              <a:t>希望透過此章的介紹，可建立讀者對於策略的概念，並能更了解網路行銷的內涵。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pic>
        <p:nvPicPr>
          <p:cNvPr id="159746" name="Picture 2" descr="https://sp.yimg.com/ib/th?id=HN.608046947216064726&amp;pid=15.1&amp;P=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573016"/>
            <a:ext cx="2857500" cy="2847976"/>
          </a:xfrm>
          <a:prstGeom prst="rect">
            <a:avLst/>
          </a:prstGeom>
          <a:noFill/>
        </p:spPr>
      </p:pic>
      <p:pic>
        <p:nvPicPr>
          <p:cNvPr id="159750" name="Picture 6" descr="Network Marketing Opportunit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414908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SWOT </a:t>
            </a:r>
            <a:r>
              <a:rPr lang="zh-TW" altLang="en-US" smtClean="0"/>
              <a:t>分析</a:t>
            </a:r>
            <a:endParaRPr lang="zh-TW" altLang="en-US" dirty="0"/>
          </a:p>
        </p:txBody>
      </p:sp>
      <p:sp>
        <p:nvSpPr>
          <p:cNvPr id="25" name="內容版面配置區 24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772000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3.</a:t>
            </a:r>
            <a:r>
              <a:rPr lang="zh-TW" altLang="en-US" b="1" dirty="0" smtClean="0">
                <a:solidFill>
                  <a:srgbClr val="C00000"/>
                </a:solidFill>
              </a:rPr>
              <a:t>企業內部環境</a:t>
            </a:r>
            <a:endParaRPr lang="en-US" altLang="zh-TW" b="1" dirty="0" smtClean="0">
              <a:solidFill>
                <a:srgbClr val="C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26" name="投影片編號版面配置區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20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grpSp>
        <p:nvGrpSpPr>
          <p:cNvPr id="3" name="群組 16"/>
          <p:cNvGrpSpPr/>
          <p:nvPr/>
        </p:nvGrpSpPr>
        <p:grpSpPr>
          <a:xfrm>
            <a:off x="540800" y="1059563"/>
            <a:ext cx="8602148" cy="569238"/>
            <a:chOff x="540800" y="1059562"/>
            <a:chExt cx="8602148" cy="688171"/>
          </a:xfrm>
        </p:grpSpPr>
        <p:sp>
          <p:nvSpPr>
            <p:cNvPr id="18" name="手繪多邊形 17"/>
            <p:cNvSpPr/>
            <p:nvPr/>
          </p:nvSpPr>
          <p:spPr>
            <a:xfrm>
              <a:off x="540800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0 w 1720429"/>
                <a:gd name="connsiteY5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193379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願景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1917144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目標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3293488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2092" tIns="32004" rIns="360087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內部環境和外部環境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(SWOT</a:t>
              </a: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zh-TW" altLang="en-US" sz="12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4669832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STP</a:t>
              </a: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6046175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行銷組合</a:t>
              </a: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(4P)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7422519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評估與控制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204864"/>
            <a:ext cx="5339351" cy="427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文字方塊 23"/>
          <p:cNvSpPr txBox="1"/>
          <p:nvPr/>
        </p:nvSpPr>
        <p:spPr>
          <a:xfrm>
            <a:off x="3563888" y="4673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(9/10)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SWOT </a:t>
            </a:r>
            <a:r>
              <a:rPr lang="zh-TW" altLang="en-US" smtClean="0"/>
              <a:t>分析</a:t>
            </a:r>
            <a:endParaRPr lang="zh-TW" altLang="en-US" dirty="0"/>
          </a:p>
        </p:txBody>
      </p:sp>
      <p:sp>
        <p:nvSpPr>
          <p:cNvPr id="25" name="內容版面配置區 24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772000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3.</a:t>
            </a:r>
            <a:r>
              <a:rPr lang="zh-TW" altLang="en-US" b="1" dirty="0" smtClean="0">
                <a:solidFill>
                  <a:srgbClr val="C00000"/>
                </a:solidFill>
              </a:rPr>
              <a:t>企業內部環境</a:t>
            </a:r>
            <a:endParaRPr lang="en-US" altLang="zh-TW" b="1" dirty="0" smtClean="0">
              <a:solidFill>
                <a:srgbClr val="C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26" name="投影片編號版面配置區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21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grpSp>
        <p:nvGrpSpPr>
          <p:cNvPr id="3" name="群組 16"/>
          <p:cNvGrpSpPr/>
          <p:nvPr/>
        </p:nvGrpSpPr>
        <p:grpSpPr>
          <a:xfrm>
            <a:off x="540800" y="1059563"/>
            <a:ext cx="8602148" cy="569238"/>
            <a:chOff x="540800" y="1059562"/>
            <a:chExt cx="8602148" cy="688171"/>
          </a:xfrm>
        </p:grpSpPr>
        <p:sp>
          <p:nvSpPr>
            <p:cNvPr id="18" name="手繪多邊形 17"/>
            <p:cNvSpPr/>
            <p:nvPr/>
          </p:nvSpPr>
          <p:spPr>
            <a:xfrm>
              <a:off x="540800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0 w 1720429"/>
                <a:gd name="connsiteY5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193379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願景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1917144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目標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3293488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2092" tIns="32004" rIns="360087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內部環境和外部環境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(SWOT</a:t>
              </a: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zh-TW" altLang="en-US" sz="12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4669832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STP</a:t>
              </a: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6046175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行銷組合</a:t>
              </a: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(4P)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7422519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評估與控制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274860"/>
            <a:ext cx="8147050" cy="299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文字方塊 23"/>
          <p:cNvSpPr txBox="1"/>
          <p:nvPr/>
        </p:nvSpPr>
        <p:spPr>
          <a:xfrm>
            <a:off x="3563888" y="4673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(10/10)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低價智慧型手機的出現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隨著人手一支智慧型手機，讓智慧型手機的市場已經接近飽和，許多廠商開始思考突破之道，像華碩推出 </a:t>
            </a:r>
            <a:r>
              <a:rPr lang="en-US" altLang="zh-TW" dirty="0" smtClean="0"/>
              <a:t>5,000 </a:t>
            </a:r>
            <a:r>
              <a:rPr lang="zh-TW" altLang="en-US" dirty="0" smtClean="0"/>
              <a:t>元不到的 </a:t>
            </a:r>
            <a:r>
              <a:rPr lang="en-US" altLang="zh-TW" dirty="0" err="1" smtClean="0"/>
              <a:t>Zenfone</a:t>
            </a:r>
            <a:r>
              <a:rPr lang="en-US" altLang="zh-TW" dirty="0" smtClean="0"/>
              <a:t> </a:t>
            </a:r>
            <a:r>
              <a:rPr lang="zh-TW" altLang="en-US" dirty="0" smtClean="0"/>
              <a:t>手機，進軍原先被紅米機霸佔的低價市場，除了華碩之外，華為也推出空機價 </a:t>
            </a:r>
            <a:r>
              <a:rPr lang="en-US" altLang="zh-TW" dirty="0" smtClean="0"/>
              <a:t>4,990 </a:t>
            </a:r>
            <a:r>
              <a:rPr lang="zh-TW" altLang="en-US" dirty="0" smtClean="0"/>
              <a:t>元的榮耀 </a:t>
            </a:r>
            <a:r>
              <a:rPr lang="en-US" altLang="zh-TW" dirty="0" smtClean="0"/>
              <a:t>3C</a:t>
            </a:r>
            <a:r>
              <a:rPr lang="zh-TW" altLang="en-US" dirty="0" smtClean="0"/>
              <a:t>、宏達電則是在印度推出空機價低於新台幣 </a:t>
            </a:r>
            <a:r>
              <a:rPr lang="en-US" altLang="zh-TW" dirty="0" smtClean="0"/>
              <a:t>5,000 </a:t>
            </a:r>
            <a:r>
              <a:rPr lang="zh-TW" altLang="en-US" dirty="0" smtClean="0"/>
              <a:t>元的</a:t>
            </a:r>
            <a:r>
              <a:rPr lang="en-US" altLang="zh-TW" dirty="0" smtClean="0"/>
              <a:t>Desire 210</a:t>
            </a:r>
            <a:r>
              <a:rPr lang="zh-TW" altLang="en-US" dirty="0" smtClean="0"/>
              <a:t>，期待能在智慧型手機市場找出新的發展機會。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22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pic>
        <p:nvPicPr>
          <p:cNvPr id="157698" name="Picture 2" descr="https://sp.yimg.com/ib/th?id=HN.608045044546079315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2932" y="4509120"/>
            <a:ext cx="2857500" cy="1905000"/>
          </a:xfrm>
          <a:prstGeom prst="rect">
            <a:avLst/>
          </a:prstGeom>
          <a:noFill/>
        </p:spPr>
      </p:pic>
      <p:pic>
        <p:nvPicPr>
          <p:cNvPr id="139266" name="Picture 2" descr="Edit: Table updated with correct info on ASUS ZenFone 4′s storage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22612" y="4509120"/>
            <a:ext cx="28575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STP </a:t>
            </a:r>
            <a:r>
              <a:rPr lang="zh-TW" altLang="en-US" dirty="0" smtClean="0"/>
              <a:t>分析</a:t>
            </a:r>
            <a:endParaRPr lang="zh-TW" altLang="en-US" dirty="0"/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772000"/>
          </a:xfrm>
        </p:spPr>
        <p:txBody>
          <a:bodyPr/>
          <a:lstStyle/>
          <a:p>
            <a:r>
              <a:rPr lang="en-US" altLang="zh-TW" dirty="0" smtClean="0"/>
              <a:t>STP </a:t>
            </a:r>
            <a:r>
              <a:rPr lang="zh-TW" altLang="en-US" dirty="0" smtClean="0"/>
              <a:t>是</a:t>
            </a:r>
            <a:r>
              <a:rPr lang="zh-TW" altLang="en-US" b="1" dirty="0" smtClean="0">
                <a:solidFill>
                  <a:srgbClr val="C00000"/>
                </a:solidFill>
              </a:rPr>
              <a:t>市場區隔 </a:t>
            </a:r>
            <a:r>
              <a:rPr lang="en-US" altLang="zh-TW" b="1" dirty="0" smtClean="0">
                <a:solidFill>
                  <a:srgbClr val="C00000"/>
                </a:solidFill>
              </a:rPr>
              <a:t>(Segmentation)</a:t>
            </a:r>
            <a:r>
              <a:rPr lang="zh-TW" altLang="en-US" dirty="0" smtClean="0"/>
              <a:t>、</a:t>
            </a:r>
            <a:r>
              <a:rPr lang="zh-TW" altLang="en-US" b="1" dirty="0" smtClean="0">
                <a:solidFill>
                  <a:srgbClr val="C00000"/>
                </a:solidFill>
              </a:rPr>
              <a:t>目標市場 </a:t>
            </a:r>
            <a:r>
              <a:rPr lang="en-US" altLang="zh-TW" b="1" dirty="0" smtClean="0">
                <a:solidFill>
                  <a:srgbClr val="C00000"/>
                </a:solidFill>
              </a:rPr>
              <a:t>(Targeting) </a:t>
            </a:r>
            <a:r>
              <a:rPr lang="zh-TW" altLang="en-US" dirty="0" smtClean="0"/>
              <a:t>以及</a:t>
            </a:r>
            <a:r>
              <a:rPr lang="zh-TW" altLang="en-US" b="1" dirty="0" smtClean="0">
                <a:solidFill>
                  <a:srgbClr val="C00000"/>
                </a:solidFill>
              </a:rPr>
              <a:t>產品定位</a:t>
            </a:r>
            <a:r>
              <a:rPr lang="en-US" altLang="zh-TW" b="1" dirty="0" smtClean="0">
                <a:solidFill>
                  <a:srgbClr val="C00000"/>
                </a:solidFill>
              </a:rPr>
              <a:t>(Positioning)</a:t>
            </a:r>
            <a:r>
              <a:rPr lang="zh-TW" altLang="en-US" dirty="0" smtClean="0"/>
              <a:t>這三個字的縮寫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23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540800" y="1059563"/>
            <a:ext cx="8602148" cy="569238"/>
            <a:chOff x="540800" y="1059562"/>
            <a:chExt cx="8602148" cy="688171"/>
          </a:xfrm>
        </p:grpSpPr>
        <p:sp>
          <p:nvSpPr>
            <p:cNvPr id="12" name="手繪多邊形 11"/>
            <p:cNvSpPr/>
            <p:nvPr/>
          </p:nvSpPr>
          <p:spPr>
            <a:xfrm>
              <a:off x="540800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0 w 1720429"/>
                <a:gd name="connsiteY5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193379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願景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1917144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目標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3293488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2092" tIns="32004" rIns="360087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內部環境和外部環境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(SWOT</a:t>
              </a: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zh-TW" altLang="en-US" sz="12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4669832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STP</a:t>
              </a: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6046175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行銷組合</a:t>
              </a: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(4P)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7422519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評估與控制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  <p:graphicFrame>
        <p:nvGraphicFramePr>
          <p:cNvPr id="21" name="內容版面配置區 6"/>
          <p:cNvGraphicFramePr>
            <a:graphicFrameLocks/>
          </p:cNvGraphicFramePr>
          <p:nvPr/>
        </p:nvGraphicFramePr>
        <p:xfrm>
          <a:off x="971600" y="3140968"/>
          <a:ext cx="7715200" cy="3259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2915816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(1/6)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STP </a:t>
            </a:r>
            <a:r>
              <a:rPr lang="zh-TW" altLang="en-US" smtClean="0"/>
              <a:t>分析</a:t>
            </a:r>
            <a:endParaRPr lang="zh-TW" altLang="en-US" dirty="0"/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772000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1.</a:t>
            </a:r>
            <a:r>
              <a:rPr lang="zh-TW" altLang="en-US" b="1" dirty="0" smtClean="0">
                <a:solidFill>
                  <a:srgbClr val="C00000"/>
                </a:solidFill>
              </a:rPr>
              <a:t>市場區隔 </a:t>
            </a:r>
            <a:r>
              <a:rPr lang="en-US" altLang="zh-TW" b="1" dirty="0" smtClean="0">
                <a:solidFill>
                  <a:srgbClr val="C00000"/>
                </a:solidFill>
              </a:rPr>
              <a:t>(Segmentation)</a:t>
            </a:r>
          </a:p>
          <a:p>
            <a:pPr lvl="1"/>
            <a:r>
              <a:rPr lang="zh-TW" altLang="en-US" dirty="0" smtClean="0"/>
              <a:t>利用區隔變數將大市場分割成多個小市場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包括</a:t>
            </a:r>
            <a:r>
              <a:rPr lang="zh-TW" altLang="en-US" b="1" dirty="0" smtClean="0">
                <a:solidFill>
                  <a:srgbClr val="C00000"/>
                </a:solidFill>
              </a:rPr>
              <a:t>地理 </a:t>
            </a:r>
            <a:r>
              <a:rPr lang="en-US" altLang="zh-TW" b="1" dirty="0" smtClean="0">
                <a:solidFill>
                  <a:srgbClr val="C00000"/>
                </a:solidFill>
              </a:rPr>
              <a:t>(Geographic)</a:t>
            </a:r>
            <a:r>
              <a:rPr lang="zh-TW" altLang="en-US" dirty="0" smtClean="0"/>
              <a:t>、</a:t>
            </a:r>
            <a:r>
              <a:rPr lang="zh-TW" altLang="en-US" b="1" dirty="0" smtClean="0">
                <a:solidFill>
                  <a:srgbClr val="C00000"/>
                </a:solidFill>
              </a:rPr>
              <a:t>人口統計 </a:t>
            </a:r>
            <a:r>
              <a:rPr lang="en-US" altLang="zh-TW" b="1" dirty="0" smtClean="0">
                <a:solidFill>
                  <a:srgbClr val="C00000"/>
                </a:solidFill>
              </a:rPr>
              <a:t>(Demographic)</a:t>
            </a:r>
            <a:r>
              <a:rPr lang="zh-TW" altLang="en-US" dirty="0" smtClean="0"/>
              <a:t>、</a:t>
            </a:r>
            <a:r>
              <a:rPr lang="zh-TW" altLang="en-US" b="1" dirty="0" smtClean="0">
                <a:solidFill>
                  <a:srgbClr val="C00000"/>
                </a:solidFill>
              </a:rPr>
              <a:t>心理 </a:t>
            </a:r>
            <a:r>
              <a:rPr lang="en-US" altLang="zh-TW" b="1" dirty="0" smtClean="0">
                <a:solidFill>
                  <a:srgbClr val="C00000"/>
                </a:solidFill>
              </a:rPr>
              <a:t>(Psychographics) </a:t>
            </a:r>
            <a:r>
              <a:rPr lang="zh-TW" altLang="en-US" dirty="0" smtClean="0"/>
              <a:t>及</a:t>
            </a:r>
            <a:r>
              <a:rPr lang="zh-TW" altLang="en-US" b="1" dirty="0" smtClean="0">
                <a:solidFill>
                  <a:srgbClr val="C00000"/>
                </a:solidFill>
              </a:rPr>
              <a:t>行為 </a:t>
            </a:r>
            <a:r>
              <a:rPr lang="en-US" altLang="zh-TW" b="1" dirty="0" smtClean="0">
                <a:solidFill>
                  <a:srgbClr val="C00000"/>
                </a:solidFill>
              </a:rPr>
              <a:t>(Behavioral) </a:t>
            </a:r>
            <a:r>
              <a:rPr lang="zh-TW" altLang="en-US" dirty="0" smtClean="0"/>
              <a:t>等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24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grpSp>
        <p:nvGrpSpPr>
          <p:cNvPr id="2" name="群組 10"/>
          <p:cNvGrpSpPr/>
          <p:nvPr/>
        </p:nvGrpSpPr>
        <p:grpSpPr>
          <a:xfrm>
            <a:off x="540800" y="1059563"/>
            <a:ext cx="8602148" cy="569238"/>
            <a:chOff x="540800" y="1059562"/>
            <a:chExt cx="8602148" cy="688171"/>
          </a:xfrm>
        </p:grpSpPr>
        <p:sp>
          <p:nvSpPr>
            <p:cNvPr id="12" name="手繪多邊形 11"/>
            <p:cNvSpPr/>
            <p:nvPr/>
          </p:nvSpPr>
          <p:spPr>
            <a:xfrm>
              <a:off x="540800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0 w 1720429"/>
                <a:gd name="connsiteY5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193379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願景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1917144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目標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3293488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2092" tIns="32004" rIns="360087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內部環境和外部環境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(SWOT</a:t>
              </a: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zh-TW" altLang="en-US" sz="12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4669832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STP</a:t>
              </a: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6046175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行銷組合</a:t>
              </a: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(4P)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7422519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評估與控制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414" y="3696947"/>
            <a:ext cx="8147050" cy="254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文字方塊 20"/>
          <p:cNvSpPr txBox="1"/>
          <p:nvPr/>
        </p:nvSpPr>
        <p:spPr>
          <a:xfrm>
            <a:off x="2915816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(2/6)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220072" y="177281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(1/3)</a:t>
            </a:r>
            <a:endParaRPr lang="zh-TW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STP </a:t>
            </a:r>
            <a:r>
              <a:rPr lang="zh-TW" altLang="en-US" dirty="0" smtClean="0"/>
              <a:t>分析</a:t>
            </a:r>
            <a:endParaRPr lang="zh-TW" altLang="en-US" dirty="0"/>
          </a:p>
        </p:txBody>
      </p:sp>
      <p:sp>
        <p:nvSpPr>
          <p:cNvPr id="21" name="內容版面配置區 14"/>
          <p:cNvSpPr>
            <a:spLocks noGrp="1"/>
          </p:cNvSpPr>
          <p:nvPr>
            <p:ph idx="1"/>
          </p:nvPr>
        </p:nvSpPr>
        <p:spPr>
          <a:xfrm>
            <a:off x="539750" y="1628775"/>
            <a:ext cx="8147050" cy="4772025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1.</a:t>
            </a:r>
            <a:r>
              <a:rPr lang="zh-TW" altLang="en-US" b="1" dirty="0" smtClean="0">
                <a:solidFill>
                  <a:srgbClr val="C00000"/>
                </a:solidFill>
              </a:rPr>
              <a:t>市場區隔 </a:t>
            </a:r>
            <a:r>
              <a:rPr lang="en-US" altLang="zh-TW" b="1" dirty="0" smtClean="0">
                <a:solidFill>
                  <a:srgbClr val="C00000"/>
                </a:solidFill>
              </a:rPr>
              <a:t>(Segmentation)</a:t>
            </a:r>
          </a:p>
          <a:p>
            <a:pPr lvl="1"/>
            <a:r>
              <a:rPr lang="zh-TW" altLang="en-US" dirty="0" smtClean="0"/>
              <a:t>工業市場的區隔變數則為顧客地點、顧客類型及交易狀況等</a:t>
            </a:r>
            <a:endParaRPr lang="en-US" altLang="zh-TW" b="1" dirty="0" smtClean="0">
              <a:solidFill>
                <a:srgbClr val="C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25" name="投影片編號版面配置區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25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grpSp>
        <p:nvGrpSpPr>
          <p:cNvPr id="2" name="群組 10"/>
          <p:cNvGrpSpPr/>
          <p:nvPr/>
        </p:nvGrpSpPr>
        <p:grpSpPr>
          <a:xfrm>
            <a:off x="540800" y="1059563"/>
            <a:ext cx="8602148" cy="569238"/>
            <a:chOff x="540800" y="1059562"/>
            <a:chExt cx="8602148" cy="688171"/>
          </a:xfrm>
        </p:grpSpPr>
        <p:sp>
          <p:nvSpPr>
            <p:cNvPr id="12" name="手繪多邊形 11"/>
            <p:cNvSpPr/>
            <p:nvPr/>
          </p:nvSpPr>
          <p:spPr>
            <a:xfrm>
              <a:off x="540800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0 w 1720429"/>
                <a:gd name="connsiteY5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193379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願景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1917144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目標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3293488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2092" tIns="32004" rIns="360087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內部環境和外部環境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(SWOT</a:t>
              </a: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zh-TW" altLang="en-US" sz="12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4669832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STP</a:t>
              </a: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6046175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行銷組合</a:t>
              </a: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(4P)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7422519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評估與控制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414" y="3190119"/>
            <a:ext cx="8147050" cy="196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文字方塊 21"/>
          <p:cNvSpPr txBox="1"/>
          <p:nvPr/>
        </p:nvSpPr>
        <p:spPr>
          <a:xfrm>
            <a:off x="2915816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(3/6)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220072" y="177281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(2/3)</a:t>
            </a:r>
            <a:endParaRPr lang="zh-TW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STP </a:t>
            </a:r>
            <a:r>
              <a:rPr lang="zh-TW" altLang="en-US" dirty="0" smtClean="0"/>
              <a:t>分析</a:t>
            </a:r>
            <a:endParaRPr lang="zh-TW" altLang="en-US" dirty="0"/>
          </a:p>
        </p:txBody>
      </p:sp>
      <p:sp>
        <p:nvSpPr>
          <p:cNvPr id="21" name="內容版面配置區 20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772000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1.</a:t>
            </a:r>
            <a:r>
              <a:rPr lang="zh-TW" altLang="en-US" b="1" dirty="0" smtClean="0">
                <a:solidFill>
                  <a:srgbClr val="C00000"/>
                </a:solidFill>
              </a:rPr>
              <a:t>市場區隔 </a:t>
            </a:r>
            <a:r>
              <a:rPr lang="en-US" altLang="zh-TW" b="1" dirty="0" smtClean="0">
                <a:solidFill>
                  <a:srgbClr val="C00000"/>
                </a:solidFill>
              </a:rPr>
              <a:t>(Segmentation)</a:t>
            </a:r>
          </a:p>
          <a:p>
            <a:pPr lvl="1">
              <a:buClr>
                <a:srgbClr val="458F8F"/>
              </a:buClr>
            </a:pPr>
            <a:r>
              <a:rPr lang="zh-TW" altLang="en-US" dirty="0" smtClean="0">
                <a:solidFill>
                  <a:srgbClr val="2B166E"/>
                </a:solidFill>
              </a:rPr>
              <a:t>進行區隔時需要符合下列條件，包括</a:t>
            </a:r>
            <a:r>
              <a:rPr lang="zh-TW" altLang="en-US" b="1" dirty="0" smtClean="0">
                <a:solidFill>
                  <a:srgbClr val="C00000"/>
                </a:solidFill>
              </a:rPr>
              <a:t>可衡量 </a:t>
            </a:r>
            <a:r>
              <a:rPr lang="en-US" altLang="zh-TW" b="1" dirty="0" smtClean="0">
                <a:solidFill>
                  <a:srgbClr val="C00000"/>
                </a:solidFill>
              </a:rPr>
              <a:t>(Measurable)</a:t>
            </a:r>
            <a:r>
              <a:rPr lang="zh-TW" altLang="en-US" dirty="0" smtClean="0">
                <a:solidFill>
                  <a:srgbClr val="2B166E"/>
                </a:solidFill>
              </a:rPr>
              <a:t>、</a:t>
            </a:r>
            <a:r>
              <a:rPr lang="zh-TW" altLang="en-US" b="1" dirty="0" smtClean="0">
                <a:solidFill>
                  <a:srgbClr val="C00000"/>
                </a:solidFill>
              </a:rPr>
              <a:t>足量性</a:t>
            </a:r>
            <a:r>
              <a:rPr lang="en-US" altLang="zh-TW" b="1" dirty="0" smtClean="0">
                <a:solidFill>
                  <a:srgbClr val="C00000"/>
                </a:solidFill>
              </a:rPr>
              <a:t>(Substantial)</a:t>
            </a:r>
            <a:r>
              <a:rPr lang="zh-TW" altLang="en-US" dirty="0" smtClean="0">
                <a:solidFill>
                  <a:srgbClr val="2B166E"/>
                </a:solidFill>
              </a:rPr>
              <a:t>、</a:t>
            </a:r>
            <a:r>
              <a:rPr lang="zh-TW" altLang="en-US" b="1" dirty="0" smtClean="0">
                <a:solidFill>
                  <a:srgbClr val="C00000"/>
                </a:solidFill>
              </a:rPr>
              <a:t>可接近性 </a:t>
            </a:r>
            <a:r>
              <a:rPr lang="en-US" altLang="zh-TW" b="1" dirty="0" smtClean="0">
                <a:solidFill>
                  <a:srgbClr val="C00000"/>
                </a:solidFill>
              </a:rPr>
              <a:t>(Accessible)</a:t>
            </a:r>
            <a:r>
              <a:rPr lang="zh-TW" altLang="en-US" dirty="0" smtClean="0">
                <a:solidFill>
                  <a:srgbClr val="2B166E"/>
                </a:solidFill>
              </a:rPr>
              <a:t>、</a:t>
            </a:r>
            <a:r>
              <a:rPr lang="zh-TW" altLang="en-US" b="1" dirty="0" smtClean="0">
                <a:solidFill>
                  <a:srgbClr val="C00000"/>
                </a:solidFill>
              </a:rPr>
              <a:t>可差異化 </a:t>
            </a:r>
            <a:r>
              <a:rPr lang="en-US" altLang="zh-TW" b="1" dirty="0" smtClean="0">
                <a:solidFill>
                  <a:srgbClr val="C00000"/>
                </a:solidFill>
              </a:rPr>
              <a:t>(Differentiable)</a:t>
            </a:r>
            <a:r>
              <a:rPr lang="zh-TW" altLang="en-US" dirty="0" smtClean="0">
                <a:solidFill>
                  <a:srgbClr val="2B166E"/>
                </a:solidFill>
              </a:rPr>
              <a:t>、</a:t>
            </a:r>
            <a:r>
              <a:rPr lang="zh-TW" altLang="en-US" b="1" dirty="0" smtClean="0">
                <a:solidFill>
                  <a:srgbClr val="C00000"/>
                </a:solidFill>
              </a:rPr>
              <a:t>可行動性</a:t>
            </a:r>
            <a:r>
              <a:rPr lang="en-US" altLang="zh-TW" b="1" dirty="0" smtClean="0">
                <a:solidFill>
                  <a:srgbClr val="C00000"/>
                </a:solidFill>
              </a:rPr>
              <a:t>(Actionable)</a:t>
            </a:r>
            <a:endParaRPr lang="zh-TW" altLang="en-US" dirty="0" smtClean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25" name="投影片編號版面配置區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26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grpSp>
        <p:nvGrpSpPr>
          <p:cNvPr id="2" name="群組 10"/>
          <p:cNvGrpSpPr/>
          <p:nvPr/>
        </p:nvGrpSpPr>
        <p:grpSpPr>
          <a:xfrm>
            <a:off x="540800" y="1059563"/>
            <a:ext cx="8602148" cy="569238"/>
            <a:chOff x="540800" y="1059562"/>
            <a:chExt cx="8602148" cy="688171"/>
          </a:xfrm>
        </p:grpSpPr>
        <p:sp>
          <p:nvSpPr>
            <p:cNvPr id="12" name="手繪多邊形 11"/>
            <p:cNvSpPr/>
            <p:nvPr/>
          </p:nvSpPr>
          <p:spPr>
            <a:xfrm>
              <a:off x="540800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0 w 1720429"/>
                <a:gd name="connsiteY5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193379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願景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1917144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目標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3293488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2092" tIns="32004" rIns="360087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內部環境和外部環境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(SWOT</a:t>
              </a: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zh-TW" altLang="en-US" sz="12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4669832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STP</a:t>
              </a: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6046175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行銷組合</a:t>
              </a: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(4P)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7422519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評估與控制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414" y="3778144"/>
            <a:ext cx="8147050" cy="274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文字方塊 22"/>
          <p:cNvSpPr txBox="1"/>
          <p:nvPr/>
        </p:nvSpPr>
        <p:spPr>
          <a:xfrm>
            <a:off x="2915816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(4/6)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220072" y="177281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</a:rPr>
              <a:t>(3/3)</a:t>
            </a:r>
            <a:endParaRPr lang="zh-TW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STP </a:t>
            </a:r>
            <a:r>
              <a:rPr lang="zh-TW" altLang="en-US" smtClean="0"/>
              <a:t>分析</a:t>
            </a:r>
            <a:endParaRPr lang="zh-TW" altLang="en-US" dirty="0"/>
          </a:p>
        </p:txBody>
      </p:sp>
      <p:sp>
        <p:nvSpPr>
          <p:cNvPr id="23" name="內容版面配置區 22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772000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2.</a:t>
            </a:r>
            <a:r>
              <a:rPr lang="zh-TW" altLang="en-US" b="1" dirty="0" smtClean="0">
                <a:solidFill>
                  <a:srgbClr val="C00000"/>
                </a:solidFill>
              </a:rPr>
              <a:t>目標市場 </a:t>
            </a:r>
            <a:r>
              <a:rPr lang="en-US" altLang="zh-TW" b="1" dirty="0" smtClean="0">
                <a:solidFill>
                  <a:srgbClr val="C00000"/>
                </a:solidFill>
              </a:rPr>
              <a:t>(Targeting)</a:t>
            </a:r>
          </a:p>
          <a:p>
            <a:pPr lvl="1"/>
            <a:r>
              <a:rPr lang="zh-TW" altLang="en-US" dirty="0" smtClean="0"/>
              <a:t>企業將市場區隔出不同的小市場後，需要從中選定一個或多個市場，以做為企業發展的目標市場，通常可以採用</a:t>
            </a:r>
            <a:r>
              <a:rPr lang="zh-TW" altLang="en-US" b="1" dirty="0" smtClean="0">
                <a:solidFill>
                  <a:srgbClr val="C00000"/>
                </a:solidFill>
              </a:rPr>
              <a:t>無差異行銷 </a:t>
            </a:r>
            <a:r>
              <a:rPr lang="en-US" altLang="zh-TW" b="1" dirty="0" smtClean="0">
                <a:solidFill>
                  <a:srgbClr val="C00000"/>
                </a:solidFill>
              </a:rPr>
              <a:t>(Undifferentiated</a:t>
            </a:r>
            <a:r>
              <a:rPr lang="zh-TW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</a:rPr>
              <a:t>Marketing)</a:t>
            </a:r>
            <a:r>
              <a:rPr lang="zh-TW" altLang="en-US" dirty="0" smtClean="0"/>
              <a:t>、</a:t>
            </a:r>
            <a:r>
              <a:rPr lang="zh-TW" altLang="en-US" b="1" dirty="0" smtClean="0">
                <a:solidFill>
                  <a:srgbClr val="C00000"/>
                </a:solidFill>
              </a:rPr>
              <a:t>差異行銷 </a:t>
            </a:r>
            <a:r>
              <a:rPr lang="en-US" altLang="zh-TW" b="1" dirty="0" smtClean="0">
                <a:solidFill>
                  <a:srgbClr val="C00000"/>
                </a:solidFill>
              </a:rPr>
              <a:t>(Differentiated Marketing)</a:t>
            </a:r>
            <a:r>
              <a:rPr lang="zh-TW" altLang="en-US" dirty="0" smtClean="0"/>
              <a:t>、</a:t>
            </a:r>
            <a:r>
              <a:rPr lang="zh-TW" altLang="en-US" b="1" dirty="0" smtClean="0">
                <a:solidFill>
                  <a:srgbClr val="C00000"/>
                </a:solidFill>
              </a:rPr>
              <a:t>集中行銷 </a:t>
            </a:r>
            <a:r>
              <a:rPr lang="en-US" altLang="zh-TW" b="1" dirty="0" smtClean="0">
                <a:solidFill>
                  <a:srgbClr val="C00000"/>
                </a:solidFill>
              </a:rPr>
              <a:t>(Concentrated</a:t>
            </a:r>
            <a:r>
              <a:rPr lang="zh-TW" altLang="en-US" b="1" dirty="0" smtClean="0">
                <a:solidFill>
                  <a:srgbClr val="C00000"/>
                </a:solidFill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</a:rPr>
              <a:t>Marketing) </a:t>
            </a:r>
            <a:r>
              <a:rPr lang="zh-TW" altLang="en-US" dirty="0" smtClean="0"/>
              <a:t>及</a:t>
            </a:r>
            <a:r>
              <a:rPr lang="zh-TW" altLang="en-US" b="1" dirty="0" smtClean="0">
                <a:solidFill>
                  <a:srgbClr val="C00000"/>
                </a:solidFill>
              </a:rPr>
              <a:t>利基行銷 </a:t>
            </a:r>
            <a:r>
              <a:rPr lang="en-US" altLang="zh-TW" b="1" dirty="0" smtClean="0">
                <a:solidFill>
                  <a:srgbClr val="C00000"/>
                </a:solidFill>
              </a:rPr>
              <a:t>(Niche Marketing) 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27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grpSp>
        <p:nvGrpSpPr>
          <p:cNvPr id="2" name="群組 10"/>
          <p:cNvGrpSpPr/>
          <p:nvPr/>
        </p:nvGrpSpPr>
        <p:grpSpPr>
          <a:xfrm>
            <a:off x="540800" y="1059563"/>
            <a:ext cx="8602148" cy="569238"/>
            <a:chOff x="540800" y="1059562"/>
            <a:chExt cx="8602148" cy="688171"/>
          </a:xfrm>
        </p:grpSpPr>
        <p:sp>
          <p:nvSpPr>
            <p:cNvPr id="12" name="手繪多邊形 11"/>
            <p:cNvSpPr/>
            <p:nvPr/>
          </p:nvSpPr>
          <p:spPr>
            <a:xfrm>
              <a:off x="540800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0 w 1720429"/>
                <a:gd name="connsiteY5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193379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願景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1917144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目標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3293488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2092" tIns="32004" rIns="360087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內部環境和外部環境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(SWOT</a:t>
              </a: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zh-TW" altLang="en-US" sz="12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4669832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STP</a:t>
              </a: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6046175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行銷組合</a:t>
              </a: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(4P)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7422519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評估與控制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4390489"/>
            <a:ext cx="7416824" cy="213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文字方塊 20"/>
          <p:cNvSpPr txBox="1"/>
          <p:nvPr/>
        </p:nvSpPr>
        <p:spPr>
          <a:xfrm>
            <a:off x="2915816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(5/6)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STP </a:t>
            </a:r>
            <a:r>
              <a:rPr lang="zh-TW" altLang="en-US" smtClean="0"/>
              <a:t>分析</a:t>
            </a:r>
            <a:endParaRPr lang="zh-TW" altLang="en-US" dirty="0"/>
          </a:p>
        </p:txBody>
      </p:sp>
      <p:sp>
        <p:nvSpPr>
          <p:cNvPr id="21" name="內容版面配置區 20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772000"/>
          </a:xfrm>
        </p:spPr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3.</a:t>
            </a:r>
            <a:r>
              <a:rPr lang="zh-TW" altLang="en-US" b="1" dirty="0" smtClean="0">
                <a:solidFill>
                  <a:srgbClr val="C00000"/>
                </a:solidFill>
              </a:rPr>
              <a:t>產品定位 </a:t>
            </a:r>
            <a:r>
              <a:rPr lang="en-US" altLang="zh-TW" b="1" dirty="0" smtClean="0">
                <a:solidFill>
                  <a:srgbClr val="C00000"/>
                </a:solidFill>
              </a:rPr>
              <a:t>(Positioning)</a:t>
            </a:r>
          </a:p>
          <a:p>
            <a:pPr marL="914400" lvl="1" indent="-457200">
              <a:buAutoNum type="arabicParenBoth"/>
            </a:pPr>
            <a:r>
              <a:rPr lang="zh-TW" altLang="en-US" b="1" dirty="0" smtClean="0"/>
              <a:t>選擇定位概念：</a:t>
            </a:r>
            <a:r>
              <a:rPr lang="zh-TW" altLang="en-US" dirty="0" smtClean="0"/>
              <a:t>了解目標市場重視的屬性，要比競爭者給予更多的價值與滿足；</a:t>
            </a:r>
            <a:endParaRPr lang="en-US" altLang="zh-TW" dirty="0" smtClean="0"/>
          </a:p>
          <a:p>
            <a:pPr marL="914400" lvl="1" indent="-457200">
              <a:buAutoNum type="arabicParenBoth"/>
            </a:pPr>
            <a:r>
              <a:rPr lang="zh-TW" altLang="en-US" b="1" dirty="0" smtClean="0"/>
              <a:t>定位方式與特點：</a:t>
            </a:r>
            <a:r>
              <a:rPr lang="zh-TW" altLang="en-US" dirty="0" smtClean="0"/>
              <a:t>利用品牌名稱、口號標語等方式來宣傳產品與服務的特色；</a:t>
            </a:r>
            <a:endParaRPr lang="en-US" altLang="zh-TW" dirty="0" smtClean="0"/>
          </a:p>
          <a:p>
            <a:pPr marL="914400" lvl="1" indent="-457200">
              <a:buAutoNum type="arabicParenBoth"/>
            </a:pPr>
            <a:r>
              <a:rPr lang="zh-TW" altLang="en-US" b="1" dirty="0" smtClean="0"/>
              <a:t>行銷組合呼應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28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grpSp>
        <p:nvGrpSpPr>
          <p:cNvPr id="2" name="群組 10"/>
          <p:cNvGrpSpPr/>
          <p:nvPr/>
        </p:nvGrpSpPr>
        <p:grpSpPr>
          <a:xfrm>
            <a:off x="540800" y="1059563"/>
            <a:ext cx="8602148" cy="569238"/>
            <a:chOff x="540800" y="1059562"/>
            <a:chExt cx="8602148" cy="688171"/>
          </a:xfrm>
        </p:grpSpPr>
        <p:sp>
          <p:nvSpPr>
            <p:cNvPr id="12" name="手繪多邊形 11"/>
            <p:cNvSpPr/>
            <p:nvPr/>
          </p:nvSpPr>
          <p:spPr>
            <a:xfrm>
              <a:off x="540800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0 w 1720429"/>
                <a:gd name="connsiteY5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193379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願景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1917144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目標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3293488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2092" tIns="32004" rIns="360087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內部環境和外部環境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(SWOT</a:t>
              </a: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zh-TW" altLang="en-US" sz="12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4669832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STP</a:t>
              </a: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6046175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行銷組合</a:t>
              </a: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(4P)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7422519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評估與控制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2915816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(6/6)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紅米機的創舉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打著 </a:t>
            </a:r>
            <a:r>
              <a:rPr lang="en-US" altLang="zh-TW" dirty="0" smtClean="0"/>
              <a:t>4.7 </a:t>
            </a:r>
            <a:r>
              <a:rPr lang="zh-TW" altLang="en-US" dirty="0" smtClean="0"/>
              <a:t>吋螢幕、四核心處理器，卻只賣 </a:t>
            </a:r>
            <a:r>
              <a:rPr lang="en-US" altLang="zh-TW" dirty="0" smtClean="0"/>
              <a:t>3,999 </a:t>
            </a:r>
            <a:r>
              <a:rPr lang="zh-TW" altLang="en-US" dirty="0" smtClean="0"/>
              <a:t>元的紅米機，推出後受到消費者的青睞，不但引發智慧型手機市場的低價戰火，在 </a:t>
            </a:r>
            <a:r>
              <a:rPr lang="en-US" altLang="zh-TW" dirty="0" smtClean="0"/>
              <a:t>2014 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3 </a:t>
            </a:r>
            <a:r>
              <a:rPr lang="zh-TW" altLang="en-US" dirty="0" smtClean="0"/>
              <a:t>月台灣熱銷手機排行榜中，也名列前茅排名第 </a:t>
            </a:r>
            <a:r>
              <a:rPr lang="en-US" altLang="zh-TW" dirty="0" smtClean="0"/>
              <a:t>2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29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pic>
        <p:nvPicPr>
          <p:cNvPr id="172036" name="Picture 4" descr="https://sp.yimg.com/ib/th?id=HN.608027469540820139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29000"/>
            <a:ext cx="4440493" cy="26642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網路行銷的策略</a:t>
            </a:r>
            <a:endParaRPr lang="zh-TW" altLang="en-US" dirty="0"/>
          </a:p>
        </p:txBody>
      </p:sp>
      <p:graphicFrame>
        <p:nvGraphicFramePr>
          <p:cNvPr id="7" name="內容版面配置區 11"/>
          <p:cNvGraphicFramePr>
            <a:graphicFrameLocks noGrp="1"/>
          </p:cNvGraphicFramePr>
          <p:nvPr>
            <p:ph idx="1"/>
          </p:nvPr>
        </p:nvGraphicFramePr>
        <p:xfrm>
          <a:off x="539750" y="1143000"/>
          <a:ext cx="8147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行銷組合 </a:t>
            </a:r>
            <a:r>
              <a:rPr lang="en-US" altLang="zh-TW" dirty="0" smtClean="0"/>
              <a:t>(4P)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64" name="投影片編號版面配置區 6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30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grpSp>
        <p:nvGrpSpPr>
          <p:cNvPr id="2" name="群組 10"/>
          <p:cNvGrpSpPr/>
          <p:nvPr/>
        </p:nvGrpSpPr>
        <p:grpSpPr>
          <a:xfrm>
            <a:off x="540800" y="1059563"/>
            <a:ext cx="8602148" cy="569238"/>
            <a:chOff x="540800" y="1059562"/>
            <a:chExt cx="8602148" cy="688171"/>
          </a:xfrm>
        </p:grpSpPr>
        <p:sp>
          <p:nvSpPr>
            <p:cNvPr id="12" name="手繪多邊形 11"/>
            <p:cNvSpPr/>
            <p:nvPr/>
          </p:nvSpPr>
          <p:spPr>
            <a:xfrm>
              <a:off x="540800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0 w 1720429"/>
                <a:gd name="connsiteY5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193379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願景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1917144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目標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3293488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2092" tIns="32004" rIns="360087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內部環境和外部環境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(SWOT</a:t>
              </a: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zh-TW" altLang="en-US" sz="12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4669832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STP</a:t>
              </a: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6046175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行銷組合</a:t>
              </a: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(4P)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7422519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評估與控制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  <p:grpSp>
        <p:nvGrpSpPr>
          <p:cNvPr id="43" name="Group 29"/>
          <p:cNvGrpSpPr>
            <a:grpSpLocks/>
          </p:cNvGrpSpPr>
          <p:nvPr/>
        </p:nvGrpSpPr>
        <p:grpSpPr bwMode="auto">
          <a:xfrm>
            <a:off x="1475656" y="1916832"/>
            <a:ext cx="5929312" cy="3946525"/>
            <a:chOff x="1017" y="1152"/>
            <a:chExt cx="3735" cy="2486"/>
          </a:xfrm>
        </p:grpSpPr>
        <p:grpSp>
          <p:nvGrpSpPr>
            <p:cNvPr id="44" name="Group 30"/>
            <p:cNvGrpSpPr>
              <a:grpSpLocks/>
            </p:cNvGrpSpPr>
            <p:nvPr/>
          </p:nvGrpSpPr>
          <p:grpSpPr bwMode="auto">
            <a:xfrm>
              <a:off x="2132" y="1152"/>
              <a:ext cx="1487" cy="1247"/>
              <a:chOff x="2057" y="862"/>
              <a:chExt cx="1549" cy="1351"/>
            </a:xfrm>
          </p:grpSpPr>
          <p:sp>
            <p:nvSpPr>
              <p:cNvPr id="61" name="AutoShape 31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latin typeface="Comic Sans MS" pitchFamily="66" charset="0"/>
                  <a:ea typeface="微軟正黑體" pitchFamily="34" charset="-120"/>
                </a:endParaRPr>
              </a:p>
            </p:txBody>
          </p:sp>
          <p:sp>
            <p:nvSpPr>
              <p:cNvPr id="62" name="AutoShape 32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latin typeface="Comic Sans MS" pitchFamily="66" charset="0"/>
                  <a:ea typeface="微軟正黑體" pitchFamily="34" charset="-120"/>
                </a:endParaRPr>
              </a:p>
            </p:txBody>
          </p:sp>
          <p:sp>
            <p:nvSpPr>
              <p:cNvPr id="63" name="AutoShape 33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latin typeface="Comic Sans MS" pitchFamily="66" charset="0"/>
                  <a:ea typeface="微軟正黑體" pitchFamily="34" charset="-120"/>
                </a:endParaRPr>
              </a:p>
            </p:txBody>
          </p:sp>
        </p:grpSp>
        <p:grpSp>
          <p:nvGrpSpPr>
            <p:cNvPr id="45" name="Group 34"/>
            <p:cNvGrpSpPr>
              <a:grpSpLocks/>
            </p:cNvGrpSpPr>
            <p:nvPr/>
          </p:nvGrpSpPr>
          <p:grpSpPr bwMode="auto">
            <a:xfrm>
              <a:off x="1017" y="1773"/>
              <a:ext cx="1488" cy="1247"/>
              <a:chOff x="1110" y="2656"/>
              <a:chExt cx="1549" cy="1351"/>
            </a:xfrm>
          </p:grpSpPr>
          <p:sp>
            <p:nvSpPr>
              <p:cNvPr id="58" name="AutoShape 3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latin typeface="Comic Sans MS" pitchFamily="66" charset="0"/>
                  <a:ea typeface="微軟正黑體" pitchFamily="34" charset="-120"/>
                </a:endParaRPr>
              </a:p>
            </p:txBody>
          </p:sp>
          <p:sp>
            <p:nvSpPr>
              <p:cNvPr id="59" name="AutoShape 3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latin typeface="Comic Sans MS" pitchFamily="66" charset="0"/>
                  <a:ea typeface="微軟正黑體" pitchFamily="34" charset="-120"/>
                </a:endParaRPr>
              </a:p>
            </p:txBody>
          </p:sp>
          <p:sp>
            <p:nvSpPr>
              <p:cNvPr id="60" name="AutoShape 3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latin typeface="Comic Sans MS" pitchFamily="66" charset="0"/>
                  <a:ea typeface="微軟正黑體" pitchFamily="34" charset="-120"/>
                </a:endParaRPr>
              </a:p>
            </p:txBody>
          </p:sp>
        </p:grpSp>
        <p:sp>
          <p:nvSpPr>
            <p:cNvPr id="46" name="Text Box 38"/>
            <p:cNvSpPr txBox="1">
              <a:spLocks noChangeArrowheads="1"/>
            </p:cNvSpPr>
            <p:nvPr/>
          </p:nvSpPr>
          <p:spPr bwMode="gray">
            <a:xfrm>
              <a:off x="2477" y="1500"/>
              <a:ext cx="818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2400" b="1" dirty="0" smtClean="0">
                  <a:solidFill>
                    <a:srgbClr val="FFFFFF"/>
                  </a:solidFill>
                  <a:latin typeface="Comic Sans MS" pitchFamily="66" charset="0"/>
                  <a:ea typeface="微軟正黑體" pitchFamily="34" charset="-120"/>
                </a:rPr>
                <a:t>產品</a:t>
              </a:r>
              <a:endParaRPr lang="en-US" altLang="zh-TW" sz="2400" b="1" dirty="0" smtClean="0">
                <a:solidFill>
                  <a:srgbClr val="FFFFFF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algn="ctr" eaLnBrk="0" hangingPunct="0"/>
              <a:r>
                <a:rPr lang="en-US" altLang="zh-TW" sz="2400" dirty="0" smtClean="0">
                  <a:solidFill>
                    <a:srgbClr val="FFFFFF"/>
                  </a:solidFill>
                  <a:latin typeface="Comic Sans MS" pitchFamily="66" charset="0"/>
                  <a:ea typeface="微軟正黑體" pitchFamily="34" charset="-120"/>
                </a:rPr>
                <a:t>Product</a:t>
              </a:r>
              <a:endParaRPr lang="en-US" altLang="zh-TW" sz="2400" dirty="0">
                <a:solidFill>
                  <a:srgbClr val="FFFFFF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47" name="Text Box 39"/>
            <p:cNvSpPr txBox="1">
              <a:spLocks noChangeArrowheads="1"/>
            </p:cNvSpPr>
            <p:nvPr/>
          </p:nvSpPr>
          <p:spPr bwMode="gray">
            <a:xfrm>
              <a:off x="1474" y="2115"/>
              <a:ext cx="571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2400" b="1" dirty="0" smtClean="0">
                  <a:solidFill>
                    <a:srgbClr val="FFFFFF"/>
                  </a:solidFill>
                  <a:latin typeface="Comic Sans MS" pitchFamily="66" charset="0"/>
                  <a:ea typeface="微軟正黑體" pitchFamily="34" charset="-120"/>
                </a:rPr>
                <a:t>定價</a:t>
              </a:r>
              <a:endParaRPr lang="en-US" altLang="zh-TW" sz="2400" b="1" dirty="0">
                <a:solidFill>
                  <a:srgbClr val="FFFFFF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algn="ctr" eaLnBrk="0" hangingPunct="0"/>
              <a:r>
                <a:rPr lang="en-US" altLang="zh-TW" sz="2400" dirty="0" smtClean="0">
                  <a:solidFill>
                    <a:srgbClr val="FFFFFF"/>
                  </a:solidFill>
                  <a:latin typeface="Comic Sans MS" pitchFamily="66" charset="0"/>
                  <a:ea typeface="微軟正黑體" pitchFamily="34" charset="-120"/>
                </a:rPr>
                <a:t>Price</a:t>
              </a:r>
              <a:endParaRPr lang="en-US" altLang="zh-TW" sz="2400" dirty="0">
                <a:solidFill>
                  <a:srgbClr val="FFFFFF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grpSp>
          <p:nvGrpSpPr>
            <p:cNvPr id="48" name="Group 40"/>
            <p:cNvGrpSpPr>
              <a:grpSpLocks/>
            </p:cNvGrpSpPr>
            <p:nvPr/>
          </p:nvGrpSpPr>
          <p:grpSpPr bwMode="auto">
            <a:xfrm>
              <a:off x="3264" y="1776"/>
              <a:ext cx="1488" cy="1247"/>
              <a:chOff x="3174" y="2656"/>
              <a:chExt cx="1549" cy="1351"/>
            </a:xfrm>
          </p:grpSpPr>
          <p:sp>
            <p:nvSpPr>
              <p:cNvPr id="55" name="AutoShape 41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latin typeface="Comic Sans MS" pitchFamily="66" charset="0"/>
                  <a:ea typeface="微軟正黑體" pitchFamily="34" charset="-120"/>
                </a:endParaRPr>
              </a:p>
            </p:txBody>
          </p:sp>
          <p:sp>
            <p:nvSpPr>
              <p:cNvPr id="56" name="AutoShape 42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latin typeface="Comic Sans MS" pitchFamily="66" charset="0"/>
                  <a:ea typeface="微軟正黑體" pitchFamily="34" charset="-120"/>
                </a:endParaRPr>
              </a:p>
            </p:txBody>
          </p:sp>
          <p:sp>
            <p:nvSpPr>
              <p:cNvPr id="57" name="AutoShape 43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EC941E">
                      <a:gamma/>
                      <a:shade val="46275"/>
                      <a:invGamma/>
                    </a:srgbClr>
                  </a:gs>
                  <a:gs pos="100000">
                    <a:srgbClr val="EC941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latin typeface="Comic Sans MS" pitchFamily="66" charset="0"/>
                  <a:ea typeface="微軟正黑體" pitchFamily="34" charset="-120"/>
                </a:endParaRPr>
              </a:p>
            </p:txBody>
          </p:sp>
        </p:grpSp>
        <p:sp>
          <p:nvSpPr>
            <p:cNvPr id="49" name="Text Box 44"/>
            <p:cNvSpPr txBox="1">
              <a:spLocks noChangeArrowheads="1"/>
            </p:cNvSpPr>
            <p:nvPr/>
          </p:nvSpPr>
          <p:spPr bwMode="gray">
            <a:xfrm>
              <a:off x="3542" y="2039"/>
              <a:ext cx="892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2400" b="1" dirty="0" smtClean="0">
                  <a:solidFill>
                    <a:srgbClr val="FFFFFF"/>
                  </a:solidFill>
                  <a:latin typeface="Comic Sans MS" pitchFamily="66" charset="0"/>
                  <a:ea typeface="微軟正黑體" pitchFamily="34" charset="-120"/>
                </a:rPr>
                <a:t>銷售地點</a:t>
              </a:r>
              <a:endParaRPr lang="en-US" altLang="zh-TW" sz="2400" b="1" dirty="0" smtClean="0">
                <a:solidFill>
                  <a:srgbClr val="FFFFFF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algn="ctr" eaLnBrk="0" hangingPunct="0"/>
              <a:r>
                <a:rPr lang="en-US" altLang="zh-TW" sz="2400" b="1" dirty="0" smtClean="0">
                  <a:solidFill>
                    <a:srgbClr val="FFFFFF"/>
                  </a:solidFill>
                  <a:latin typeface="Comic Sans MS" pitchFamily="66" charset="0"/>
                  <a:ea typeface="微軟正黑體" pitchFamily="34" charset="-120"/>
                </a:rPr>
                <a:t>(</a:t>
              </a:r>
              <a:r>
                <a:rPr lang="zh-TW" altLang="en-US" sz="2400" b="1" dirty="0" smtClean="0">
                  <a:solidFill>
                    <a:srgbClr val="FFFFFF"/>
                  </a:solidFill>
                  <a:latin typeface="Comic Sans MS" pitchFamily="66" charset="0"/>
                  <a:ea typeface="微軟正黑體" pitchFamily="34" charset="-120"/>
                </a:rPr>
                <a:t>通路</a:t>
              </a:r>
              <a:r>
                <a:rPr lang="en-US" altLang="zh-TW" sz="2400" b="1" dirty="0" smtClean="0">
                  <a:solidFill>
                    <a:srgbClr val="FFFFFF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en-US" altLang="zh-TW" sz="2400" b="1" dirty="0">
                <a:solidFill>
                  <a:srgbClr val="FFFFFF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algn="ctr" eaLnBrk="0" hangingPunct="0"/>
              <a:r>
                <a:rPr lang="en-US" altLang="zh-TW" sz="2400" dirty="0" smtClean="0">
                  <a:solidFill>
                    <a:srgbClr val="FFFFFF"/>
                  </a:solidFill>
                  <a:latin typeface="Comic Sans MS" pitchFamily="66" charset="0"/>
                  <a:ea typeface="微軟正黑體" pitchFamily="34" charset="-120"/>
                </a:rPr>
                <a:t>Place</a:t>
              </a:r>
              <a:endParaRPr lang="en-US" altLang="zh-TW" sz="2400" dirty="0">
                <a:solidFill>
                  <a:srgbClr val="FFFFFF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grpSp>
          <p:nvGrpSpPr>
            <p:cNvPr id="50" name="Group 45"/>
            <p:cNvGrpSpPr>
              <a:grpSpLocks/>
            </p:cNvGrpSpPr>
            <p:nvPr/>
          </p:nvGrpSpPr>
          <p:grpSpPr bwMode="auto">
            <a:xfrm>
              <a:off x="2142" y="2391"/>
              <a:ext cx="1488" cy="1247"/>
              <a:chOff x="3174" y="2656"/>
              <a:chExt cx="1549" cy="1351"/>
            </a:xfrm>
          </p:grpSpPr>
          <p:sp>
            <p:nvSpPr>
              <p:cNvPr id="52" name="AutoShape 46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latin typeface="Comic Sans MS" pitchFamily="66" charset="0"/>
                  <a:ea typeface="微軟正黑體" pitchFamily="34" charset="-120"/>
                </a:endParaRPr>
              </a:p>
            </p:txBody>
          </p:sp>
          <p:sp>
            <p:nvSpPr>
              <p:cNvPr id="53" name="AutoShape 47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latin typeface="Comic Sans MS" pitchFamily="66" charset="0"/>
                  <a:ea typeface="微軟正黑體" pitchFamily="34" charset="-120"/>
                </a:endParaRPr>
              </a:p>
            </p:txBody>
          </p:sp>
          <p:sp>
            <p:nvSpPr>
              <p:cNvPr id="54" name="AutoShape 48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latin typeface="Comic Sans MS" pitchFamily="66" charset="0"/>
                  <a:ea typeface="微軟正黑體" pitchFamily="34" charset="-120"/>
                </a:endParaRPr>
              </a:p>
            </p:txBody>
          </p:sp>
        </p:grpSp>
        <p:sp>
          <p:nvSpPr>
            <p:cNvPr id="51" name="Text Box 49"/>
            <p:cNvSpPr txBox="1">
              <a:spLocks noChangeArrowheads="1"/>
            </p:cNvSpPr>
            <p:nvPr/>
          </p:nvSpPr>
          <p:spPr bwMode="gray">
            <a:xfrm>
              <a:off x="2393" y="2746"/>
              <a:ext cx="1014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TW" altLang="en-US" sz="2400" b="1" dirty="0" smtClean="0">
                  <a:solidFill>
                    <a:srgbClr val="FFFFFF"/>
                  </a:solidFill>
                  <a:latin typeface="Comic Sans MS" pitchFamily="66" charset="0"/>
                  <a:ea typeface="微軟正黑體" pitchFamily="34" charset="-120"/>
                </a:rPr>
                <a:t>推廣活動</a:t>
              </a:r>
              <a:endParaRPr lang="en-US" altLang="zh-TW" sz="2400" b="1" dirty="0" smtClean="0">
                <a:solidFill>
                  <a:srgbClr val="FFFFFF"/>
                </a:solidFill>
                <a:latin typeface="Comic Sans MS" pitchFamily="66" charset="0"/>
                <a:ea typeface="微軟正黑體" pitchFamily="34" charset="-120"/>
              </a:endParaRPr>
            </a:p>
            <a:p>
              <a:pPr algn="ctr" eaLnBrk="0" hangingPunct="0"/>
              <a:r>
                <a:rPr lang="en-US" altLang="zh-TW" sz="2400" dirty="0" smtClean="0">
                  <a:solidFill>
                    <a:srgbClr val="FFFFFF"/>
                  </a:solidFill>
                  <a:latin typeface="Comic Sans MS" pitchFamily="66" charset="0"/>
                  <a:ea typeface="微軟正黑體" pitchFamily="34" charset="-120"/>
                </a:rPr>
                <a:t>Promotion</a:t>
              </a:r>
              <a:endParaRPr lang="en-US" altLang="zh-TW" sz="2400" dirty="0">
                <a:solidFill>
                  <a:srgbClr val="FFFFFF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評估與控制階段</a:t>
            </a:r>
            <a:endParaRPr lang="zh-TW" altLang="en-US" dirty="0"/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539552" y="1628800"/>
            <a:ext cx="8147248" cy="4772000"/>
          </a:xfrm>
        </p:spPr>
        <p:txBody>
          <a:bodyPr/>
          <a:lstStyle/>
          <a:p>
            <a:r>
              <a:rPr lang="zh-TW" altLang="en-US" dirty="0" smtClean="0"/>
              <a:t>依照目標來設立對應的衡量方式</a:t>
            </a:r>
            <a:r>
              <a:rPr lang="en-US" altLang="zh-TW" dirty="0" smtClean="0"/>
              <a:t>——</a:t>
            </a:r>
            <a:r>
              <a:rPr lang="zh-TW" altLang="en-US" b="1" dirty="0" smtClean="0">
                <a:solidFill>
                  <a:srgbClr val="C00000"/>
                </a:solidFill>
              </a:rPr>
              <a:t>績效指標 </a:t>
            </a:r>
            <a:r>
              <a:rPr lang="en-US" altLang="zh-TW" b="1" dirty="0" smtClean="0">
                <a:solidFill>
                  <a:srgbClr val="C00000"/>
                </a:solidFill>
              </a:rPr>
              <a:t>(Performance Metrics)</a:t>
            </a:r>
            <a:r>
              <a:rPr lang="zh-TW" altLang="en-US" dirty="0" smtClean="0"/>
              <a:t>，其中最常用的是</a:t>
            </a:r>
            <a:r>
              <a:rPr lang="zh-TW" altLang="en-US" b="1" dirty="0" smtClean="0">
                <a:solidFill>
                  <a:srgbClr val="C00000"/>
                </a:solidFill>
              </a:rPr>
              <a:t>關鍵績效指標 </a:t>
            </a:r>
            <a:r>
              <a:rPr lang="en-US" altLang="zh-TW" b="1" dirty="0" smtClean="0">
                <a:solidFill>
                  <a:srgbClr val="C00000"/>
                </a:solidFill>
              </a:rPr>
              <a:t>(Key Performance Indicator, KPI)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21" name="投影片編號版面配置區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31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540800" y="1059563"/>
            <a:ext cx="8602148" cy="569238"/>
            <a:chOff x="540800" y="1059562"/>
            <a:chExt cx="8602148" cy="688171"/>
          </a:xfrm>
        </p:grpSpPr>
        <p:sp>
          <p:nvSpPr>
            <p:cNvPr id="12" name="手繪多邊形 11"/>
            <p:cNvSpPr/>
            <p:nvPr/>
          </p:nvSpPr>
          <p:spPr>
            <a:xfrm>
              <a:off x="540800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0 w 1720429"/>
                <a:gd name="connsiteY5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193379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願景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1917144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目標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3293488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2092" tIns="32004" rIns="360087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內部環境和外部環境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(SWOT</a:t>
              </a: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zh-TW" altLang="en-US" sz="12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4669832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STP</a:t>
              </a: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6046175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行銷組合</a:t>
              </a: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(4P)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7422519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評估與控制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  <p:pic>
        <p:nvPicPr>
          <p:cNvPr id="131074" name="Picture 2" descr="https://sp.yimg.com/ib/th?id=HN.608028195394487034&amp;pid=15.1&amp;P=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3356992"/>
            <a:ext cx="4572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亞太電信的新股東</a:t>
            </a:r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pPr lvl="1"/>
            <a:r>
              <a:rPr lang="zh-TW" altLang="en-US" dirty="0" smtClean="0"/>
              <a:t>基於標下 </a:t>
            </a:r>
            <a:r>
              <a:rPr lang="en-US" altLang="zh-TW" dirty="0" smtClean="0"/>
              <a:t>700 MHz 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4G </a:t>
            </a:r>
            <a:r>
              <a:rPr lang="zh-TW" altLang="en-US" dirty="0" smtClean="0"/>
              <a:t>執照，加上近年來轉虧為盈，讓亞太電信於 </a:t>
            </a:r>
            <a:r>
              <a:rPr lang="en-US" altLang="zh-TW" dirty="0" smtClean="0"/>
              <a:t>2014</a:t>
            </a:r>
            <a:r>
              <a:rPr lang="zh-TW" altLang="en-US" dirty="0" smtClean="0"/>
              <a:t> 年宣布和鴻海旗下子公司合併，藉此增加公司的資金，以應付後續推出 </a:t>
            </a:r>
            <a:r>
              <a:rPr lang="en-US" altLang="zh-TW" dirty="0" smtClean="0"/>
              <a:t>4G </a:t>
            </a:r>
            <a:r>
              <a:rPr lang="zh-TW" altLang="en-US" dirty="0" smtClean="0"/>
              <a:t>系統所要負擔的網路投資、新頻段競標與手機高額補貼等支出，在資本戰中找出發展的空間。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32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pic>
        <p:nvPicPr>
          <p:cNvPr id="150530" name="Picture 2" descr="https://sp.yimg.com/ib/th?id=HN.608032829657254165&amp;pid=15.1&amp;P=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1412776"/>
            <a:ext cx="2857500" cy="91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網路的影響</a:t>
            </a:r>
            <a:endParaRPr lang="zh-TW" altLang="en-US" dirty="0"/>
          </a:p>
        </p:txBody>
      </p:sp>
      <p:pic>
        <p:nvPicPr>
          <p:cNvPr id="1146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08503" y="1143000"/>
            <a:ext cx="580954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33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網路行銷的策略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傳統行銷與網路行銷的差異</a:t>
            </a:r>
            <a:r>
              <a:rPr lang="en-US" altLang="zh-TW" dirty="0" smtClean="0"/>
              <a:t>——</a:t>
            </a:r>
            <a:br>
              <a:rPr lang="en-US" altLang="zh-TW" dirty="0" smtClean="0"/>
            </a:br>
            <a:r>
              <a:rPr lang="zh-TW" altLang="en-US" dirty="0" smtClean="0"/>
              <a:t>以行銷程序觀點</a:t>
            </a:r>
            <a:endParaRPr lang="zh-TW" altLang="en-US" dirty="0"/>
          </a:p>
        </p:txBody>
      </p:sp>
      <p:pic>
        <p:nvPicPr>
          <p:cNvPr id="178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34534" y="1143000"/>
            <a:ext cx="655748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34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網路行銷的策略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玉山銀行的 </a:t>
            </a:r>
            <a:r>
              <a:rPr lang="en-US" altLang="zh-TW" b="1" dirty="0" smtClean="0"/>
              <a:t>QR Code</a:t>
            </a:r>
          </a:p>
          <a:p>
            <a:pPr lvl="1"/>
            <a:r>
              <a:rPr lang="zh-TW" altLang="en-US" dirty="0" smtClean="0"/>
              <a:t>玉山銀行在 </a:t>
            </a:r>
            <a:r>
              <a:rPr lang="en-US" altLang="zh-TW" dirty="0" smtClean="0"/>
              <a:t>2014 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5 </a:t>
            </a:r>
            <a:r>
              <a:rPr lang="zh-TW" altLang="en-US" dirty="0" smtClean="0"/>
              <a:t>月推出了 </a:t>
            </a:r>
            <a:r>
              <a:rPr lang="en-US" altLang="zh-TW" dirty="0" smtClean="0"/>
              <a:t>QR</a:t>
            </a:r>
            <a:r>
              <a:rPr lang="zh-TW" altLang="en-US" dirty="0" smtClean="0"/>
              <a:t> </a:t>
            </a:r>
            <a:r>
              <a:rPr lang="en-US" altLang="zh-TW" dirty="0" smtClean="0"/>
              <a:t>Code </a:t>
            </a:r>
            <a:r>
              <a:rPr lang="zh-TW" altLang="en-US" dirty="0" smtClean="0"/>
              <a:t>信用卡行動支付服務，與中華電信合作，只要在中華電信 </a:t>
            </a:r>
            <a:r>
              <a:rPr lang="en-US" altLang="zh-TW" dirty="0" smtClean="0"/>
              <a:t>QR Code App </a:t>
            </a:r>
            <a:r>
              <a:rPr lang="zh-TW" altLang="en-US" dirty="0" smtClean="0"/>
              <a:t>利用玉山銀行信用卡付款，就會捐款到伊甸社會福利基金會，同時，在 </a:t>
            </a:r>
            <a:r>
              <a:rPr lang="en-US" altLang="zh-TW" dirty="0" smtClean="0"/>
              <a:t>2014 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6 </a:t>
            </a:r>
            <a:r>
              <a:rPr lang="zh-TW" altLang="en-US" dirty="0" smtClean="0"/>
              <a:t>月底之前捐款滿 </a:t>
            </a:r>
            <a:r>
              <a:rPr lang="en-US" altLang="zh-TW" dirty="0" smtClean="0"/>
              <a:t>1,000 </a:t>
            </a:r>
            <a:r>
              <a:rPr lang="zh-TW" altLang="en-US" dirty="0" smtClean="0"/>
              <a:t>元，即加贈一杯超商大杯熱拿鐵。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35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網路行銷的策略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  <p:pic>
        <p:nvPicPr>
          <p:cNvPr id="185346" name="Picture 2" descr="https://sp.yimg.com/ib/th?id=HN.608043378102174038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645024"/>
            <a:ext cx="3539888" cy="280831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傳統行銷與網路行銷的差異</a:t>
            </a:r>
            <a:r>
              <a:rPr lang="en-US" altLang="zh-TW" dirty="0" smtClean="0"/>
              <a:t>——</a:t>
            </a:r>
            <a:br>
              <a:rPr lang="en-US" altLang="zh-TW" dirty="0" smtClean="0"/>
            </a:br>
            <a:r>
              <a:rPr lang="zh-TW" altLang="en-US" dirty="0" smtClean="0"/>
              <a:t>以行銷實務觀點</a:t>
            </a:r>
            <a:endParaRPr lang="zh-TW" altLang="en-US" dirty="0"/>
          </a:p>
        </p:txBody>
      </p:sp>
      <p:pic>
        <p:nvPicPr>
          <p:cNvPr id="1843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3064" y="1143000"/>
            <a:ext cx="804042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36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網路行銷的策略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851920" y="6206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傳統行銷與網路行銷的差異</a:t>
            </a:r>
            <a:r>
              <a:rPr lang="en-US" altLang="zh-TW" dirty="0" smtClean="0"/>
              <a:t>——</a:t>
            </a:r>
            <a:br>
              <a:rPr lang="en-US" altLang="zh-TW" dirty="0" smtClean="0"/>
            </a:br>
            <a:r>
              <a:rPr lang="zh-TW" altLang="en-US" dirty="0" smtClean="0"/>
              <a:t>以行銷實務觀點</a:t>
            </a:r>
            <a:endParaRPr lang="zh-TW" altLang="en-US" dirty="0"/>
          </a:p>
        </p:txBody>
      </p:sp>
      <p:pic>
        <p:nvPicPr>
          <p:cNvPr id="1832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750" y="1844824"/>
            <a:ext cx="8147050" cy="461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37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網路行銷的策略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052736"/>
            <a:ext cx="8147050" cy="83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文字方塊 11"/>
          <p:cNvSpPr txBox="1"/>
          <p:nvPr/>
        </p:nvSpPr>
        <p:spPr>
          <a:xfrm>
            <a:off x="3851920" y="6206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傳統行銷與網路行銷的差異</a:t>
            </a:r>
            <a:r>
              <a:rPr lang="en-US" altLang="zh-TW" dirty="0" smtClean="0"/>
              <a:t>——</a:t>
            </a:r>
            <a:br>
              <a:rPr lang="en-US" altLang="zh-TW" dirty="0" smtClean="0"/>
            </a:br>
            <a:r>
              <a:rPr lang="zh-TW" altLang="en-US" dirty="0" smtClean="0"/>
              <a:t>以行銷實務觀點</a:t>
            </a:r>
            <a:endParaRPr lang="zh-TW" altLang="en-US" dirty="0"/>
          </a:p>
        </p:txBody>
      </p:sp>
      <p:pic>
        <p:nvPicPr>
          <p:cNvPr id="1822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420888"/>
            <a:ext cx="8147050" cy="202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38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網路行銷的策略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628800"/>
            <a:ext cx="8147050" cy="83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文字方塊 11"/>
          <p:cNvSpPr txBox="1"/>
          <p:nvPr/>
        </p:nvSpPr>
        <p:spPr>
          <a:xfrm>
            <a:off x="3851920" y="62068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(3/3)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三星電子的活動</a:t>
            </a:r>
            <a:endParaRPr lang="en-US" altLang="zh-TW" b="1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r>
              <a:rPr lang="zh-TW" altLang="en-US" dirty="0" smtClean="0"/>
              <a:t>三星電子在 </a:t>
            </a:r>
            <a:r>
              <a:rPr lang="en-US" altLang="zh-TW" dirty="0" smtClean="0"/>
              <a:t>2014 </a:t>
            </a:r>
            <a:r>
              <a:rPr lang="zh-TW" altLang="en-US" dirty="0" smtClean="0"/>
              <a:t>年推出了於活動期間內購買指定機種，就可抽喬治傑生 </a:t>
            </a:r>
            <a:r>
              <a:rPr lang="en-US" altLang="zh-TW" dirty="0" smtClean="0"/>
              <a:t>(GEORG JENSEN FUSION)</a:t>
            </a:r>
            <a:r>
              <a:rPr lang="zh-TW" altLang="en-US" dirty="0" smtClean="0"/>
              <a:t>，同時到指定的三星智慧館，可以和星女郎合照，一起體驗最新智慧型手機，藉此吸引消費者上門。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39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網路行銷的策略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  <p:pic>
        <p:nvPicPr>
          <p:cNvPr id="181251" name="Picture 3" descr="活動公告]Samsung GALAXY S5 X GEORG JENSEN GOLD 貼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340768"/>
            <a:ext cx="3558040" cy="20162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網路行銷與我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pic>
        <p:nvPicPr>
          <p:cNvPr id="7" name="內容版面配置區 6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3545" t="6647" r="14580" b="4642"/>
          <a:stretch/>
        </p:blipFill>
        <p:spPr bwMode="auto">
          <a:xfrm>
            <a:off x="1205314" y="1124744"/>
            <a:ext cx="6555820" cy="5022304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4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矩形 7"/>
          <p:cNvSpPr/>
          <p:nvPr/>
        </p:nvSpPr>
        <p:spPr>
          <a:xfrm>
            <a:off x="1845261" y="6165304"/>
            <a:ext cx="4886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圖 </a:t>
            </a:r>
            <a:r>
              <a:rPr lang="en-US" altLang="zh-TW" dirty="0" smtClean="0"/>
              <a:t>5-1</a:t>
            </a:r>
            <a:r>
              <a:rPr lang="zh-TW" altLang="en-US" dirty="0" smtClean="0"/>
              <a:t>　</a:t>
            </a:r>
            <a:r>
              <a:rPr lang="en-US" altLang="zh-TW" dirty="0" smtClean="0"/>
              <a:t>ASAP </a:t>
            </a:r>
            <a:r>
              <a:rPr lang="zh-TW" altLang="en-US" dirty="0" smtClean="0"/>
              <a:t>首頁 </a:t>
            </a:r>
            <a:r>
              <a:rPr lang="en-US" altLang="zh-TW" dirty="0" smtClean="0"/>
              <a:t>(</a:t>
            </a:r>
            <a:r>
              <a:rPr lang="en-US" altLang="zh-TW" dirty="0" smtClean="0">
                <a:hlinkClick r:id="rId3"/>
              </a:rPr>
              <a:t>http://www.asap.com.tw/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網路行銷的策略規劃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一</a:t>
            </a:r>
            <a:r>
              <a:rPr lang="en-US" altLang="zh-TW" b="1" dirty="0" smtClean="0">
                <a:solidFill>
                  <a:srgbClr val="C00000"/>
                </a:solidFill>
              </a:rPr>
              <a:t>) </a:t>
            </a:r>
            <a:r>
              <a:rPr lang="zh-TW" altLang="en-US" b="1" dirty="0" smtClean="0">
                <a:solidFill>
                  <a:srgbClr val="C00000"/>
                </a:solidFill>
              </a:rPr>
              <a:t>策略選擇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40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網路行銷的策略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5276" y="1143000"/>
            <a:ext cx="621599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5004048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(1/5)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網路行銷的策略規劃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二</a:t>
            </a:r>
            <a:r>
              <a:rPr lang="en-US" altLang="zh-TW" b="1" dirty="0" smtClean="0">
                <a:solidFill>
                  <a:srgbClr val="C00000"/>
                </a:solidFill>
              </a:rPr>
              <a:t>) </a:t>
            </a:r>
            <a:r>
              <a:rPr lang="zh-TW" altLang="en-US" b="1" dirty="0" smtClean="0">
                <a:solidFill>
                  <a:srgbClr val="C00000"/>
                </a:solidFill>
              </a:rPr>
              <a:t>策略執行</a:t>
            </a:r>
            <a:endParaRPr lang="en-US" altLang="zh-TW" b="1" dirty="0" smtClean="0">
              <a:solidFill>
                <a:srgbClr val="C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41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網路行銷的策略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988840"/>
            <a:ext cx="8147050" cy="325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字方塊 10"/>
          <p:cNvSpPr txBox="1"/>
          <p:nvPr/>
        </p:nvSpPr>
        <p:spPr>
          <a:xfrm>
            <a:off x="5004048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(2/5)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網路行銷的策略規劃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二</a:t>
            </a:r>
            <a:r>
              <a:rPr lang="en-US" altLang="zh-TW" b="1" dirty="0" smtClean="0">
                <a:solidFill>
                  <a:srgbClr val="C00000"/>
                </a:solidFill>
              </a:rPr>
              <a:t>) </a:t>
            </a:r>
            <a:r>
              <a:rPr lang="zh-TW" altLang="en-US" b="1" dirty="0" smtClean="0">
                <a:solidFill>
                  <a:srgbClr val="C00000"/>
                </a:solidFill>
              </a:rPr>
              <a:t>策略執行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zh-TW" altLang="en-US" dirty="0" smtClean="0"/>
              <a:t>電子商務光譜 </a:t>
            </a:r>
            <a:r>
              <a:rPr lang="en-US" altLang="zh-TW" dirty="0" smtClean="0"/>
              <a:t>(EC Spectrum)</a:t>
            </a:r>
          </a:p>
          <a:p>
            <a:pPr marL="914400" lvl="1" indent="-457200">
              <a:buAutoNum type="arabicPeriod"/>
            </a:pPr>
            <a:r>
              <a:rPr lang="zh-TW" altLang="en-US" b="1" dirty="0" smtClean="0"/>
              <a:t>現有營運模式：</a:t>
            </a:r>
            <a:r>
              <a:rPr lang="zh-TW" altLang="en-US" dirty="0" smtClean="0"/>
              <a:t>在此營運模式下，並不切入網路的運作</a:t>
            </a:r>
            <a:endParaRPr lang="en-US" altLang="zh-TW" dirty="0" smtClean="0"/>
          </a:p>
          <a:p>
            <a:pPr marL="914400" lvl="1" indent="-457200">
              <a:buAutoNum type="arabicPeriod"/>
            </a:pPr>
            <a:r>
              <a:rPr lang="zh-TW" altLang="en-US" b="1" dirty="0" smtClean="0"/>
              <a:t>修改營運模式：</a:t>
            </a:r>
            <a:r>
              <a:rPr lang="zh-TW" altLang="en-US" dirty="0" smtClean="0"/>
              <a:t>此模式下的企業架設網站，是用來提供宣傳、商務等通路，其仍保有原有的經營方法</a:t>
            </a:r>
            <a:endParaRPr lang="en-US" altLang="zh-TW" dirty="0" smtClean="0"/>
          </a:p>
          <a:p>
            <a:pPr marL="914400" lvl="1" indent="-457200">
              <a:buAutoNum type="arabicPeriod"/>
            </a:pPr>
            <a:r>
              <a:rPr lang="zh-TW" altLang="en-US" b="1" dirty="0" smtClean="0"/>
              <a:t>創新營運模式：</a:t>
            </a:r>
            <a:r>
              <a:rPr lang="zh-TW" altLang="en-US" dirty="0" smtClean="0"/>
              <a:t>這類型的網路行銷是將網路視為新的產業 </a:t>
            </a:r>
            <a:r>
              <a:rPr lang="en-US" altLang="zh-TW" dirty="0" smtClean="0"/>
              <a:t>(</a:t>
            </a:r>
            <a:r>
              <a:rPr lang="zh-TW" altLang="en-US" dirty="0" smtClean="0"/>
              <a:t>以前沒有的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，在營運的作法上是屬於策略性創新 </a:t>
            </a:r>
            <a:r>
              <a:rPr lang="en-US" altLang="zh-TW" dirty="0" smtClean="0"/>
              <a:t>(Strategic Innovation)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42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網路行銷的策略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5004048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(3/5)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網路行銷的策略規劃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三</a:t>
            </a:r>
            <a:r>
              <a:rPr lang="en-US" altLang="zh-TW" b="1" dirty="0" smtClean="0">
                <a:solidFill>
                  <a:srgbClr val="C00000"/>
                </a:solidFill>
              </a:rPr>
              <a:t>) </a:t>
            </a:r>
            <a:r>
              <a:rPr lang="zh-TW" altLang="en-US" b="1" dirty="0" smtClean="0">
                <a:solidFill>
                  <a:srgbClr val="C00000"/>
                </a:solidFill>
              </a:rPr>
              <a:t>策略評估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43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網路行銷的策略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844824"/>
            <a:ext cx="8147050" cy="450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文字方塊 12"/>
          <p:cNvSpPr txBox="1"/>
          <p:nvPr/>
        </p:nvSpPr>
        <p:spPr>
          <a:xfrm>
            <a:off x="5004048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(4/5)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網路行銷的策略規劃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9999FF"/>
              </a:buClr>
              <a:buNone/>
            </a:pPr>
            <a:r>
              <a:rPr lang="en-US" altLang="zh-TW" b="1" dirty="0" smtClean="0">
                <a:solidFill>
                  <a:srgbClr val="C00000"/>
                </a:solidFill>
              </a:rPr>
              <a:t>(</a:t>
            </a:r>
            <a:r>
              <a:rPr lang="zh-TW" altLang="en-US" b="1" dirty="0" smtClean="0">
                <a:solidFill>
                  <a:srgbClr val="C00000"/>
                </a:solidFill>
              </a:rPr>
              <a:t>三</a:t>
            </a:r>
            <a:r>
              <a:rPr lang="en-US" altLang="zh-TW" b="1" dirty="0" smtClean="0">
                <a:solidFill>
                  <a:srgbClr val="C00000"/>
                </a:solidFill>
              </a:rPr>
              <a:t>) </a:t>
            </a:r>
            <a:r>
              <a:rPr lang="zh-TW" altLang="en-US" b="1" dirty="0" smtClean="0">
                <a:solidFill>
                  <a:srgbClr val="C00000"/>
                </a:solidFill>
              </a:rPr>
              <a:t>策略評估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4" name="投影片編號版面配置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44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網路行銷的策略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1484784"/>
            <a:ext cx="6370959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文字方塊 12"/>
          <p:cNvSpPr txBox="1"/>
          <p:nvPr/>
        </p:nvSpPr>
        <p:spPr>
          <a:xfrm>
            <a:off x="5004048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(5/5)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err="1" smtClean="0"/>
              <a:t>Qbon</a:t>
            </a:r>
            <a:r>
              <a:rPr lang="en-US" altLang="zh-TW" b="1" dirty="0" smtClean="0"/>
              <a:t> </a:t>
            </a:r>
            <a:r>
              <a:rPr lang="zh-TW" altLang="en-US" b="1" dirty="0" smtClean="0"/>
              <a:t>的服務</a:t>
            </a:r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pPr lvl="1"/>
            <a:r>
              <a:rPr lang="zh-TW" altLang="en-US" dirty="0" smtClean="0"/>
              <a:t>由時間軸科技成立的</a:t>
            </a:r>
            <a:r>
              <a:rPr lang="en-US" altLang="zh-TW" dirty="0" err="1" smtClean="0"/>
              <a:t>Qbon</a:t>
            </a:r>
            <a:r>
              <a:rPr lang="en-US" altLang="zh-TW" dirty="0" smtClean="0"/>
              <a:t> </a:t>
            </a:r>
            <a:r>
              <a:rPr lang="zh-TW" altLang="en-US" dirty="0" smtClean="0"/>
              <a:t>優惠平台，基於 </a:t>
            </a:r>
            <a:r>
              <a:rPr lang="en-US" altLang="zh-TW" dirty="0" smtClean="0"/>
              <a:t>O2O (Online to Offline) </a:t>
            </a:r>
            <a:r>
              <a:rPr lang="zh-TW" altLang="en-US" dirty="0" smtClean="0"/>
              <a:t>的概念，提供使用者各個店家的優惠訊息，到 </a:t>
            </a:r>
            <a:r>
              <a:rPr lang="en-US" altLang="zh-TW" dirty="0" smtClean="0"/>
              <a:t>2014 </a:t>
            </a:r>
            <a:r>
              <a:rPr lang="zh-TW" altLang="en-US" dirty="0" smtClean="0"/>
              <a:t>年 </a:t>
            </a:r>
            <a:r>
              <a:rPr lang="en-US" altLang="zh-TW" dirty="0" smtClean="0"/>
              <a:t>5 </a:t>
            </a:r>
            <a:r>
              <a:rPr lang="zh-TW" altLang="en-US" dirty="0" smtClean="0"/>
              <a:t>月為止，已經累計超過 </a:t>
            </a:r>
            <a:r>
              <a:rPr lang="en-US" altLang="zh-TW" dirty="0" smtClean="0"/>
              <a:t>300</a:t>
            </a:r>
            <a:r>
              <a:rPr lang="zh-TW" altLang="en-US" dirty="0" smtClean="0"/>
              <a:t>項的優惠。當使用者經過特定店鋪時，</a:t>
            </a:r>
            <a:r>
              <a:rPr lang="en-US" altLang="zh-TW" dirty="0" err="1" smtClean="0"/>
              <a:t>Qbon</a:t>
            </a:r>
            <a:r>
              <a:rPr lang="en-US" altLang="zh-TW" dirty="0" smtClean="0"/>
              <a:t> </a:t>
            </a:r>
            <a:r>
              <a:rPr lang="zh-TW" altLang="en-US" dirty="0" smtClean="0"/>
              <a:t>就會自動跳出優惠訊息，透過網路與科技的協助，在最適合的時間、提供最適當的服務給適合的人，落實提供適地服務的理想。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45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網路行銷的策略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  <p:pic>
        <p:nvPicPr>
          <p:cNvPr id="116740" name="Picture 4" descr="Qbon優惠牆也將推出更豐富的食衣住行育樂各類優惠票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68760"/>
            <a:ext cx="2857500" cy="18764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社群行銷的工具</a:t>
            </a:r>
            <a:endParaRPr lang="zh-TW" altLang="en-US" dirty="0"/>
          </a:p>
        </p:txBody>
      </p:sp>
      <p:pic>
        <p:nvPicPr>
          <p:cNvPr id="177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1124744"/>
            <a:ext cx="8147050" cy="471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46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社群行銷的規劃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056861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(1/2)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社群行銷的工具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對於消費者來說，網路社群可連結朋友之間的資訊，當有問題時就可彼此分享；對於企業而言，網路社群能帶來協助企業更了解消費者的需求、產品與服務的個人化能力等利益。</a:t>
            </a:r>
            <a:endParaRPr lang="en-US" altLang="zh-TW" dirty="0" smtClean="0"/>
          </a:p>
          <a:p>
            <a:r>
              <a:rPr lang="zh-TW" altLang="en-US" dirty="0" smtClean="0"/>
              <a:t>進入網路社群的經營，需要注意以下 </a:t>
            </a:r>
            <a:r>
              <a:rPr lang="en-US" altLang="zh-TW" b="1" dirty="0" smtClean="0">
                <a:solidFill>
                  <a:srgbClr val="C00000"/>
                </a:solidFill>
              </a:rPr>
              <a:t>8C</a:t>
            </a:r>
            <a:r>
              <a:rPr lang="zh-TW" altLang="en-US" dirty="0" smtClean="0"/>
              <a:t>，包括基模 </a:t>
            </a:r>
            <a:r>
              <a:rPr lang="en-US" altLang="zh-TW" dirty="0" smtClean="0"/>
              <a:t>(Context)</a:t>
            </a:r>
            <a:r>
              <a:rPr lang="zh-TW" altLang="en-US" dirty="0" smtClean="0"/>
              <a:t>、內容 </a:t>
            </a:r>
            <a:r>
              <a:rPr lang="en-US" altLang="zh-TW" dirty="0" smtClean="0"/>
              <a:t>(Content)</a:t>
            </a:r>
            <a:r>
              <a:rPr lang="zh-TW" altLang="en-US" dirty="0" smtClean="0"/>
              <a:t>、社群 </a:t>
            </a:r>
            <a:r>
              <a:rPr lang="en-US" altLang="zh-TW" dirty="0" smtClean="0"/>
              <a:t>(Community)</a:t>
            </a:r>
            <a:r>
              <a:rPr lang="zh-TW" altLang="en-US" dirty="0" smtClean="0"/>
              <a:t>、客製化</a:t>
            </a:r>
            <a:r>
              <a:rPr lang="en-US" altLang="zh-TW" dirty="0" smtClean="0"/>
              <a:t>(Customize)</a:t>
            </a:r>
            <a:r>
              <a:rPr lang="zh-TW" altLang="en-US" dirty="0" smtClean="0"/>
              <a:t>、連結 </a:t>
            </a:r>
            <a:r>
              <a:rPr lang="en-US" altLang="zh-TW" dirty="0" smtClean="0"/>
              <a:t>(Connection)</a:t>
            </a:r>
            <a:r>
              <a:rPr lang="zh-TW" altLang="en-US" dirty="0" smtClean="0"/>
              <a:t>、協調 </a:t>
            </a:r>
            <a:r>
              <a:rPr lang="en-US" altLang="zh-TW" dirty="0" smtClean="0"/>
              <a:t>(Coordination)</a:t>
            </a:r>
            <a:r>
              <a:rPr lang="zh-TW" altLang="en-US" dirty="0" smtClean="0"/>
              <a:t>、商務 </a:t>
            </a:r>
            <a:r>
              <a:rPr lang="en-US" altLang="zh-TW" dirty="0" smtClean="0"/>
              <a:t>(Commerce) </a:t>
            </a:r>
            <a:r>
              <a:rPr lang="zh-TW" altLang="en-US" dirty="0" smtClean="0"/>
              <a:t>和溝通 </a:t>
            </a:r>
            <a:r>
              <a:rPr lang="en-US" altLang="zh-TW" dirty="0" smtClean="0"/>
              <a:t>(Communication)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47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社群行銷的規劃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056861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(2/2)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8C</a:t>
            </a:r>
            <a:endParaRPr lang="zh-TW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</p:nvPr>
        </p:nvGraphicFramePr>
        <p:xfrm>
          <a:off x="539750" y="1143000"/>
          <a:ext cx="8147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48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1619672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8C</a:t>
            </a:r>
            <a:endParaRPr lang="zh-TW" altLang="en-US" dirty="0"/>
          </a:p>
        </p:txBody>
      </p:sp>
      <p:graphicFrame>
        <p:nvGraphicFramePr>
          <p:cNvPr id="15" name="內容版面配置區 14"/>
          <p:cNvGraphicFramePr>
            <a:graphicFrameLocks noGrp="1"/>
          </p:cNvGraphicFramePr>
          <p:nvPr>
            <p:ph idx="1"/>
          </p:nvPr>
        </p:nvGraphicFramePr>
        <p:xfrm>
          <a:off x="539750" y="1143000"/>
          <a:ext cx="8147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49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社群行銷的規劃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619672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課前討論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ASAP </a:t>
            </a:r>
            <a:r>
              <a:rPr lang="zh-TW" altLang="en-US" dirty="0" smtClean="0"/>
              <a:t>靠著自有車隊，得以提供 </a:t>
            </a:r>
            <a:r>
              <a:rPr lang="en-US" altLang="zh-TW" dirty="0" smtClean="0"/>
              <a:t>6 </a:t>
            </a:r>
            <a:r>
              <a:rPr lang="zh-TW" altLang="en-US" dirty="0" smtClean="0"/>
              <a:t>小時到貨的服務，讓網路消費者可以在最短的時間內取得貨品，同時塑造出自己獨特的營運模式。根據上述案例，請讀者思考下列兩個問題：</a:t>
            </a:r>
          </a:p>
          <a:p>
            <a:pPr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網路對於傳統行銷造成哪些影響？</a:t>
            </a:r>
          </a:p>
          <a:p>
            <a:pPr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傳統、網路與社群行銷在策略上有哪些差異？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5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8C</a:t>
            </a:r>
            <a:endParaRPr lang="zh-TW" altLang="en-US" dirty="0"/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</p:nvPr>
        </p:nvGraphicFramePr>
        <p:xfrm>
          <a:off x="539750" y="1143000"/>
          <a:ext cx="8147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50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社群行銷的規劃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619672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(3/3)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社群行銷與我</a:t>
            </a:r>
            <a:endParaRPr lang="en-US" altLang="zh-TW" b="1" dirty="0" smtClean="0"/>
          </a:p>
          <a:p>
            <a:endParaRPr lang="en-US" altLang="zh-TW" dirty="0" smtClean="0"/>
          </a:p>
          <a:p>
            <a:pPr lvl="1"/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現在已經成為網路使用者所不可或缺的網站，無時無刻都要上網關心每個朋友的現況、最新動態等，而自己發生的事情，也要透過照片與文字來跟朋友分享，造成使用者越來越「黏」在</a:t>
            </a:r>
            <a:r>
              <a:rPr lang="en-US" altLang="zh-TW" dirty="0" err="1" smtClean="0"/>
              <a:t>facebook</a:t>
            </a:r>
            <a:r>
              <a:rPr lang="en-US" altLang="zh-TW" dirty="0" smtClean="0"/>
              <a:t> </a:t>
            </a:r>
            <a:r>
              <a:rPr lang="zh-TW" altLang="en-US" dirty="0" smtClean="0"/>
              <a:t>上，使其成為近年來最熱門的網站。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C00000"/>
                </a:solidFill>
              </a:rPr>
              <a:t>想一想：</a:t>
            </a:r>
            <a:r>
              <a:rPr lang="zh-TW" altLang="en-US" dirty="0" smtClean="0"/>
              <a:t>你能不能一天不用 </a:t>
            </a:r>
            <a:r>
              <a:rPr lang="en-US" altLang="zh-TW" dirty="0" err="1" smtClean="0"/>
              <a:t>facebook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51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社群行銷的規劃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  <p:pic>
        <p:nvPicPr>
          <p:cNvPr id="187394" name="Picture 2" descr="https://sp.yimg.com/ib/th?id=HN.607995557925422512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869160"/>
            <a:ext cx="28575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社群行銷的作法</a:t>
            </a:r>
            <a:endParaRPr lang="zh-TW" altLang="en-US" dirty="0"/>
          </a:p>
        </p:txBody>
      </p:sp>
      <p:graphicFrame>
        <p:nvGraphicFramePr>
          <p:cNvPr id="15" name="內容版面配置區 14"/>
          <p:cNvGraphicFramePr>
            <a:graphicFrameLocks noGrp="1"/>
          </p:cNvGraphicFramePr>
          <p:nvPr>
            <p:ph idx="1"/>
          </p:nvPr>
        </p:nvGraphicFramePr>
        <p:xfrm>
          <a:off x="539750" y="1143000"/>
          <a:ext cx="8147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7" name="投影片編號版面配置區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52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社群行銷的規劃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056861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社群行銷的作法</a:t>
            </a:r>
            <a:endParaRPr lang="zh-TW" altLang="en-US" dirty="0"/>
          </a:p>
        </p:txBody>
      </p:sp>
      <p:graphicFrame>
        <p:nvGraphicFramePr>
          <p:cNvPr id="15" name="內容版面配置區 14"/>
          <p:cNvGraphicFramePr>
            <a:graphicFrameLocks noGrp="1"/>
          </p:cNvGraphicFramePr>
          <p:nvPr>
            <p:ph idx="1"/>
          </p:nvPr>
        </p:nvGraphicFramePr>
        <p:xfrm>
          <a:off x="539552" y="1143000"/>
          <a:ext cx="8147248" cy="4230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53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社群行銷的規劃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056861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(2/3)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社群行銷的作法</a:t>
            </a:r>
            <a:endParaRPr lang="zh-TW" altLang="en-US" dirty="0"/>
          </a:p>
        </p:txBody>
      </p:sp>
      <p:graphicFrame>
        <p:nvGraphicFramePr>
          <p:cNvPr id="15" name="內容版面配置區 14"/>
          <p:cNvGraphicFramePr>
            <a:graphicFrameLocks noGrp="1"/>
          </p:cNvGraphicFramePr>
          <p:nvPr>
            <p:ph idx="1"/>
          </p:nvPr>
        </p:nvGraphicFramePr>
        <p:xfrm>
          <a:off x="539552" y="1143000"/>
          <a:ext cx="8147248" cy="2502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54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ea typeface="標楷體" pitchFamily="65" charset="-120"/>
              </a:rPr>
              <a:t>社群行銷的規劃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行銷策略的制定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056861" y="40466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(3/3)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網路行銷案例探討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米粉的威力</a:t>
            </a:r>
            <a:endParaRPr lang="en-US" altLang="zh-TW" b="1" dirty="0" smtClean="0"/>
          </a:p>
          <a:p>
            <a:endParaRPr lang="en-US" altLang="zh-TW" dirty="0" smtClean="0"/>
          </a:p>
          <a:p>
            <a:pPr lvl="1"/>
            <a:r>
              <a:rPr lang="zh-TW" altLang="en-US" dirty="0" smtClean="0"/>
              <a:t>思考時間：社群行銷有哪些作法？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55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pic>
        <p:nvPicPr>
          <p:cNvPr id="183302" name="Picture 6" descr="https://sp.yimg.com/ib/th?id=HN.608055197839851720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212976"/>
            <a:ext cx="2343150" cy="2857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WordArt 3"/>
          <p:cNvSpPr>
            <a:spLocks noChangeArrowheads="1" noChangeShapeType="1" noTextEdit="1"/>
          </p:cNvSpPr>
          <p:nvPr/>
        </p:nvSpPr>
        <p:spPr bwMode="gray">
          <a:xfrm>
            <a:off x="1995488" y="2133600"/>
            <a:ext cx="5472112" cy="9350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5400" b="1" kern="10" dirty="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zh-TW" altLang="en-US" sz="5400" b="1" kern="10" dirty="0">
              <a:ln w="28575">
                <a:solidFill>
                  <a:schemeClr val="accent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行銷策略過程</a:t>
            </a:r>
            <a:endParaRPr lang="zh-TW" altLang="en-US" dirty="0"/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</p:nvPr>
        </p:nvGraphicFramePr>
        <p:xfrm>
          <a:off x="539750" y="1143000"/>
          <a:ext cx="814705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6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願景</a:t>
            </a:r>
            <a:endParaRPr lang="zh-TW" altLang="en-US" dirty="0"/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539552" y="1844824"/>
            <a:ext cx="8147248" cy="4555976"/>
          </a:xfrm>
        </p:spPr>
        <p:txBody>
          <a:bodyPr/>
          <a:lstStyle/>
          <a:p>
            <a:r>
              <a:rPr lang="zh-TW" altLang="en-US" dirty="0" smtClean="0"/>
              <a:t>願景是指未來發展的方向與想要到達的境界</a:t>
            </a:r>
            <a:endParaRPr lang="en-US" altLang="zh-TW" dirty="0" smtClean="0"/>
          </a:p>
          <a:p>
            <a:r>
              <a:rPr lang="zh-TW" altLang="en-US" dirty="0" smtClean="0"/>
              <a:t>核心理念泛指核心價值與核心志向：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核心價值指組織奉行長久的信念；</a:t>
            </a:r>
            <a:endParaRPr lang="en-US" altLang="zh-TW" dirty="0" smtClean="0"/>
          </a:p>
          <a:p>
            <a:pPr lvl="1"/>
            <a:r>
              <a:rPr lang="zh-TW" altLang="en-US" b="1" dirty="0" smtClean="0">
                <a:solidFill>
                  <a:srgbClr val="C00000"/>
                </a:solidFill>
              </a:rPr>
              <a:t>核心志向 </a:t>
            </a:r>
            <a:r>
              <a:rPr lang="en-US" altLang="zh-TW" b="1" dirty="0" smtClean="0">
                <a:solidFill>
                  <a:srgbClr val="C00000"/>
                </a:solidFill>
              </a:rPr>
              <a:t>(Core Purpose) </a:t>
            </a:r>
            <a:r>
              <a:rPr lang="zh-TW" altLang="en-US" dirty="0" smtClean="0"/>
              <a:t>則為組織存在的理由</a:t>
            </a:r>
            <a:endParaRPr lang="en-US" altLang="zh-TW" dirty="0" smtClean="0"/>
          </a:p>
          <a:p>
            <a:r>
              <a:rPr lang="zh-TW" altLang="en-US" dirty="0" smtClean="0"/>
              <a:t>未來景象則包括盼望未來與鮮活描述：</a:t>
            </a:r>
            <a:endParaRPr lang="en-US" altLang="zh-TW" dirty="0" smtClean="0"/>
          </a:p>
          <a:p>
            <a:pPr lvl="1"/>
            <a:r>
              <a:rPr lang="zh-TW" altLang="en-US" b="1" dirty="0" smtClean="0">
                <a:solidFill>
                  <a:srgbClr val="C00000"/>
                </a:solidFill>
              </a:rPr>
              <a:t>盼望未來 </a:t>
            </a:r>
            <a:r>
              <a:rPr lang="en-US" altLang="zh-TW" b="1" dirty="0" smtClean="0">
                <a:solidFill>
                  <a:srgbClr val="C00000"/>
                </a:solidFill>
              </a:rPr>
              <a:t>(Envisioned Future) </a:t>
            </a:r>
            <a:r>
              <a:rPr lang="zh-TW" altLang="en-US" dirty="0" smtClean="0"/>
              <a:t>是清楚描繪出的目標；</a:t>
            </a:r>
            <a:endParaRPr lang="en-US" altLang="zh-TW" dirty="0" smtClean="0"/>
          </a:p>
          <a:p>
            <a:pPr lvl="1"/>
            <a:r>
              <a:rPr lang="zh-TW" altLang="en-US" b="1" dirty="0" smtClean="0">
                <a:solidFill>
                  <a:srgbClr val="C00000"/>
                </a:solidFill>
              </a:rPr>
              <a:t>鮮活描述 </a:t>
            </a:r>
            <a:r>
              <a:rPr lang="en-US" altLang="zh-TW" b="1" dirty="0" smtClean="0">
                <a:solidFill>
                  <a:srgbClr val="C00000"/>
                </a:solidFill>
              </a:rPr>
              <a:t>(Vivid Descriptions)</a:t>
            </a:r>
            <a:r>
              <a:rPr lang="en-US" altLang="zh-TW" dirty="0" smtClean="0"/>
              <a:t> </a:t>
            </a:r>
            <a:r>
              <a:rPr lang="zh-TW" altLang="en-US" dirty="0" smtClean="0"/>
              <a:t>則具有激勵人心的效果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7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540800" y="1059562"/>
            <a:ext cx="1720429" cy="688171"/>
          </a:xfrm>
          <a:custGeom>
            <a:avLst/>
            <a:gdLst>
              <a:gd name="connsiteX0" fmla="*/ 0 w 1720429"/>
              <a:gd name="connsiteY0" fmla="*/ 0 h 688171"/>
              <a:gd name="connsiteX1" fmla="*/ 1376344 w 1720429"/>
              <a:gd name="connsiteY1" fmla="*/ 0 h 688171"/>
              <a:gd name="connsiteX2" fmla="*/ 1720429 w 1720429"/>
              <a:gd name="connsiteY2" fmla="*/ 344086 h 688171"/>
              <a:gd name="connsiteX3" fmla="*/ 1376344 w 1720429"/>
              <a:gd name="connsiteY3" fmla="*/ 688171 h 688171"/>
              <a:gd name="connsiteX4" fmla="*/ 0 w 1720429"/>
              <a:gd name="connsiteY4" fmla="*/ 688171 h 688171"/>
              <a:gd name="connsiteX5" fmla="*/ 0 w 1720429"/>
              <a:gd name="connsiteY5" fmla="*/ 0 h 68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0429" h="688171">
                <a:moveTo>
                  <a:pt x="0" y="0"/>
                </a:moveTo>
                <a:lnTo>
                  <a:pt x="1376344" y="0"/>
                </a:lnTo>
                <a:lnTo>
                  <a:pt x="1720429" y="344086"/>
                </a:lnTo>
                <a:lnTo>
                  <a:pt x="1376344" y="688171"/>
                </a:lnTo>
                <a:lnTo>
                  <a:pt x="0" y="688171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42672" rIns="193379" bIns="4267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600" b="1" kern="1200" baseline="0" dirty="0" smtClean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rPr>
              <a:t>願景</a:t>
            </a:r>
            <a:endParaRPr lang="zh-TW" altLang="en-US" sz="1600" b="1" kern="1200" baseline="0" dirty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endParaRPr>
          </a:p>
        </p:txBody>
      </p:sp>
      <p:sp>
        <p:nvSpPr>
          <p:cNvPr id="19" name="手繪多邊形 18"/>
          <p:cNvSpPr/>
          <p:nvPr/>
        </p:nvSpPr>
        <p:spPr>
          <a:xfrm>
            <a:off x="1917144" y="1059562"/>
            <a:ext cx="1720429" cy="688171"/>
          </a:xfrm>
          <a:custGeom>
            <a:avLst/>
            <a:gdLst>
              <a:gd name="connsiteX0" fmla="*/ 0 w 1720429"/>
              <a:gd name="connsiteY0" fmla="*/ 0 h 688171"/>
              <a:gd name="connsiteX1" fmla="*/ 1376344 w 1720429"/>
              <a:gd name="connsiteY1" fmla="*/ 0 h 688171"/>
              <a:gd name="connsiteX2" fmla="*/ 1720429 w 1720429"/>
              <a:gd name="connsiteY2" fmla="*/ 344086 h 688171"/>
              <a:gd name="connsiteX3" fmla="*/ 1376344 w 1720429"/>
              <a:gd name="connsiteY3" fmla="*/ 688171 h 688171"/>
              <a:gd name="connsiteX4" fmla="*/ 0 w 1720429"/>
              <a:gd name="connsiteY4" fmla="*/ 688171 h 688171"/>
              <a:gd name="connsiteX5" fmla="*/ 344086 w 1720429"/>
              <a:gd name="connsiteY5" fmla="*/ 344086 h 688171"/>
              <a:gd name="connsiteX6" fmla="*/ 0 w 1720429"/>
              <a:gd name="connsiteY6" fmla="*/ 0 h 68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429" h="688171">
                <a:moveTo>
                  <a:pt x="0" y="0"/>
                </a:moveTo>
                <a:lnTo>
                  <a:pt x="1376344" y="0"/>
                </a:lnTo>
                <a:lnTo>
                  <a:pt x="1720429" y="344086"/>
                </a:lnTo>
                <a:lnTo>
                  <a:pt x="1376344" y="688171"/>
                </a:lnTo>
                <a:lnTo>
                  <a:pt x="0" y="688171"/>
                </a:lnTo>
                <a:lnTo>
                  <a:pt x="344086" y="34408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8094" tIns="42672" rIns="365421" bIns="4267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600" b="1" kern="1200" baseline="0" dirty="0" smtClean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rPr>
              <a:t>目標</a:t>
            </a:r>
            <a:endParaRPr lang="zh-TW" altLang="en-US" sz="1600" b="1" kern="1200" baseline="0" dirty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endParaRPr>
          </a:p>
        </p:txBody>
      </p:sp>
      <p:sp>
        <p:nvSpPr>
          <p:cNvPr id="20" name="手繪多邊形 19"/>
          <p:cNvSpPr/>
          <p:nvPr/>
        </p:nvSpPr>
        <p:spPr>
          <a:xfrm>
            <a:off x="3293488" y="1059562"/>
            <a:ext cx="1720429" cy="688171"/>
          </a:xfrm>
          <a:custGeom>
            <a:avLst/>
            <a:gdLst>
              <a:gd name="connsiteX0" fmla="*/ 0 w 1720429"/>
              <a:gd name="connsiteY0" fmla="*/ 0 h 688171"/>
              <a:gd name="connsiteX1" fmla="*/ 1376344 w 1720429"/>
              <a:gd name="connsiteY1" fmla="*/ 0 h 688171"/>
              <a:gd name="connsiteX2" fmla="*/ 1720429 w 1720429"/>
              <a:gd name="connsiteY2" fmla="*/ 344086 h 688171"/>
              <a:gd name="connsiteX3" fmla="*/ 1376344 w 1720429"/>
              <a:gd name="connsiteY3" fmla="*/ 688171 h 688171"/>
              <a:gd name="connsiteX4" fmla="*/ 0 w 1720429"/>
              <a:gd name="connsiteY4" fmla="*/ 688171 h 688171"/>
              <a:gd name="connsiteX5" fmla="*/ 344086 w 1720429"/>
              <a:gd name="connsiteY5" fmla="*/ 344086 h 688171"/>
              <a:gd name="connsiteX6" fmla="*/ 0 w 1720429"/>
              <a:gd name="connsiteY6" fmla="*/ 0 h 68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429" h="688171">
                <a:moveTo>
                  <a:pt x="0" y="0"/>
                </a:moveTo>
                <a:lnTo>
                  <a:pt x="1376344" y="0"/>
                </a:lnTo>
                <a:lnTo>
                  <a:pt x="1720429" y="344086"/>
                </a:lnTo>
                <a:lnTo>
                  <a:pt x="1376344" y="688171"/>
                </a:lnTo>
                <a:lnTo>
                  <a:pt x="0" y="688171"/>
                </a:lnTo>
                <a:lnTo>
                  <a:pt x="344086" y="34408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2092" tIns="32004" rIns="360087" bIns="3200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200" b="1" kern="1200" baseline="0" dirty="0" smtClean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rPr>
              <a:t>內部環境和外部環境</a:t>
            </a:r>
            <a:r>
              <a:rPr lang="en-US" altLang="zh-TW" sz="1200" b="1" kern="1200" baseline="0" dirty="0" smtClean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rPr>
              <a:t>(SWOT</a:t>
            </a:r>
            <a:r>
              <a:rPr lang="zh-TW" altLang="en-US" sz="1200" b="1" kern="1200" baseline="0" dirty="0" smtClean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rPr>
              <a:t>分析</a:t>
            </a:r>
            <a:r>
              <a:rPr lang="en-US" altLang="zh-TW" sz="1200" b="1" kern="1200" baseline="0" dirty="0" smtClean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rPr>
              <a:t>)</a:t>
            </a:r>
            <a:endParaRPr lang="zh-TW" altLang="en-US" sz="1200" b="1" kern="1200" baseline="0" dirty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endParaRPr>
          </a:p>
        </p:txBody>
      </p:sp>
      <p:sp>
        <p:nvSpPr>
          <p:cNvPr id="21" name="手繪多邊形 20"/>
          <p:cNvSpPr/>
          <p:nvPr/>
        </p:nvSpPr>
        <p:spPr>
          <a:xfrm>
            <a:off x="4669832" y="1059562"/>
            <a:ext cx="1720429" cy="688171"/>
          </a:xfrm>
          <a:custGeom>
            <a:avLst/>
            <a:gdLst>
              <a:gd name="connsiteX0" fmla="*/ 0 w 1720429"/>
              <a:gd name="connsiteY0" fmla="*/ 0 h 688171"/>
              <a:gd name="connsiteX1" fmla="*/ 1376344 w 1720429"/>
              <a:gd name="connsiteY1" fmla="*/ 0 h 688171"/>
              <a:gd name="connsiteX2" fmla="*/ 1720429 w 1720429"/>
              <a:gd name="connsiteY2" fmla="*/ 344086 h 688171"/>
              <a:gd name="connsiteX3" fmla="*/ 1376344 w 1720429"/>
              <a:gd name="connsiteY3" fmla="*/ 688171 h 688171"/>
              <a:gd name="connsiteX4" fmla="*/ 0 w 1720429"/>
              <a:gd name="connsiteY4" fmla="*/ 688171 h 688171"/>
              <a:gd name="connsiteX5" fmla="*/ 344086 w 1720429"/>
              <a:gd name="connsiteY5" fmla="*/ 344086 h 688171"/>
              <a:gd name="connsiteX6" fmla="*/ 0 w 1720429"/>
              <a:gd name="connsiteY6" fmla="*/ 0 h 68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429" h="688171">
                <a:moveTo>
                  <a:pt x="0" y="0"/>
                </a:moveTo>
                <a:lnTo>
                  <a:pt x="1376344" y="0"/>
                </a:lnTo>
                <a:lnTo>
                  <a:pt x="1720429" y="344086"/>
                </a:lnTo>
                <a:lnTo>
                  <a:pt x="1376344" y="688171"/>
                </a:lnTo>
                <a:lnTo>
                  <a:pt x="0" y="688171"/>
                </a:lnTo>
                <a:lnTo>
                  <a:pt x="344086" y="34408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8094" tIns="42672" rIns="365421" bIns="4267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600" b="1" kern="1200" baseline="0" dirty="0" smtClean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rPr>
              <a:t>STP</a:t>
            </a:r>
            <a:r>
              <a:rPr lang="zh-TW" altLang="en-US" sz="1600" b="1" kern="1200" baseline="0" dirty="0" smtClean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rPr>
              <a:t>分析</a:t>
            </a:r>
            <a:endParaRPr lang="zh-TW" altLang="en-US" sz="1600" b="1" kern="1200" baseline="0" dirty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endParaRPr>
          </a:p>
        </p:txBody>
      </p:sp>
      <p:sp>
        <p:nvSpPr>
          <p:cNvPr id="22" name="手繪多邊形 21"/>
          <p:cNvSpPr/>
          <p:nvPr/>
        </p:nvSpPr>
        <p:spPr>
          <a:xfrm>
            <a:off x="6046175" y="1059562"/>
            <a:ext cx="1720429" cy="688171"/>
          </a:xfrm>
          <a:custGeom>
            <a:avLst/>
            <a:gdLst>
              <a:gd name="connsiteX0" fmla="*/ 0 w 1720429"/>
              <a:gd name="connsiteY0" fmla="*/ 0 h 688171"/>
              <a:gd name="connsiteX1" fmla="*/ 1376344 w 1720429"/>
              <a:gd name="connsiteY1" fmla="*/ 0 h 688171"/>
              <a:gd name="connsiteX2" fmla="*/ 1720429 w 1720429"/>
              <a:gd name="connsiteY2" fmla="*/ 344086 h 688171"/>
              <a:gd name="connsiteX3" fmla="*/ 1376344 w 1720429"/>
              <a:gd name="connsiteY3" fmla="*/ 688171 h 688171"/>
              <a:gd name="connsiteX4" fmla="*/ 0 w 1720429"/>
              <a:gd name="connsiteY4" fmla="*/ 688171 h 688171"/>
              <a:gd name="connsiteX5" fmla="*/ 344086 w 1720429"/>
              <a:gd name="connsiteY5" fmla="*/ 344086 h 688171"/>
              <a:gd name="connsiteX6" fmla="*/ 0 w 1720429"/>
              <a:gd name="connsiteY6" fmla="*/ 0 h 68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429" h="688171">
                <a:moveTo>
                  <a:pt x="0" y="0"/>
                </a:moveTo>
                <a:lnTo>
                  <a:pt x="1376344" y="0"/>
                </a:lnTo>
                <a:lnTo>
                  <a:pt x="1720429" y="344086"/>
                </a:lnTo>
                <a:lnTo>
                  <a:pt x="1376344" y="688171"/>
                </a:lnTo>
                <a:lnTo>
                  <a:pt x="0" y="688171"/>
                </a:lnTo>
                <a:lnTo>
                  <a:pt x="344086" y="34408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8094" tIns="42672" rIns="365421" bIns="4267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600" b="1" kern="1200" baseline="0" dirty="0" smtClean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rPr>
              <a:t>行銷組合</a:t>
            </a:r>
            <a:r>
              <a:rPr lang="en-US" altLang="zh-TW" sz="1600" b="1" kern="1200" baseline="0" dirty="0" smtClean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rPr>
              <a:t>(4P)</a:t>
            </a:r>
            <a:endParaRPr lang="zh-TW" altLang="en-US" sz="1600" b="1" kern="1200" baseline="0" dirty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7422519" y="1059562"/>
            <a:ext cx="1720429" cy="688171"/>
          </a:xfrm>
          <a:custGeom>
            <a:avLst/>
            <a:gdLst>
              <a:gd name="connsiteX0" fmla="*/ 0 w 1720429"/>
              <a:gd name="connsiteY0" fmla="*/ 0 h 688171"/>
              <a:gd name="connsiteX1" fmla="*/ 1376344 w 1720429"/>
              <a:gd name="connsiteY1" fmla="*/ 0 h 688171"/>
              <a:gd name="connsiteX2" fmla="*/ 1720429 w 1720429"/>
              <a:gd name="connsiteY2" fmla="*/ 344086 h 688171"/>
              <a:gd name="connsiteX3" fmla="*/ 1376344 w 1720429"/>
              <a:gd name="connsiteY3" fmla="*/ 688171 h 688171"/>
              <a:gd name="connsiteX4" fmla="*/ 0 w 1720429"/>
              <a:gd name="connsiteY4" fmla="*/ 688171 h 688171"/>
              <a:gd name="connsiteX5" fmla="*/ 344086 w 1720429"/>
              <a:gd name="connsiteY5" fmla="*/ 344086 h 688171"/>
              <a:gd name="connsiteX6" fmla="*/ 0 w 1720429"/>
              <a:gd name="connsiteY6" fmla="*/ 0 h 68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0429" h="688171">
                <a:moveTo>
                  <a:pt x="0" y="0"/>
                </a:moveTo>
                <a:lnTo>
                  <a:pt x="1376344" y="0"/>
                </a:lnTo>
                <a:lnTo>
                  <a:pt x="1720429" y="344086"/>
                </a:lnTo>
                <a:lnTo>
                  <a:pt x="1376344" y="688171"/>
                </a:lnTo>
                <a:lnTo>
                  <a:pt x="0" y="688171"/>
                </a:lnTo>
                <a:lnTo>
                  <a:pt x="344086" y="34408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8094" tIns="42672" rIns="365421" bIns="4267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600" b="1" kern="1200" baseline="0" dirty="0" smtClean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rPr>
              <a:t>評估與控制</a:t>
            </a:r>
            <a:endParaRPr lang="zh-TW" altLang="en-US" sz="1600" b="1" kern="1200" baseline="0" dirty="0">
              <a:solidFill>
                <a:schemeClr val="accent1"/>
              </a:solidFill>
              <a:latin typeface="Comic Sans MS" pitchFamily="66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/>
                </a:solidFill>
              </a:rPr>
              <a:t>生活上的應用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全國電子「揪感心」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全國電子專賣店近年來的廣告都會加上一句：「揪感心！」意思是非常感動、貼心的意思，並在廣告中傳達全國電子做的會比消費者期望的還要多，藉此來清楚描繪感動消費者的效果，也有效提高該公司的銷售額與獲利。</a:t>
            </a:r>
            <a:endParaRPr lang="en-US" altLang="zh-TW" dirty="0" smtClean="0">
              <a:solidFill>
                <a:srgbClr val="C00000"/>
              </a:solidFill>
            </a:endParaRPr>
          </a:p>
          <a:p>
            <a:pPr lvl="1"/>
            <a:r>
              <a:rPr lang="zh-TW" altLang="en-US" dirty="0" smtClean="0">
                <a:solidFill>
                  <a:srgbClr val="C00000"/>
                </a:solidFill>
              </a:rPr>
              <a:t>想一想：</a:t>
            </a:r>
            <a:r>
              <a:rPr lang="zh-TW" altLang="en-US" dirty="0" smtClean="0"/>
              <a:t>有沒有什麼廣告詞讓你印象深刻？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8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pic>
        <p:nvPicPr>
          <p:cNvPr id="133122" name="Picture 2" descr="https://sp.yimg.com/ib/th?id=HN.608042209864584622&amp;pid=15.1&amp;P=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293"/>
          <a:stretch>
            <a:fillRect/>
          </a:stretch>
        </p:blipFill>
        <p:spPr bwMode="auto">
          <a:xfrm>
            <a:off x="4211960" y="4653136"/>
            <a:ext cx="3384376" cy="1824972"/>
          </a:xfrm>
          <a:prstGeom prst="rect">
            <a:avLst/>
          </a:prstGeom>
          <a:noFill/>
        </p:spPr>
      </p:pic>
      <p:pic>
        <p:nvPicPr>
          <p:cNvPr id="133124" name="Picture 4" descr="https://sp.yimg.com/ib/th?id=HN.608046577850909766&amp;pid=15.1&amp;P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653136"/>
            <a:ext cx="2857500" cy="1762126"/>
          </a:xfrm>
          <a:prstGeom prst="rect">
            <a:avLst/>
          </a:prstGeom>
          <a:noFill/>
        </p:spPr>
      </p:pic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目標</a:t>
            </a:r>
            <a:endParaRPr lang="zh-TW" altLang="en-US" dirty="0"/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539552" y="1700808"/>
            <a:ext cx="8147248" cy="4699992"/>
          </a:xfrm>
        </p:spPr>
        <p:txBody>
          <a:bodyPr/>
          <a:lstStyle/>
          <a:p>
            <a:r>
              <a:rPr lang="zh-TW" altLang="en-US" dirty="0" smtClean="0"/>
              <a:t>企業擬訂發展的願景之後，就要根據願景來訂立對應的目標，這是企業、群體，到個人未來期待的結果</a:t>
            </a:r>
            <a:endParaRPr lang="en-US" altLang="zh-TW" dirty="0" smtClean="0"/>
          </a:p>
          <a:p>
            <a:r>
              <a:rPr lang="en-US" altLang="zh-TW" dirty="0" smtClean="0"/>
              <a:t>SMART </a:t>
            </a:r>
            <a:r>
              <a:rPr lang="zh-TW" altLang="en-US" dirty="0" smtClean="0"/>
              <a:t>原則，如下：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S </a:t>
            </a:r>
            <a:r>
              <a:rPr lang="zh-TW" altLang="en-US" dirty="0" smtClean="0"/>
              <a:t>是具體的</a:t>
            </a:r>
            <a:r>
              <a:rPr lang="en-US" altLang="zh-TW" dirty="0" smtClean="0"/>
              <a:t>(Specific)</a:t>
            </a:r>
          </a:p>
          <a:p>
            <a:pPr lvl="1"/>
            <a:r>
              <a:rPr lang="en-US" altLang="zh-TW" dirty="0" smtClean="0"/>
              <a:t>M </a:t>
            </a:r>
            <a:r>
              <a:rPr lang="zh-TW" altLang="en-US" dirty="0" smtClean="0"/>
              <a:t>是可衡量的 </a:t>
            </a:r>
            <a:r>
              <a:rPr lang="en-US" altLang="zh-TW" dirty="0" smtClean="0"/>
              <a:t>(Measurable)</a:t>
            </a:r>
          </a:p>
          <a:p>
            <a:pPr lvl="1"/>
            <a:r>
              <a:rPr lang="en-US" altLang="zh-TW" dirty="0" smtClean="0"/>
              <a:t>A </a:t>
            </a:r>
            <a:r>
              <a:rPr lang="zh-TW" altLang="en-US" dirty="0" smtClean="0"/>
              <a:t>為可達到的 </a:t>
            </a:r>
            <a:r>
              <a:rPr lang="en-US" altLang="zh-TW" dirty="0" smtClean="0"/>
              <a:t>(Achievable)</a:t>
            </a:r>
          </a:p>
          <a:p>
            <a:pPr lvl="1"/>
            <a:r>
              <a:rPr lang="en-US" altLang="zh-TW" dirty="0" smtClean="0"/>
              <a:t>R </a:t>
            </a:r>
            <a:r>
              <a:rPr lang="zh-TW" altLang="en-US" dirty="0" smtClean="0"/>
              <a:t>是結果導向 </a:t>
            </a:r>
            <a:r>
              <a:rPr lang="en-US" altLang="zh-TW" dirty="0" smtClean="0"/>
              <a:t>(Result-oriented)</a:t>
            </a:r>
          </a:p>
          <a:p>
            <a:pPr lvl="1"/>
            <a:r>
              <a:rPr lang="en-US" altLang="zh-TW" dirty="0" smtClean="0"/>
              <a:t>T </a:t>
            </a:r>
            <a:r>
              <a:rPr lang="zh-TW" altLang="en-US" dirty="0" smtClean="0"/>
              <a:t>則是時間基礎 </a:t>
            </a:r>
            <a:r>
              <a:rPr lang="en-US" altLang="zh-TW" dirty="0" smtClean="0"/>
              <a:t>(Time Bound)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TW" altLang="en-US" smtClean="0"/>
              <a:t>第</a:t>
            </a:r>
            <a:r>
              <a:rPr lang="en-US" altLang="zh-TW" smtClean="0"/>
              <a:t>5</a:t>
            </a:r>
            <a:r>
              <a:rPr lang="zh-TW" altLang="en-US" smtClean="0"/>
              <a:t>章 網路行銷的策略</a:t>
            </a: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EC8BA-62D7-46A7-9980-A77EEE976E4E}" type="slidenum">
              <a:rPr lang="en-US" altLang="zh-TW" smtClean="0"/>
              <a:pPr/>
              <a:t>9</a:t>
            </a:fld>
            <a:r>
              <a:rPr lang="en-US" altLang="zh-TW" smtClean="0"/>
              <a:t> / 56</a:t>
            </a:r>
            <a:endParaRPr lang="en-US" alt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TW" smtClean="0"/>
              <a:t>Copyright © </a:t>
            </a:r>
            <a:r>
              <a:rPr lang="zh-TW" altLang="en-US" smtClean="0"/>
              <a:t>滄海圖書</a:t>
            </a:r>
            <a:endParaRPr lang="en-US" altLang="zh-TW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 rot="5400000">
            <a:off x="-738336" y="53194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社群行銷的規劃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-738336" y="35192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E0DEA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77500" lnSpcReduction="20000"/>
          </a:bodyPr>
          <a:lstStyle/>
          <a:p>
            <a:r>
              <a:rPr lang="zh-TW" altLang="en-US" sz="2400" dirty="0" smtClean="0">
                <a:solidFill>
                  <a:schemeClr val="accent6"/>
                </a:solidFill>
                <a:ea typeface="標楷體" pitchFamily="65" charset="-120"/>
              </a:rPr>
              <a:t>網路行銷的策略</a:t>
            </a:r>
            <a:endParaRPr lang="ja-JP" altLang="en-US" sz="2400" dirty="0">
              <a:solidFill>
                <a:schemeClr val="accent6"/>
              </a:solidFill>
              <a:ea typeface="標楷體" pitchFamily="65" charset="-12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-738336" y="1719064"/>
            <a:ext cx="1944216" cy="467544"/>
          </a:xfrm>
          <a:prstGeom prst="homePlate">
            <a:avLst>
              <a:gd name="adj" fmla="val 25000"/>
            </a:avLst>
          </a:prstGeom>
          <a:solidFill>
            <a:srgbClr val="D0CE70"/>
          </a:solidFill>
          <a:ln w="19050" algn="ctr">
            <a:solidFill>
              <a:srgbClr val="808000"/>
            </a:solidFill>
            <a:miter lim="800000"/>
            <a:headEnd/>
            <a:tailEnd/>
          </a:ln>
          <a:effectLst/>
        </p:spPr>
        <p:txBody>
          <a:bodyPr rot="10800000" vert="eaVert" lIns="90000" anchor="ctr" anchorCtr="1">
            <a:normAutofit fontScale="92500" lnSpcReduction="20000"/>
          </a:bodyPr>
          <a:lstStyle/>
          <a:p>
            <a:r>
              <a:rPr lang="zh-TW" altLang="en-US" sz="2000" dirty="0" smtClean="0">
                <a:ea typeface="標楷體" pitchFamily="65" charset="-120"/>
              </a:rPr>
              <a:t>行銷策略的制定</a:t>
            </a:r>
            <a:endParaRPr lang="ja-JP" altLang="en-US" sz="2000" dirty="0">
              <a:ea typeface="標楷體" pitchFamily="65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540800" y="1059562"/>
            <a:ext cx="8602148" cy="569237"/>
            <a:chOff x="540800" y="1059562"/>
            <a:chExt cx="8602148" cy="688171"/>
          </a:xfrm>
        </p:grpSpPr>
        <p:sp>
          <p:nvSpPr>
            <p:cNvPr id="12" name="手繪多邊形 11"/>
            <p:cNvSpPr/>
            <p:nvPr/>
          </p:nvSpPr>
          <p:spPr>
            <a:xfrm>
              <a:off x="540800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0 w 1720429"/>
                <a:gd name="connsiteY5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193379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願景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1917144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目標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3293488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2092" tIns="32004" rIns="360087" bIns="32004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內部環境和外部環境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(SWOT</a:t>
              </a:r>
              <a:r>
                <a:rPr lang="zh-TW" altLang="en-US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r>
                <a:rPr lang="en-US" altLang="zh-TW" sz="12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)</a:t>
              </a:r>
              <a:endParaRPr lang="zh-TW" altLang="en-US" sz="12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4669832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STP</a:t>
              </a: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分析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6046175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行銷組合</a:t>
              </a:r>
              <a:r>
                <a:rPr lang="en-US" altLang="zh-TW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(4P)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7422519" y="1059562"/>
              <a:ext cx="1720429" cy="688171"/>
            </a:xfrm>
            <a:custGeom>
              <a:avLst/>
              <a:gdLst>
                <a:gd name="connsiteX0" fmla="*/ 0 w 1720429"/>
                <a:gd name="connsiteY0" fmla="*/ 0 h 688171"/>
                <a:gd name="connsiteX1" fmla="*/ 1376344 w 1720429"/>
                <a:gd name="connsiteY1" fmla="*/ 0 h 688171"/>
                <a:gd name="connsiteX2" fmla="*/ 1720429 w 1720429"/>
                <a:gd name="connsiteY2" fmla="*/ 344086 h 688171"/>
                <a:gd name="connsiteX3" fmla="*/ 1376344 w 1720429"/>
                <a:gd name="connsiteY3" fmla="*/ 688171 h 688171"/>
                <a:gd name="connsiteX4" fmla="*/ 0 w 1720429"/>
                <a:gd name="connsiteY4" fmla="*/ 688171 h 688171"/>
                <a:gd name="connsiteX5" fmla="*/ 344086 w 1720429"/>
                <a:gd name="connsiteY5" fmla="*/ 344086 h 688171"/>
                <a:gd name="connsiteX6" fmla="*/ 0 w 1720429"/>
                <a:gd name="connsiteY6" fmla="*/ 0 h 68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20429" h="688171">
                  <a:moveTo>
                    <a:pt x="0" y="0"/>
                  </a:moveTo>
                  <a:lnTo>
                    <a:pt x="1376344" y="0"/>
                  </a:lnTo>
                  <a:lnTo>
                    <a:pt x="1720429" y="344086"/>
                  </a:lnTo>
                  <a:lnTo>
                    <a:pt x="1376344" y="688171"/>
                  </a:lnTo>
                  <a:lnTo>
                    <a:pt x="0" y="688171"/>
                  </a:lnTo>
                  <a:lnTo>
                    <a:pt x="344086" y="344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8094" tIns="42672" rIns="365421" bIns="4267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baseline="0" dirty="0" smtClean="0">
                  <a:solidFill>
                    <a:schemeClr val="accent1"/>
                  </a:solidFill>
                  <a:latin typeface="Comic Sans MS" pitchFamily="66" charset="0"/>
                  <a:ea typeface="微軟正黑體" pitchFamily="34" charset="-120"/>
                </a:rPr>
                <a:t>評估與控制</a:t>
              </a:r>
              <a:endParaRPr lang="zh-TW" altLang="en-US" sz="1600" b="1" kern="1200" baseline="0" dirty="0">
                <a:solidFill>
                  <a:schemeClr val="accent1"/>
                </a:solidFill>
                <a:latin typeface="Comic Sans MS" pitchFamily="66" charset="0"/>
                <a:ea typeface="微軟正黑體" pitchFamily="34" charset="-120"/>
              </a:endParaRPr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1979712" y="46738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(1/2)</a:t>
            </a:r>
            <a:endParaRPr lang="zh-TW" alt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5TGp_Computer_green _v2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B24242"/>
        </a:accent1>
        <a:accent2>
          <a:srgbClr val="CC9900"/>
        </a:accent2>
        <a:accent3>
          <a:srgbClr val="FFFFFF"/>
        </a:accent3>
        <a:accent4>
          <a:srgbClr val="174578"/>
        </a:accent4>
        <a:accent5>
          <a:srgbClr val="D5B0B0"/>
        </a:accent5>
        <a:accent6>
          <a:srgbClr val="B98A00"/>
        </a:accent6>
        <a:hlink>
          <a:srgbClr val="808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666635"/>
        </a:dk1>
        <a:lt1>
          <a:srgbClr val="FFFFFF"/>
        </a:lt1>
        <a:dk2>
          <a:srgbClr val="25413E"/>
        </a:dk2>
        <a:lt2>
          <a:srgbClr val="B2B2B2"/>
        </a:lt2>
        <a:accent1>
          <a:srgbClr val="83AE4E"/>
        </a:accent1>
        <a:accent2>
          <a:srgbClr val="C78DD7"/>
        </a:accent2>
        <a:accent3>
          <a:srgbClr val="FFFFFF"/>
        </a:accent3>
        <a:accent4>
          <a:srgbClr val="56562C"/>
        </a:accent4>
        <a:accent5>
          <a:srgbClr val="C1D3B2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網路行銷CEO</Template>
  <TotalTime>229</TotalTime>
  <Words>4226</Words>
  <Application>Microsoft Office PowerPoint</Application>
  <PresentationFormat>如螢幕大小 (4:3)</PresentationFormat>
  <Paragraphs>685</Paragraphs>
  <Slides>56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58" baseType="lpstr">
      <vt:lpstr>075TGp_Computer_green _v2</vt:lpstr>
      <vt:lpstr>Image</vt:lpstr>
      <vt:lpstr>第5章 網路行銷的策略</vt:lpstr>
      <vt:lpstr>學習目標</vt:lpstr>
      <vt:lpstr>網路行銷的策略</vt:lpstr>
      <vt:lpstr>網路行銷與我</vt:lpstr>
      <vt:lpstr>課前討論</vt:lpstr>
      <vt:lpstr>行銷策略過程</vt:lpstr>
      <vt:lpstr>願景</vt:lpstr>
      <vt:lpstr>生活上的應用</vt:lpstr>
      <vt:lpstr>目標</vt:lpstr>
      <vt:lpstr>目標</vt:lpstr>
      <vt:lpstr>生活上的應用</vt:lpstr>
      <vt:lpstr>SWOT 分析</vt:lpstr>
      <vt:lpstr>SWOT 分析</vt:lpstr>
      <vt:lpstr>SWOT 分析</vt:lpstr>
      <vt:lpstr>SWOT 分析</vt:lpstr>
      <vt:lpstr>SWOT 分析</vt:lpstr>
      <vt:lpstr>SWOT 分析</vt:lpstr>
      <vt:lpstr>SWOT 分析</vt:lpstr>
      <vt:lpstr>SWOT 分析</vt:lpstr>
      <vt:lpstr>SWOT 分析</vt:lpstr>
      <vt:lpstr>SWOT 分析</vt:lpstr>
      <vt:lpstr>生活上的應用</vt:lpstr>
      <vt:lpstr>STP 分析</vt:lpstr>
      <vt:lpstr>STP 分析</vt:lpstr>
      <vt:lpstr>STP 分析</vt:lpstr>
      <vt:lpstr>STP 分析</vt:lpstr>
      <vt:lpstr>STP 分析</vt:lpstr>
      <vt:lpstr>STP 分析</vt:lpstr>
      <vt:lpstr>生活上的應用</vt:lpstr>
      <vt:lpstr>行銷組合 (4P)</vt:lpstr>
      <vt:lpstr>評估與控制階段</vt:lpstr>
      <vt:lpstr>生活上的應用</vt:lpstr>
      <vt:lpstr>網路的影響</vt:lpstr>
      <vt:lpstr>傳統行銷與網路行銷的差異—— 以行銷程序觀點</vt:lpstr>
      <vt:lpstr>生活上的應用</vt:lpstr>
      <vt:lpstr>傳統行銷與網路行銷的差異—— 以行銷實務觀點</vt:lpstr>
      <vt:lpstr>傳統行銷與網路行銷的差異—— 以行銷實務觀點</vt:lpstr>
      <vt:lpstr>傳統行銷與網路行銷的差異—— 以行銷實務觀點</vt:lpstr>
      <vt:lpstr>生活上的應用</vt:lpstr>
      <vt:lpstr>網路行銷的策略規劃</vt:lpstr>
      <vt:lpstr>網路行銷的策略規劃</vt:lpstr>
      <vt:lpstr>網路行銷的策略規劃</vt:lpstr>
      <vt:lpstr>網路行銷的策略規劃</vt:lpstr>
      <vt:lpstr>網路行銷的策略規劃</vt:lpstr>
      <vt:lpstr>生活上的應用</vt:lpstr>
      <vt:lpstr>社群行銷的工具</vt:lpstr>
      <vt:lpstr>社群行銷的工具</vt:lpstr>
      <vt:lpstr>8C</vt:lpstr>
      <vt:lpstr>8C</vt:lpstr>
      <vt:lpstr>8C</vt:lpstr>
      <vt:lpstr>生活上的應用</vt:lpstr>
      <vt:lpstr>社群行銷的作法</vt:lpstr>
      <vt:lpstr>社群行銷的作法</vt:lpstr>
      <vt:lpstr>社群行銷的作法</vt:lpstr>
      <vt:lpstr>網路行銷案例探討</vt:lpstr>
      <vt:lpstr>投影片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第5章 網路行銷的策略</dc:title>
  <dc:creator>Fenny Lee</dc:creator>
  <cp:lastModifiedBy>Fenny Lee</cp:lastModifiedBy>
  <cp:revision>96</cp:revision>
  <dcterms:created xsi:type="dcterms:W3CDTF">2014-12-15T08:33:44Z</dcterms:created>
  <dcterms:modified xsi:type="dcterms:W3CDTF">2015-04-27T06:58:18Z</dcterms:modified>
</cp:coreProperties>
</file>