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38"/>
  </p:notesMasterIdLst>
  <p:sldIdLst>
    <p:sldId id="295" r:id="rId2"/>
    <p:sldId id="300" r:id="rId3"/>
    <p:sldId id="301" r:id="rId4"/>
    <p:sldId id="302" r:id="rId5"/>
    <p:sldId id="303" r:id="rId6"/>
    <p:sldId id="296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298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299" r:id="rId33"/>
    <p:sldId id="328" r:id="rId34"/>
    <p:sldId id="329" r:id="rId35"/>
    <p:sldId id="330" r:id="rId36"/>
    <p:sldId id="278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92AA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9" autoAdjust="0"/>
    <p:restoredTop sz="94660"/>
  </p:normalViewPr>
  <p:slideViewPr>
    <p:cSldViewPr>
      <p:cViewPr varScale="1">
        <p:scale>
          <a:sx n="77" d="100"/>
          <a:sy n="77" d="100"/>
        </p:scale>
        <p:origin x="-12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F4EBA-73E5-4B4A-B4BE-5D0728DDF0A0}" type="doc">
      <dgm:prSet loTypeId="urn:microsoft.com/office/officeart/2005/8/layout/hList1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E4A1EBB4-D39A-4D6E-A7E0-3FDF7F049E0E}">
      <dgm:prSet phldrT="[文字]"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本章架構</a:t>
          </a:r>
          <a:endParaRPr lang="zh-TW" altLang="en-US" dirty="0">
            <a:latin typeface="Comic Sans MS" pitchFamily="66" charset="0"/>
            <a:ea typeface="微軟正黑體" pitchFamily="34" charset="-120"/>
          </a:endParaRPr>
        </a:p>
      </dgm:t>
    </dgm:pt>
    <dgm:pt modelId="{864704CD-0D52-4A0D-BF36-78E3FBA4603B}" type="parTrans" cxnId="{0179FA65-3302-409D-AFF5-F5698B0843B5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17603063-77FA-4F7D-A1C9-DF40F1F75996}" type="sibTrans" cxnId="{0179FA65-3302-409D-AFF5-F5698B0843B5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98D33023-AC0E-467B-9396-0CAFD8DB1C96}">
      <dgm:prSet phldrT="[文字]"/>
      <dgm:spPr/>
      <dgm:t>
        <a:bodyPr/>
        <a:lstStyle/>
        <a:p>
          <a:r>
            <a:rPr lang="zh-TW" altLang="en-US" smtClean="0">
              <a:latin typeface="Comic Sans MS" pitchFamily="66" charset="0"/>
              <a:ea typeface="微軟正黑體" pitchFamily="34" charset="-120"/>
            </a:rPr>
            <a:t>網站的規劃</a:t>
          </a:r>
          <a:endParaRPr lang="zh-TW" altLang="en-US" dirty="0">
            <a:latin typeface="Comic Sans MS" pitchFamily="66" charset="0"/>
            <a:ea typeface="微軟正黑體" pitchFamily="34" charset="-120"/>
          </a:endParaRPr>
        </a:p>
      </dgm:t>
    </dgm:pt>
    <dgm:pt modelId="{C217A114-BAE2-4675-AF9B-E26BE3638A74}" type="parTrans" cxnId="{6912C096-5145-4095-B1D9-6CB980A1E041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49637A52-E230-4C72-B792-F36C3CE352C6}" type="sibTrans" cxnId="{6912C096-5145-4095-B1D9-6CB980A1E041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77F9DB03-9D2B-4BF8-B8E7-887802EC4E0A}">
      <dgm:prSet phldrT="[文字]"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學習重點</a:t>
          </a:r>
          <a:endParaRPr lang="zh-TW" altLang="en-US" dirty="0">
            <a:latin typeface="Comic Sans MS" pitchFamily="66" charset="0"/>
            <a:ea typeface="微軟正黑體" pitchFamily="34" charset="-120"/>
          </a:endParaRPr>
        </a:p>
      </dgm:t>
    </dgm:pt>
    <dgm:pt modelId="{09803F90-D37F-4C53-BA88-A9EE3B9F2DD6}" type="parTrans" cxnId="{0AB6AC6C-35BA-452C-A27F-E727F130016E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D6E20EEC-1409-4E9D-A229-54903BB28780}" type="sibTrans" cxnId="{0AB6AC6C-35BA-452C-A27F-E727F130016E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003EE496-4A51-49B3-8F65-7984AC4651B7}">
      <dgm:prSet phldrT="[文字]"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網站的概念</a:t>
          </a:r>
          <a:endParaRPr lang="zh-TW" altLang="en-US" dirty="0">
            <a:latin typeface="Comic Sans MS" pitchFamily="66" charset="0"/>
            <a:ea typeface="微軟正黑體" pitchFamily="34" charset="-120"/>
          </a:endParaRPr>
        </a:p>
      </dgm:t>
    </dgm:pt>
    <dgm:pt modelId="{0B18AADB-8F1D-4B8E-B0AC-6190A571DB36}" type="parTrans" cxnId="{9401087A-51AE-4442-9CFD-29547F89D6AE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9D4B41EB-DD00-40AC-91B6-C2E44CB70115}" type="sibTrans" cxnId="{9401087A-51AE-4442-9CFD-29547F89D6AE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77EF39BB-33DE-4A6F-9217-A926D65F0384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結論</a:t>
          </a:r>
        </a:p>
      </dgm:t>
    </dgm:pt>
    <dgm:pt modelId="{6AC218E9-7A56-4F87-A339-DFB52B0B4934}" type="sibTrans" cxnId="{9BEB7AAC-175F-4CA8-99BE-FC0E0C578DB1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3D620EF3-6090-4B87-8BCD-CBE962DE7741}" type="parTrans" cxnId="{9BEB7AAC-175F-4CA8-99BE-FC0E0C578DB1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0CE43E10-D5B4-419A-A287-589355EF0839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網站的活動</a:t>
          </a:r>
        </a:p>
      </dgm:t>
    </dgm:pt>
    <dgm:pt modelId="{BE9A5EEC-7C7A-4C5F-9C2C-29BB7A66ED53}" type="parTrans" cxnId="{B24BAC19-05B3-4FC4-8E03-BCAAC26AD980}">
      <dgm:prSet/>
      <dgm:spPr/>
      <dgm:t>
        <a:bodyPr/>
        <a:lstStyle/>
        <a:p>
          <a:endParaRPr lang="zh-TW" altLang="en-US"/>
        </a:p>
      </dgm:t>
    </dgm:pt>
    <dgm:pt modelId="{2175758F-5304-4B60-8730-00EA8207EBC1}" type="sibTrans" cxnId="{B24BAC19-05B3-4FC4-8E03-BCAAC26AD980}">
      <dgm:prSet/>
      <dgm:spPr/>
      <dgm:t>
        <a:bodyPr/>
        <a:lstStyle/>
        <a:p>
          <a:endParaRPr lang="zh-TW" altLang="en-US"/>
        </a:p>
      </dgm:t>
    </dgm:pt>
    <dgm:pt modelId="{5ECA51C5-D0FA-4AA9-8B79-C7E97BEB7816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網站的優使性</a:t>
          </a:r>
        </a:p>
      </dgm:t>
    </dgm:pt>
    <dgm:pt modelId="{D9862AA9-3899-4867-8CBA-D02E4E5E48E8}" type="parTrans" cxnId="{522C459A-C346-47C7-8359-01E870C634BA}">
      <dgm:prSet/>
      <dgm:spPr/>
      <dgm:t>
        <a:bodyPr/>
        <a:lstStyle/>
        <a:p>
          <a:endParaRPr lang="zh-TW" altLang="en-US"/>
        </a:p>
      </dgm:t>
    </dgm:pt>
    <dgm:pt modelId="{37B45C05-9A8D-452B-A47F-865654F88B15}" type="sibTrans" cxnId="{522C459A-C346-47C7-8359-01E870C634BA}">
      <dgm:prSet/>
      <dgm:spPr/>
      <dgm:t>
        <a:bodyPr/>
        <a:lstStyle/>
        <a:p>
          <a:endParaRPr lang="zh-TW" altLang="en-US"/>
        </a:p>
      </dgm:t>
    </dgm:pt>
    <dgm:pt modelId="{ADB8DB71-81CA-4B6D-A77C-1436DF4E39EA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網站行銷</a:t>
          </a:r>
        </a:p>
      </dgm:t>
    </dgm:pt>
    <dgm:pt modelId="{9672FA1E-E5F8-43EE-8059-5E60761B33D6}" type="parTrans" cxnId="{D9826527-AA2D-4978-B4DC-C627A8AF0E75}">
      <dgm:prSet/>
      <dgm:spPr/>
      <dgm:t>
        <a:bodyPr/>
        <a:lstStyle/>
        <a:p>
          <a:endParaRPr lang="zh-TW" altLang="en-US"/>
        </a:p>
      </dgm:t>
    </dgm:pt>
    <dgm:pt modelId="{EF46571D-A98A-4D10-9FF9-BC68646889AF}" type="sibTrans" cxnId="{D9826527-AA2D-4978-B4DC-C627A8AF0E75}">
      <dgm:prSet/>
      <dgm:spPr/>
      <dgm:t>
        <a:bodyPr/>
        <a:lstStyle/>
        <a:p>
          <a:endParaRPr lang="zh-TW" altLang="en-US"/>
        </a:p>
      </dgm:t>
    </dgm:pt>
    <dgm:pt modelId="{BA8F1197-B473-4D23-96DE-298A3E21551C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互動式網站</a:t>
          </a:r>
        </a:p>
      </dgm:t>
    </dgm:pt>
    <dgm:pt modelId="{549844F0-5660-4652-8EFE-1EDF99E9D922}" type="parTrans" cxnId="{67AC0F9D-468A-4A54-9528-55137B8C1F6F}">
      <dgm:prSet/>
      <dgm:spPr/>
      <dgm:t>
        <a:bodyPr/>
        <a:lstStyle/>
        <a:p>
          <a:endParaRPr lang="zh-TW" altLang="en-US"/>
        </a:p>
      </dgm:t>
    </dgm:pt>
    <dgm:pt modelId="{CD527B62-BA9B-40CA-8EF1-9826834AC732}" type="sibTrans" cxnId="{67AC0F9D-468A-4A54-9528-55137B8C1F6F}">
      <dgm:prSet/>
      <dgm:spPr/>
      <dgm:t>
        <a:bodyPr/>
        <a:lstStyle/>
        <a:p>
          <a:endParaRPr lang="zh-TW" altLang="en-US"/>
        </a:p>
      </dgm:t>
    </dgm:pt>
    <dgm:pt modelId="{776CF1DB-4F42-4766-917C-17747FF9732C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網路活動</a:t>
          </a:r>
        </a:p>
      </dgm:t>
    </dgm:pt>
    <dgm:pt modelId="{28670560-3BC0-4483-8A4F-FBB199707B95}" type="parTrans" cxnId="{FF218E18-D0BE-45BA-B3E6-A20521C0B372}">
      <dgm:prSet/>
      <dgm:spPr/>
      <dgm:t>
        <a:bodyPr/>
        <a:lstStyle/>
        <a:p>
          <a:endParaRPr lang="zh-TW" altLang="en-US"/>
        </a:p>
      </dgm:t>
    </dgm:pt>
    <dgm:pt modelId="{8E123192-DEC2-499A-9B8A-06DC7118D89B}" type="sibTrans" cxnId="{FF218E18-D0BE-45BA-B3E6-A20521C0B372}">
      <dgm:prSet/>
      <dgm:spPr/>
      <dgm:t>
        <a:bodyPr/>
        <a:lstStyle/>
        <a:p>
          <a:endParaRPr lang="zh-TW" altLang="en-US"/>
        </a:p>
      </dgm:t>
    </dgm:pt>
    <dgm:pt modelId="{826934B4-2A8F-4C75-9128-141EDFC6644B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優使性</a:t>
          </a:r>
        </a:p>
      </dgm:t>
    </dgm:pt>
    <dgm:pt modelId="{5C805205-BD01-45C4-BB3E-037F5F57EF2F}" type="parTrans" cxnId="{C3CB334D-9FAF-40A5-99FA-A4A443468E07}">
      <dgm:prSet/>
      <dgm:spPr/>
      <dgm:t>
        <a:bodyPr/>
        <a:lstStyle/>
        <a:p>
          <a:endParaRPr lang="zh-TW" altLang="en-US"/>
        </a:p>
      </dgm:t>
    </dgm:pt>
    <dgm:pt modelId="{9E336DD3-05A8-472B-A3EE-E28A16CAA5C3}" type="sibTrans" cxnId="{C3CB334D-9FAF-40A5-99FA-A4A443468E07}">
      <dgm:prSet/>
      <dgm:spPr/>
      <dgm:t>
        <a:bodyPr/>
        <a:lstStyle/>
        <a:p>
          <a:endParaRPr lang="zh-TW" altLang="en-US"/>
        </a:p>
      </dgm:t>
    </dgm:pt>
    <dgm:pt modelId="{28C09DD2-D629-41BE-AF2A-006B45503DBD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優使性的評估</a:t>
          </a:r>
        </a:p>
      </dgm:t>
    </dgm:pt>
    <dgm:pt modelId="{1B53CE9C-ACB0-437D-B355-13465B8C7045}" type="parTrans" cxnId="{8CA504FD-A5AE-444C-B765-24275C0CD64D}">
      <dgm:prSet/>
      <dgm:spPr/>
      <dgm:t>
        <a:bodyPr/>
        <a:lstStyle/>
        <a:p>
          <a:endParaRPr lang="zh-TW" altLang="en-US"/>
        </a:p>
      </dgm:t>
    </dgm:pt>
    <dgm:pt modelId="{571546BF-7E76-4678-8849-911119AD45F0}" type="sibTrans" cxnId="{8CA504FD-A5AE-444C-B765-24275C0CD64D}">
      <dgm:prSet/>
      <dgm:spPr/>
      <dgm:t>
        <a:bodyPr/>
        <a:lstStyle/>
        <a:p>
          <a:endParaRPr lang="zh-TW" altLang="en-US"/>
        </a:p>
      </dgm:t>
    </dgm:pt>
    <dgm:pt modelId="{92222684-6383-4735-A894-EC2D8F2124AB}" type="pres">
      <dgm:prSet presAssocID="{FABF4EBA-73E5-4B4A-B4BE-5D0728DDF0A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5178B8A-77EF-40BF-8921-D9692DCEDEAB}" type="pres">
      <dgm:prSet presAssocID="{E4A1EBB4-D39A-4D6E-A7E0-3FDF7F049E0E}" presName="composite" presStyleCnt="0"/>
      <dgm:spPr/>
    </dgm:pt>
    <dgm:pt modelId="{AF2A1CEA-EDA7-469D-97B0-E1106174A4F1}" type="pres">
      <dgm:prSet presAssocID="{E4A1EBB4-D39A-4D6E-A7E0-3FDF7F049E0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7CA0C3-5174-4BF6-A50E-12806AD19BFE}" type="pres">
      <dgm:prSet presAssocID="{E4A1EBB4-D39A-4D6E-A7E0-3FDF7F049E0E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993241-5E2C-4F63-8F8A-D9949DDB720A}" type="pres">
      <dgm:prSet presAssocID="{17603063-77FA-4F7D-A1C9-DF40F1F75996}" presName="space" presStyleCnt="0"/>
      <dgm:spPr/>
    </dgm:pt>
    <dgm:pt modelId="{5917A22E-C59C-4DD7-8C6A-A00CE8AB2BD1}" type="pres">
      <dgm:prSet presAssocID="{77F9DB03-9D2B-4BF8-B8E7-887802EC4E0A}" presName="composite" presStyleCnt="0"/>
      <dgm:spPr/>
    </dgm:pt>
    <dgm:pt modelId="{250695A9-FC4C-4B3A-BBB1-01E6A70DD9B1}" type="pres">
      <dgm:prSet presAssocID="{77F9DB03-9D2B-4BF8-B8E7-887802EC4E0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28CC51-C6BE-43B9-84F1-6FE1982F2811}" type="pres">
      <dgm:prSet presAssocID="{77F9DB03-9D2B-4BF8-B8E7-887802EC4E0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A61854E-CE7E-4E3A-8EA4-3A2E95D05481}" type="presOf" srcId="{77F9DB03-9D2B-4BF8-B8E7-887802EC4E0A}" destId="{250695A9-FC4C-4B3A-BBB1-01E6A70DD9B1}" srcOrd="0" destOrd="0" presId="urn:microsoft.com/office/officeart/2005/8/layout/hList1"/>
    <dgm:cxn modelId="{371B63BE-D232-4C02-BC95-9EC76B42F75B}" type="presOf" srcId="{98D33023-AC0E-467B-9396-0CAFD8DB1C96}" destId="{CB7CA0C3-5174-4BF6-A50E-12806AD19BFE}" srcOrd="0" destOrd="0" presId="urn:microsoft.com/office/officeart/2005/8/layout/hList1"/>
    <dgm:cxn modelId="{9401087A-51AE-4442-9CFD-29547F89D6AE}" srcId="{77F9DB03-9D2B-4BF8-B8E7-887802EC4E0A}" destId="{003EE496-4A51-49B3-8F65-7984AC4651B7}" srcOrd="0" destOrd="0" parTransId="{0B18AADB-8F1D-4B8E-B0AC-6190A571DB36}" sibTransId="{9D4B41EB-DD00-40AC-91B6-C2E44CB70115}"/>
    <dgm:cxn modelId="{67AC0F9D-468A-4A54-9528-55137B8C1F6F}" srcId="{77F9DB03-9D2B-4BF8-B8E7-887802EC4E0A}" destId="{BA8F1197-B473-4D23-96DE-298A3E21551C}" srcOrd="2" destOrd="0" parTransId="{549844F0-5660-4652-8EFE-1EDF99E9D922}" sibTransId="{CD527B62-BA9B-40CA-8EF1-9826834AC732}"/>
    <dgm:cxn modelId="{8CA504FD-A5AE-444C-B765-24275C0CD64D}" srcId="{77F9DB03-9D2B-4BF8-B8E7-887802EC4E0A}" destId="{28C09DD2-D629-41BE-AF2A-006B45503DBD}" srcOrd="5" destOrd="0" parTransId="{1B53CE9C-ACB0-437D-B355-13465B8C7045}" sibTransId="{571546BF-7E76-4678-8849-911119AD45F0}"/>
    <dgm:cxn modelId="{FF218E18-D0BE-45BA-B3E6-A20521C0B372}" srcId="{77F9DB03-9D2B-4BF8-B8E7-887802EC4E0A}" destId="{776CF1DB-4F42-4766-917C-17747FF9732C}" srcOrd="3" destOrd="0" parTransId="{28670560-3BC0-4483-8A4F-FBB199707B95}" sibTransId="{8E123192-DEC2-499A-9B8A-06DC7118D89B}"/>
    <dgm:cxn modelId="{0C9148B2-C265-48ED-B89B-92B2E54377E3}" type="presOf" srcId="{28C09DD2-D629-41BE-AF2A-006B45503DBD}" destId="{A228CC51-C6BE-43B9-84F1-6FE1982F2811}" srcOrd="0" destOrd="5" presId="urn:microsoft.com/office/officeart/2005/8/layout/hList1"/>
    <dgm:cxn modelId="{D9826527-AA2D-4978-B4DC-C627A8AF0E75}" srcId="{77F9DB03-9D2B-4BF8-B8E7-887802EC4E0A}" destId="{ADB8DB71-81CA-4B6D-A77C-1436DF4E39EA}" srcOrd="1" destOrd="0" parTransId="{9672FA1E-E5F8-43EE-8059-5E60761B33D6}" sibTransId="{EF46571D-A98A-4D10-9FF9-BC68646889AF}"/>
    <dgm:cxn modelId="{52F39068-FEC4-4E18-BA88-CE9BCBB21D74}" type="presOf" srcId="{003EE496-4A51-49B3-8F65-7984AC4651B7}" destId="{A228CC51-C6BE-43B9-84F1-6FE1982F2811}" srcOrd="0" destOrd="0" presId="urn:microsoft.com/office/officeart/2005/8/layout/hList1"/>
    <dgm:cxn modelId="{6912C096-5145-4095-B1D9-6CB980A1E041}" srcId="{E4A1EBB4-D39A-4D6E-A7E0-3FDF7F049E0E}" destId="{98D33023-AC0E-467B-9396-0CAFD8DB1C96}" srcOrd="0" destOrd="0" parTransId="{C217A114-BAE2-4675-AF9B-E26BE3638A74}" sibTransId="{49637A52-E230-4C72-B792-F36C3CE352C6}"/>
    <dgm:cxn modelId="{0AB6AC6C-35BA-452C-A27F-E727F130016E}" srcId="{FABF4EBA-73E5-4B4A-B4BE-5D0728DDF0A0}" destId="{77F9DB03-9D2B-4BF8-B8E7-887802EC4E0A}" srcOrd="1" destOrd="0" parTransId="{09803F90-D37F-4C53-BA88-A9EE3B9F2DD6}" sibTransId="{D6E20EEC-1409-4E9D-A229-54903BB28780}"/>
    <dgm:cxn modelId="{E0AA54F2-CE9D-4F45-937D-9A261124F061}" type="presOf" srcId="{776CF1DB-4F42-4766-917C-17747FF9732C}" destId="{A228CC51-C6BE-43B9-84F1-6FE1982F2811}" srcOrd="0" destOrd="3" presId="urn:microsoft.com/office/officeart/2005/8/layout/hList1"/>
    <dgm:cxn modelId="{C3CB334D-9FAF-40A5-99FA-A4A443468E07}" srcId="{77F9DB03-9D2B-4BF8-B8E7-887802EC4E0A}" destId="{826934B4-2A8F-4C75-9128-141EDFC6644B}" srcOrd="4" destOrd="0" parTransId="{5C805205-BD01-45C4-BB3E-037F5F57EF2F}" sibTransId="{9E336DD3-05A8-472B-A3EE-E28A16CAA5C3}"/>
    <dgm:cxn modelId="{9BEB7AAC-175F-4CA8-99BE-FC0E0C578DB1}" srcId="{E4A1EBB4-D39A-4D6E-A7E0-3FDF7F049E0E}" destId="{77EF39BB-33DE-4A6F-9217-A926D65F0384}" srcOrd="3" destOrd="0" parTransId="{3D620EF3-6090-4B87-8BCD-CBE962DE7741}" sibTransId="{6AC218E9-7A56-4F87-A339-DFB52B0B4934}"/>
    <dgm:cxn modelId="{56A97F25-0EEB-4FDE-8F6D-1DC4D1E71FCA}" type="presOf" srcId="{0CE43E10-D5B4-419A-A287-589355EF0839}" destId="{CB7CA0C3-5174-4BF6-A50E-12806AD19BFE}" srcOrd="0" destOrd="1" presId="urn:microsoft.com/office/officeart/2005/8/layout/hList1"/>
    <dgm:cxn modelId="{94489D7A-D877-4A0D-8F53-F0BA72AE9AF3}" type="presOf" srcId="{ADB8DB71-81CA-4B6D-A77C-1436DF4E39EA}" destId="{A228CC51-C6BE-43B9-84F1-6FE1982F2811}" srcOrd="0" destOrd="1" presId="urn:microsoft.com/office/officeart/2005/8/layout/hList1"/>
    <dgm:cxn modelId="{F298F733-180F-43A4-8576-81A66BDE6101}" type="presOf" srcId="{BA8F1197-B473-4D23-96DE-298A3E21551C}" destId="{A228CC51-C6BE-43B9-84F1-6FE1982F2811}" srcOrd="0" destOrd="2" presId="urn:microsoft.com/office/officeart/2005/8/layout/hList1"/>
    <dgm:cxn modelId="{F3CE7D78-D291-4B20-AC7F-EF88E5D082AE}" type="presOf" srcId="{826934B4-2A8F-4C75-9128-141EDFC6644B}" destId="{A228CC51-C6BE-43B9-84F1-6FE1982F2811}" srcOrd="0" destOrd="4" presId="urn:microsoft.com/office/officeart/2005/8/layout/hList1"/>
    <dgm:cxn modelId="{586F97ED-D2FC-46D6-BA8B-4CBE88549F61}" type="presOf" srcId="{FABF4EBA-73E5-4B4A-B4BE-5D0728DDF0A0}" destId="{92222684-6383-4735-A894-EC2D8F2124AB}" srcOrd="0" destOrd="0" presId="urn:microsoft.com/office/officeart/2005/8/layout/hList1"/>
    <dgm:cxn modelId="{CB815346-6CBF-4975-AB99-0C16693B5DA2}" type="presOf" srcId="{77EF39BB-33DE-4A6F-9217-A926D65F0384}" destId="{CB7CA0C3-5174-4BF6-A50E-12806AD19BFE}" srcOrd="0" destOrd="3" presId="urn:microsoft.com/office/officeart/2005/8/layout/hList1"/>
    <dgm:cxn modelId="{8F497A09-6E55-4D71-8362-FB79E4DE3136}" type="presOf" srcId="{E4A1EBB4-D39A-4D6E-A7E0-3FDF7F049E0E}" destId="{AF2A1CEA-EDA7-469D-97B0-E1106174A4F1}" srcOrd="0" destOrd="0" presId="urn:microsoft.com/office/officeart/2005/8/layout/hList1"/>
    <dgm:cxn modelId="{522C459A-C346-47C7-8359-01E870C634BA}" srcId="{E4A1EBB4-D39A-4D6E-A7E0-3FDF7F049E0E}" destId="{5ECA51C5-D0FA-4AA9-8B79-C7E97BEB7816}" srcOrd="2" destOrd="0" parTransId="{D9862AA9-3899-4867-8CBA-D02E4E5E48E8}" sibTransId="{37B45C05-9A8D-452B-A47F-865654F88B15}"/>
    <dgm:cxn modelId="{90C07576-B936-4490-9143-0319AF15A1BE}" type="presOf" srcId="{5ECA51C5-D0FA-4AA9-8B79-C7E97BEB7816}" destId="{CB7CA0C3-5174-4BF6-A50E-12806AD19BFE}" srcOrd="0" destOrd="2" presId="urn:microsoft.com/office/officeart/2005/8/layout/hList1"/>
    <dgm:cxn modelId="{0179FA65-3302-409D-AFF5-F5698B0843B5}" srcId="{FABF4EBA-73E5-4B4A-B4BE-5D0728DDF0A0}" destId="{E4A1EBB4-D39A-4D6E-A7E0-3FDF7F049E0E}" srcOrd="0" destOrd="0" parTransId="{864704CD-0D52-4A0D-BF36-78E3FBA4603B}" sibTransId="{17603063-77FA-4F7D-A1C9-DF40F1F75996}"/>
    <dgm:cxn modelId="{B24BAC19-05B3-4FC4-8E03-BCAAC26AD980}" srcId="{E4A1EBB4-D39A-4D6E-A7E0-3FDF7F049E0E}" destId="{0CE43E10-D5B4-419A-A287-589355EF0839}" srcOrd="1" destOrd="0" parTransId="{BE9A5EEC-7C7A-4C5F-9C2C-29BB7A66ED53}" sibTransId="{2175758F-5304-4B60-8730-00EA8207EBC1}"/>
    <dgm:cxn modelId="{457F614D-0B4A-4C48-A7D9-81BD95165729}" type="presParOf" srcId="{92222684-6383-4735-A894-EC2D8F2124AB}" destId="{A5178B8A-77EF-40BF-8921-D9692DCEDEAB}" srcOrd="0" destOrd="0" presId="urn:microsoft.com/office/officeart/2005/8/layout/hList1"/>
    <dgm:cxn modelId="{175AF2D7-ABBF-4B8F-9C7D-20FCA5C922FC}" type="presParOf" srcId="{A5178B8A-77EF-40BF-8921-D9692DCEDEAB}" destId="{AF2A1CEA-EDA7-469D-97B0-E1106174A4F1}" srcOrd="0" destOrd="0" presId="urn:microsoft.com/office/officeart/2005/8/layout/hList1"/>
    <dgm:cxn modelId="{82FDF76A-F3C2-475C-9225-EAEA71BD0E63}" type="presParOf" srcId="{A5178B8A-77EF-40BF-8921-D9692DCEDEAB}" destId="{CB7CA0C3-5174-4BF6-A50E-12806AD19BFE}" srcOrd="1" destOrd="0" presId="urn:microsoft.com/office/officeart/2005/8/layout/hList1"/>
    <dgm:cxn modelId="{4C8992CD-9B63-4B87-A24E-6E49DD6A7149}" type="presParOf" srcId="{92222684-6383-4735-A894-EC2D8F2124AB}" destId="{2C993241-5E2C-4F63-8F8A-D9949DDB720A}" srcOrd="1" destOrd="0" presId="urn:microsoft.com/office/officeart/2005/8/layout/hList1"/>
    <dgm:cxn modelId="{3D6A1A1A-CA82-48EF-AFE5-70393F51889E}" type="presParOf" srcId="{92222684-6383-4735-A894-EC2D8F2124AB}" destId="{5917A22E-C59C-4DD7-8C6A-A00CE8AB2BD1}" srcOrd="2" destOrd="0" presId="urn:microsoft.com/office/officeart/2005/8/layout/hList1"/>
    <dgm:cxn modelId="{BC12046C-1A44-4A4F-BB43-FDE9C18A9AE9}" type="presParOf" srcId="{5917A22E-C59C-4DD7-8C6A-A00CE8AB2BD1}" destId="{250695A9-FC4C-4B3A-BBB1-01E6A70DD9B1}" srcOrd="0" destOrd="0" presId="urn:microsoft.com/office/officeart/2005/8/layout/hList1"/>
    <dgm:cxn modelId="{803E2196-5D61-47B4-8C40-BD502BDD25E7}" type="presParOf" srcId="{5917A22E-C59C-4DD7-8C6A-A00CE8AB2BD1}" destId="{A228CC51-C6BE-43B9-84F1-6FE1982F281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4A771F-3A86-4AD3-B34D-C27F9D5032B9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zh-TW" altLang="en-US"/>
        </a:p>
      </dgm:t>
    </dgm:pt>
    <dgm:pt modelId="{85A5ADF0-3641-4A73-BFF0-BA28987670BC}">
      <dgm:prSet/>
      <dgm:spPr/>
      <dgm:t>
        <a:bodyPr/>
        <a:lstStyle/>
        <a:p>
          <a:pPr rtl="0"/>
          <a:r>
            <a:rPr lang="zh-TW" b="1" baseline="0" dirty="0" smtClean="0">
              <a:solidFill>
                <a:schemeClr val="accent1"/>
              </a:solidFill>
              <a:latin typeface="Comic Sans MS" pitchFamily="66" charset="0"/>
              <a:ea typeface="微軟正黑體" pitchFamily="34" charset="-120"/>
            </a:rPr>
            <a:t>生活上的應用</a:t>
          </a:r>
          <a:r>
            <a:rPr lang="en-US" b="1" baseline="0" dirty="0" smtClean="0">
              <a:solidFill>
                <a:schemeClr val="accent1"/>
              </a:solidFill>
              <a:latin typeface="Comic Sans MS" pitchFamily="66" charset="0"/>
              <a:ea typeface="微軟正黑體" pitchFamily="34" charset="-120"/>
            </a:rPr>
            <a:t>——</a:t>
          </a:r>
          <a:r>
            <a:rPr lang="zh-TW" b="1" baseline="0" dirty="0" smtClean="0">
              <a:solidFill>
                <a:schemeClr val="accent1"/>
              </a:solidFill>
              <a:latin typeface="Comic Sans MS" pitchFamily="66" charset="0"/>
              <a:ea typeface="微軟正黑體" pitchFamily="34" charset="-120"/>
            </a:rPr>
            <a:t>蘋果電腦的 </a:t>
          </a:r>
          <a:r>
            <a:rPr lang="en-US" b="1" baseline="0" dirty="0" smtClean="0">
              <a:solidFill>
                <a:schemeClr val="accent1"/>
              </a:solidFill>
              <a:latin typeface="Comic Sans MS" pitchFamily="66" charset="0"/>
              <a:ea typeface="微軟正黑體" pitchFamily="34" charset="-120"/>
            </a:rPr>
            <a:t>iTunes </a:t>
          </a:r>
          <a:r>
            <a:rPr lang="zh-TW" b="1" baseline="0" dirty="0" smtClean="0">
              <a:solidFill>
                <a:schemeClr val="accent1"/>
              </a:solidFill>
              <a:latin typeface="Comic Sans MS" pitchFamily="66" charset="0"/>
              <a:ea typeface="微軟正黑體" pitchFamily="34" charset="-120"/>
            </a:rPr>
            <a:t>平台</a:t>
          </a:r>
          <a:endParaRPr lang="en-US" b="1" baseline="0" dirty="0">
            <a:solidFill>
              <a:schemeClr val="accent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7C796C94-4B5A-4514-9516-65E965D5F214}" type="parTrans" cxnId="{56D715E8-8544-46DA-AE88-22E1A52EA63B}">
      <dgm:prSet/>
      <dgm:spPr/>
      <dgm:t>
        <a:bodyPr/>
        <a:lstStyle/>
        <a:p>
          <a:endParaRPr lang="zh-TW" altLang="en-US" baseline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4E4C2B64-D987-4871-849A-4D1FEFA2FB4C}" type="sibTrans" cxnId="{56D715E8-8544-46DA-AE88-22E1A52EA63B}">
      <dgm:prSet/>
      <dgm:spPr/>
      <dgm:t>
        <a:bodyPr/>
        <a:lstStyle/>
        <a:p>
          <a:endParaRPr lang="zh-TW" altLang="en-US" baseline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DBC78DDA-8E9F-41F8-AFD0-B1C77AE0CD81}">
      <dgm:prSet/>
      <dgm:spPr/>
      <dgm:t>
        <a:bodyPr/>
        <a:lstStyle/>
        <a:p>
          <a:pPr rtl="0"/>
          <a:r>
            <a:rPr lang="en-US" b="0" baseline="0" dirty="0" smtClean="0">
              <a:solidFill>
                <a:schemeClr val="tx1"/>
              </a:solidFill>
              <a:latin typeface="Comic Sans MS" pitchFamily="66" charset="0"/>
              <a:ea typeface="微軟正黑體" pitchFamily="34" charset="-120"/>
            </a:rPr>
            <a:t>iTunes </a:t>
          </a:r>
          <a:r>
            <a:rPr lang="zh-TW" b="0" baseline="0" dirty="0" smtClean="0">
              <a:solidFill>
                <a:schemeClr val="tx1"/>
              </a:solidFill>
              <a:latin typeface="Comic Sans MS" pitchFamily="66" charset="0"/>
              <a:ea typeface="微軟正黑體" pitchFamily="34" charset="-120"/>
            </a:rPr>
            <a:t>平台有別於許多網路平台的公開性，在該平台上的所有檔案都不能隨意地進行複製，下載者須付費購買，並只能在五台電腦上使用，這也有效確保檔案的著作權，並帶來明確的獲利，也讓許多有技術的人員持續不斷的投入與研發。</a:t>
          </a:r>
          <a:endParaRPr lang="zh-TW" b="0" baseline="0" dirty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727CC30A-BBBF-4CE5-B03B-9C253FC208E0}" type="parTrans" cxnId="{8387A1A3-92E9-4831-8C70-7C166E60A720}">
      <dgm:prSet/>
      <dgm:spPr/>
      <dgm:t>
        <a:bodyPr/>
        <a:lstStyle/>
        <a:p>
          <a:endParaRPr lang="zh-TW" altLang="en-US" baseline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13C97606-E190-4FDD-BD21-1C0937AE15A7}" type="sibTrans" cxnId="{8387A1A3-92E9-4831-8C70-7C166E60A720}">
      <dgm:prSet/>
      <dgm:spPr/>
      <dgm:t>
        <a:bodyPr/>
        <a:lstStyle/>
        <a:p>
          <a:endParaRPr lang="zh-TW" altLang="en-US" baseline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F79FA94F-502D-4DEC-8C32-9A7F8CBB0F56}" type="pres">
      <dgm:prSet presAssocID="{D54A771F-3A86-4AD3-B34D-C27F9D5032B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E27BE69-CFF7-45AB-B957-9F649FE620CD}" type="pres">
      <dgm:prSet presAssocID="{85A5ADF0-3641-4A73-BFF0-BA28987670BC}" presName="parentLin" presStyleCnt="0"/>
      <dgm:spPr/>
    </dgm:pt>
    <dgm:pt modelId="{E703CAB3-8134-47EA-A3B4-D58EDEC78659}" type="pres">
      <dgm:prSet presAssocID="{85A5ADF0-3641-4A73-BFF0-BA28987670BC}" presName="parentLeftMargin" presStyleLbl="node1" presStyleIdx="0" presStyleCnt="1"/>
      <dgm:spPr/>
      <dgm:t>
        <a:bodyPr/>
        <a:lstStyle/>
        <a:p>
          <a:endParaRPr lang="zh-TW" altLang="en-US"/>
        </a:p>
      </dgm:t>
    </dgm:pt>
    <dgm:pt modelId="{970CA7CE-BF48-46BA-9648-CF20A476442A}" type="pres">
      <dgm:prSet presAssocID="{85A5ADF0-3641-4A73-BFF0-BA28987670B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06C6A94-4C3A-4B07-9585-46532E778C4D}" type="pres">
      <dgm:prSet presAssocID="{85A5ADF0-3641-4A73-BFF0-BA28987670BC}" presName="negativeSpace" presStyleCnt="0"/>
      <dgm:spPr/>
    </dgm:pt>
    <dgm:pt modelId="{B0C02772-974D-42EC-A4F9-23CC7A714C4E}" type="pres">
      <dgm:prSet presAssocID="{85A5ADF0-3641-4A73-BFF0-BA28987670BC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47B9C16-22AE-4091-8138-DEB5DBB4A89E}" type="presOf" srcId="{DBC78DDA-8E9F-41F8-AFD0-B1C77AE0CD81}" destId="{B0C02772-974D-42EC-A4F9-23CC7A714C4E}" srcOrd="0" destOrd="0" presId="urn:microsoft.com/office/officeart/2005/8/layout/list1"/>
    <dgm:cxn modelId="{6E6326D5-F097-43C3-92FE-6DDB1B105568}" type="presOf" srcId="{85A5ADF0-3641-4A73-BFF0-BA28987670BC}" destId="{E703CAB3-8134-47EA-A3B4-D58EDEC78659}" srcOrd="0" destOrd="0" presId="urn:microsoft.com/office/officeart/2005/8/layout/list1"/>
    <dgm:cxn modelId="{38B77655-1CD5-43AF-BD27-1D0878717CC6}" type="presOf" srcId="{85A5ADF0-3641-4A73-BFF0-BA28987670BC}" destId="{970CA7CE-BF48-46BA-9648-CF20A476442A}" srcOrd="1" destOrd="0" presId="urn:microsoft.com/office/officeart/2005/8/layout/list1"/>
    <dgm:cxn modelId="{8387A1A3-92E9-4831-8C70-7C166E60A720}" srcId="{85A5ADF0-3641-4A73-BFF0-BA28987670BC}" destId="{DBC78DDA-8E9F-41F8-AFD0-B1C77AE0CD81}" srcOrd="0" destOrd="0" parTransId="{727CC30A-BBBF-4CE5-B03B-9C253FC208E0}" sibTransId="{13C97606-E190-4FDD-BD21-1C0937AE15A7}"/>
    <dgm:cxn modelId="{56D715E8-8544-46DA-AE88-22E1A52EA63B}" srcId="{D54A771F-3A86-4AD3-B34D-C27F9D5032B9}" destId="{85A5ADF0-3641-4A73-BFF0-BA28987670BC}" srcOrd="0" destOrd="0" parTransId="{7C796C94-4B5A-4514-9516-65E965D5F214}" sibTransId="{4E4C2B64-D987-4871-849A-4D1FEFA2FB4C}"/>
    <dgm:cxn modelId="{1ED8FCC0-0FEE-4038-B84D-94FB22BA9C80}" type="presOf" srcId="{D54A771F-3A86-4AD3-B34D-C27F9D5032B9}" destId="{F79FA94F-502D-4DEC-8C32-9A7F8CBB0F56}" srcOrd="0" destOrd="0" presId="urn:microsoft.com/office/officeart/2005/8/layout/list1"/>
    <dgm:cxn modelId="{C203AD10-2B1B-48B0-A890-B46A69ABE4D3}" type="presParOf" srcId="{F79FA94F-502D-4DEC-8C32-9A7F8CBB0F56}" destId="{6E27BE69-CFF7-45AB-B957-9F649FE620CD}" srcOrd="0" destOrd="0" presId="urn:microsoft.com/office/officeart/2005/8/layout/list1"/>
    <dgm:cxn modelId="{CD6B844A-FB13-4BFD-8457-32069A9C1C1A}" type="presParOf" srcId="{6E27BE69-CFF7-45AB-B957-9F649FE620CD}" destId="{E703CAB3-8134-47EA-A3B4-D58EDEC78659}" srcOrd="0" destOrd="0" presId="urn:microsoft.com/office/officeart/2005/8/layout/list1"/>
    <dgm:cxn modelId="{D06EBF9D-C9B6-43CB-A02D-867A9C47EC35}" type="presParOf" srcId="{6E27BE69-CFF7-45AB-B957-9F649FE620CD}" destId="{970CA7CE-BF48-46BA-9648-CF20A476442A}" srcOrd="1" destOrd="0" presId="urn:microsoft.com/office/officeart/2005/8/layout/list1"/>
    <dgm:cxn modelId="{E87A40E8-BDE2-4495-A2EB-CB53D9952079}" type="presParOf" srcId="{F79FA94F-502D-4DEC-8C32-9A7F8CBB0F56}" destId="{B06C6A94-4C3A-4B07-9585-46532E778C4D}" srcOrd="1" destOrd="0" presId="urn:microsoft.com/office/officeart/2005/8/layout/list1"/>
    <dgm:cxn modelId="{2E300C0D-3A70-4FE4-B584-666C6F1C8D44}" type="presParOf" srcId="{F79FA94F-502D-4DEC-8C32-9A7F8CBB0F56}" destId="{B0C02772-974D-42EC-A4F9-23CC7A714C4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340A44-CF6F-4B85-9138-0D26039C9E90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4B16B24C-5658-4680-B385-BD245CFF2601}">
      <dgm:prSet/>
      <dgm:spPr/>
      <dgm:t>
        <a:bodyPr/>
        <a:lstStyle/>
        <a:p>
          <a:pPr rtl="0"/>
          <a:r>
            <a:rPr lang="en-US" b="1" baseline="0" dirty="0" smtClean="0">
              <a:latin typeface="Comic Sans MS" pitchFamily="66" charset="0"/>
              <a:ea typeface="微軟正黑體" pitchFamily="34" charset="-120"/>
            </a:rPr>
            <a:t>1.</a:t>
          </a:r>
          <a:r>
            <a:rPr lang="zh-TW" b="1" baseline="0" dirty="0" smtClean="0">
              <a:latin typeface="Comic Sans MS" pitchFamily="66" charset="0"/>
              <a:ea typeface="微軟正黑體" pitchFamily="34" charset="-120"/>
            </a:rPr>
            <a:t>專家訪談 </a:t>
          </a:r>
          <a:r>
            <a:rPr lang="en-US" b="1" baseline="0" dirty="0" smtClean="0">
              <a:latin typeface="Comic Sans MS" pitchFamily="66" charset="0"/>
              <a:ea typeface="微軟正黑體" pitchFamily="34" charset="-120"/>
            </a:rPr>
            <a:t>(Heuristic Evaluation)</a:t>
          </a:r>
          <a:endParaRPr lang="zh-TW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7E6DF3B7-96E4-4C65-B4BB-8BA8120A4C8B}" type="parTrans" cxnId="{4011DD90-84D2-4D69-A590-28B4819C7F8B}">
      <dgm:prSet/>
      <dgm:spPr/>
      <dgm:t>
        <a:bodyPr/>
        <a:lstStyle/>
        <a:p>
          <a:endParaRPr lang="zh-TW" altLang="en-US" b="1" baseline="0">
            <a:latin typeface="Comic Sans MS" pitchFamily="66" charset="0"/>
            <a:ea typeface="微軟正黑體" pitchFamily="34" charset="-120"/>
          </a:endParaRPr>
        </a:p>
      </dgm:t>
    </dgm:pt>
    <dgm:pt modelId="{7F91C4A4-7549-43F8-AE4E-E70FEFD634E9}" type="sibTrans" cxnId="{4011DD90-84D2-4D69-A590-28B4819C7F8B}">
      <dgm:prSet/>
      <dgm:spPr/>
      <dgm:t>
        <a:bodyPr/>
        <a:lstStyle/>
        <a:p>
          <a:endParaRPr lang="zh-TW" altLang="en-US" b="1" baseline="0">
            <a:latin typeface="Comic Sans MS" pitchFamily="66" charset="0"/>
            <a:ea typeface="微軟正黑體" pitchFamily="34" charset="-120"/>
          </a:endParaRPr>
        </a:p>
      </dgm:t>
    </dgm:pt>
    <dgm:pt modelId="{A763A1D4-E855-4A5C-9F53-3A9BFBAC08A7}">
      <dgm:prSet/>
      <dgm:spPr/>
      <dgm:t>
        <a:bodyPr/>
        <a:lstStyle/>
        <a:p>
          <a:pPr rtl="0"/>
          <a:r>
            <a:rPr lang="zh-TW" b="1" baseline="0" dirty="0" smtClean="0">
              <a:latin typeface="Comic Sans MS" pitchFamily="66" charset="0"/>
              <a:ea typeface="微軟正黑體" pitchFamily="34" charset="-120"/>
            </a:rPr>
            <a:t>這是透過具有經驗的研究人員來進行訪談，先由具有優使性經驗的研究人員針對網站進行觀察，並依照自身的經驗、主觀判斷與準則，針對網站的優使性程度進行評估</a:t>
          </a:r>
          <a:endParaRPr lang="en-US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6D11736D-2E72-4B90-933B-29BA93301597}" type="parTrans" cxnId="{4341F8A7-6D5D-4D5A-B508-54CBB2659461}">
      <dgm:prSet/>
      <dgm:spPr/>
      <dgm:t>
        <a:bodyPr/>
        <a:lstStyle/>
        <a:p>
          <a:endParaRPr lang="zh-TW" altLang="en-US" b="1" baseline="0">
            <a:latin typeface="Comic Sans MS" pitchFamily="66" charset="0"/>
            <a:ea typeface="微軟正黑體" pitchFamily="34" charset="-120"/>
          </a:endParaRPr>
        </a:p>
      </dgm:t>
    </dgm:pt>
    <dgm:pt modelId="{AF683EF2-763E-4CF8-9340-31B4D4D91406}" type="sibTrans" cxnId="{4341F8A7-6D5D-4D5A-B508-54CBB2659461}">
      <dgm:prSet/>
      <dgm:spPr/>
      <dgm:t>
        <a:bodyPr/>
        <a:lstStyle/>
        <a:p>
          <a:endParaRPr lang="zh-TW" altLang="en-US" b="1" baseline="0">
            <a:latin typeface="Comic Sans MS" pitchFamily="66" charset="0"/>
            <a:ea typeface="微軟正黑體" pitchFamily="34" charset="-120"/>
          </a:endParaRPr>
        </a:p>
      </dgm:t>
    </dgm:pt>
    <dgm:pt modelId="{3765F9E0-3F66-4770-AE60-7AB00DFE5040}">
      <dgm:prSet/>
      <dgm:spPr/>
      <dgm:t>
        <a:bodyPr/>
        <a:lstStyle/>
        <a:p>
          <a:pPr rtl="0"/>
          <a:r>
            <a:rPr lang="en-US" b="1" baseline="0" dirty="0" smtClean="0">
              <a:latin typeface="Comic Sans MS" pitchFamily="66" charset="0"/>
              <a:ea typeface="微軟正黑體" pitchFamily="34" charset="-120"/>
            </a:rPr>
            <a:t>2.</a:t>
          </a:r>
          <a:r>
            <a:rPr lang="zh-TW" b="1" baseline="0" dirty="0" smtClean="0">
              <a:latin typeface="Comic Sans MS" pitchFamily="66" charset="0"/>
              <a:ea typeface="微軟正黑體" pitchFamily="34" charset="-120"/>
            </a:rPr>
            <a:t>優使性測試 </a:t>
          </a:r>
          <a:r>
            <a:rPr lang="en-US" b="1" baseline="0" dirty="0" smtClean="0">
              <a:latin typeface="Comic Sans MS" pitchFamily="66" charset="0"/>
              <a:ea typeface="微軟正黑體" pitchFamily="34" charset="-120"/>
            </a:rPr>
            <a:t>(Usability Test)</a:t>
          </a:r>
          <a:endParaRPr lang="zh-TW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C7E83D87-265B-4CF2-84F9-C218E36E2F52}" type="parTrans" cxnId="{FFCA846C-AB90-43DC-A695-F55A11085B07}">
      <dgm:prSet/>
      <dgm:spPr/>
      <dgm:t>
        <a:bodyPr/>
        <a:lstStyle/>
        <a:p>
          <a:endParaRPr lang="zh-TW" altLang="en-US" b="1" baseline="0">
            <a:latin typeface="Comic Sans MS" pitchFamily="66" charset="0"/>
            <a:ea typeface="微軟正黑體" pitchFamily="34" charset="-120"/>
          </a:endParaRPr>
        </a:p>
      </dgm:t>
    </dgm:pt>
    <dgm:pt modelId="{EDD320EC-1929-4981-9172-EABC76C78F30}" type="sibTrans" cxnId="{FFCA846C-AB90-43DC-A695-F55A11085B07}">
      <dgm:prSet/>
      <dgm:spPr/>
      <dgm:t>
        <a:bodyPr/>
        <a:lstStyle/>
        <a:p>
          <a:endParaRPr lang="zh-TW" altLang="en-US" b="1" baseline="0">
            <a:latin typeface="Comic Sans MS" pitchFamily="66" charset="0"/>
            <a:ea typeface="微軟正黑體" pitchFamily="34" charset="-120"/>
          </a:endParaRPr>
        </a:p>
      </dgm:t>
    </dgm:pt>
    <dgm:pt modelId="{2B4EE01C-2160-4BAF-9B7D-0C84C938BE5C}">
      <dgm:prSet/>
      <dgm:spPr/>
      <dgm:t>
        <a:bodyPr/>
        <a:lstStyle/>
        <a:p>
          <a:pPr rtl="0"/>
          <a:r>
            <a:rPr lang="zh-TW" b="1" baseline="0" dirty="0" smtClean="0">
              <a:latin typeface="Comic Sans MS" pitchFamily="66" charset="0"/>
              <a:ea typeface="微軟正黑體" pitchFamily="34" charset="-120"/>
            </a:rPr>
            <a:t>這是直接請網站的實際使用者前來測試，需於一個不受干擾的情境下來進行，並由相關人員引導與觀察，蒐集相關資訊，以進行客觀的量化與質化的分析。</a:t>
          </a:r>
          <a:endParaRPr lang="zh-TW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F81D5EDD-47AD-4F3F-B881-DCDA871D5631}" type="parTrans" cxnId="{5944E14B-4C80-4577-9B95-3157324A3927}">
      <dgm:prSet/>
      <dgm:spPr/>
      <dgm:t>
        <a:bodyPr/>
        <a:lstStyle/>
        <a:p>
          <a:endParaRPr lang="zh-TW" altLang="en-US" b="1" baseline="0">
            <a:latin typeface="Comic Sans MS" pitchFamily="66" charset="0"/>
            <a:ea typeface="微軟正黑體" pitchFamily="34" charset="-120"/>
          </a:endParaRPr>
        </a:p>
      </dgm:t>
    </dgm:pt>
    <dgm:pt modelId="{15EF8DE5-E612-4D25-95EE-673967F32B7E}" type="sibTrans" cxnId="{5944E14B-4C80-4577-9B95-3157324A3927}">
      <dgm:prSet/>
      <dgm:spPr/>
      <dgm:t>
        <a:bodyPr/>
        <a:lstStyle/>
        <a:p>
          <a:endParaRPr lang="zh-TW" altLang="en-US" b="1" baseline="0">
            <a:latin typeface="Comic Sans MS" pitchFamily="66" charset="0"/>
            <a:ea typeface="微軟正黑體" pitchFamily="34" charset="-120"/>
          </a:endParaRPr>
        </a:p>
      </dgm:t>
    </dgm:pt>
    <dgm:pt modelId="{B9C0CBC7-9FE7-4486-B896-494B0F67E093}" type="pres">
      <dgm:prSet presAssocID="{25340A44-CF6F-4B85-9138-0D26039C9E9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3D5FB30-6700-4A31-B243-3C6A6EB37BED}" type="pres">
      <dgm:prSet presAssocID="{4B16B24C-5658-4680-B385-BD245CFF260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E733946-1827-4826-AA6B-5A8D8F72B768}" type="pres">
      <dgm:prSet presAssocID="{4B16B24C-5658-4680-B385-BD245CFF260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26DFB4-751A-41B2-A740-1F53A7DA2570}" type="pres">
      <dgm:prSet presAssocID="{3765F9E0-3F66-4770-AE60-7AB00DFE504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E1638F-A801-434E-B5B9-A828D69E7671}" type="pres">
      <dgm:prSet presAssocID="{3765F9E0-3F66-4770-AE60-7AB00DFE504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4CA0F00-5437-4492-81F0-AF21ED088A72}" type="presOf" srcId="{4B16B24C-5658-4680-B385-BD245CFF2601}" destId="{B3D5FB30-6700-4A31-B243-3C6A6EB37BED}" srcOrd="0" destOrd="0" presId="urn:microsoft.com/office/officeart/2005/8/layout/vList2"/>
    <dgm:cxn modelId="{FFCA846C-AB90-43DC-A695-F55A11085B07}" srcId="{25340A44-CF6F-4B85-9138-0D26039C9E90}" destId="{3765F9E0-3F66-4770-AE60-7AB00DFE5040}" srcOrd="1" destOrd="0" parTransId="{C7E83D87-265B-4CF2-84F9-C218E36E2F52}" sibTransId="{EDD320EC-1929-4981-9172-EABC76C78F30}"/>
    <dgm:cxn modelId="{4958059A-FBF6-4C3B-BED4-AFAED541748B}" type="presOf" srcId="{25340A44-CF6F-4B85-9138-0D26039C9E90}" destId="{B9C0CBC7-9FE7-4486-B896-494B0F67E093}" srcOrd="0" destOrd="0" presId="urn:microsoft.com/office/officeart/2005/8/layout/vList2"/>
    <dgm:cxn modelId="{F6DD89D9-2BB2-496C-88F4-85524166D7A9}" type="presOf" srcId="{2B4EE01C-2160-4BAF-9B7D-0C84C938BE5C}" destId="{47E1638F-A801-434E-B5B9-A828D69E7671}" srcOrd="0" destOrd="0" presId="urn:microsoft.com/office/officeart/2005/8/layout/vList2"/>
    <dgm:cxn modelId="{5944E14B-4C80-4577-9B95-3157324A3927}" srcId="{3765F9E0-3F66-4770-AE60-7AB00DFE5040}" destId="{2B4EE01C-2160-4BAF-9B7D-0C84C938BE5C}" srcOrd="0" destOrd="0" parTransId="{F81D5EDD-47AD-4F3F-B881-DCDA871D5631}" sibTransId="{15EF8DE5-E612-4D25-95EE-673967F32B7E}"/>
    <dgm:cxn modelId="{4341F8A7-6D5D-4D5A-B508-54CBB2659461}" srcId="{4B16B24C-5658-4680-B385-BD245CFF2601}" destId="{A763A1D4-E855-4A5C-9F53-3A9BFBAC08A7}" srcOrd="0" destOrd="0" parTransId="{6D11736D-2E72-4B90-933B-29BA93301597}" sibTransId="{AF683EF2-763E-4CF8-9340-31B4D4D91406}"/>
    <dgm:cxn modelId="{5E178123-43BA-44B1-A60A-9E0A47DF529C}" type="presOf" srcId="{3765F9E0-3F66-4770-AE60-7AB00DFE5040}" destId="{A226DFB4-751A-41B2-A740-1F53A7DA2570}" srcOrd="0" destOrd="0" presId="urn:microsoft.com/office/officeart/2005/8/layout/vList2"/>
    <dgm:cxn modelId="{524520D6-0F13-4721-BB72-BB3A675505AE}" type="presOf" srcId="{A763A1D4-E855-4A5C-9F53-3A9BFBAC08A7}" destId="{FE733946-1827-4826-AA6B-5A8D8F72B768}" srcOrd="0" destOrd="0" presId="urn:microsoft.com/office/officeart/2005/8/layout/vList2"/>
    <dgm:cxn modelId="{4011DD90-84D2-4D69-A590-28B4819C7F8B}" srcId="{25340A44-CF6F-4B85-9138-0D26039C9E90}" destId="{4B16B24C-5658-4680-B385-BD245CFF2601}" srcOrd="0" destOrd="0" parTransId="{7E6DF3B7-96E4-4C65-B4BB-8BA8120A4C8B}" sibTransId="{7F91C4A4-7549-43F8-AE4E-E70FEFD634E9}"/>
    <dgm:cxn modelId="{F428598B-FD8F-45DA-9449-59561D5164B8}" type="presParOf" srcId="{B9C0CBC7-9FE7-4486-B896-494B0F67E093}" destId="{B3D5FB30-6700-4A31-B243-3C6A6EB37BED}" srcOrd="0" destOrd="0" presId="urn:microsoft.com/office/officeart/2005/8/layout/vList2"/>
    <dgm:cxn modelId="{7E63BAED-BA89-49D3-9DD7-33EEF77F4B4F}" type="presParOf" srcId="{B9C0CBC7-9FE7-4486-B896-494B0F67E093}" destId="{FE733946-1827-4826-AA6B-5A8D8F72B768}" srcOrd="1" destOrd="0" presId="urn:microsoft.com/office/officeart/2005/8/layout/vList2"/>
    <dgm:cxn modelId="{84153E05-C714-484F-BA70-51FE7945B6DE}" type="presParOf" srcId="{B9C0CBC7-9FE7-4486-B896-494B0F67E093}" destId="{A226DFB4-751A-41B2-A740-1F53A7DA2570}" srcOrd="2" destOrd="0" presId="urn:microsoft.com/office/officeart/2005/8/layout/vList2"/>
    <dgm:cxn modelId="{5EB2C706-CDB0-45E0-B660-8271D1A408AE}" type="presParOf" srcId="{B9C0CBC7-9FE7-4486-B896-494B0F67E093}" destId="{47E1638F-A801-434E-B5B9-A828D69E767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2A1CEA-EDA7-469D-97B0-E1106174A4F1}">
      <dsp:nvSpPr>
        <dsp:cNvPr id="0" name=""/>
        <dsp:cNvSpPr/>
      </dsp:nvSpPr>
      <dsp:spPr>
        <a:xfrm>
          <a:off x="39" y="37088"/>
          <a:ext cx="3806995" cy="8352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>
              <a:latin typeface="Comic Sans MS" pitchFamily="66" charset="0"/>
              <a:ea typeface="微軟正黑體" pitchFamily="34" charset="-120"/>
            </a:rPr>
            <a:t>本章架構</a:t>
          </a:r>
          <a:endParaRPr lang="zh-TW" altLang="en-US" sz="2900" kern="1200" dirty="0">
            <a:latin typeface="Comic Sans MS" pitchFamily="66" charset="0"/>
            <a:ea typeface="微軟正黑體" pitchFamily="34" charset="-120"/>
          </a:endParaRPr>
        </a:p>
      </dsp:txBody>
      <dsp:txXfrm>
        <a:off x="39" y="37088"/>
        <a:ext cx="3806995" cy="835200"/>
      </dsp:txXfrm>
    </dsp:sp>
    <dsp:sp modelId="{CB7CA0C3-5174-4BF6-A50E-12806AD19BFE}">
      <dsp:nvSpPr>
        <dsp:cNvPr id="0" name=""/>
        <dsp:cNvSpPr/>
      </dsp:nvSpPr>
      <dsp:spPr>
        <a:xfrm>
          <a:off x="39" y="872288"/>
          <a:ext cx="3806995" cy="434842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smtClean="0">
              <a:latin typeface="Comic Sans MS" pitchFamily="66" charset="0"/>
              <a:ea typeface="微軟正黑體" pitchFamily="34" charset="-120"/>
            </a:rPr>
            <a:t>網站的規劃</a:t>
          </a:r>
          <a:endParaRPr lang="zh-TW" altLang="en-US" sz="2900" kern="1200" dirty="0">
            <a:latin typeface="Comic Sans MS" pitchFamily="66" charset="0"/>
            <a:ea typeface="微軟正黑體" pitchFamily="34" charset="-12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latin typeface="Comic Sans MS" pitchFamily="66" charset="0"/>
              <a:ea typeface="微軟正黑體" pitchFamily="34" charset="-120"/>
            </a:rPr>
            <a:t>網站的活動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latin typeface="Comic Sans MS" pitchFamily="66" charset="0"/>
              <a:ea typeface="微軟正黑體" pitchFamily="34" charset="-120"/>
            </a:rPr>
            <a:t>網站的優使性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latin typeface="Comic Sans MS" pitchFamily="66" charset="0"/>
              <a:ea typeface="微軟正黑體" pitchFamily="34" charset="-120"/>
            </a:rPr>
            <a:t>結論</a:t>
          </a:r>
        </a:p>
      </dsp:txBody>
      <dsp:txXfrm>
        <a:off x="39" y="872288"/>
        <a:ext cx="3806995" cy="4348423"/>
      </dsp:txXfrm>
    </dsp:sp>
    <dsp:sp modelId="{250695A9-FC4C-4B3A-BBB1-01E6A70DD9B1}">
      <dsp:nvSpPr>
        <dsp:cNvPr id="0" name=""/>
        <dsp:cNvSpPr/>
      </dsp:nvSpPr>
      <dsp:spPr>
        <a:xfrm>
          <a:off x="4340014" y="37088"/>
          <a:ext cx="3806995" cy="8352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>
              <a:latin typeface="Comic Sans MS" pitchFamily="66" charset="0"/>
              <a:ea typeface="微軟正黑體" pitchFamily="34" charset="-120"/>
            </a:rPr>
            <a:t>學習重點</a:t>
          </a:r>
          <a:endParaRPr lang="zh-TW" altLang="en-US" sz="2900" kern="1200" dirty="0">
            <a:latin typeface="Comic Sans MS" pitchFamily="66" charset="0"/>
            <a:ea typeface="微軟正黑體" pitchFamily="34" charset="-120"/>
          </a:endParaRPr>
        </a:p>
      </dsp:txBody>
      <dsp:txXfrm>
        <a:off x="4340014" y="37088"/>
        <a:ext cx="3806995" cy="835200"/>
      </dsp:txXfrm>
    </dsp:sp>
    <dsp:sp modelId="{A228CC51-C6BE-43B9-84F1-6FE1982F2811}">
      <dsp:nvSpPr>
        <dsp:cNvPr id="0" name=""/>
        <dsp:cNvSpPr/>
      </dsp:nvSpPr>
      <dsp:spPr>
        <a:xfrm>
          <a:off x="4340014" y="872288"/>
          <a:ext cx="3806995" cy="434842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latin typeface="Comic Sans MS" pitchFamily="66" charset="0"/>
              <a:ea typeface="微軟正黑體" pitchFamily="34" charset="-120"/>
            </a:rPr>
            <a:t>網站的概念</a:t>
          </a:r>
          <a:endParaRPr lang="zh-TW" altLang="en-US" sz="2900" kern="1200" dirty="0">
            <a:latin typeface="Comic Sans MS" pitchFamily="66" charset="0"/>
            <a:ea typeface="微軟正黑體" pitchFamily="34" charset="-12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latin typeface="Comic Sans MS" pitchFamily="66" charset="0"/>
              <a:ea typeface="微軟正黑體" pitchFamily="34" charset="-120"/>
            </a:rPr>
            <a:t>網站行銷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latin typeface="Comic Sans MS" pitchFamily="66" charset="0"/>
              <a:ea typeface="微軟正黑體" pitchFamily="34" charset="-120"/>
            </a:rPr>
            <a:t>互動式網站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latin typeface="Comic Sans MS" pitchFamily="66" charset="0"/>
              <a:ea typeface="微軟正黑體" pitchFamily="34" charset="-120"/>
            </a:rPr>
            <a:t>網路活動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latin typeface="Comic Sans MS" pitchFamily="66" charset="0"/>
              <a:ea typeface="微軟正黑體" pitchFamily="34" charset="-120"/>
            </a:rPr>
            <a:t>優使性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latin typeface="Comic Sans MS" pitchFamily="66" charset="0"/>
              <a:ea typeface="微軟正黑體" pitchFamily="34" charset="-120"/>
            </a:rPr>
            <a:t>優使性的評估</a:t>
          </a:r>
        </a:p>
      </dsp:txBody>
      <dsp:txXfrm>
        <a:off x="4340014" y="872288"/>
        <a:ext cx="3806995" cy="434842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C02772-974D-42EC-A4F9-23CC7A714C4E}">
      <dsp:nvSpPr>
        <dsp:cNvPr id="0" name=""/>
        <dsp:cNvSpPr/>
      </dsp:nvSpPr>
      <dsp:spPr>
        <a:xfrm>
          <a:off x="0" y="428821"/>
          <a:ext cx="8147248" cy="27121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2317" tIns="437388" rIns="632317" bIns="149352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0" kern="1200" baseline="0" dirty="0" smtClean="0">
              <a:solidFill>
                <a:schemeClr val="tx1"/>
              </a:solidFill>
              <a:latin typeface="Comic Sans MS" pitchFamily="66" charset="0"/>
              <a:ea typeface="微軟正黑體" pitchFamily="34" charset="-120"/>
            </a:rPr>
            <a:t>iTunes </a:t>
          </a:r>
          <a:r>
            <a:rPr lang="zh-TW" sz="2100" b="0" kern="1200" baseline="0" dirty="0" smtClean="0">
              <a:solidFill>
                <a:schemeClr val="tx1"/>
              </a:solidFill>
              <a:latin typeface="Comic Sans MS" pitchFamily="66" charset="0"/>
              <a:ea typeface="微軟正黑體" pitchFamily="34" charset="-120"/>
            </a:rPr>
            <a:t>平台有別於許多網路平台的公開性，在該平台上的所有檔案都不能隨意地進行複製，下載者須付費購買，並只能在五台電腦上使用，這也有效確保檔案的著作權，並帶來明確的獲利，也讓許多有技術的人員持續不斷的投入與研發。</a:t>
          </a:r>
          <a:endParaRPr lang="zh-TW" sz="2100" b="0" kern="1200" baseline="0" dirty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sp:txBody>
      <dsp:txXfrm>
        <a:off x="0" y="428821"/>
        <a:ext cx="8147248" cy="2712149"/>
      </dsp:txXfrm>
    </dsp:sp>
    <dsp:sp modelId="{970CA7CE-BF48-46BA-9648-CF20A476442A}">
      <dsp:nvSpPr>
        <dsp:cNvPr id="0" name=""/>
        <dsp:cNvSpPr/>
      </dsp:nvSpPr>
      <dsp:spPr>
        <a:xfrm>
          <a:off x="407362" y="118861"/>
          <a:ext cx="5703073" cy="6199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563" tIns="0" rIns="215563" bIns="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b="1" kern="1200" baseline="0" dirty="0" smtClean="0">
              <a:solidFill>
                <a:schemeClr val="accent1"/>
              </a:solidFill>
              <a:latin typeface="Comic Sans MS" pitchFamily="66" charset="0"/>
              <a:ea typeface="微軟正黑體" pitchFamily="34" charset="-120"/>
            </a:rPr>
            <a:t>生活上的應用</a:t>
          </a:r>
          <a:r>
            <a:rPr lang="en-US" sz="2100" b="1" kern="1200" baseline="0" dirty="0" smtClean="0">
              <a:solidFill>
                <a:schemeClr val="accent1"/>
              </a:solidFill>
              <a:latin typeface="Comic Sans MS" pitchFamily="66" charset="0"/>
              <a:ea typeface="微軟正黑體" pitchFamily="34" charset="-120"/>
            </a:rPr>
            <a:t>——</a:t>
          </a:r>
          <a:r>
            <a:rPr lang="zh-TW" sz="2100" b="1" kern="1200" baseline="0" dirty="0" smtClean="0">
              <a:solidFill>
                <a:schemeClr val="accent1"/>
              </a:solidFill>
              <a:latin typeface="Comic Sans MS" pitchFamily="66" charset="0"/>
              <a:ea typeface="微軟正黑體" pitchFamily="34" charset="-120"/>
            </a:rPr>
            <a:t>蘋果電腦的 </a:t>
          </a:r>
          <a:r>
            <a:rPr lang="en-US" sz="2100" b="1" kern="1200" baseline="0" dirty="0" smtClean="0">
              <a:solidFill>
                <a:schemeClr val="accent1"/>
              </a:solidFill>
              <a:latin typeface="Comic Sans MS" pitchFamily="66" charset="0"/>
              <a:ea typeface="微軟正黑體" pitchFamily="34" charset="-120"/>
            </a:rPr>
            <a:t>iTunes </a:t>
          </a:r>
          <a:r>
            <a:rPr lang="zh-TW" sz="2100" b="1" kern="1200" baseline="0" dirty="0" smtClean="0">
              <a:solidFill>
                <a:schemeClr val="accent1"/>
              </a:solidFill>
              <a:latin typeface="Comic Sans MS" pitchFamily="66" charset="0"/>
              <a:ea typeface="微軟正黑體" pitchFamily="34" charset="-120"/>
            </a:rPr>
            <a:t>平台</a:t>
          </a:r>
          <a:endParaRPr lang="en-US" sz="2100" b="1" kern="1200" baseline="0" dirty="0">
            <a:solidFill>
              <a:schemeClr val="accent1"/>
            </a:solidFill>
            <a:latin typeface="Comic Sans MS" pitchFamily="66" charset="0"/>
            <a:ea typeface="微軟正黑體" pitchFamily="34" charset="-120"/>
          </a:endParaRPr>
        </a:p>
      </dsp:txBody>
      <dsp:txXfrm>
        <a:off x="407362" y="118861"/>
        <a:ext cx="5703073" cy="61992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D5FB30-6700-4A31-B243-3C6A6EB37BED}">
      <dsp:nvSpPr>
        <dsp:cNvPr id="0" name=""/>
        <dsp:cNvSpPr/>
      </dsp:nvSpPr>
      <dsp:spPr>
        <a:xfrm>
          <a:off x="0" y="228431"/>
          <a:ext cx="8147050" cy="94111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baseline="0" dirty="0" smtClean="0">
              <a:latin typeface="Comic Sans MS" pitchFamily="66" charset="0"/>
              <a:ea typeface="微軟正黑體" pitchFamily="34" charset="-120"/>
            </a:rPr>
            <a:t>1.</a:t>
          </a:r>
          <a:r>
            <a:rPr lang="zh-TW" sz="3000" b="1" kern="1200" baseline="0" dirty="0" smtClean="0">
              <a:latin typeface="Comic Sans MS" pitchFamily="66" charset="0"/>
              <a:ea typeface="微軟正黑體" pitchFamily="34" charset="-120"/>
            </a:rPr>
            <a:t>專家訪談 </a:t>
          </a:r>
          <a:r>
            <a:rPr lang="en-US" sz="3000" b="1" kern="1200" baseline="0" dirty="0" smtClean="0">
              <a:latin typeface="Comic Sans MS" pitchFamily="66" charset="0"/>
              <a:ea typeface="微軟正黑體" pitchFamily="34" charset="-120"/>
            </a:rPr>
            <a:t>(Heuristic Evaluation)</a:t>
          </a:r>
          <a:endParaRPr lang="zh-TW" sz="30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0" y="228431"/>
        <a:ext cx="8147050" cy="941118"/>
      </dsp:txXfrm>
    </dsp:sp>
    <dsp:sp modelId="{FE733946-1827-4826-AA6B-5A8D8F72B768}">
      <dsp:nvSpPr>
        <dsp:cNvPr id="0" name=""/>
        <dsp:cNvSpPr/>
      </dsp:nvSpPr>
      <dsp:spPr>
        <a:xfrm>
          <a:off x="0" y="1169549"/>
          <a:ext cx="8147050" cy="1459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669" tIns="38100" rIns="213360" bIns="3810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sz="2300" b="1" kern="1200" baseline="0" dirty="0" smtClean="0">
              <a:latin typeface="Comic Sans MS" pitchFamily="66" charset="0"/>
              <a:ea typeface="微軟正黑體" pitchFamily="34" charset="-120"/>
            </a:rPr>
            <a:t>這是透過具有經驗的研究人員來進行訪談，先由具有優使性經驗的研究人員針對網站進行觀察，並依照自身的經驗、主觀判斷與準則，針對網站的優使性程度進行評估</a:t>
          </a:r>
          <a:endParaRPr lang="en-US" sz="23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0" y="1169549"/>
        <a:ext cx="8147050" cy="1459350"/>
      </dsp:txXfrm>
    </dsp:sp>
    <dsp:sp modelId="{A226DFB4-751A-41B2-A740-1F53A7DA2570}">
      <dsp:nvSpPr>
        <dsp:cNvPr id="0" name=""/>
        <dsp:cNvSpPr/>
      </dsp:nvSpPr>
      <dsp:spPr>
        <a:xfrm>
          <a:off x="0" y="2628900"/>
          <a:ext cx="8147050" cy="94111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baseline="0" dirty="0" smtClean="0">
              <a:latin typeface="Comic Sans MS" pitchFamily="66" charset="0"/>
              <a:ea typeface="微軟正黑體" pitchFamily="34" charset="-120"/>
            </a:rPr>
            <a:t>2.</a:t>
          </a:r>
          <a:r>
            <a:rPr lang="zh-TW" sz="3000" b="1" kern="1200" baseline="0" dirty="0" smtClean="0">
              <a:latin typeface="Comic Sans MS" pitchFamily="66" charset="0"/>
              <a:ea typeface="微軟正黑體" pitchFamily="34" charset="-120"/>
            </a:rPr>
            <a:t>優使性測試 </a:t>
          </a:r>
          <a:r>
            <a:rPr lang="en-US" sz="3000" b="1" kern="1200" baseline="0" dirty="0" smtClean="0">
              <a:latin typeface="Comic Sans MS" pitchFamily="66" charset="0"/>
              <a:ea typeface="微軟正黑體" pitchFamily="34" charset="-120"/>
            </a:rPr>
            <a:t>(Usability Test)</a:t>
          </a:r>
          <a:endParaRPr lang="zh-TW" sz="30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0" y="2628900"/>
        <a:ext cx="8147050" cy="941118"/>
      </dsp:txXfrm>
    </dsp:sp>
    <dsp:sp modelId="{47E1638F-A801-434E-B5B9-A828D69E7671}">
      <dsp:nvSpPr>
        <dsp:cNvPr id="0" name=""/>
        <dsp:cNvSpPr/>
      </dsp:nvSpPr>
      <dsp:spPr>
        <a:xfrm>
          <a:off x="0" y="3570018"/>
          <a:ext cx="8147050" cy="1459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669" tIns="38100" rIns="213360" bIns="3810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sz="2300" b="1" kern="1200" baseline="0" dirty="0" smtClean="0">
              <a:latin typeface="Comic Sans MS" pitchFamily="66" charset="0"/>
              <a:ea typeface="微軟正黑體" pitchFamily="34" charset="-120"/>
            </a:rPr>
            <a:t>這是直接請網站的實際使用者前來測試，需於一個不受干擾的情境下來進行，並由相關人員引導與觀察，蒐集相關資訊，以進行客觀的量化與質化的分析。</a:t>
          </a:r>
          <a:endParaRPr lang="zh-TW" sz="23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0" y="3570018"/>
        <a:ext cx="8147050" cy="1459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01C8E-1B55-4A42-BBAB-DD36E01F151E}" type="datetimeFigureOut">
              <a:rPr lang="zh-TW" altLang="en-US" smtClean="0"/>
              <a:pPr/>
              <a:t>2015/4/27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DD22F-5C51-4EE9-B183-E01CCDD29B9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ltGray">
      <p:bgPr>
        <a:blipFill dpi="0" rotWithShape="0">
          <a:blip r:embed="rId2" cstate="print">
            <a:alphaModFix amt="8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052736"/>
            <a:ext cx="9144000" cy="2232248"/>
          </a:xfrm>
          <a:gradFill>
            <a:gsLst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>
              <a:defRPr sz="5400" b="1" cap="none" spc="0">
                <a:ln w="11430"/>
                <a:solidFill>
                  <a:schemeClr val="accent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altLang="zh-TW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0" y="3933056"/>
            <a:ext cx="9144000" cy="1012627"/>
          </a:xfrm>
          <a:noFill/>
        </p:spPr>
        <p:txBody>
          <a:bodyPr anchor="ctr" anchorCtr="0"/>
          <a:lstStyle>
            <a:lvl1pPr marL="0" indent="0" algn="ctr">
              <a:buFont typeface="Wingdings" pitchFamily="2" charset="2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按一下以編輯母片副標題樣式</a:t>
            </a:r>
            <a:endParaRPr lang="en-US" altLang="zh-TW" dirty="0"/>
          </a:p>
        </p:txBody>
      </p:sp>
      <p:pic>
        <p:nvPicPr>
          <p:cNvPr id="5" name="圖片 4" descr="網路行銷CEO二版封面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5445224"/>
            <a:ext cx="3630857" cy="10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 descr="logo-彩色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60" y="5949280"/>
            <a:ext cx="1664208" cy="649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C8E5C6-22C7-4AC6-BD58-CF6DC3CE9F19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172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172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468D8A-8F83-44D1-8620-0188EA9C0FE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6695256" cy="98072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5257800"/>
          </a:xfrm>
        </p:spPr>
        <p:txBody>
          <a:bodyPr/>
          <a:lstStyle/>
          <a:p>
            <a:r>
              <a:rPr lang="zh-TW" altLang="en-US" smtClean="0"/>
              <a:t>按一下圖示以新增表格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6172200" y="6521450"/>
            <a:ext cx="2743200" cy="2603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>
          <a:xfrm>
            <a:off x="3429000" y="6521450"/>
            <a:ext cx="2133600" cy="263525"/>
          </a:xfrm>
        </p:spPr>
        <p:txBody>
          <a:bodyPr/>
          <a:lstStyle>
            <a:lvl1pPr>
              <a:defRPr/>
            </a:lvl1pPr>
          </a:lstStyle>
          <a:p>
            <a:fld id="{E234BF0B-541C-4B24-BC8F-18B3522073AF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>
          <a:xfrm>
            <a:off x="304800" y="6521450"/>
            <a:ext cx="2743200" cy="2889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43000"/>
            <a:ext cx="8147248" cy="5257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3DEC8BA-62D7-46A7-9980-A77EEE976E4E}" type="slidenum">
              <a:rPr lang="en-US" altLang="zh-TW" smtClean="0"/>
              <a:pPr/>
              <a:t>‹#›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BA3E7A-87E7-4C97-AD20-DE42A8C59E85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D8824F-3647-4D17-AED6-3EF5BC0FAA96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836514"/>
            <a:ext cx="4040188" cy="45448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836514"/>
            <a:ext cx="4041775" cy="45448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4C9131-9FE9-4630-85FD-BB8C07B7F0CE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02C2A6-B111-49CD-ABB5-5118BF4D06E8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197641-FBCB-450C-BDA2-E4C0C71CFE5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90A593C-E8AD-4503-9E99-7811709683B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515374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96591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72048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915312-8402-4E4D-BCA3-1AA4471A3E67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Picture 81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1101" name="Object 77"/>
          <p:cNvGraphicFramePr>
            <a:graphicFrameLocks noChangeAspect="1"/>
          </p:cNvGraphicFramePr>
          <p:nvPr/>
        </p:nvGraphicFramePr>
        <p:xfrm>
          <a:off x="0" y="6553200"/>
          <a:ext cx="9144000" cy="304800"/>
        </p:xfrm>
        <a:graphic>
          <a:graphicData uri="http://schemas.openxmlformats.org/presentationml/2006/ole">
            <p:oleObj spid="_x0000_s2050" name="Image" r:id="rId16" imgW="6273016" imgH="304547" progId="">
              <p:embed/>
            </p:oleObj>
          </a:graphicData>
        </a:graphic>
      </p:graphicFrame>
      <p:sp>
        <p:nvSpPr>
          <p:cNvPr id="1102" name="Rectangle 78"/>
          <p:cNvSpPr>
            <a:spLocks noChangeArrowheads="1"/>
          </p:cNvSpPr>
          <p:nvPr/>
        </p:nvSpPr>
        <p:spPr bwMode="ltGray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172200" y="6525344"/>
            <a:ext cx="2743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  <a:ea typeface="新細明體" charset="-120"/>
              </a:defRPr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429000" y="6525344"/>
            <a:ext cx="21336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ea typeface="新細明體" charset="-120"/>
              </a:defRPr>
            </a:lvl1pPr>
          </a:lstStyle>
          <a:p>
            <a:fld id="{105256C5-925F-4E24-AE16-9C99A431B1DF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67544" y="0"/>
            <a:ext cx="6695256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altLang="zh-TW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304800" y="6525344"/>
            <a:ext cx="27432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latin typeface="+mn-lt"/>
                <a:ea typeface="新細明體" charset="-120"/>
              </a:defRPr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 dirty="0"/>
          </a:p>
        </p:txBody>
      </p:sp>
      <p:pic>
        <p:nvPicPr>
          <p:cNvPr id="11" name="圖片 10" descr="書名2.jpg"/>
          <p:cNvPicPr>
            <a:picLocks noChangeAspect="1"/>
          </p:cNvPicPr>
          <p:nvPr/>
        </p:nvPicPr>
        <p:blipFill>
          <a:blip r:embed="rId17" cstate="screen">
            <a:clrChange>
              <a:clrFrom>
                <a:srgbClr val="FAE6C3"/>
              </a:clrFrom>
              <a:clrTo>
                <a:srgbClr val="FAE6C3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745506" y="0"/>
            <a:ext cx="2398494" cy="997089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altLang="zh-TW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itchFamily="66" charset="0"/>
          <a:ea typeface="微軟正黑體" pitchFamily="34" charset="-12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ts val="1000"/>
        </a:spcBef>
        <a:spcAft>
          <a:spcPct val="0"/>
        </a:spcAft>
        <a:buClr>
          <a:schemeClr val="hlink"/>
        </a:buClr>
        <a:buFontTx/>
        <a:buBlip>
          <a:blip r:embed="rId18"/>
        </a:buBlip>
        <a:defRPr sz="2800" b="0" baseline="0">
          <a:solidFill>
            <a:schemeClr val="accent4"/>
          </a:solidFill>
          <a:latin typeface="Comic Sans MS" pitchFamily="66" charset="0"/>
          <a:ea typeface="微軟正黑體" pitchFamily="34" charset="-120"/>
          <a:cs typeface="+mn-cs"/>
        </a:defRPr>
      </a:lvl1pPr>
      <a:lvl2pPr marL="742950" indent="-285750" algn="l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FontTx/>
        <a:buBlip>
          <a:blip r:embed="rId19"/>
        </a:buBlip>
        <a:defRPr sz="2400" b="0" baseline="0">
          <a:solidFill>
            <a:schemeClr val="tx1"/>
          </a:solidFill>
          <a:latin typeface="Comic Sans MS" pitchFamily="66" charset="0"/>
          <a:ea typeface="微軟正黑體" pitchFamily="34" charset="-120"/>
        </a:defRPr>
      </a:lvl2pPr>
      <a:lvl3pPr marL="1143000" indent="-228600" algn="l" rtl="0" eaLnBrk="1" fontAlgn="base" hangingPunct="1">
        <a:spcBef>
          <a:spcPts val="1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sz="2200" b="0" baseline="0">
          <a:solidFill>
            <a:schemeClr val="tx1"/>
          </a:solidFill>
          <a:latin typeface="Comic Sans MS" pitchFamily="66" charset="0"/>
          <a:ea typeface="微軟正黑體" pitchFamily="34" charset="-120"/>
        </a:defRPr>
      </a:lvl3pPr>
      <a:lvl4pPr marL="1600200" indent="-228600" algn="l" rtl="0" eaLnBrk="1" fontAlgn="base" hangingPunct="1">
        <a:spcBef>
          <a:spcPts val="1000"/>
        </a:spcBef>
        <a:spcAft>
          <a:spcPct val="0"/>
        </a:spcAft>
        <a:buChar char="–"/>
        <a:defRPr sz="2000" b="0" baseline="0">
          <a:solidFill>
            <a:schemeClr val="tx1"/>
          </a:solidFill>
          <a:latin typeface="Comic Sans MS" pitchFamily="66" charset="0"/>
          <a:ea typeface="微軟正黑體" pitchFamily="34" charset="-120"/>
        </a:defRPr>
      </a:lvl4pPr>
      <a:lvl5pPr marL="2057400" indent="-228600" algn="l" rtl="0" eaLnBrk="1" fontAlgn="base" hangingPunct="1">
        <a:spcBef>
          <a:spcPts val="1000"/>
        </a:spcBef>
        <a:spcAft>
          <a:spcPct val="0"/>
        </a:spcAft>
        <a:buChar char="»"/>
        <a:defRPr sz="2000" b="0" baseline="0">
          <a:solidFill>
            <a:schemeClr val="tx1"/>
          </a:solidFill>
          <a:latin typeface="Comic Sans MS" pitchFamily="66" charset="0"/>
          <a:ea typeface="微軟正黑體" pitchFamily="34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ver38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ntint.com/event/momsday2014?s=fbshare2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ver38.com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maji.com/Taipei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c100.org.tw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100s.com/&#26368;&#26032;&#25628;&#23563;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tw.discount.wave-base.com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dbooks.tw/news/2014_book_fairs/2014_book_fairs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ats.com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gleeye.com.tw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lipboard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ust.edu.tw/home.php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w.yahoo.com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nic.net/index4.php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TW" altLang="en-US" dirty="0" smtClean="0"/>
              <a:t>第</a:t>
            </a:r>
            <a:r>
              <a:rPr lang="en-US" altLang="zh-TW" dirty="0" smtClean="0"/>
              <a:t>6</a:t>
            </a:r>
            <a:r>
              <a:rPr lang="zh-TW" altLang="en-US" dirty="0" smtClean="0"/>
              <a:t>章 網站規劃與活動</a:t>
            </a:r>
            <a:endParaRPr lang="zh-TW" altLang="en-US" dirty="0"/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網站的規劃</a:t>
            </a:r>
            <a:endParaRPr lang="zh-TW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2.</a:t>
            </a:r>
            <a:r>
              <a:rPr lang="zh-TW" altLang="en-US" b="1" dirty="0" smtClean="0">
                <a:solidFill>
                  <a:srgbClr val="C00000"/>
                </a:solidFill>
              </a:rPr>
              <a:t>購置伺服器</a:t>
            </a:r>
          </a:p>
          <a:p>
            <a:pPr lvl="1"/>
            <a:r>
              <a:rPr lang="zh-TW" altLang="en-US" dirty="0" smtClean="0"/>
              <a:t>伺服器具有較高的計算能力，跟電腦只能讓單一使用者登入操作不同，伺服器能讓多個電腦使用者同時上線存取資料，使用者經由瀏覽器進入伺服器後，利用 </a:t>
            </a:r>
            <a:r>
              <a:rPr lang="en-US" altLang="zh-TW" dirty="0" smtClean="0"/>
              <a:t>HTTP (</a:t>
            </a:r>
            <a:r>
              <a:rPr lang="zh-TW" altLang="en-US" dirty="0" smtClean="0"/>
              <a:t>超文件傳輸協定</a:t>
            </a:r>
            <a:r>
              <a:rPr lang="en-US" altLang="zh-TW" dirty="0" smtClean="0"/>
              <a:t>) </a:t>
            </a:r>
            <a:r>
              <a:rPr lang="zh-TW" altLang="en-US" dirty="0" smtClean="0"/>
              <a:t>就可以進行資訊的存取。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10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網站的活動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網站的規劃</a:t>
            </a:r>
            <a:endParaRPr lang="ja-JP" altLang="en-US" sz="2400" dirty="0">
              <a:ea typeface="標楷體" pitchFamily="65" charset="-120"/>
            </a:endParaRPr>
          </a:p>
        </p:txBody>
      </p:sp>
      <p:pic>
        <p:nvPicPr>
          <p:cNvPr id="140290" name="Picture 2" descr="Inside 硬塞的網路趨勢觀察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717032"/>
            <a:ext cx="3907970" cy="2592288"/>
          </a:xfrm>
          <a:prstGeom prst="rect">
            <a:avLst/>
          </a:prstGeom>
          <a:noFill/>
        </p:spPr>
      </p:pic>
      <p:sp>
        <p:nvSpPr>
          <p:cNvPr id="18" name="文字方塊 17"/>
          <p:cNvSpPr txBox="1"/>
          <p:nvPr/>
        </p:nvSpPr>
        <p:spPr>
          <a:xfrm>
            <a:off x="3275856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(3/6)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網站的規劃</a:t>
            </a:r>
            <a:endParaRPr lang="zh-TW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設計網頁</a:t>
            </a:r>
            <a:endParaRPr lang="en-US" altLang="zh-TW" b="1" dirty="0" smtClean="0">
              <a:solidFill>
                <a:srgbClr val="C00000"/>
              </a:solidFill>
            </a:endParaRPr>
          </a:p>
          <a:p>
            <a:pPr lvl="1"/>
            <a:r>
              <a:rPr lang="zh-TW" altLang="en-US" dirty="0" smtClean="0"/>
              <a:t>須推出更符合網路使用者所需的網頁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11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網站的活動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網站的規劃</a:t>
            </a:r>
            <a:endParaRPr lang="ja-JP" altLang="en-US" sz="2400" dirty="0">
              <a:ea typeface="標楷體" pitchFamily="65" charset="-120"/>
            </a:endParaRPr>
          </a:p>
        </p:txBody>
      </p:sp>
      <p:pic>
        <p:nvPicPr>
          <p:cNvPr id="14" name="圖片 13"/>
          <p:cNvPicPr/>
          <p:nvPr/>
        </p:nvPicPr>
        <p:blipFill rotWithShape="1">
          <a:blip r:embed="rId2" cstate="print"/>
          <a:srcRect l="16614" t="7224" r="17831" b="8688"/>
          <a:stretch/>
        </p:blipFill>
        <p:spPr bwMode="auto">
          <a:xfrm>
            <a:off x="2051720" y="2276872"/>
            <a:ext cx="4720550" cy="3784433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5" name="矩形 14"/>
          <p:cNvSpPr/>
          <p:nvPr/>
        </p:nvSpPr>
        <p:spPr>
          <a:xfrm>
            <a:off x="1907704" y="6093296"/>
            <a:ext cx="5109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6-5</a:t>
            </a:r>
            <a:r>
              <a:rPr lang="zh-TW" altLang="en-US" dirty="0" smtClean="0"/>
              <a:t>　發燒好康網站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http://www.fever38.com/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3275856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(4/6)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771800" y="126876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2"/>
                </a:solidFill>
              </a:rPr>
              <a:t>(1/2)</a:t>
            </a:r>
            <a:endParaRPr lang="zh-TW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網站的規劃</a:t>
            </a:r>
            <a:endParaRPr lang="zh-TW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9999FF"/>
              </a:buCl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設計網頁</a:t>
            </a:r>
            <a:endParaRPr lang="en-US" altLang="zh-TW" b="1" dirty="0" smtClean="0">
              <a:solidFill>
                <a:srgbClr val="C00000"/>
              </a:solidFill>
            </a:endParaRPr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12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網站的活動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網站的規劃</a:t>
            </a:r>
            <a:endParaRPr lang="ja-JP" altLang="en-US" sz="2400" dirty="0">
              <a:ea typeface="標楷體" pitchFamily="65" charset="-12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1556792"/>
            <a:ext cx="8147050" cy="489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文字方塊 13"/>
          <p:cNvSpPr txBox="1"/>
          <p:nvPr/>
        </p:nvSpPr>
        <p:spPr>
          <a:xfrm>
            <a:off x="3275856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(5/6)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771800" y="126876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2"/>
                </a:solidFill>
              </a:rPr>
              <a:t>(2/2)</a:t>
            </a:r>
            <a:endParaRPr lang="zh-TW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網站的規劃</a:t>
            </a:r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4.</a:t>
            </a:r>
            <a:r>
              <a:rPr lang="zh-TW" altLang="en-US" b="1" dirty="0" smtClean="0">
                <a:solidFill>
                  <a:srgbClr val="C00000"/>
                </a:solidFill>
              </a:rPr>
              <a:t>上線</a:t>
            </a:r>
          </a:p>
          <a:p>
            <a:pPr lvl="1"/>
            <a:r>
              <a:rPr lang="zh-TW" altLang="en-US" dirty="0" smtClean="0"/>
              <a:t>網站建立完畢後可放置在伺服器上，經過不同瀏覽器與開啟情境的測試，就可以開始進行網站的營運。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13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網站的活動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網站的規劃</a:t>
            </a:r>
            <a:endParaRPr lang="ja-JP" altLang="en-US" sz="2400" dirty="0">
              <a:ea typeface="標楷體" pitchFamily="65" charset="-120"/>
            </a:endParaRPr>
          </a:p>
        </p:txBody>
      </p:sp>
      <p:pic>
        <p:nvPicPr>
          <p:cNvPr id="137221" name="Picture 5" descr="高雄Risbaby購物網站上線囉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996952"/>
            <a:ext cx="3974024" cy="28083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5" name="文字方塊 14"/>
          <p:cNvSpPr txBox="1"/>
          <p:nvPr/>
        </p:nvSpPr>
        <p:spPr>
          <a:xfrm>
            <a:off x="3275856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(6/6)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2" name="內容版面配置區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/>
              <a:t>Google </a:t>
            </a:r>
            <a:r>
              <a:rPr lang="zh-TW" altLang="en-US" b="1" dirty="0" smtClean="0"/>
              <a:t>的設計</a:t>
            </a:r>
            <a:endParaRPr lang="en-US" altLang="zh-TW" b="1" dirty="0" smtClean="0"/>
          </a:p>
          <a:p>
            <a:pPr lvl="1"/>
            <a:r>
              <a:rPr lang="en-US" altLang="zh-TW" dirty="0" smtClean="0"/>
              <a:t>Google </a:t>
            </a:r>
            <a:r>
              <a:rPr lang="zh-TW" altLang="en-US" dirty="0" smtClean="0"/>
              <a:t>提供企業網路搜尋、雲端服務與網路廣告等項目，特別是網路搜尋領域是業界的領先者，透過準確的搜尋技術來提供使用者所需的資料，並能夠搭配網路廣告的服務來創造利潤。而其網頁設計非常簡單，只有 </a:t>
            </a:r>
            <a:r>
              <a:rPr lang="en-US" altLang="zh-TW" dirty="0" smtClean="0"/>
              <a:t>Google </a:t>
            </a:r>
            <a:r>
              <a:rPr lang="zh-TW" altLang="en-US" dirty="0" smtClean="0"/>
              <a:t>與搜尋列 </a:t>
            </a:r>
            <a:r>
              <a:rPr lang="en-US" altLang="zh-TW" dirty="0" smtClean="0"/>
              <a:t>(</a:t>
            </a:r>
            <a:r>
              <a:rPr lang="zh-TW" altLang="en-US" dirty="0" smtClean="0"/>
              <a:t>如圖 </a:t>
            </a:r>
            <a:r>
              <a:rPr lang="en-US" altLang="zh-TW" dirty="0" smtClean="0"/>
              <a:t>6-6)</a:t>
            </a:r>
            <a:r>
              <a:rPr lang="zh-TW" altLang="en-US" dirty="0" smtClean="0"/>
              <a:t>，讓使用者簡化操作過程，藉由便利的使用模式來增加其使用意願。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14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網站的活動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網站的規劃</a:t>
            </a:r>
            <a:endParaRPr lang="ja-JP" altLang="en-US" sz="2400" dirty="0">
              <a:ea typeface="標楷體" pitchFamily="65" charset="-120"/>
            </a:endParaRPr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l="30520" t="21383" r="31556" b="56367"/>
          <a:stretch/>
        </p:blipFill>
        <p:spPr bwMode="auto">
          <a:xfrm>
            <a:off x="2699792" y="4293096"/>
            <a:ext cx="3944589" cy="1446431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3" name="矩形 12"/>
          <p:cNvSpPr/>
          <p:nvPr/>
        </p:nvSpPr>
        <p:spPr>
          <a:xfrm>
            <a:off x="2843808" y="5805264"/>
            <a:ext cx="3134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6-6</a:t>
            </a:r>
            <a:r>
              <a:rPr lang="zh-TW" altLang="en-US" dirty="0" smtClean="0"/>
              <a:t>　</a:t>
            </a:r>
            <a:r>
              <a:rPr lang="en-US" altLang="zh-TW" dirty="0" smtClean="0"/>
              <a:t>Google </a:t>
            </a:r>
            <a:r>
              <a:rPr lang="zh-TW" altLang="en-US" dirty="0" smtClean="0"/>
              <a:t>首頁 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https://www.google.com.tw/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網站活動的推行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1.</a:t>
            </a:r>
            <a:r>
              <a:rPr lang="zh-TW" altLang="en-US" b="1" dirty="0" smtClean="0">
                <a:solidFill>
                  <a:srgbClr val="C00000"/>
                </a:solidFill>
              </a:rPr>
              <a:t>活動的規劃</a:t>
            </a:r>
          </a:p>
          <a:p>
            <a:pPr lvl="1"/>
            <a:r>
              <a:rPr lang="zh-TW" altLang="en-US" dirty="0" smtClean="0"/>
              <a:t>網站活動首重建立網站的知名度，目前所有的網站幾乎都以增加服務來吸引使用者到訪，並增加網站的流量，讓更多使用者知道、接受與產生使用網站的行為。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15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graphicFrame>
        <p:nvGraphicFramePr>
          <p:cNvPr id="15" name="內容版面配置區 14"/>
          <p:cNvGraphicFramePr>
            <a:graphicFrameLocks/>
          </p:cNvGraphicFramePr>
          <p:nvPr/>
        </p:nvGraphicFramePr>
        <p:xfrm>
          <a:off x="539552" y="3193504"/>
          <a:ext cx="8147248" cy="3259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4692" name="Picture 4" descr="https://sp.yimg.com/ib/th?id=HN.608005483604281242&amp;pid=15.1&amp;P=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2924944"/>
            <a:ext cx="821851" cy="1152128"/>
          </a:xfrm>
          <a:prstGeom prst="rect">
            <a:avLst/>
          </a:prstGeom>
          <a:noFill/>
        </p:spPr>
      </p:pic>
      <p:sp>
        <p:nvSpPr>
          <p:cNvPr id="19" name="文字方塊 18"/>
          <p:cNvSpPr txBox="1"/>
          <p:nvPr/>
        </p:nvSpPr>
        <p:spPr>
          <a:xfrm>
            <a:off x="4056861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標題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網站活動的推行</a:t>
            </a:r>
            <a:endParaRPr lang="zh-TW" altLang="en-US" dirty="0"/>
          </a:p>
        </p:txBody>
      </p:sp>
      <p:sp>
        <p:nvSpPr>
          <p:cNvPr id="16" name="內容版面配置區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2.</a:t>
            </a:r>
            <a:r>
              <a:rPr lang="zh-TW" altLang="en-US" b="1" dirty="0" smtClean="0">
                <a:solidFill>
                  <a:srgbClr val="C00000"/>
                </a:solidFill>
              </a:rPr>
              <a:t>內容的實施</a:t>
            </a:r>
          </a:p>
          <a:p>
            <a:pPr lvl="1"/>
            <a:r>
              <a:rPr lang="zh-TW" altLang="en-US" dirty="0" smtClean="0"/>
              <a:t>活動的實施要先確定目標對象，可能是到網站上接受該活動的使用者，接著，設計具有吸引力的</a:t>
            </a:r>
            <a:r>
              <a:rPr lang="zh-TW" altLang="en-US" smtClean="0"/>
              <a:t>活動內容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16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22" name="圖片 21"/>
          <p:cNvPicPr/>
          <p:nvPr/>
        </p:nvPicPr>
        <p:blipFill rotWithShape="1">
          <a:blip r:embed="rId2" cstate="print"/>
          <a:srcRect l="21852" t="8380" r="21984" b="17357"/>
          <a:stretch/>
        </p:blipFill>
        <p:spPr bwMode="auto">
          <a:xfrm>
            <a:off x="2771800" y="2564904"/>
            <a:ext cx="4044313" cy="33422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23" name="矩形 22"/>
          <p:cNvSpPr/>
          <p:nvPr/>
        </p:nvSpPr>
        <p:spPr>
          <a:xfrm>
            <a:off x="2748039" y="5877272"/>
            <a:ext cx="4056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6-7</a:t>
            </a:r>
            <a:r>
              <a:rPr lang="zh-TW" altLang="en-US" dirty="0" smtClean="0"/>
              <a:t>　點點印的活動 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http://www.tintint.com/event/momsday2014?s=fbshare2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4056861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網站活動的推行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活動的組合</a:t>
            </a:r>
          </a:p>
          <a:p>
            <a:pPr lvl="1"/>
            <a:r>
              <a:rPr lang="zh-TW" altLang="en-US" dirty="0" smtClean="0"/>
              <a:t>網站可透過多媒體技術的協助，在活動推行時加入互動的機制、影片的模式或是其他可加強活動效果的技術，並與網站成立之目的與依照網路使用者的偏好結合，來挑出最佳的活動組合，以達到最佳的成效。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17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056861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(3/10)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059832" y="126876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2"/>
                </a:solidFill>
              </a:rPr>
              <a:t>(1/8)</a:t>
            </a:r>
            <a:endParaRPr lang="zh-TW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網站活動的推行</a:t>
            </a:r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9999FF"/>
              </a:buCl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活動的組合</a:t>
            </a:r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18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1828761"/>
            <a:ext cx="8147050" cy="419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文字方塊 13"/>
          <p:cNvSpPr txBox="1"/>
          <p:nvPr/>
        </p:nvSpPr>
        <p:spPr>
          <a:xfrm>
            <a:off x="4056861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(4/10)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059832" y="126876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2"/>
                </a:solidFill>
              </a:rPr>
              <a:t>(2/8)</a:t>
            </a:r>
            <a:endParaRPr lang="zh-TW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網站活動的推行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9999FF"/>
              </a:buCl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活動的組合</a:t>
            </a:r>
          </a:p>
          <a:p>
            <a:pPr lvl="1"/>
            <a:r>
              <a:rPr lang="zh-TW" altLang="en-US" dirty="0" smtClean="0"/>
              <a:t>抽獎式活動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19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0" name="圖片 9"/>
          <p:cNvPicPr/>
          <p:nvPr/>
        </p:nvPicPr>
        <p:blipFill rotWithShape="1">
          <a:blip r:embed="rId2" cstate="print"/>
          <a:srcRect l="19865" t="6357" r="20720" b="12734"/>
          <a:stretch/>
        </p:blipFill>
        <p:spPr bwMode="auto">
          <a:xfrm>
            <a:off x="3563888" y="1916832"/>
            <a:ext cx="4753794" cy="404595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1" name="矩形 10"/>
          <p:cNvSpPr/>
          <p:nvPr/>
        </p:nvSpPr>
        <p:spPr>
          <a:xfrm>
            <a:off x="3563888" y="6011996"/>
            <a:ext cx="4878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6-8</a:t>
            </a:r>
            <a:r>
              <a:rPr lang="zh-TW" altLang="en-US" dirty="0" smtClean="0"/>
              <a:t>　濾茶器抽獎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http://www.fever38.com/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056861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(5/10)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59832" y="126876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2"/>
                </a:solidFill>
              </a:rPr>
              <a:t>(3/8)</a:t>
            </a:r>
            <a:endParaRPr lang="zh-TW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學習目標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本章將介紹網站的規劃、活動與優使性等概念，讓讀者了解如何進行網站的規劃與經營，並且提高網友在使用上的便利性，進而讓網站能夠接觸到更多的網友與消費者，以提高行銷的效果。</a:t>
            </a:r>
            <a:endParaRPr lang="en-US" altLang="zh-TW" dirty="0" smtClean="0"/>
          </a:p>
          <a:p>
            <a:r>
              <a:rPr lang="zh-TW" altLang="en-US" dirty="0" smtClean="0"/>
              <a:t>本章將先從網站的規劃切入，讓讀者了解網站必須要有的功能之後，再進入實務經營的部分，最後，則提供網站優使性的概念，藉此讓讀者對網路行銷有更深一層的認知。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網站活動的推行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9999FF"/>
              </a:buCl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活動的組合</a:t>
            </a:r>
          </a:p>
          <a:p>
            <a:pPr lvl="1"/>
            <a:r>
              <a:rPr lang="zh-TW" altLang="en-US" dirty="0" smtClean="0"/>
              <a:t>團購式活動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20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0" name="圖片 9"/>
          <p:cNvPicPr/>
          <p:nvPr/>
        </p:nvPicPr>
        <p:blipFill rotWithShape="1">
          <a:blip r:embed="rId2" cstate="print"/>
          <a:srcRect l="27992" t="6646" r="23429" b="8977"/>
          <a:stretch/>
        </p:blipFill>
        <p:spPr bwMode="auto">
          <a:xfrm>
            <a:off x="3995936" y="1628800"/>
            <a:ext cx="3886806" cy="4219378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1" name="矩形 10"/>
          <p:cNvSpPr/>
          <p:nvPr/>
        </p:nvSpPr>
        <p:spPr>
          <a:xfrm>
            <a:off x="3995936" y="5848178"/>
            <a:ext cx="3313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6-9</a:t>
            </a:r>
            <a:r>
              <a:rPr lang="zh-TW" altLang="en-US" dirty="0" smtClean="0"/>
              <a:t>　</a:t>
            </a:r>
            <a:r>
              <a:rPr lang="en-US" altLang="zh-TW" dirty="0" smtClean="0"/>
              <a:t>GOMAJI </a:t>
            </a:r>
            <a:r>
              <a:rPr lang="zh-TW" altLang="en-US" dirty="0" smtClean="0"/>
              <a:t>首頁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http://www.gomaji.com/Taipei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056861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(6/10)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59832" y="126876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2"/>
                </a:solidFill>
              </a:rPr>
              <a:t>(4/8)</a:t>
            </a:r>
            <a:endParaRPr lang="zh-TW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網站活動的推行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9999FF"/>
              </a:buCl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活動的組合</a:t>
            </a:r>
          </a:p>
          <a:p>
            <a:pPr lvl="1"/>
            <a:r>
              <a:rPr lang="zh-TW" altLang="en-US" dirty="0" smtClean="0"/>
              <a:t>競賽式活動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21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0" name="圖片 9"/>
          <p:cNvPicPr/>
          <p:nvPr/>
        </p:nvPicPr>
        <p:blipFill rotWithShape="1">
          <a:blip r:embed="rId2" cstate="print"/>
          <a:srcRect l="20768" t="7513" r="22526" b="7532"/>
          <a:stretch/>
        </p:blipFill>
        <p:spPr bwMode="auto">
          <a:xfrm>
            <a:off x="3563888" y="1772816"/>
            <a:ext cx="4537047" cy="4248281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1" name="矩形 10"/>
          <p:cNvSpPr/>
          <p:nvPr/>
        </p:nvSpPr>
        <p:spPr>
          <a:xfrm>
            <a:off x="3563888" y="6093296"/>
            <a:ext cx="4626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6-10</a:t>
            </a:r>
            <a:r>
              <a:rPr lang="zh-TW" altLang="en-US" dirty="0" smtClean="0"/>
              <a:t>　</a:t>
            </a:r>
            <a:r>
              <a:rPr lang="en-US" altLang="zh-TW" dirty="0" smtClean="0"/>
              <a:t>TiC100 (</a:t>
            </a:r>
            <a:r>
              <a:rPr lang="en-US" altLang="zh-TW" dirty="0" smtClean="0">
                <a:hlinkClick r:id="rId3"/>
              </a:rPr>
              <a:t>http://www.tic100.org.tw/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056861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(7/10)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59832" y="126876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2"/>
                </a:solidFill>
              </a:rPr>
              <a:t>(5/8)</a:t>
            </a:r>
            <a:endParaRPr lang="zh-TW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網站活動的推行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9999FF"/>
              </a:buCl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活動的組合</a:t>
            </a:r>
          </a:p>
          <a:p>
            <a:pPr lvl="1"/>
            <a:r>
              <a:rPr lang="zh-TW" altLang="en-US" dirty="0" smtClean="0"/>
              <a:t>遊戲式活動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22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0" name="圖片 9"/>
          <p:cNvPicPr/>
          <p:nvPr/>
        </p:nvPicPr>
        <p:blipFill rotWithShape="1">
          <a:blip r:embed="rId2" cstate="print"/>
          <a:srcRect l="19324" t="7223" r="19817" b="4643"/>
          <a:stretch/>
        </p:blipFill>
        <p:spPr bwMode="auto">
          <a:xfrm>
            <a:off x="3563888" y="1340768"/>
            <a:ext cx="4869329" cy="4407251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1" name="矩形 10"/>
          <p:cNvSpPr/>
          <p:nvPr/>
        </p:nvSpPr>
        <p:spPr>
          <a:xfrm>
            <a:off x="3563888" y="5805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6-11</a:t>
            </a:r>
            <a:r>
              <a:rPr lang="zh-TW" altLang="en-US" dirty="0" smtClean="0"/>
              <a:t>　</a:t>
            </a:r>
            <a:r>
              <a:rPr lang="en-US" altLang="zh-TW" dirty="0" smtClean="0"/>
              <a:t>Taiwan100 </a:t>
            </a:r>
            <a:r>
              <a:rPr lang="zh-TW" altLang="en-US" dirty="0" smtClean="0"/>
              <a:t>整理的最新搜尋活動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http://www.tw100s.com/</a:t>
            </a:r>
            <a:r>
              <a:rPr lang="zh-TW" altLang="en-US" dirty="0" smtClean="0">
                <a:hlinkClick r:id="rId3"/>
              </a:rPr>
              <a:t>最新搜尋</a:t>
            </a:r>
            <a:r>
              <a:rPr lang="en-US" altLang="zh-TW" dirty="0" smtClean="0">
                <a:hlinkClick r:id="rId3"/>
              </a:rPr>
              <a:t>.html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056861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(8/10)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59832" y="126876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2"/>
                </a:solidFill>
              </a:rPr>
              <a:t>(6/8)</a:t>
            </a:r>
            <a:endParaRPr lang="zh-TW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網站活動的推行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9999FF"/>
              </a:buCl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活動的組合</a:t>
            </a:r>
          </a:p>
          <a:p>
            <a:pPr lvl="1"/>
            <a:r>
              <a:rPr lang="zh-TW" altLang="en-US" dirty="0" smtClean="0"/>
              <a:t>複合式活動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23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0" name="圖片 9"/>
          <p:cNvPicPr/>
          <p:nvPr/>
        </p:nvPicPr>
        <p:blipFill rotWithShape="1">
          <a:blip r:embed="rId2" cstate="print"/>
          <a:srcRect l="20588" t="5491" r="21984" b="7243"/>
          <a:stretch/>
        </p:blipFill>
        <p:spPr bwMode="auto">
          <a:xfrm>
            <a:off x="3563888" y="1484784"/>
            <a:ext cx="4594815" cy="436384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1" name="矩形 10"/>
          <p:cNvSpPr/>
          <p:nvPr/>
        </p:nvSpPr>
        <p:spPr>
          <a:xfrm>
            <a:off x="3563888" y="5877272"/>
            <a:ext cx="38011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6-12</a:t>
            </a:r>
            <a:r>
              <a:rPr lang="zh-TW" altLang="en-US" dirty="0" smtClean="0"/>
              <a:t>　特賣會 </a:t>
            </a:r>
            <a:r>
              <a:rPr lang="en-US" altLang="zh-TW" dirty="0" smtClean="0"/>
              <a:t>2014</a:t>
            </a:r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http://tw.discount.wave-base.com/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056861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(9/10)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59832" y="126876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2"/>
                </a:solidFill>
              </a:rPr>
              <a:t>(7/8)</a:t>
            </a:r>
            <a:endParaRPr lang="zh-TW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網站活動的推行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9999FF"/>
              </a:buCl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活動的組合</a:t>
            </a:r>
          </a:p>
          <a:p>
            <a:pPr lvl="1"/>
            <a:r>
              <a:rPr lang="zh-TW" altLang="en-US" smtClean="0"/>
              <a:t>折價式活動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24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0" name="圖片 9"/>
          <p:cNvPicPr/>
          <p:nvPr/>
        </p:nvPicPr>
        <p:blipFill rotWithShape="1">
          <a:blip r:embed="rId2" cstate="print"/>
          <a:srcRect l="26186" t="8380" r="26680" b="11867"/>
          <a:stretch/>
        </p:blipFill>
        <p:spPr bwMode="auto">
          <a:xfrm>
            <a:off x="3491880" y="1772816"/>
            <a:ext cx="3771192" cy="3988149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1" name="矩形 10"/>
          <p:cNvSpPr/>
          <p:nvPr/>
        </p:nvSpPr>
        <p:spPr>
          <a:xfrm>
            <a:off x="3491880" y="5805264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6-13</a:t>
            </a:r>
            <a:r>
              <a:rPr lang="zh-TW" altLang="en-US" dirty="0" smtClean="0"/>
              <a:t>　國家書店與秀威資訊的活動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http://www.bodbooks.tw/news/2014_book_fairs/2014_book_fairs.html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056861" y="40466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(10/10)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59832" y="126876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2"/>
                </a:solidFill>
              </a:rPr>
              <a:t>(8/8)</a:t>
            </a:r>
            <a:endParaRPr lang="zh-TW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/>
              <a:t>團購網站</a:t>
            </a:r>
            <a:endParaRPr lang="en-US" altLang="zh-TW" b="1" dirty="0" smtClean="0"/>
          </a:p>
          <a:p>
            <a:pPr lvl="1"/>
            <a:r>
              <a:rPr lang="zh-TW" altLang="en-US" dirty="0" smtClean="0"/>
              <a:t>越來越多的團購網站透過 </a:t>
            </a:r>
            <a:r>
              <a:rPr lang="en-US" altLang="zh-TW" dirty="0" err="1" smtClean="0"/>
              <a:t>facebook</a:t>
            </a:r>
            <a:r>
              <a:rPr lang="en-US" altLang="zh-TW" dirty="0" smtClean="0"/>
              <a:t> </a:t>
            </a:r>
            <a:r>
              <a:rPr lang="zh-TW" altLang="en-US" dirty="0" smtClean="0"/>
              <a:t>來進行行銷的活動，期望使用者按讚後，能夠透過該使用者的塗鴉牆，將訊息散播給更多的使用者知道，藉此提高活動的參與人數。</a:t>
            </a:r>
            <a:endParaRPr lang="en-US" altLang="zh-TW" dirty="0" smtClean="0"/>
          </a:p>
          <a:p>
            <a:pPr lvl="1"/>
            <a:r>
              <a:rPr lang="zh-TW" altLang="en-US" dirty="0" smtClean="0">
                <a:solidFill>
                  <a:srgbClr val="C00000"/>
                </a:solidFill>
              </a:rPr>
              <a:t>想一想：</a:t>
            </a:r>
            <a:r>
              <a:rPr lang="en-US" altLang="zh-TW" dirty="0" err="1" smtClean="0"/>
              <a:t>Facebook</a:t>
            </a:r>
            <a:r>
              <a:rPr lang="en-US" altLang="zh-TW" dirty="0" smtClean="0"/>
              <a:t> </a:t>
            </a:r>
            <a:r>
              <a:rPr lang="zh-TW" altLang="en-US" dirty="0" smtClean="0"/>
              <a:t>能帶給團購業者哪些助益？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25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65890" name="Picture 2" descr="口碑行銷 」與「 facebook粉絲團行銷 」是您致勝的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904" y="3861048"/>
            <a:ext cx="2857500" cy="2552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網站活動的評價</a:t>
            </a:r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1.</a:t>
            </a:r>
            <a:r>
              <a:rPr lang="zh-TW" altLang="en-US" b="1" dirty="0" smtClean="0">
                <a:solidFill>
                  <a:srgbClr val="C00000"/>
                </a:solidFill>
              </a:rPr>
              <a:t>瀏覽人次</a:t>
            </a:r>
          </a:p>
          <a:p>
            <a:pPr lvl="1"/>
            <a:r>
              <a:rPr lang="zh-TW" altLang="en-US" dirty="0" smtClean="0"/>
              <a:t>利用現有的會員，透過活動來吸引更多人次到訪，最簡單的方式是在高流量的網站上，架設網路活動的訊息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26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2" name="圖片 11"/>
          <p:cNvPicPr/>
          <p:nvPr/>
        </p:nvPicPr>
        <p:blipFill rotWithShape="1">
          <a:blip r:embed="rId2" cstate="print"/>
          <a:srcRect l="19504" t="5779" r="21262" b="9266"/>
          <a:stretch/>
        </p:blipFill>
        <p:spPr bwMode="auto">
          <a:xfrm>
            <a:off x="2987824" y="2492896"/>
            <a:ext cx="4075809" cy="3653522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3" name="矩形 12"/>
          <p:cNvSpPr/>
          <p:nvPr/>
        </p:nvSpPr>
        <p:spPr>
          <a:xfrm>
            <a:off x="2771800" y="6165304"/>
            <a:ext cx="5365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6-14</a:t>
            </a:r>
            <a:r>
              <a:rPr lang="zh-TW" altLang="en-US" dirty="0" smtClean="0"/>
              <a:t>　瀏覽人次計數器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http://www.histats.com/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4056861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(1/4)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059832" y="126876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2"/>
                </a:solidFill>
              </a:rPr>
              <a:t>(1/2)</a:t>
            </a:r>
            <a:endParaRPr lang="zh-TW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網站活動的評價</a:t>
            </a:r>
            <a:endParaRPr lang="zh-TW" altLang="en-US" dirty="0"/>
          </a:p>
        </p:txBody>
      </p:sp>
      <p:sp>
        <p:nvSpPr>
          <p:cNvPr id="13" name="內容版面配置區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9999FF"/>
              </a:buCl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1.</a:t>
            </a:r>
            <a:r>
              <a:rPr lang="zh-TW" altLang="en-US" b="1" dirty="0" smtClean="0">
                <a:solidFill>
                  <a:srgbClr val="C00000"/>
                </a:solidFill>
              </a:rPr>
              <a:t>瀏覽人次</a:t>
            </a:r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27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1729867"/>
            <a:ext cx="8147050" cy="408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文字方塊 15"/>
          <p:cNvSpPr txBox="1"/>
          <p:nvPr/>
        </p:nvSpPr>
        <p:spPr>
          <a:xfrm>
            <a:off x="4056861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(2/4)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059832" y="126876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2"/>
                </a:solidFill>
              </a:rPr>
              <a:t>(2/2)</a:t>
            </a:r>
            <a:endParaRPr lang="zh-TW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網站活動的評價</a:t>
            </a:r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2.</a:t>
            </a:r>
            <a:r>
              <a:rPr lang="zh-TW" altLang="en-US" b="1" dirty="0" smtClean="0">
                <a:solidFill>
                  <a:srgbClr val="C00000"/>
                </a:solidFill>
              </a:rPr>
              <a:t>活動參加人次</a:t>
            </a:r>
          </a:p>
          <a:p>
            <a:pPr lvl="1"/>
            <a:r>
              <a:rPr lang="zh-TW" altLang="en-US" dirty="0" smtClean="0"/>
              <a:t>利用活動參加的實際人次來評估，不管使用者重新點選或到網站幾次，都會將其視為一次，網站可利用使用者電腦的 </a:t>
            </a:r>
            <a:r>
              <a:rPr lang="en-US" altLang="zh-TW" dirty="0" smtClean="0"/>
              <a:t>IP </a:t>
            </a:r>
            <a:r>
              <a:rPr lang="zh-TW" altLang="en-US" dirty="0" smtClean="0"/>
              <a:t>或讀取 </a:t>
            </a:r>
            <a:r>
              <a:rPr lang="en-US" altLang="zh-TW" dirty="0" smtClean="0"/>
              <a:t>Cookies</a:t>
            </a:r>
          </a:p>
          <a:p>
            <a:pPr lvl="1"/>
            <a:endParaRPr lang="en-US" altLang="zh-TW" dirty="0" smtClean="0"/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會員人數</a:t>
            </a:r>
          </a:p>
          <a:p>
            <a:pPr lvl="1"/>
            <a:r>
              <a:rPr lang="zh-TW" altLang="en-US" dirty="0" smtClean="0"/>
              <a:t>此為以使用者加入會員的數目來做為活動評價之模式</a:t>
            </a: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28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056861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(3/4)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網站活動的評價</a:t>
            </a:r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4.</a:t>
            </a:r>
            <a:r>
              <a:rPr lang="zh-TW" altLang="en-US" b="1" dirty="0" smtClean="0">
                <a:solidFill>
                  <a:srgbClr val="C00000"/>
                </a:solidFill>
              </a:rPr>
              <a:t>購買量</a:t>
            </a:r>
          </a:p>
          <a:p>
            <a:pPr lvl="1"/>
            <a:r>
              <a:rPr lang="zh-TW" altLang="en-US" dirty="0" smtClean="0"/>
              <a:t>網站可利用使用者購買產品或服務的數量來評估活動的成功或失敗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5.</a:t>
            </a:r>
            <a:r>
              <a:rPr lang="zh-TW" altLang="en-US" b="1" dirty="0" smtClean="0">
                <a:solidFill>
                  <a:srgbClr val="C00000"/>
                </a:solidFill>
              </a:rPr>
              <a:t>形象的提升</a:t>
            </a:r>
          </a:p>
          <a:p>
            <a:pPr lvl="1"/>
            <a:r>
              <a:rPr lang="zh-TW" altLang="en-US" dirty="0" smtClean="0"/>
              <a:t>許多網站活動都以會員數、點擊數或是銷售量做為評估的標準</a:t>
            </a:r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29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056861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(4/4)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網站規劃與活動</a:t>
            </a:r>
            <a:endParaRPr lang="zh-TW" altLang="en-US" dirty="0"/>
          </a:p>
        </p:txBody>
      </p:sp>
      <p:graphicFrame>
        <p:nvGraphicFramePr>
          <p:cNvPr id="7" name="內容版面配置區 11"/>
          <p:cNvGraphicFramePr>
            <a:graphicFrameLocks noGrp="1"/>
          </p:cNvGraphicFramePr>
          <p:nvPr>
            <p:ph idx="1"/>
          </p:nvPr>
        </p:nvGraphicFramePr>
        <p:xfrm>
          <a:off x="539750" y="1143000"/>
          <a:ext cx="814705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/>
              <a:t>鷹眼數據</a:t>
            </a:r>
            <a:endParaRPr lang="en-US" altLang="zh-TW" b="1" dirty="0" smtClean="0"/>
          </a:p>
          <a:p>
            <a:pPr lvl="1"/>
            <a:r>
              <a:rPr lang="zh-TW" altLang="en-US" dirty="0" smtClean="0"/>
              <a:t>鷹眼 </a:t>
            </a:r>
            <a:r>
              <a:rPr lang="en-US" altLang="zh-TW" dirty="0" smtClean="0"/>
              <a:t>(EAGLEEYE) </a:t>
            </a:r>
            <a:r>
              <a:rPr lang="zh-TW" altLang="en-US" dirty="0" smtClean="0"/>
              <a:t>是達摩媒體推出的應用 </a:t>
            </a:r>
            <a:r>
              <a:rPr lang="en-US" altLang="zh-TW" dirty="0" smtClean="0"/>
              <a:t>(</a:t>
            </a:r>
            <a:r>
              <a:rPr lang="zh-TW" altLang="en-US" dirty="0" smtClean="0"/>
              <a:t>如圖 </a:t>
            </a:r>
            <a:r>
              <a:rPr lang="en-US" altLang="zh-TW" dirty="0" smtClean="0"/>
              <a:t>6-15)</a:t>
            </a:r>
            <a:r>
              <a:rPr lang="zh-TW" altLang="en-US" dirty="0" smtClean="0"/>
              <a:t>，透過數據的蒐集來掌握消費者到訪網站的購物行為，讓企業或網站了解消費者想要的產品或服務項目，進而掌握其購物趨勢與市場流行的傾向。同時，也可以讓企業掌握消費者購買時所使用的關鍵字、熱門商品、競爭對手的價格、產品銷售的走向等，讓網路經營者可以提早進行布局與規劃。</a:t>
            </a: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30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l="19147" t="9249" r="20159" b="16763"/>
          <a:stretch/>
        </p:blipFill>
        <p:spPr bwMode="auto">
          <a:xfrm>
            <a:off x="5724128" y="4005064"/>
            <a:ext cx="3200399" cy="243840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2" name="矩形 11"/>
          <p:cNvSpPr/>
          <p:nvPr/>
        </p:nvSpPr>
        <p:spPr>
          <a:xfrm>
            <a:off x="2483768" y="5877272"/>
            <a:ext cx="32624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6-15</a:t>
            </a:r>
            <a:r>
              <a:rPr lang="zh-TW" altLang="en-US" dirty="0" smtClean="0"/>
              <a:t>　</a:t>
            </a:r>
            <a:r>
              <a:rPr lang="en-US" altLang="zh-TW" dirty="0" smtClean="0"/>
              <a:t>EAGEEYE </a:t>
            </a:r>
            <a:r>
              <a:rPr lang="zh-TW" altLang="en-US" dirty="0" smtClean="0"/>
              <a:t>首頁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http://www.eagleeye.com.tw/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056861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(1/2)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/>
              <a:t>鷹眼數據</a:t>
            </a:r>
            <a:endParaRPr lang="en-US" altLang="zh-TW" b="1" dirty="0" smtClean="0"/>
          </a:p>
          <a:p>
            <a:pPr lvl="1"/>
            <a:r>
              <a:rPr lang="zh-TW" altLang="en-US" dirty="0" smtClean="0"/>
              <a:t>事實上，</a:t>
            </a:r>
            <a:r>
              <a:rPr lang="en-US" altLang="zh-TW" dirty="0" smtClean="0"/>
              <a:t>EAGLEEYE </a:t>
            </a:r>
            <a:r>
              <a:rPr lang="zh-TW" altLang="en-US" dirty="0" smtClean="0"/>
              <a:t>是大數據 </a:t>
            </a:r>
            <a:r>
              <a:rPr lang="en-US" altLang="zh-TW" dirty="0" smtClean="0"/>
              <a:t>(Big</a:t>
            </a:r>
            <a:r>
              <a:rPr lang="zh-TW" altLang="en-US" dirty="0" smtClean="0"/>
              <a:t> </a:t>
            </a:r>
            <a:r>
              <a:rPr lang="en-US" altLang="zh-TW" dirty="0" smtClean="0"/>
              <a:t>Data</a:t>
            </a:r>
            <a:r>
              <a:rPr lang="zh-TW" altLang="en-US" dirty="0" smtClean="0"/>
              <a:t>，又稱為巨量資料</a:t>
            </a:r>
            <a:r>
              <a:rPr lang="en-US" altLang="zh-TW" dirty="0" smtClean="0"/>
              <a:t>) </a:t>
            </a:r>
            <a:r>
              <a:rPr lang="zh-TW" altLang="en-US" dirty="0" smtClean="0"/>
              <a:t>的服務，從各個角度來蒐集消費者相關資料，透過分析來掌握消費者需求、各店家商品情報、品牌銷售狀況、通路布局與市場流行等項目，可以讓企業利用客觀的數字來經營市場，而非盲目推測。</a:t>
            </a:r>
          </a:p>
          <a:p>
            <a:pPr lvl="1"/>
            <a:r>
              <a:rPr lang="zh-TW" altLang="en-US" dirty="0" smtClean="0"/>
              <a:t>更進一步來說，其可掌握各產業強弱，深入了解商品銷售的熱度，推測出各產品的佔有率、消費者關注程度與方向等概念，做為行銷活動的參考，像是關鍵字廣告、品牌命名等，藉此即時分析來做為經營決策的參考。</a:t>
            </a:r>
            <a:endParaRPr lang="en-US" altLang="zh-TW" dirty="0" smtClean="0"/>
          </a:p>
          <a:p>
            <a:pPr lvl="1"/>
            <a:r>
              <a:rPr lang="zh-TW" altLang="en-US" dirty="0" smtClean="0">
                <a:solidFill>
                  <a:srgbClr val="C00000"/>
                </a:solidFill>
              </a:rPr>
              <a:t>想一想：</a:t>
            </a:r>
            <a:r>
              <a:rPr lang="zh-TW" altLang="en-US" dirty="0" smtClean="0"/>
              <a:t>網站可以透過哪些方式來衡量活動的成效？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31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網站的活動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056861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(2/2)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優使性的概念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優使性是評估產品對使用者的容易使用程度，包括使用的效率、使用經驗等。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32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網站的優使性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網站的活動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2281527"/>
            <a:ext cx="8147050" cy="366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1" name="內容版面配置區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/>
              <a:t>優使性與我</a:t>
            </a:r>
            <a:endParaRPr lang="en-US" altLang="zh-TW" b="1" dirty="0" smtClean="0"/>
          </a:p>
          <a:p>
            <a:endParaRPr lang="en-US" altLang="zh-TW" dirty="0" smtClean="0"/>
          </a:p>
          <a:p>
            <a:pPr lvl="1"/>
            <a:r>
              <a:rPr lang="zh-TW" altLang="en-US" dirty="0" smtClean="0"/>
              <a:t>一般來說，優使性不只適用於網站，當我們在使用日常用品時，也會選擇優使性高的產品。例如要購買智慧型手機，就會詢問周遭的朋友對於智慧型手機的心得，藉此選出一個較好用的產品。而對於學生來說，也會向學長</a:t>
            </a:r>
            <a:r>
              <a:rPr lang="en-US" altLang="zh-TW" dirty="0" smtClean="0"/>
              <a:t>/</a:t>
            </a:r>
            <a:r>
              <a:rPr lang="zh-TW" altLang="en-US" dirty="0" smtClean="0"/>
              <a:t>姐打聽授課教師的教學方式，以選擇一個優使性較高的教授。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33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網站的優使性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網站的活動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67940" name="Picture 4" descr="分享]四個讓你更快產出prototype的建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365104"/>
            <a:ext cx="28575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優使性的評估</a:t>
            </a:r>
            <a:endParaRPr lang="zh-TW" altLang="en-US" dirty="0"/>
          </a:p>
        </p:txBody>
      </p:sp>
      <p:graphicFrame>
        <p:nvGraphicFramePr>
          <p:cNvPr id="15" name="內容版面配置區 14"/>
          <p:cNvGraphicFramePr>
            <a:graphicFrameLocks noGrp="1"/>
          </p:cNvGraphicFramePr>
          <p:nvPr>
            <p:ph idx="1"/>
          </p:nvPr>
        </p:nvGraphicFramePr>
        <p:xfrm>
          <a:off x="539750" y="1143000"/>
          <a:ext cx="814705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34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網站的優使性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網站的活動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網站的規劃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網路行銷案例探討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/>
              <a:t>粉絲團的經營</a:t>
            </a:r>
            <a:endParaRPr lang="en-US" altLang="zh-TW" b="1" dirty="0" smtClean="0"/>
          </a:p>
          <a:p>
            <a:endParaRPr lang="en-US" altLang="zh-TW" dirty="0" smtClean="0"/>
          </a:p>
          <a:p>
            <a:pPr lvl="1"/>
            <a:r>
              <a:rPr lang="zh-TW" altLang="en-US" dirty="0" smtClean="0">
                <a:solidFill>
                  <a:srgbClr val="C00000"/>
                </a:solidFill>
              </a:rPr>
              <a:t>思考時間：</a:t>
            </a:r>
            <a:r>
              <a:rPr lang="zh-TW" altLang="en-US" dirty="0" smtClean="0"/>
              <a:t>找尋任何一個粉絲團，以優使性的條件來分析該粉絲團的優劣為何。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35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pic>
        <p:nvPicPr>
          <p:cNvPr id="171018" name="Picture 10" descr="http://www.drbear.com.tw/wp-content/uploads/facebo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284984"/>
            <a:ext cx="4540250" cy="25282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WordArt 3"/>
          <p:cNvSpPr>
            <a:spLocks noChangeArrowheads="1" noChangeShapeType="1" noTextEdit="1"/>
          </p:cNvSpPr>
          <p:nvPr/>
        </p:nvSpPr>
        <p:spPr bwMode="gray">
          <a:xfrm>
            <a:off x="1995488" y="2133600"/>
            <a:ext cx="5472112" cy="9350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zh-TW" sz="5400" b="1" kern="1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hlink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Thank You !</a:t>
            </a:r>
            <a:endParaRPr lang="zh-TW" altLang="en-US" sz="5400" b="1" kern="10" dirty="0">
              <a:ln w="28575">
                <a:solidFill>
                  <a:schemeClr val="accent2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hlink"/>
                  </a:gs>
                  <a:gs pos="100000">
                    <a:schemeClr val="tx1"/>
                  </a:gs>
                </a:gsLst>
                <a:lin ang="5400000" scaled="1"/>
              </a:gradFill>
              <a:effectLst>
                <a:outerShdw dist="71842" dir="2700000" algn="ctr" rotWithShape="0">
                  <a:schemeClr val="bg2">
                    <a:alpha val="50000"/>
                  </a:scheme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網路行銷與我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pic>
        <p:nvPicPr>
          <p:cNvPr id="7" name="內容版面配置區 6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0227" t="7802" r="17469" b="26893"/>
          <a:stretch/>
        </p:blipFill>
        <p:spPr bwMode="auto">
          <a:xfrm>
            <a:off x="600327" y="1143000"/>
            <a:ext cx="7572074" cy="5022304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4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1691680" y="6165304"/>
            <a:ext cx="4775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6-1</a:t>
            </a:r>
            <a:r>
              <a:rPr lang="zh-TW" altLang="en-US" dirty="0" smtClean="0"/>
              <a:t>　</a:t>
            </a:r>
            <a:r>
              <a:rPr lang="en-US" altLang="zh-TW" dirty="0" err="1" smtClean="0"/>
              <a:t>Flipboard</a:t>
            </a:r>
            <a:r>
              <a:rPr lang="en-US" altLang="zh-TW" dirty="0" smtClean="0"/>
              <a:t> </a:t>
            </a:r>
            <a:r>
              <a:rPr lang="zh-TW" altLang="en-US" dirty="0" smtClean="0"/>
              <a:t>首頁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http://flipboard.com/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課前討論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/>
              <a:t>Flipboard</a:t>
            </a:r>
            <a:r>
              <a:rPr lang="en-US" altLang="zh-TW" dirty="0" smtClean="0"/>
              <a:t> </a:t>
            </a:r>
            <a:r>
              <a:rPr lang="zh-TW" altLang="en-US" dirty="0" smtClean="0"/>
              <a:t>利用簡單、便利、直覺式的介面來增加使用者閱讀時的便利性，也因此吸引許多人使用，甚至 </a:t>
            </a:r>
            <a:r>
              <a:rPr lang="en-US" altLang="zh-TW" dirty="0" err="1" smtClean="0"/>
              <a:t>facebook</a:t>
            </a:r>
            <a:r>
              <a:rPr lang="en-US" altLang="zh-TW" dirty="0" smtClean="0"/>
              <a:t> </a:t>
            </a:r>
            <a:r>
              <a:rPr lang="zh-TW" altLang="en-US" dirty="0" smtClean="0"/>
              <a:t>在 </a:t>
            </a:r>
            <a:r>
              <a:rPr lang="en-US" altLang="zh-TW" dirty="0" smtClean="0"/>
              <a:t>2013 </a:t>
            </a:r>
            <a:r>
              <a:rPr lang="zh-TW" altLang="en-US" dirty="0" smtClean="0"/>
              <a:t>年啟動 </a:t>
            </a:r>
            <a:r>
              <a:rPr lang="en-US" altLang="zh-TW" dirty="0" smtClean="0"/>
              <a:t>Reader </a:t>
            </a:r>
            <a:r>
              <a:rPr lang="zh-TW" altLang="en-US" dirty="0" smtClean="0"/>
              <a:t>計畫，想要提供類似的閱讀模式。這代表了一個簡單的設計，能提升使用者的便利性，就能帶來發展的機會。請讀者以此為例，思考下列問題：</a:t>
            </a:r>
          </a:p>
          <a:p>
            <a:pPr>
              <a:buNone/>
            </a:pPr>
            <a:r>
              <a:rPr lang="en-US" altLang="zh-TW" dirty="0" smtClean="0"/>
              <a:t>1. </a:t>
            </a:r>
            <a:r>
              <a:rPr lang="zh-TW" altLang="en-US" dirty="0" smtClean="0"/>
              <a:t>請思考 </a:t>
            </a:r>
            <a:r>
              <a:rPr lang="en-US" altLang="zh-TW" dirty="0" err="1" smtClean="0"/>
              <a:t>Flipboard</a:t>
            </a:r>
            <a:r>
              <a:rPr lang="en-US" altLang="zh-TW" dirty="0" smtClean="0"/>
              <a:t> </a:t>
            </a:r>
            <a:r>
              <a:rPr lang="zh-TW" altLang="en-US" dirty="0" smtClean="0"/>
              <a:t>特別之處。</a:t>
            </a:r>
          </a:p>
          <a:p>
            <a:pPr>
              <a:buNone/>
            </a:pPr>
            <a:r>
              <a:rPr lang="en-US" altLang="zh-TW" dirty="0" smtClean="0"/>
              <a:t>2. </a:t>
            </a:r>
            <a:r>
              <a:rPr lang="zh-TW" altLang="en-US" dirty="0" smtClean="0"/>
              <a:t>網路對 </a:t>
            </a:r>
            <a:r>
              <a:rPr lang="en-US" altLang="zh-TW" dirty="0" err="1" smtClean="0"/>
              <a:t>Flipboard</a:t>
            </a:r>
            <a:r>
              <a:rPr lang="en-US" altLang="zh-TW" dirty="0" smtClean="0"/>
              <a:t> </a:t>
            </a:r>
            <a:r>
              <a:rPr lang="zh-TW" altLang="en-US" dirty="0" smtClean="0"/>
              <a:t>造成哪些影響？</a:t>
            </a:r>
          </a:p>
          <a:p>
            <a:pPr>
              <a:buNone/>
            </a:pPr>
            <a:r>
              <a:rPr lang="en-US" altLang="zh-TW" dirty="0" smtClean="0"/>
              <a:t>3. </a:t>
            </a:r>
            <a:r>
              <a:rPr lang="zh-TW" altLang="en-US" dirty="0" smtClean="0"/>
              <a:t>該如何設計與經營網站的行銷活動？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5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網站首頁</a:t>
            </a:r>
            <a:endParaRPr lang="zh-TW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台灣科技大學的首頁 </a:t>
            </a:r>
            <a:r>
              <a:rPr lang="en-US" altLang="zh-TW" dirty="0" smtClean="0"/>
              <a:t>(</a:t>
            </a:r>
            <a:r>
              <a:rPr lang="zh-TW" altLang="en-US" dirty="0" smtClean="0"/>
              <a:t>如圖 </a:t>
            </a:r>
            <a:r>
              <a:rPr lang="en-US" altLang="zh-TW" dirty="0" smtClean="0"/>
              <a:t>6-2)</a:t>
            </a:r>
            <a:r>
              <a:rPr lang="zh-TW" altLang="en-US" dirty="0" smtClean="0"/>
              <a:t>，其網域為 </a:t>
            </a:r>
            <a:r>
              <a:rPr lang="en-US" altLang="zh-TW" dirty="0" smtClean="0"/>
              <a:t>http://www.ntust.edu.tw/</a:t>
            </a:r>
            <a:r>
              <a:rPr lang="zh-TW" altLang="en-US" dirty="0" smtClean="0"/>
              <a:t>，屬於學校的網域</a:t>
            </a:r>
            <a:r>
              <a:rPr lang="en-US" altLang="zh-TW" dirty="0" smtClean="0"/>
              <a:t>(.</a:t>
            </a:r>
            <a:r>
              <a:rPr lang="en-US" altLang="zh-TW" dirty="0" err="1" smtClean="0"/>
              <a:t>edu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，而指定 </a:t>
            </a:r>
            <a:r>
              <a:rPr lang="en-US" altLang="zh-TW" dirty="0" smtClean="0"/>
              <a:t>home.php </a:t>
            </a:r>
            <a:r>
              <a:rPr lang="zh-TW" altLang="en-US" dirty="0" smtClean="0"/>
              <a:t>網頁為首頁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6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網站的活動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網站的規劃</a:t>
            </a:r>
            <a:endParaRPr lang="ja-JP" altLang="en-US" sz="2400" dirty="0">
              <a:ea typeface="標楷體" pitchFamily="65" charset="-120"/>
            </a:endParaRPr>
          </a:p>
        </p:txBody>
      </p:sp>
      <p:pic>
        <p:nvPicPr>
          <p:cNvPr id="13" name="內容版面配置區 10"/>
          <p:cNvPicPr>
            <a:picLocks/>
          </p:cNvPicPr>
          <p:nvPr/>
        </p:nvPicPr>
        <p:blipFill rotWithShape="1">
          <a:blip r:embed="rId2" cstate="print"/>
          <a:srcRect l="19865" t="6935" r="18914" b="27760"/>
          <a:stretch/>
        </p:blipFill>
        <p:spPr bwMode="auto">
          <a:xfrm>
            <a:off x="1403648" y="2564904"/>
            <a:ext cx="5388121" cy="35922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4" name="矩形 13"/>
          <p:cNvSpPr/>
          <p:nvPr/>
        </p:nvSpPr>
        <p:spPr>
          <a:xfrm>
            <a:off x="1403648" y="6165304"/>
            <a:ext cx="6571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6-2</a:t>
            </a:r>
            <a:r>
              <a:rPr lang="zh-TW" altLang="en-US" dirty="0" smtClean="0"/>
              <a:t>　台灣科技大學首頁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http://www.ntust.edu.tw/home.php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網站的規劃</a:t>
            </a:r>
            <a:endParaRPr lang="zh-TW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1.</a:t>
            </a:r>
            <a:r>
              <a:rPr lang="zh-TW" altLang="en-US" b="1" dirty="0" smtClean="0">
                <a:solidFill>
                  <a:srgbClr val="C00000"/>
                </a:solidFill>
              </a:rPr>
              <a:t>申請網址</a:t>
            </a:r>
          </a:p>
          <a:p>
            <a:pPr lvl="1"/>
            <a:r>
              <a:rPr lang="zh-TW" altLang="en-US" dirty="0" smtClean="0"/>
              <a:t>申請網址就好像在網路上登記一個門牌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20" name="投影片編號版面配置區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7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網站的活動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網站的規劃</a:t>
            </a:r>
            <a:endParaRPr lang="ja-JP" altLang="en-US" sz="2400" dirty="0">
              <a:ea typeface="標楷體" pitchFamily="65" charset="-120"/>
            </a:endParaRPr>
          </a:p>
        </p:txBody>
      </p:sp>
      <p:pic>
        <p:nvPicPr>
          <p:cNvPr id="18" name="圖片 17"/>
          <p:cNvPicPr/>
          <p:nvPr/>
        </p:nvPicPr>
        <p:blipFill rotWithShape="1">
          <a:blip r:embed="rId2" cstate="print"/>
          <a:srcRect l="23296" t="4624" r="19456" b="19091"/>
          <a:stretch/>
        </p:blipFill>
        <p:spPr bwMode="auto">
          <a:xfrm>
            <a:off x="1907704" y="2204864"/>
            <a:ext cx="4580413" cy="381472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9" name="矩形 18"/>
          <p:cNvSpPr/>
          <p:nvPr/>
        </p:nvSpPr>
        <p:spPr>
          <a:xfrm>
            <a:off x="1979712" y="6093296"/>
            <a:ext cx="3775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6-3</a:t>
            </a:r>
            <a:r>
              <a:rPr lang="zh-TW" altLang="en-US" dirty="0" smtClean="0"/>
              <a:t>　網址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http://tw.yahoo.com/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3275856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(1/6)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網站的規劃</a:t>
            </a:r>
            <a:endParaRPr lang="zh-TW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idx="1"/>
          </p:nvPr>
        </p:nvSpPr>
        <p:spPr>
          <a:xfrm>
            <a:off x="539552" y="1143000"/>
            <a:ext cx="4752528" cy="5257800"/>
          </a:xfrm>
        </p:spPr>
        <p:txBody>
          <a:bodyPr/>
          <a:lstStyle/>
          <a:p>
            <a:pPr lvl="0">
              <a:buClr>
                <a:srgbClr val="9999FF"/>
              </a:buCl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1.</a:t>
            </a:r>
            <a:r>
              <a:rPr lang="zh-TW" altLang="en-US" b="1" dirty="0" smtClean="0">
                <a:solidFill>
                  <a:srgbClr val="C00000"/>
                </a:solidFill>
              </a:rPr>
              <a:t>申請網址</a:t>
            </a:r>
          </a:p>
          <a:p>
            <a:pPr lvl="1"/>
            <a:r>
              <a:rPr lang="zh-TW" altLang="en-US" dirty="0" smtClean="0"/>
              <a:t>在台灣，主要是由台灣網路資訊中心來進行網址名稱的管理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8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網站的活動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網站的規劃</a:t>
            </a:r>
            <a:endParaRPr lang="ja-JP" altLang="en-US" sz="2400" dirty="0">
              <a:ea typeface="標楷體" pitchFamily="65" charset="-120"/>
            </a:endParaRPr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t="6646" r="53768" b="7821"/>
          <a:stretch/>
        </p:blipFill>
        <p:spPr bwMode="auto">
          <a:xfrm>
            <a:off x="5436096" y="1772816"/>
            <a:ext cx="3329120" cy="384946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3" name="矩形 12"/>
          <p:cNvSpPr/>
          <p:nvPr/>
        </p:nvSpPr>
        <p:spPr>
          <a:xfrm>
            <a:off x="5364088" y="5661248"/>
            <a:ext cx="3570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6-4</a:t>
            </a:r>
            <a:r>
              <a:rPr lang="zh-TW" altLang="en-US" dirty="0" smtClean="0"/>
              <a:t>　台灣網路資訊中心 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http://www.twnic.net/index4.php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275856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(2/6)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2" name="內容版面配置區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/>
              <a:t>相似或詐騙</a:t>
            </a:r>
            <a:endParaRPr lang="en-US" altLang="zh-TW" b="1" dirty="0" smtClean="0"/>
          </a:p>
          <a:p>
            <a:endParaRPr lang="en-US" altLang="zh-TW" b="1" dirty="0" smtClean="0"/>
          </a:p>
          <a:p>
            <a:pPr lvl="1"/>
            <a:r>
              <a:rPr lang="zh-TW" altLang="en-US" dirty="0" smtClean="0"/>
              <a:t>隨著網路使用人數的增加，許多新成立的網站為了要增加曝光度，就跟知名網站取相似的名稱，但有更多的網站是以詐騙的前提來取名，像是 </a:t>
            </a:r>
            <a:r>
              <a:rPr lang="en-US" altLang="zh-TW" dirty="0" smtClean="0"/>
              <a:t>Yah00 </a:t>
            </a:r>
            <a:r>
              <a:rPr lang="zh-TW" altLang="en-US" dirty="0" smtClean="0"/>
              <a:t>就以數字 </a:t>
            </a:r>
            <a:r>
              <a:rPr lang="en-US" altLang="zh-TW" dirty="0" smtClean="0"/>
              <a:t>0</a:t>
            </a:r>
            <a:r>
              <a:rPr lang="zh-TW" altLang="en-US" dirty="0" smtClean="0"/>
              <a:t>取代英文 </a:t>
            </a:r>
            <a:r>
              <a:rPr lang="en-US" altLang="zh-TW" dirty="0" smtClean="0"/>
              <a:t>o</a:t>
            </a:r>
            <a:r>
              <a:rPr lang="zh-TW" altLang="en-US" dirty="0" smtClean="0"/>
              <a:t>，讓不知情的網路使用者以為是 </a:t>
            </a:r>
            <a:r>
              <a:rPr lang="en-US" altLang="zh-TW" dirty="0" smtClean="0"/>
              <a:t>Yahoo! </a:t>
            </a:r>
            <a:r>
              <a:rPr lang="zh-TW" altLang="en-US" dirty="0" smtClean="0"/>
              <a:t>而點選後，造成電腦中毒或資料損失的問題。</a:t>
            </a:r>
            <a:endParaRPr lang="en-US" altLang="zh-TW" dirty="0" smtClean="0"/>
          </a:p>
          <a:p>
            <a:pPr lvl="1"/>
            <a:r>
              <a:rPr lang="zh-TW" altLang="en-US" dirty="0" smtClean="0">
                <a:solidFill>
                  <a:srgbClr val="C00000"/>
                </a:solidFill>
              </a:rPr>
              <a:t>想一想：</a:t>
            </a:r>
            <a:r>
              <a:rPr lang="zh-TW" altLang="en-US" dirty="0" smtClean="0"/>
              <a:t>我們使用網路時，該如何避免受騙？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6</a:t>
            </a:r>
            <a:r>
              <a:rPr lang="zh-TW" altLang="en-US" smtClean="0"/>
              <a:t>章 網站規劃與活動</a:t>
            </a:r>
            <a:endParaRPr lang="en-US" altLang="zh-TW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9</a:t>
            </a:fld>
            <a:r>
              <a:rPr lang="en-US" altLang="zh-TW" smtClean="0"/>
              <a:t> / 36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網站的優使性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網站的活動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網站的規劃</a:t>
            </a:r>
            <a:endParaRPr lang="ja-JP" altLang="en-US" sz="2400" dirty="0">
              <a:ea typeface="標楷體" pitchFamily="65" charset="-120"/>
            </a:endParaRPr>
          </a:p>
        </p:txBody>
      </p:sp>
      <p:pic>
        <p:nvPicPr>
          <p:cNvPr id="141314" name="Picture 2" descr="https://sp.yimg.com/ib/th?id=HN.608032387273918827&amp;pid=15.1&amp;P=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1268760"/>
            <a:ext cx="2857500" cy="80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75TGp_Computer_green _v2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B166E"/>
        </a:dk1>
        <a:lt1>
          <a:srgbClr val="FFFFFF"/>
        </a:lt1>
        <a:dk2>
          <a:srgbClr val="336699"/>
        </a:dk2>
        <a:lt2>
          <a:srgbClr val="DDDDDD"/>
        </a:lt2>
        <a:accent1>
          <a:srgbClr val="458F8F"/>
        </a:accent1>
        <a:accent2>
          <a:srgbClr val="CCCC00"/>
        </a:accent2>
        <a:accent3>
          <a:srgbClr val="FFFFFF"/>
        </a:accent3>
        <a:accent4>
          <a:srgbClr val="23115D"/>
        </a:accent4>
        <a:accent5>
          <a:srgbClr val="B0C6C6"/>
        </a:accent5>
        <a:accent6>
          <a:srgbClr val="B9B900"/>
        </a:accent6>
        <a:hlink>
          <a:srgbClr val="9999FF"/>
        </a:hlink>
        <a:folHlink>
          <a:srgbClr val="6C9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B24242"/>
        </a:accent1>
        <a:accent2>
          <a:srgbClr val="CC9900"/>
        </a:accent2>
        <a:accent3>
          <a:srgbClr val="FFFFFF"/>
        </a:accent3>
        <a:accent4>
          <a:srgbClr val="174578"/>
        </a:accent4>
        <a:accent5>
          <a:srgbClr val="D5B0B0"/>
        </a:accent5>
        <a:accent6>
          <a:srgbClr val="B98A00"/>
        </a:accent6>
        <a:hlink>
          <a:srgbClr val="808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666635"/>
        </a:dk1>
        <a:lt1>
          <a:srgbClr val="FFFFFF"/>
        </a:lt1>
        <a:dk2>
          <a:srgbClr val="25413E"/>
        </a:dk2>
        <a:lt2>
          <a:srgbClr val="B2B2B2"/>
        </a:lt2>
        <a:accent1>
          <a:srgbClr val="83AE4E"/>
        </a:accent1>
        <a:accent2>
          <a:srgbClr val="C78DD7"/>
        </a:accent2>
        <a:accent3>
          <a:srgbClr val="FFFFFF"/>
        </a:accent3>
        <a:accent4>
          <a:srgbClr val="56562C"/>
        </a:accent4>
        <a:accent5>
          <a:srgbClr val="C1D3B2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網路行銷CEO</Template>
  <TotalTime>267</TotalTime>
  <Words>2626</Words>
  <Application>Microsoft Office PowerPoint</Application>
  <PresentationFormat>如螢幕大小 (4:3)</PresentationFormat>
  <Paragraphs>372</Paragraphs>
  <Slides>36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38" baseType="lpstr">
      <vt:lpstr>075TGp_Computer_green _v2</vt:lpstr>
      <vt:lpstr>Image</vt:lpstr>
      <vt:lpstr>第6章 網站規劃與活動</vt:lpstr>
      <vt:lpstr>學習目標</vt:lpstr>
      <vt:lpstr>網站規劃與活動</vt:lpstr>
      <vt:lpstr>網路行銷與我</vt:lpstr>
      <vt:lpstr>課前討論</vt:lpstr>
      <vt:lpstr>網站首頁</vt:lpstr>
      <vt:lpstr>網站的規劃</vt:lpstr>
      <vt:lpstr>網站的規劃</vt:lpstr>
      <vt:lpstr>生活上的應用</vt:lpstr>
      <vt:lpstr>網站的規劃</vt:lpstr>
      <vt:lpstr>網站的規劃</vt:lpstr>
      <vt:lpstr>網站的規劃</vt:lpstr>
      <vt:lpstr>網站的規劃</vt:lpstr>
      <vt:lpstr>生活上的應用</vt:lpstr>
      <vt:lpstr>網站活動的推行</vt:lpstr>
      <vt:lpstr>網站活動的推行</vt:lpstr>
      <vt:lpstr>網站活動的推行</vt:lpstr>
      <vt:lpstr>網站活動的推行</vt:lpstr>
      <vt:lpstr>網站活動的推行</vt:lpstr>
      <vt:lpstr>網站活動的推行</vt:lpstr>
      <vt:lpstr>網站活動的推行</vt:lpstr>
      <vt:lpstr>網站活動的推行</vt:lpstr>
      <vt:lpstr>網站活動的推行</vt:lpstr>
      <vt:lpstr>網站活動的推行</vt:lpstr>
      <vt:lpstr>生活上的應用</vt:lpstr>
      <vt:lpstr>網站活動的評價</vt:lpstr>
      <vt:lpstr>網站活動的評價</vt:lpstr>
      <vt:lpstr>網站活動的評價</vt:lpstr>
      <vt:lpstr>網站活動的評價</vt:lpstr>
      <vt:lpstr>生活上的應用</vt:lpstr>
      <vt:lpstr>生活上的應用</vt:lpstr>
      <vt:lpstr>優使性的概念</vt:lpstr>
      <vt:lpstr>生活上的應用</vt:lpstr>
      <vt:lpstr>優使性的評估</vt:lpstr>
      <vt:lpstr>網路行銷案例探討</vt:lpstr>
      <vt:lpstr>投影片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第6章 網站規劃與活動</dc:title>
  <dc:creator>Fenny Lee</dc:creator>
  <cp:lastModifiedBy>Fenny Lee</cp:lastModifiedBy>
  <cp:revision>65</cp:revision>
  <dcterms:created xsi:type="dcterms:W3CDTF">2014-12-16T05:35:36Z</dcterms:created>
  <dcterms:modified xsi:type="dcterms:W3CDTF">2015-04-27T06:08:34Z</dcterms:modified>
</cp:coreProperties>
</file>