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1"/>
  </p:notesMasterIdLst>
  <p:sldIdLst>
    <p:sldId id="295" r:id="rId2"/>
    <p:sldId id="300" r:id="rId3"/>
    <p:sldId id="301" r:id="rId4"/>
    <p:sldId id="302" r:id="rId5"/>
    <p:sldId id="303" r:id="rId6"/>
    <p:sldId id="308" r:id="rId7"/>
    <p:sldId id="296" r:id="rId8"/>
    <p:sldId id="305" r:id="rId9"/>
    <p:sldId id="306" r:id="rId10"/>
    <p:sldId id="304" r:id="rId11"/>
    <p:sldId id="307" r:id="rId12"/>
    <p:sldId id="309" r:id="rId13"/>
    <p:sldId id="311" r:id="rId14"/>
    <p:sldId id="312" r:id="rId15"/>
    <p:sldId id="313" r:id="rId16"/>
    <p:sldId id="314" r:id="rId17"/>
    <p:sldId id="298" r:id="rId18"/>
    <p:sldId id="315" r:id="rId19"/>
    <p:sldId id="316" r:id="rId20"/>
    <p:sldId id="318" r:id="rId21"/>
    <p:sldId id="321" r:id="rId22"/>
    <p:sldId id="322" r:id="rId23"/>
    <p:sldId id="323" r:id="rId24"/>
    <p:sldId id="324" r:id="rId25"/>
    <p:sldId id="319" r:id="rId26"/>
    <p:sldId id="320" r:id="rId27"/>
    <p:sldId id="325" r:id="rId28"/>
    <p:sldId id="326" r:id="rId29"/>
    <p:sldId id="327" r:id="rId30"/>
    <p:sldId id="299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28" r:id="rId39"/>
    <p:sldId id="27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77" d="100"/>
          <a:sy n="7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F4EBA-73E5-4B4A-B4BE-5D0728DDF0A0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E4A1EBB4-D39A-4D6E-A7E0-3FDF7F049E0E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本章架構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864704CD-0D52-4A0D-BF36-78E3FBA4603B}" type="parTrans" cxnId="{0179FA65-3302-409D-AFF5-F5698B0843B5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17603063-77FA-4F7D-A1C9-DF40F1F75996}" type="sibTrans" cxnId="{0179FA65-3302-409D-AFF5-F5698B0843B5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98D33023-AC0E-467B-9396-0CAFD8DB1C96}">
      <dgm:prSet phldrT="[文字]"/>
      <dgm:spPr/>
      <dgm:t>
        <a:bodyPr/>
        <a:lstStyle/>
        <a:p>
          <a:r>
            <a:rPr lang="zh-TW" altLang="en-US" smtClean="0">
              <a:latin typeface="Comic Sans MS" pitchFamily="66" charset="0"/>
              <a:ea typeface="微軟正黑體" pitchFamily="34" charset="-120"/>
            </a:rPr>
            <a:t>研究的意義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C217A114-BAE2-4675-AF9B-E26BE3638A74}" type="parTrans" cxnId="{6912C096-5145-4095-B1D9-6CB980A1E04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49637A52-E230-4C72-B792-F36C3CE352C6}" type="sibTrans" cxnId="{6912C096-5145-4095-B1D9-6CB980A1E04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77F9DB03-9D2B-4BF8-B8E7-887802EC4E0A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學習重點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09803F90-D37F-4C53-BA88-A9EE3B9F2DD6}" type="parTrans" cxnId="{0AB6AC6C-35BA-452C-A27F-E727F130016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D6E20EEC-1409-4E9D-A229-54903BB28780}" type="sibTrans" cxnId="{0AB6AC6C-35BA-452C-A27F-E727F130016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003EE496-4A51-49B3-8F65-7984AC4651B7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研究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0B18AADB-8F1D-4B8E-B0AC-6190A571DB36}" type="parTrans" cxnId="{9401087A-51AE-4442-9CFD-29547F89D6A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9D4B41EB-DD00-40AC-91B6-C2E44CB70115}" type="sibTrans" cxnId="{9401087A-51AE-4442-9CFD-29547F89D6A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77EF39BB-33DE-4A6F-9217-A926D65F0384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結論</a:t>
          </a:r>
        </a:p>
      </dgm:t>
    </dgm:pt>
    <dgm:pt modelId="{6AC218E9-7A56-4F87-A339-DFB52B0B4934}" type="sibTrans" cxnId="{9BEB7AAC-175F-4CA8-99BE-FC0E0C578DB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3D620EF3-6090-4B87-8BCD-CBE962DE7741}" type="parTrans" cxnId="{9BEB7AAC-175F-4CA8-99BE-FC0E0C578DB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00505FA6-A8D1-4D78-9FCF-821F269C5FDA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行銷研究的概念</a:t>
          </a:r>
        </a:p>
      </dgm:t>
    </dgm:pt>
    <dgm:pt modelId="{F5324976-7B1F-414D-91E7-D541A08C74BB}" type="parTrans" cxnId="{8AFFC43C-EBD6-4505-A47E-B7FC6528C3AF}">
      <dgm:prSet/>
      <dgm:spPr/>
      <dgm:t>
        <a:bodyPr/>
        <a:lstStyle/>
        <a:p>
          <a:endParaRPr lang="zh-TW" altLang="en-US"/>
        </a:p>
      </dgm:t>
    </dgm:pt>
    <dgm:pt modelId="{8791FD16-E50D-4FFA-9862-040973030062}" type="sibTrans" cxnId="{8AFFC43C-EBD6-4505-A47E-B7FC6528C3AF}">
      <dgm:prSet/>
      <dgm:spPr/>
      <dgm:t>
        <a:bodyPr/>
        <a:lstStyle/>
        <a:p>
          <a:endParaRPr lang="zh-TW" altLang="en-US"/>
        </a:p>
      </dgm:t>
    </dgm:pt>
    <dgm:pt modelId="{EEA2769E-69CC-4DA2-930E-1E4F03F1A86F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社群研究的範疇</a:t>
          </a:r>
        </a:p>
      </dgm:t>
    </dgm:pt>
    <dgm:pt modelId="{456ECEA3-AA6E-4B79-B477-0C3072453953}" type="parTrans" cxnId="{39EB5F0E-1678-4429-898E-3465FBA25A8D}">
      <dgm:prSet/>
      <dgm:spPr/>
      <dgm:t>
        <a:bodyPr/>
        <a:lstStyle/>
        <a:p>
          <a:endParaRPr lang="zh-TW" altLang="en-US"/>
        </a:p>
      </dgm:t>
    </dgm:pt>
    <dgm:pt modelId="{39C1EB29-A239-44DF-8986-B5A7CDE6246C}" type="sibTrans" cxnId="{39EB5F0E-1678-4429-898E-3465FBA25A8D}">
      <dgm:prSet/>
      <dgm:spPr/>
      <dgm:t>
        <a:bodyPr/>
        <a:lstStyle/>
        <a:p>
          <a:endParaRPr lang="zh-TW" altLang="en-US"/>
        </a:p>
      </dgm:t>
    </dgm:pt>
    <dgm:pt modelId="{646A04CE-3E23-4F4A-9321-E3D4F7F3CA22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質化研究</a:t>
          </a:r>
        </a:p>
      </dgm:t>
    </dgm:pt>
    <dgm:pt modelId="{91D775FF-8E2E-422F-AF19-501F64E44CEA}" type="parTrans" cxnId="{C60E3F7E-76A0-4682-9A73-B1DA97F79879}">
      <dgm:prSet/>
      <dgm:spPr/>
      <dgm:t>
        <a:bodyPr/>
        <a:lstStyle/>
        <a:p>
          <a:endParaRPr lang="zh-TW" altLang="en-US"/>
        </a:p>
      </dgm:t>
    </dgm:pt>
    <dgm:pt modelId="{E5BB4607-AB36-4168-84B1-B7B3522DE92D}" type="sibTrans" cxnId="{C60E3F7E-76A0-4682-9A73-B1DA97F79879}">
      <dgm:prSet/>
      <dgm:spPr/>
      <dgm:t>
        <a:bodyPr/>
        <a:lstStyle/>
        <a:p>
          <a:endParaRPr lang="zh-TW" altLang="en-US"/>
        </a:p>
      </dgm:t>
    </dgm:pt>
    <dgm:pt modelId="{D9B9451D-CBEB-4F69-AFBE-BFD56A19A6DA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量化研究</a:t>
          </a:r>
        </a:p>
      </dgm:t>
    </dgm:pt>
    <dgm:pt modelId="{D9B0A190-8092-488F-8690-49F49700CA56}" type="parTrans" cxnId="{78CD5702-9BAA-4282-906F-90A2096DCCCF}">
      <dgm:prSet/>
      <dgm:spPr/>
      <dgm:t>
        <a:bodyPr/>
        <a:lstStyle/>
        <a:p>
          <a:endParaRPr lang="zh-TW" altLang="en-US"/>
        </a:p>
      </dgm:t>
    </dgm:pt>
    <dgm:pt modelId="{3AB47244-228F-439A-92CE-C0D39B91DEAC}" type="sibTrans" cxnId="{78CD5702-9BAA-4282-906F-90A2096DCCCF}">
      <dgm:prSet/>
      <dgm:spPr/>
      <dgm:t>
        <a:bodyPr/>
        <a:lstStyle/>
        <a:p>
          <a:endParaRPr lang="zh-TW" altLang="en-US"/>
        </a:p>
      </dgm:t>
    </dgm:pt>
    <dgm:pt modelId="{CBB96768-C10C-4126-AE19-4FD0AA628F4B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信度</a:t>
          </a:r>
        </a:p>
      </dgm:t>
    </dgm:pt>
    <dgm:pt modelId="{5A0E7913-0A2D-4D57-8058-4D4677D43589}" type="parTrans" cxnId="{C68D1CAF-FB0E-4E0A-A006-625C87BE3EF3}">
      <dgm:prSet/>
      <dgm:spPr/>
      <dgm:t>
        <a:bodyPr/>
        <a:lstStyle/>
        <a:p>
          <a:endParaRPr lang="zh-TW" altLang="en-US"/>
        </a:p>
      </dgm:t>
    </dgm:pt>
    <dgm:pt modelId="{465B9002-E40F-4C0F-AAD4-9D89BBA648D8}" type="sibTrans" cxnId="{C68D1CAF-FB0E-4E0A-A006-625C87BE3EF3}">
      <dgm:prSet/>
      <dgm:spPr/>
      <dgm:t>
        <a:bodyPr/>
        <a:lstStyle/>
        <a:p>
          <a:endParaRPr lang="zh-TW" altLang="en-US"/>
        </a:p>
      </dgm:t>
    </dgm:pt>
    <dgm:pt modelId="{3F060C31-EE82-49CD-95B4-276A84A9E3DB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效度</a:t>
          </a:r>
        </a:p>
      </dgm:t>
    </dgm:pt>
    <dgm:pt modelId="{64B3381E-3746-4490-9671-6CF47DC8786C}" type="parTrans" cxnId="{46467741-3C83-4CE9-84E8-3AB782133E3F}">
      <dgm:prSet/>
      <dgm:spPr/>
      <dgm:t>
        <a:bodyPr/>
        <a:lstStyle/>
        <a:p>
          <a:endParaRPr lang="zh-TW" altLang="en-US"/>
        </a:p>
      </dgm:t>
    </dgm:pt>
    <dgm:pt modelId="{3F4B8AFF-9D90-4099-9030-9B2790F74D40}" type="sibTrans" cxnId="{46467741-3C83-4CE9-84E8-3AB782133E3F}">
      <dgm:prSet/>
      <dgm:spPr/>
      <dgm:t>
        <a:bodyPr/>
        <a:lstStyle/>
        <a:p>
          <a:endParaRPr lang="zh-TW" altLang="en-US"/>
        </a:p>
      </dgm:t>
    </dgm:pt>
    <dgm:pt modelId="{B1B858F6-224B-4515-9760-DA54F3B5788E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行銷研究</a:t>
          </a:r>
        </a:p>
      </dgm:t>
    </dgm:pt>
    <dgm:pt modelId="{7A56AEDD-FCF9-4F48-9E26-FCB68F3C2A86}" type="parTrans" cxnId="{B6E5F69A-ACD3-4C8B-A755-EDD1832ED315}">
      <dgm:prSet/>
      <dgm:spPr/>
      <dgm:t>
        <a:bodyPr/>
        <a:lstStyle/>
        <a:p>
          <a:endParaRPr lang="zh-TW" altLang="en-US"/>
        </a:p>
      </dgm:t>
    </dgm:pt>
    <dgm:pt modelId="{1C012CD2-0455-43F6-904D-F4A105D73A6E}" type="sibTrans" cxnId="{B6E5F69A-ACD3-4C8B-A755-EDD1832ED315}">
      <dgm:prSet/>
      <dgm:spPr/>
      <dgm:t>
        <a:bodyPr/>
        <a:lstStyle/>
        <a:p>
          <a:endParaRPr lang="zh-TW" altLang="en-US"/>
        </a:p>
      </dgm:t>
    </dgm:pt>
    <dgm:pt modelId="{2D421B60-1B16-4C06-B5A6-78337332716F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大數據</a:t>
          </a:r>
        </a:p>
      </dgm:t>
    </dgm:pt>
    <dgm:pt modelId="{B61B897F-9BD8-484F-8B2C-AB7924A64D76}" type="parTrans" cxnId="{9A042A22-8DC8-47D0-A8CF-532FB61D40C4}">
      <dgm:prSet/>
      <dgm:spPr/>
      <dgm:t>
        <a:bodyPr/>
        <a:lstStyle/>
        <a:p>
          <a:endParaRPr lang="zh-TW" altLang="en-US"/>
        </a:p>
      </dgm:t>
    </dgm:pt>
    <dgm:pt modelId="{9E0D3094-96DF-4E50-A8B1-5BAE85CF4F62}" type="sibTrans" cxnId="{9A042A22-8DC8-47D0-A8CF-532FB61D40C4}">
      <dgm:prSet/>
      <dgm:spPr/>
      <dgm:t>
        <a:bodyPr/>
        <a:lstStyle/>
        <a:p>
          <a:endParaRPr lang="zh-TW" altLang="en-US"/>
        </a:p>
      </dgm:t>
    </dgm:pt>
    <dgm:pt modelId="{BA12F659-A658-43A7-9E7F-94F7C8FB20B3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社群研究</a:t>
          </a:r>
        </a:p>
      </dgm:t>
    </dgm:pt>
    <dgm:pt modelId="{8CF2FB9A-0718-4213-9DE8-72D11B5B9A95}" type="parTrans" cxnId="{9A95E946-8719-414F-9F97-A2C7AF1D67A5}">
      <dgm:prSet/>
      <dgm:spPr/>
      <dgm:t>
        <a:bodyPr/>
        <a:lstStyle/>
        <a:p>
          <a:endParaRPr lang="zh-TW" altLang="en-US"/>
        </a:p>
      </dgm:t>
    </dgm:pt>
    <dgm:pt modelId="{2BA15A2A-0F7D-4959-9C31-CA181BB67CBD}" type="sibTrans" cxnId="{9A95E946-8719-414F-9F97-A2C7AF1D67A5}">
      <dgm:prSet/>
      <dgm:spPr/>
      <dgm:t>
        <a:bodyPr/>
        <a:lstStyle/>
        <a:p>
          <a:endParaRPr lang="zh-TW" altLang="en-US"/>
        </a:p>
      </dgm:t>
    </dgm:pt>
    <dgm:pt modelId="{215B69EF-E52C-410B-A85C-E8355B4FA3CA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社會網絡分析法</a:t>
          </a:r>
        </a:p>
      </dgm:t>
    </dgm:pt>
    <dgm:pt modelId="{0E6CE586-124E-40D2-BC29-05D896E15BA7}" type="parTrans" cxnId="{C1D3AB47-A650-47EB-9E4D-FAE0909A15C5}">
      <dgm:prSet/>
      <dgm:spPr/>
      <dgm:t>
        <a:bodyPr/>
        <a:lstStyle/>
        <a:p>
          <a:endParaRPr lang="zh-TW" altLang="en-US"/>
        </a:p>
      </dgm:t>
    </dgm:pt>
    <dgm:pt modelId="{1398F1C1-9DF7-40B2-91FF-580055C48F8A}" type="sibTrans" cxnId="{C1D3AB47-A650-47EB-9E4D-FAE0909A15C5}">
      <dgm:prSet/>
      <dgm:spPr/>
      <dgm:t>
        <a:bodyPr/>
        <a:lstStyle/>
        <a:p>
          <a:endParaRPr lang="zh-TW" altLang="en-US"/>
        </a:p>
      </dgm:t>
    </dgm:pt>
    <dgm:pt modelId="{92222684-6383-4735-A894-EC2D8F2124AB}" type="pres">
      <dgm:prSet presAssocID="{FABF4EBA-73E5-4B4A-B4BE-5D0728DDF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178B8A-77EF-40BF-8921-D9692DCEDEAB}" type="pres">
      <dgm:prSet presAssocID="{E4A1EBB4-D39A-4D6E-A7E0-3FDF7F049E0E}" presName="composite" presStyleCnt="0"/>
      <dgm:spPr/>
    </dgm:pt>
    <dgm:pt modelId="{AF2A1CEA-EDA7-469D-97B0-E1106174A4F1}" type="pres">
      <dgm:prSet presAssocID="{E4A1EBB4-D39A-4D6E-A7E0-3FDF7F049E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7CA0C3-5174-4BF6-A50E-12806AD19BFE}" type="pres">
      <dgm:prSet presAssocID="{E4A1EBB4-D39A-4D6E-A7E0-3FDF7F049E0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993241-5E2C-4F63-8F8A-D9949DDB720A}" type="pres">
      <dgm:prSet presAssocID="{17603063-77FA-4F7D-A1C9-DF40F1F75996}" presName="space" presStyleCnt="0"/>
      <dgm:spPr/>
    </dgm:pt>
    <dgm:pt modelId="{5917A22E-C59C-4DD7-8C6A-A00CE8AB2BD1}" type="pres">
      <dgm:prSet presAssocID="{77F9DB03-9D2B-4BF8-B8E7-887802EC4E0A}" presName="composite" presStyleCnt="0"/>
      <dgm:spPr/>
    </dgm:pt>
    <dgm:pt modelId="{250695A9-FC4C-4B3A-BBB1-01E6A70DD9B1}" type="pres">
      <dgm:prSet presAssocID="{77F9DB03-9D2B-4BF8-B8E7-887802EC4E0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28CC51-C6BE-43B9-84F1-6FE1982F2811}" type="pres">
      <dgm:prSet presAssocID="{77F9DB03-9D2B-4BF8-B8E7-887802EC4E0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5095F7-81E8-46C4-A518-B4849D76A60F}" type="presOf" srcId="{98D33023-AC0E-467B-9396-0CAFD8DB1C96}" destId="{CB7CA0C3-5174-4BF6-A50E-12806AD19BFE}" srcOrd="0" destOrd="0" presId="urn:microsoft.com/office/officeart/2005/8/layout/hList1"/>
    <dgm:cxn modelId="{9A95E946-8719-414F-9F97-A2C7AF1D67A5}" srcId="{77F9DB03-9D2B-4BF8-B8E7-887802EC4E0A}" destId="{BA12F659-A658-43A7-9E7F-94F7C8FB20B3}" srcOrd="7" destOrd="0" parTransId="{8CF2FB9A-0718-4213-9DE8-72D11B5B9A95}" sibTransId="{2BA15A2A-0F7D-4959-9C31-CA181BB67CBD}"/>
    <dgm:cxn modelId="{F144F607-0ADA-426C-908C-4FAE70E6A898}" type="presOf" srcId="{3F060C31-EE82-49CD-95B4-276A84A9E3DB}" destId="{A228CC51-C6BE-43B9-84F1-6FE1982F2811}" srcOrd="0" destOrd="4" presId="urn:microsoft.com/office/officeart/2005/8/layout/hList1"/>
    <dgm:cxn modelId="{8AFFC43C-EBD6-4505-A47E-B7FC6528C3AF}" srcId="{E4A1EBB4-D39A-4D6E-A7E0-3FDF7F049E0E}" destId="{00505FA6-A8D1-4D78-9FCF-821F269C5FDA}" srcOrd="1" destOrd="0" parTransId="{F5324976-7B1F-414D-91E7-D541A08C74BB}" sibTransId="{8791FD16-E50D-4FFA-9862-040973030062}"/>
    <dgm:cxn modelId="{78CD5702-9BAA-4282-906F-90A2096DCCCF}" srcId="{77F9DB03-9D2B-4BF8-B8E7-887802EC4E0A}" destId="{D9B9451D-CBEB-4F69-AFBE-BFD56A19A6DA}" srcOrd="2" destOrd="0" parTransId="{D9B0A190-8092-488F-8690-49F49700CA56}" sibTransId="{3AB47244-228F-439A-92CE-C0D39B91DEAC}"/>
    <dgm:cxn modelId="{10A737FC-38B8-4B7C-B2BA-1FFE4125C037}" type="presOf" srcId="{2D421B60-1B16-4C06-B5A6-78337332716F}" destId="{A228CC51-C6BE-43B9-84F1-6FE1982F2811}" srcOrd="0" destOrd="6" presId="urn:microsoft.com/office/officeart/2005/8/layout/hList1"/>
    <dgm:cxn modelId="{9E204E10-3434-49D5-AA35-DA6E1A16EC4C}" type="presOf" srcId="{CBB96768-C10C-4126-AE19-4FD0AA628F4B}" destId="{A228CC51-C6BE-43B9-84F1-6FE1982F2811}" srcOrd="0" destOrd="3" presId="urn:microsoft.com/office/officeart/2005/8/layout/hList1"/>
    <dgm:cxn modelId="{9401087A-51AE-4442-9CFD-29547F89D6AE}" srcId="{77F9DB03-9D2B-4BF8-B8E7-887802EC4E0A}" destId="{003EE496-4A51-49B3-8F65-7984AC4651B7}" srcOrd="0" destOrd="0" parTransId="{0B18AADB-8F1D-4B8E-B0AC-6190A571DB36}" sibTransId="{9D4B41EB-DD00-40AC-91B6-C2E44CB70115}"/>
    <dgm:cxn modelId="{586FB42F-3971-4528-8261-8B7DEA2A9A9E}" type="presOf" srcId="{B1B858F6-224B-4515-9760-DA54F3B5788E}" destId="{A228CC51-C6BE-43B9-84F1-6FE1982F2811}" srcOrd="0" destOrd="5" presId="urn:microsoft.com/office/officeart/2005/8/layout/hList1"/>
    <dgm:cxn modelId="{38919203-3603-4A4F-99D2-9CA9DE77CFD3}" type="presOf" srcId="{646A04CE-3E23-4F4A-9321-E3D4F7F3CA22}" destId="{A228CC51-C6BE-43B9-84F1-6FE1982F2811}" srcOrd="0" destOrd="1" presId="urn:microsoft.com/office/officeart/2005/8/layout/hList1"/>
    <dgm:cxn modelId="{C68D1CAF-FB0E-4E0A-A006-625C87BE3EF3}" srcId="{77F9DB03-9D2B-4BF8-B8E7-887802EC4E0A}" destId="{CBB96768-C10C-4126-AE19-4FD0AA628F4B}" srcOrd="3" destOrd="0" parTransId="{5A0E7913-0A2D-4D57-8058-4D4677D43589}" sibTransId="{465B9002-E40F-4C0F-AAD4-9D89BBA648D8}"/>
    <dgm:cxn modelId="{4D09572C-659F-42C0-953C-F1BCAE4CCA40}" type="presOf" srcId="{E4A1EBB4-D39A-4D6E-A7E0-3FDF7F049E0E}" destId="{AF2A1CEA-EDA7-469D-97B0-E1106174A4F1}" srcOrd="0" destOrd="0" presId="urn:microsoft.com/office/officeart/2005/8/layout/hList1"/>
    <dgm:cxn modelId="{B6E5F69A-ACD3-4C8B-A755-EDD1832ED315}" srcId="{77F9DB03-9D2B-4BF8-B8E7-887802EC4E0A}" destId="{B1B858F6-224B-4515-9760-DA54F3B5788E}" srcOrd="5" destOrd="0" parTransId="{7A56AEDD-FCF9-4F48-9E26-FCB68F3C2A86}" sibTransId="{1C012CD2-0455-43F6-904D-F4A105D73A6E}"/>
    <dgm:cxn modelId="{7C51D2AA-5E2F-4198-BA8E-CCC7BB1D9447}" type="presOf" srcId="{003EE496-4A51-49B3-8F65-7984AC4651B7}" destId="{A228CC51-C6BE-43B9-84F1-6FE1982F2811}" srcOrd="0" destOrd="0" presId="urn:microsoft.com/office/officeart/2005/8/layout/hList1"/>
    <dgm:cxn modelId="{6912C096-5145-4095-B1D9-6CB980A1E041}" srcId="{E4A1EBB4-D39A-4D6E-A7E0-3FDF7F049E0E}" destId="{98D33023-AC0E-467B-9396-0CAFD8DB1C96}" srcOrd="0" destOrd="0" parTransId="{C217A114-BAE2-4675-AF9B-E26BE3638A74}" sibTransId="{49637A52-E230-4C72-B792-F36C3CE352C6}"/>
    <dgm:cxn modelId="{0AB6AC6C-35BA-452C-A27F-E727F130016E}" srcId="{FABF4EBA-73E5-4B4A-B4BE-5D0728DDF0A0}" destId="{77F9DB03-9D2B-4BF8-B8E7-887802EC4E0A}" srcOrd="1" destOrd="0" parTransId="{09803F90-D37F-4C53-BA88-A9EE3B9F2DD6}" sibTransId="{D6E20EEC-1409-4E9D-A229-54903BB28780}"/>
    <dgm:cxn modelId="{C1D3AB47-A650-47EB-9E4D-FAE0909A15C5}" srcId="{77F9DB03-9D2B-4BF8-B8E7-887802EC4E0A}" destId="{215B69EF-E52C-410B-A85C-E8355B4FA3CA}" srcOrd="8" destOrd="0" parTransId="{0E6CE586-124E-40D2-BC29-05D896E15BA7}" sibTransId="{1398F1C1-9DF7-40B2-91FF-580055C48F8A}"/>
    <dgm:cxn modelId="{BD5147EC-D6EC-45BB-B52B-E5140ADA2415}" type="presOf" srcId="{77F9DB03-9D2B-4BF8-B8E7-887802EC4E0A}" destId="{250695A9-FC4C-4B3A-BBB1-01E6A70DD9B1}" srcOrd="0" destOrd="0" presId="urn:microsoft.com/office/officeart/2005/8/layout/hList1"/>
    <dgm:cxn modelId="{21C1683F-86C3-4EEF-894A-2FB5A39FC53E}" type="presOf" srcId="{FABF4EBA-73E5-4B4A-B4BE-5D0728DDF0A0}" destId="{92222684-6383-4735-A894-EC2D8F2124AB}" srcOrd="0" destOrd="0" presId="urn:microsoft.com/office/officeart/2005/8/layout/hList1"/>
    <dgm:cxn modelId="{33BA83CE-64CF-46D1-8964-3A42CCC2EF32}" type="presOf" srcId="{77EF39BB-33DE-4A6F-9217-A926D65F0384}" destId="{CB7CA0C3-5174-4BF6-A50E-12806AD19BFE}" srcOrd="0" destOrd="3" presId="urn:microsoft.com/office/officeart/2005/8/layout/hList1"/>
    <dgm:cxn modelId="{27BD9B19-85CB-4407-8627-82FB4B2AE2AE}" type="presOf" srcId="{215B69EF-E52C-410B-A85C-E8355B4FA3CA}" destId="{A228CC51-C6BE-43B9-84F1-6FE1982F2811}" srcOrd="0" destOrd="8" presId="urn:microsoft.com/office/officeart/2005/8/layout/hList1"/>
    <dgm:cxn modelId="{9BEB7AAC-175F-4CA8-99BE-FC0E0C578DB1}" srcId="{E4A1EBB4-D39A-4D6E-A7E0-3FDF7F049E0E}" destId="{77EF39BB-33DE-4A6F-9217-A926D65F0384}" srcOrd="3" destOrd="0" parTransId="{3D620EF3-6090-4B87-8BCD-CBE962DE7741}" sibTransId="{6AC218E9-7A56-4F87-A339-DFB52B0B4934}"/>
    <dgm:cxn modelId="{0435BFAD-6CB8-4ACD-BF42-94E99D73E980}" type="presOf" srcId="{BA12F659-A658-43A7-9E7F-94F7C8FB20B3}" destId="{A228CC51-C6BE-43B9-84F1-6FE1982F2811}" srcOrd="0" destOrd="7" presId="urn:microsoft.com/office/officeart/2005/8/layout/hList1"/>
    <dgm:cxn modelId="{AD502A9B-76CF-4BFD-9D80-46CDDE2FBF24}" type="presOf" srcId="{00505FA6-A8D1-4D78-9FCF-821F269C5FDA}" destId="{CB7CA0C3-5174-4BF6-A50E-12806AD19BFE}" srcOrd="0" destOrd="1" presId="urn:microsoft.com/office/officeart/2005/8/layout/hList1"/>
    <dgm:cxn modelId="{46467741-3C83-4CE9-84E8-3AB782133E3F}" srcId="{77F9DB03-9D2B-4BF8-B8E7-887802EC4E0A}" destId="{3F060C31-EE82-49CD-95B4-276A84A9E3DB}" srcOrd="4" destOrd="0" parTransId="{64B3381E-3746-4490-9671-6CF47DC8786C}" sibTransId="{3F4B8AFF-9D90-4099-9030-9B2790F74D40}"/>
    <dgm:cxn modelId="{5B646C7D-F1E4-4619-9F26-6CBC862FBEF3}" type="presOf" srcId="{D9B9451D-CBEB-4F69-AFBE-BFD56A19A6DA}" destId="{A228CC51-C6BE-43B9-84F1-6FE1982F2811}" srcOrd="0" destOrd="2" presId="urn:microsoft.com/office/officeart/2005/8/layout/hList1"/>
    <dgm:cxn modelId="{C60E3F7E-76A0-4682-9A73-B1DA97F79879}" srcId="{77F9DB03-9D2B-4BF8-B8E7-887802EC4E0A}" destId="{646A04CE-3E23-4F4A-9321-E3D4F7F3CA22}" srcOrd="1" destOrd="0" parTransId="{91D775FF-8E2E-422F-AF19-501F64E44CEA}" sibTransId="{E5BB4607-AB36-4168-84B1-B7B3522DE92D}"/>
    <dgm:cxn modelId="{9A042A22-8DC8-47D0-A8CF-532FB61D40C4}" srcId="{77F9DB03-9D2B-4BF8-B8E7-887802EC4E0A}" destId="{2D421B60-1B16-4C06-B5A6-78337332716F}" srcOrd="6" destOrd="0" parTransId="{B61B897F-9BD8-484F-8B2C-AB7924A64D76}" sibTransId="{9E0D3094-96DF-4E50-A8B1-5BAE85CF4F62}"/>
    <dgm:cxn modelId="{39EB5F0E-1678-4429-898E-3465FBA25A8D}" srcId="{E4A1EBB4-D39A-4D6E-A7E0-3FDF7F049E0E}" destId="{EEA2769E-69CC-4DA2-930E-1E4F03F1A86F}" srcOrd="2" destOrd="0" parTransId="{456ECEA3-AA6E-4B79-B477-0C3072453953}" sibTransId="{39C1EB29-A239-44DF-8986-B5A7CDE6246C}"/>
    <dgm:cxn modelId="{5E3B9834-9A2F-4A3F-AA47-7984D5272843}" type="presOf" srcId="{EEA2769E-69CC-4DA2-930E-1E4F03F1A86F}" destId="{CB7CA0C3-5174-4BF6-A50E-12806AD19BFE}" srcOrd="0" destOrd="2" presId="urn:microsoft.com/office/officeart/2005/8/layout/hList1"/>
    <dgm:cxn modelId="{0179FA65-3302-409D-AFF5-F5698B0843B5}" srcId="{FABF4EBA-73E5-4B4A-B4BE-5D0728DDF0A0}" destId="{E4A1EBB4-D39A-4D6E-A7E0-3FDF7F049E0E}" srcOrd="0" destOrd="0" parTransId="{864704CD-0D52-4A0D-BF36-78E3FBA4603B}" sibTransId="{17603063-77FA-4F7D-A1C9-DF40F1F75996}"/>
    <dgm:cxn modelId="{612CBA41-A7D2-4103-9959-D45BE87E96DB}" type="presParOf" srcId="{92222684-6383-4735-A894-EC2D8F2124AB}" destId="{A5178B8A-77EF-40BF-8921-D9692DCEDEAB}" srcOrd="0" destOrd="0" presId="urn:microsoft.com/office/officeart/2005/8/layout/hList1"/>
    <dgm:cxn modelId="{727300AA-E00F-4EE1-B487-0846564DFB6A}" type="presParOf" srcId="{A5178B8A-77EF-40BF-8921-D9692DCEDEAB}" destId="{AF2A1CEA-EDA7-469D-97B0-E1106174A4F1}" srcOrd="0" destOrd="0" presId="urn:microsoft.com/office/officeart/2005/8/layout/hList1"/>
    <dgm:cxn modelId="{0418CB7A-547C-4712-8B82-32BBC28D3879}" type="presParOf" srcId="{A5178B8A-77EF-40BF-8921-D9692DCEDEAB}" destId="{CB7CA0C3-5174-4BF6-A50E-12806AD19BFE}" srcOrd="1" destOrd="0" presId="urn:microsoft.com/office/officeart/2005/8/layout/hList1"/>
    <dgm:cxn modelId="{B9FD605D-B9C1-4514-8036-0C298F6F4CF4}" type="presParOf" srcId="{92222684-6383-4735-A894-EC2D8F2124AB}" destId="{2C993241-5E2C-4F63-8F8A-D9949DDB720A}" srcOrd="1" destOrd="0" presId="urn:microsoft.com/office/officeart/2005/8/layout/hList1"/>
    <dgm:cxn modelId="{6DC20FF0-C27F-4539-B6DE-A3E4BF061995}" type="presParOf" srcId="{92222684-6383-4735-A894-EC2D8F2124AB}" destId="{5917A22E-C59C-4DD7-8C6A-A00CE8AB2BD1}" srcOrd="2" destOrd="0" presId="urn:microsoft.com/office/officeart/2005/8/layout/hList1"/>
    <dgm:cxn modelId="{340B7025-FBB5-49E7-BD16-D178E628C496}" type="presParOf" srcId="{5917A22E-C59C-4DD7-8C6A-A00CE8AB2BD1}" destId="{250695A9-FC4C-4B3A-BBB1-01E6A70DD9B1}" srcOrd="0" destOrd="0" presId="urn:microsoft.com/office/officeart/2005/8/layout/hList1"/>
    <dgm:cxn modelId="{DE3E0764-3DD1-45F3-B8B7-1ACA05C53DE7}" type="presParOf" srcId="{5917A22E-C59C-4DD7-8C6A-A00CE8AB2BD1}" destId="{A228CC51-C6BE-43B9-84F1-6FE1982F28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A871B-F70F-4D1B-BFEE-39F9F2DA53B2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32AFB8BB-C63F-4E49-BD43-575D204BBDD6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大量性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(Volume)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017AC08C-2AC8-4851-B7DD-2279AEC33C30}" type="parTrans" cxnId="{11C780DE-C2C2-4E64-BF3A-2DA7D58EF8F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32994269-3204-48A1-81D5-C17B20B2286C}" type="sibTrans" cxnId="{11C780DE-C2C2-4E64-BF3A-2DA7D58EF8F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66A20AC2-5B6E-460F-A33D-F6E4930484C8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通常大數據所包含的資料量都非常巨大，像是搜尋引擎一天就要處理超過 </a:t>
          </a:r>
          <a:r>
            <a:rPr lang="en-US" b="0" baseline="0" dirty="0" smtClean="0">
              <a:latin typeface="Comic Sans MS" pitchFamily="66" charset="0"/>
              <a:ea typeface="微軟正黑體" pitchFamily="34" charset="-120"/>
            </a:rPr>
            <a:t>1.5 TB </a:t>
          </a:r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以上的資料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9724CF3D-2AD2-4FEB-9D45-D4836B4F08E1}" type="parTrans" cxnId="{FF47AE89-B9C2-4D84-8F11-0E89C222B5A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2502350F-4FCE-448E-989D-A2E65A70E878}" type="sibTrans" cxnId="{FF47AE89-B9C2-4D84-8F11-0E89C222B5A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7CD2BA1-04D6-4D94-88FF-F09FE30ED82B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多樣性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(Variety)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E01B794D-09EA-404D-B0FD-28C62B05E4FF}" type="parTrans" cxnId="{4182CEC1-113F-41C1-BDB2-1F8F8F6A6B80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252FDBC8-7040-4BD0-BE4B-3823DF7D1A6E}" type="sibTrans" cxnId="{4182CEC1-113F-41C1-BDB2-1F8F8F6A6B80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5406DAA-DF1C-4AF6-B4EC-51909A94B890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多樣性指的是大數據所蒐集的資料種類不僅是文字形式，還可以是圖片、視訊、音樂或是 </a:t>
          </a:r>
          <a:r>
            <a:rPr lang="en-US" b="0" baseline="0" dirty="0" smtClean="0">
              <a:latin typeface="Comic Sans MS" pitchFamily="66" charset="0"/>
              <a:ea typeface="微軟正黑體" pitchFamily="34" charset="-120"/>
            </a:rPr>
            <a:t>GPS </a:t>
          </a:r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定位後的位置資料等</a:t>
          </a:r>
          <a:endParaRPr lang="zh-TW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14E8D7E4-97F4-4523-99D6-2557F0475F20}" type="parTrans" cxnId="{0F95EBF7-BE3C-4E15-A6F5-85CFC613BE4D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099281B9-A613-46CA-8E01-2AE739F15D8B}" type="sibTrans" cxnId="{0F95EBF7-BE3C-4E15-A6F5-85CFC613BE4D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F7C0C5AA-8265-4B95-9323-553101067DB4}" type="pres">
      <dgm:prSet presAssocID="{9AAA871B-F70F-4D1B-BFEE-39F9F2DA53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EE679D-1DB1-40DF-8247-2F0087F24323}" type="pres">
      <dgm:prSet presAssocID="{32AFB8BB-C63F-4E49-BD43-575D204BBDD6}" presName="linNode" presStyleCnt="0"/>
      <dgm:spPr/>
    </dgm:pt>
    <dgm:pt modelId="{837A7433-0F59-4A14-9C22-147676A5D298}" type="pres">
      <dgm:prSet presAssocID="{32AFB8BB-C63F-4E49-BD43-575D204BBDD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489905-4218-4B2B-82C3-6D6EB52C5663}" type="pres">
      <dgm:prSet presAssocID="{32AFB8BB-C63F-4E49-BD43-575D204BBDD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659454-D71F-434E-BF85-F9953D720974}" type="pres">
      <dgm:prSet presAssocID="{32994269-3204-48A1-81D5-C17B20B2286C}" presName="sp" presStyleCnt="0"/>
      <dgm:spPr/>
    </dgm:pt>
    <dgm:pt modelId="{613F888A-8443-4AFA-A0EF-D7355D4BE32D}" type="pres">
      <dgm:prSet presAssocID="{A7CD2BA1-04D6-4D94-88FF-F09FE30ED82B}" presName="linNode" presStyleCnt="0"/>
      <dgm:spPr/>
    </dgm:pt>
    <dgm:pt modelId="{3FB446BC-585E-41FA-BAEE-46DE32D077B7}" type="pres">
      <dgm:prSet presAssocID="{A7CD2BA1-04D6-4D94-88FF-F09FE30ED82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35CD5A-096D-479F-9F9D-DD55BACA02FF}" type="pres">
      <dgm:prSet presAssocID="{A7CD2BA1-04D6-4D94-88FF-F09FE30ED82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C780DE-C2C2-4E64-BF3A-2DA7D58EF8F3}" srcId="{9AAA871B-F70F-4D1B-BFEE-39F9F2DA53B2}" destId="{32AFB8BB-C63F-4E49-BD43-575D204BBDD6}" srcOrd="0" destOrd="0" parTransId="{017AC08C-2AC8-4851-B7DD-2279AEC33C30}" sibTransId="{32994269-3204-48A1-81D5-C17B20B2286C}"/>
    <dgm:cxn modelId="{0F95EBF7-BE3C-4E15-A6F5-85CFC613BE4D}" srcId="{A7CD2BA1-04D6-4D94-88FF-F09FE30ED82B}" destId="{A5406DAA-DF1C-4AF6-B4EC-51909A94B890}" srcOrd="0" destOrd="0" parTransId="{14E8D7E4-97F4-4523-99D6-2557F0475F20}" sibTransId="{099281B9-A613-46CA-8E01-2AE739F15D8B}"/>
    <dgm:cxn modelId="{F46EE6F9-1F5F-458A-B135-045B87874ECE}" type="presOf" srcId="{32AFB8BB-C63F-4E49-BD43-575D204BBDD6}" destId="{837A7433-0F59-4A14-9C22-147676A5D298}" srcOrd="0" destOrd="0" presId="urn:microsoft.com/office/officeart/2005/8/layout/vList5"/>
    <dgm:cxn modelId="{75B674DE-6316-4C92-8438-5083D31E5CE9}" type="presOf" srcId="{A5406DAA-DF1C-4AF6-B4EC-51909A94B890}" destId="{8635CD5A-096D-479F-9F9D-DD55BACA02FF}" srcOrd="0" destOrd="0" presId="urn:microsoft.com/office/officeart/2005/8/layout/vList5"/>
    <dgm:cxn modelId="{42E36D14-5772-403D-A8FF-4B09BF90EFB6}" type="presOf" srcId="{9AAA871B-F70F-4D1B-BFEE-39F9F2DA53B2}" destId="{F7C0C5AA-8265-4B95-9323-553101067DB4}" srcOrd="0" destOrd="0" presId="urn:microsoft.com/office/officeart/2005/8/layout/vList5"/>
    <dgm:cxn modelId="{4182CEC1-113F-41C1-BDB2-1F8F8F6A6B80}" srcId="{9AAA871B-F70F-4D1B-BFEE-39F9F2DA53B2}" destId="{A7CD2BA1-04D6-4D94-88FF-F09FE30ED82B}" srcOrd="1" destOrd="0" parTransId="{E01B794D-09EA-404D-B0FD-28C62B05E4FF}" sibTransId="{252FDBC8-7040-4BD0-BE4B-3823DF7D1A6E}"/>
    <dgm:cxn modelId="{FF47AE89-B9C2-4D84-8F11-0E89C222B5AC}" srcId="{32AFB8BB-C63F-4E49-BD43-575D204BBDD6}" destId="{66A20AC2-5B6E-460F-A33D-F6E4930484C8}" srcOrd="0" destOrd="0" parTransId="{9724CF3D-2AD2-4FEB-9D45-D4836B4F08E1}" sibTransId="{2502350F-4FCE-448E-989D-A2E65A70E878}"/>
    <dgm:cxn modelId="{446A48E8-952D-415F-B50C-E90A5778C1E0}" type="presOf" srcId="{A7CD2BA1-04D6-4D94-88FF-F09FE30ED82B}" destId="{3FB446BC-585E-41FA-BAEE-46DE32D077B7}" srcOrd="0" destOrd="0" presId="urn:microsoft.com/office/officeart/2005/8/layout/vList5"/>
    <dgm:cxn modelId="{511E71A7-74F0-41DC-9B15-F836104E0AC7}" type="presOf" srcId="{66A20AC2-5B6E-460F-A33D-F6E4930484C8}" destId="{C3489905-4218-4B2B-82C3-6D6EB52C5663}" srcOrd="0" destOrd="0" presId="urn:microsoft.com/office/officeart/2005/8/layout/vList5"/>
    <dgm:cxn modelId="{52DD89C4-69C6-4BDB-8B00-7642C75F100C}" type="presParOf" srcId="{F7C0C5AA-8265-4B95-9323-553101067DB4}" destId="{E1EE679D-1DB1-40DF-8247-2F0087F24323}" srcOrd="0" destOrd="0" presId="urn:microsoft.com/office/officeart/2005/8/layout/vList5"/>
    <dgm:cxn modelId="{FDA1B83B-AF70-4C55-894C-E3890762B1A9}" type="presParOf" srcId="{E1EE679D-1DB1-40DF-8247-2F0087F24323}" destId="{837A7433-0F59-4A14-9C22-147676A5D298}" srcOrd="0" destOrd="0" presId="urn:microsoft.com/office/officeart/2005/8/layout/vList5"/>
    <dgm:cxn modelId="{CDE684B6-2740-43C3-8852-90DA830BA621}" type="presParOf" srcId="{E1EE679D-1DB1-40DF-8247-2F0087F24323}" destId="{C3489905-4218-4B2B-82C3-6D6EB52C5663}" srcOrd="1" destOrd="0" presId="urn:microsoft.com/office/officeart/2005/8/layout/vList5"/>
    <dgm:cxn modelId="{142289BB-8C19-48BA-BC23-6A20FDA52C92}" type="presParOf" srcId="{F7C0C5AA-8265-4B95-9323-553101067DB4}" destId="{FE659454-D71F-434E-BF85-F9953D720974}" srcOrd="1" destOrd="0" presId="urn:microsoft.com/office/officeart/2005/8/layout/vList5"/>
    <dgm:cxn modelId="{A4948B95-6D97-4E67-B148-DDD356C244A6}" type="presParOf" srcId="{F7C0C5AA-8265-4B95-9323-553101067DB4}" destId="{613F888A-8443-4AFA-A0EF-D7355D4BE32D}" srcOrd="2" destOrd="0" presId="urn:microsoft.com/office/officeart/2005/8/layout/vList5"/>
    <dgm:cxn modelId="{B4E77D85-2906-425C-98B3-A0A9E1879BE8}" type="presParOf" srcId="{613F888A-8443-4AFA-A0EF-D7355D4BE32D}" destId="{3FB446BC-585E-41FA-BAEE-46DE32D077B7}" srcOrd="0" destOrd="0" presId="urn:microsoft.com/office/officeart/2005/8/layout/vList5"/>
    <dgm:cxn modelId="{86A733D5-CEA0-41CC-B5D2-BF7AA8D01249}" type="presParOf" srcId="{613F888A-8443-4AFA-A0EF-D7355D4BE32D}" destId="{8635CD5A-096D-479F-9F9D-DD55BACA02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3B4AD-8F95-4E53-AEB4-AAEA1C354632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4DA76BFA-63E6-4B70-BABC-A63E5548FF49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高速性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(Velocity)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EFEE5DE9-E8A8-4CFB-B278-2B26438F55EC}" type="parTrans" cxnId="{947D00DE-428E-4519-AFD1-C4E3394D22B0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11F1BEBB-EE5D-421B-B3C5-C58DEC1CA3D3}" type="sibTrans" cxnId="{947D00DE-428E-4519-AFD1-C4E3394D22B0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F370A12-F019-4A34-856D-2416BE60C26A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透過資訊科技與電腦的協助，將能增快資料處理的速度，包括輸入與輸出的速度，可以讓企業在各類型的數據中快速獲得有價值的訊息，以提高企業的獲利。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7D19DF79-A891-4EF0-9F70-B071C91CA37A}" type="parTrans" cxnId="{39A3F966-FAF9-4082-A15B-CEA2025343CA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777E30E8-76E3-437B-A359-0C144AEF3782}" type="sibTrans" cxnId="{39A3F966-FAF9-4082-A15B-CEA2025343CA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5BF81C5-14CC-4FD2-9C40-91B82651A49A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真實性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(Veracity)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28C3B8D7-B60A-497C-A9DF-CCC3EB674853}" type="parTrans" cxnId="{8432C9D5-AB04-43A6-AE85-99884E7E24F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875C76B1-E8EC-453B-9DB1-B24E552177C2}" type="sibTrans" cxnId="{8432C9D5-AB04-43A6-AE85-99884E7E24FC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45571360-83F4-4CFF-A2C8-F4852368F310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由於大數據會蒐集網路使用者的各個面向，企業可以透過分析來找出網路使用者的樣貌，真實呈現其內部真正的需求，進而讓企業準確地提出最適當的行銷方案。</a:t>
          </a:r>
          <a:endParaRPr lang="zh-TW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242C9E97-2579-44C9-9946-18A050B8791E}" type="parTrans" cxnId="{A7136015-6FF6-4BE2-AFAA-3E0443D3E95E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129437AB-E749-48A2-9BFA-D5378946F351}" type="sibTrans" cxnId="{A7136015-6FF6-4BE2-AFAA-3E0443D3E95E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0A3F1F52-AD54-44C5-A64A-582EB008DC09}" type="pres">
      <dgm:prSet presAssocID="{8C83B4AD-8F95-4E53-AEB4-AAEA1C3546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2659CB-9F57-4000-9E79-27A725971628}" type="pres">
      <dgm:prSet presAssocID="{4DA76BFA-63E6-4B70-BABC-A63E5548FF49}" presName="linNode" presStyleCnt="0"/>
      <dgm:spPr/>
    </dgm:pt>
    <dgm:pt modelId="{FF487DB1-EF4C-44F3-8EF2-D79307832473}" type="pres">
      <dgm:prSet presAssocID="{4DA76BFA-63E6-4B70-BABC-A63E5548FF4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0E9456-451C-4E8C-BFFE-C04DF498CBAB}" type="pres">
      <dgm:prSet presAssocID="{4DA76BFA-63E6-4B70-BABC-A63E5548FF4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93E55C-86E4-4BAE-BF6E-18569A336675}" type="pres">
      <dgm:prSet presAssocID="{11F1BEBB-EE5D-421B-B3C5-C58DEC1CA3D3}" presName="sp" presStyleCnt="0"/>
      <dgm:spPr/>
    </dgm:pt>
    <dgm:pt modelId="{BBCEF86D-2F38-4D1B-94C0-9368B7225FE6}" type="pres">
      <dgm:prSet presAssocID="{A5BF81C5-14CC-4FD2-9C40-91B82651A49A}" presName="linNode" presStyleCnt="0"/>
      <dgm:spPr/>
    </dgm:pt>
    <dgm:pt modelId="{54A83893-57CB-4164-9FAC-546E1A2F05E9}" type="pres">
      <dgm:prSet presAssocID="{A5BF81C5-14CC-4FD2-9C40-91B82651A49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C0F5D2-1BD2-463D-8C53-2DD68E9F5DB9}" type="pres">
      <dgm:prSet presAssocID="{A5BF81C5-14CC-4FD2-9C40-91B82651A49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32C9D5-AB04-43A6-AE85-99884E7E24FC}" srcId="{8C83B4AD-8F95-4E53-AEB4-AAEA1C354632}" destId="{A5BF81C5-14CC-4FD2-9C40-91B82651A49A}" srcOrd="1" destOrd="0" parTransId="{28C3B8D7-B60A-497C-A9DF-CCC3EB674853}" sibTransId="{875C76B1-E8EC-453B-9DB1-B24E552177C2}"/>
    <dgm:cxn modelId="{947D00DE-428E-4519-AFD1-C4E3394D22B0}" srcId="{8C83B4AD-8F95-4E53-AEB4-AAEA1C354632}" destId="{4DA76BFA-63E6-4B70-BABC-A63E5548FF49}" srcOrd="0" destOrd="0" parTransId="{EFEE5DE9-E8A8-4CFB-B278-2B26438F55EC}" sibTransId="{11F1BEBB-EE5D-421B-B3C5-C58DEC1CA3D3}"/>
    <dgm:cxn modelId="{CCE05B7A-F8DD-43E0-936A-750C977E8DFD}" type="presOf" srcId="{A5BF81C5-14CC-4FD2-9C40-91B82651A49A}" destId="{54A83893-57CB-4164-9FAC-546E1A2F05E9}" srcOrd="0" destOrd="0" presId="urn:microsoft.com/office/officeart/2005/8/layout/vList5"/>
    <dgm:cxn modelId="{E8A5DC85-4DA9-4E61-AD0D-2615F81FD715}" type="presOf" srcId="{45571360-83F4-4CFF-A2C8-F4852368F310}" destId="{7CC0F5D2-1BD2-463D-8C53-2DD68E9F5DB9}" srcOrd="0" destOrd="0" presId="urn:microsoft.com/office/officeart/2005/8/layout/vList5"/>
    <dgm:cxn modelId="{AACDCB8E-0FB1-4598-B555-31D89EF16A1D}" type="presOf" srcId="{4DA76BFA-63E6-4B70-BABC-A63E5548FF49}" destId="{FF487DB1-EF4C-44F3-8EF2-D79307832473}" srcOrd="0" destOrd="0" presId="urn:microsoft.com/office/officeart/2005/8/layout/vList5"/>
    <dgm:cxn modelId="{39A3F966-FAF9-4082-A15B-CEA2025343CA}" srcId="{4DA76BFA-63E6-4B70-BABC-A63E5548FF49}" destId="{CF370A12-F019-4A34-856D-2416BE60C26A}" srcOrd="0" destOrd="0" parTransId="{7D19DF79-A891-4EF0-9F70-B071C91CA37A}" sibTransId="{777E30E8-76E3-437B-A359-0C144AEF3782}"/>
    <dgm:cxn modelId="{5795C891-CD85-400B-9CF7-A01508DA0B36}" type="presOf" srcId="{8C83B4AD-8F95-4E53-AEB4-AAEA1C354632}" destId="{0A3F1F52-AD54-44C5-A64A-582EB008DC09}" srcOrd="0" destOrd="0" presId="urn:microsoft.com/office/officeart/2005/8/layout/vList5"/>
    <dgm:cxn modelId="{A7136015-6FF6-4BE2-AFAA-3E0443D3E95E}" srcId="{A5BF81C5-14CC-4FD2-9C40-91B82651A49A}" destId="{45571360-83F4-4CFF-A2C8-F4852368F310}" srcOrd="0" destOrd="0" parTransId="{242C9E97-2579-44C9-9946-18A050B8791E}" sibTransId="{129437AB-E749-48A2-9BFA-D5378946F351}"/>
    <dgm:cxn modelId="{8BDEE10C-8A30-4D4E-84C1-4569259272E3}" type="presOf" srcId="{CF370A12-F019-4A34-856D-2416BE60C26A}" destId="{390E9456-451C-4E8C-BFFE-C04DF498CBAB}" srcOrd="0" destOrd="0" presId="urn:microsoft.com/office/officeart/2005/8/layout/vList5"/>
    <dgm:cxn modelId="{988735E9-FA31-4896-83AB-C63B0C67EA8A}" type="presParOf" srcId="{0A3F1F52-AD54-44C5-A64A-582EB008DC09}" destId="{7D2659CB-9F57-4000-9E79-27A725971628}" srcOrd="0" destOrd="0" presId="urn:microsoft.com/office/officeart/2005/8/layout/vList5"/>
    <dgm:cxn modelId="{974B049F-2274-4EE2-99A6-C98BBFCB37B9}" type="presParOf" srcId="{7D2659CB-9F57-4000-9E79-27A725971628}" destId="{FF487DB1-EF4C-44F3-8EF2-D79307832473}" srcOrd="0" destOrd="0" presId="urn:microsoft.com/office/officeart/2005/8/layout/vList5"/>
    <dgm:cxn modelId="{875F1739-09CC-4F99-82CB-4B5438753042}" type="presParOf" srcId="{7D2659CB-9F57-4000-9E79-27A725971628}" destId="{390E9456-451C-4E8C-BFFE-C04DF498CBAB}" srcOrd="1" destOrd="0" presId="urn:microsoft.com/office/officeart/2005/8/layout/vList5"/>
    <dgm:cxn modelId="{F2AC9246-B913-4034-AC48-6ECEF7B84932}" type="presParOf" srcId="{0A3F1F52-AD54-44C5-A64A-582EB008DC09}" destId="{1793E55C-86E4-4BAE-BF6E-18569A336675}" srcOrd="1" destOrd="0" presId="urn:microsoft.com/office/officeart/2005/8/layout/vList5"/>
    <dgm:cxn modelId="{F40DBB5E-F2C9-4603-83F8-F434464EEEED}" type="presParOf" srcId="{0A3F1F52-AD54-44C5-A64A-582EB008DC09}" destId="{BBCEF86D-2F38-4D1B-94C0-9368B7225FE6}" srcOrd="2" destOrd="0" presId="urn:microsoft.com/office/officeart/2005/8/layout/vList5"/>
    <dgm:cxn modelId="{98FA8F36-3CA1-436B-B64F-5F44F3BA8420}" type="presParOf" srcId="{BBCEF86D-2F38-4D1B-94C0-9368B7225FE6}" destId="{54A83893-57CB-4164-9FAC-546E1A2F05E9}" srcOrd="0" destOrd="0" presId="urn:microsoft.com/office/officeart/2005/8/layout/vList5"/>
    <dgm:cxn modelId="{DD93CECA-A4C0-4298-9D29-065B61B85FB9}" type="presParOf" srcId="{BBCEF86D-2F38-4D1B-94C0-9368B7225FE6}" destId="{7CC0F5D2-1BD2-463D-8C53-2DD68E9F5D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D406DF-B2E1-4E43-8100-051C674CDC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C4F9C3-E11B-4F17-B972-2499BF0E6258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內部記錄子系統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(Internal Records System)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54B0E200-7726-4946-9E29-0B8368A96388}" type="parTrans" cxnId="{9F710195-A820-4EFA-882A-1EC021622CE1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DD1D59F1-AE9D-4AB3-BB85-F56903CDA409}" type="sibTrans" cxnId="{9F710195-A820-4EFA-882A-1EC021622CE1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1DF20C91-4116-4180-9E4E-F010A01802D2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最基本的資訊系統，提供公司營運的訂單報告、銷貨與存貨水準、應收與應付帳款、價格等</a:t>
          </a:r>
          <a:endParaRPr lang="en-US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CE7B3289-573F-447A-93D8-B85BFCEB0BD2}" type="parTrans" cxnId="{210BBE2D-780A-47F0-89F3-1FCBAB9B1D2A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63F8718C-AAA9-4F6C-A68A-D2DC6666CD28}" type="sibTrans" cxnId="{210BBE2D-780A-47F0-89F3-1FCBAB9B1D2A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DD5C6215-B0C0-449D-AC70-047B1324E8D3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行銷情報子系統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</a:t>
          </a:r>
          <a:r>
            <a:rPr lang="en-US" b="1" baseline="0" smtClean="0">
              <a:latin typeface="Comic Sans MS" pitchFamily="66" charset="0"/>
              <a:ea typeface="微軟正黑體" pitchFamily="34" charset="-120"/>
            </a:rPr>
            <a:t>Marketing Intelligence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System)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3ACAE836-2FB6-4536-996D-D3C123D05700}" type="parTrans" cxnId="{564359F6-5E52-4F26-AF2A-739E0ECDD35D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EBDF897-AD7F-4F40-9E00-EF8DE505C185}" type="sibTrans" cxnId="{564359F6-5E52-4F26-AF2A-739E0ECDD35D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200190E2-0B91-417C-8062-C5AC7A494B1D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透過此系統能讓銷售人員分析市場最新的發展動態，並給予上、下游廠商重要的銷售情</a:t>
          </a:r>
          <a:r>
            <a:rPr lang="zh-TW" altLang="en-US" b="0" baseline="0" dirty="0" smtClean="0">
              <a:latin typeface="Comic Sans MS" pitchFamily="66" charset="0"/>
              <a:ea typeface="微軟正黑體" pitchFamily="34" charset="-120"/>
            </a:rPr>
            <a:t>報</a:t>
          </a:r>
          <a:endParaRPr lang="en-US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DABAF212-5180-4B8F-9554-4A09605FDDFE}" type="parTrans" cxnId="{E0F30D9F-D9FD-4F0C-A81E-E2C474618819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93BC9067-3FC4-4060-A325-C0E27821D255}" type="sibTrans" cxnId="{E0F30D9F-D9FD-4F0C-A81E-E2C474618819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4F83474E-B32B-4622-832C-04D13046549A}" type="pres">
      <dgm:prSet presAssocID="{07D406DF-B2E1-4E43-8100-051C674CDC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97F5C8-59FB-4440-A08B-1614B7E1C12D}" type="pres">
      <dgm:prSet presAssocID="{EEC4F9C3-E11B-4F17-B972-2499BF0E62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3E3342-CC03-4F34-A2BD-0971199D5B74}" type="pres">
      <dgm:prSet presAssocID="{EEC4F9C3-E11B-4F17-B972-2499BF0E625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715593-8EAD-469D-A107-6542BC1A1CE9}" type="pres">
      <dgm:prSet presAssocID="{DD5C6215-B0C0-449D-AC70-047B1324E8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D7D2EB-F9F9-4BC1-8CFB-DD20CF04758A}" type="pres">
      <dgm:prSet presAssocID="{DD5C6215-B0C0-449D-AC70-047B1324E8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ACDD3E7-B6F1-40E5-B57A-F547AAE2B9B4}" type="presOf" srcId="{200190E2-0B91-417C-8062-C5AC7A494B1D}" destId="{65D7D2EB-F9F9-4BC1-8CFB-DD20CF04758A}" srcOrd="0" destOrd="0" presId="urn:microsoft.com/office/officeart/2005/8/layout/vList2"/>
    <dgm:cxn modelId="{429744FC-679A-4073-86DF-B6FE72E85D01}" type="presOf" srcId="{DD5C6215-B0C0-449D-AC70-047B1324E8D3}" destId="{04715593-8EAD-469D-A107-6542BC1A1CE9}" srcOrd="0" destOrd="0" presId="urn:microsoft.com/office/officeart/2005/8/layout/vList2"/>
    <dgm:cxn modelId="{2B6A7E8B-88E6-499B-8204-E7DE1760ABF6}" type="presOf" srcId="{1DF20C91-4116-4180-9E4E-F010A01802D2}" destId="{8B3E3342-CC03-4F34-A2BD-0971199D5B74}" srcOrd="0" destOrd="0" presId="urn:microsoft.com/office/officeart/2005/8/layout/vList2"/>
    <dgm:cxn modelId="{564359F6-5E52-4F26-AF2A-739E0ECDD35D}" srcId="{07D406DF-B2E1-4E43-8100-051C674CDC12}" destId="{DD5C6215-B0C0-449D-AC70-047B1324E8D3}" srcOrd="1" destOrd="0" parTransId="{3ACAE836-2FB6-4536-996D-D3C123D05700}" sibTransId="{CEBDF897-AD7F-4F40-9E00-EF8DE505C185}"/>
    <dgm:cxn modelId="{9F710195-A820-4EFA-882A-1EC021622CE1}" srcId="{07D406DF-B2E1-4E43-8100-051C674CDC12}" destId="{EEC4F9C3-E11B-4F17-B972-2499BF0E6258}" srcOrd="0" destOrd="0" parTransId="{54B0E200-7726-4946-9E29-0B8368A96388}" sibTransId="{DD1D59F1-AE9D-4AB3-BB85-F56903CDA409}"/>
    <dgm:cxn modelId="{8D80075C-7073-4C6A-98F1-12770976833E}" type="presOf" srcId="{07D406DF-B2E1-4E43-8100-051C674CDC12}" destId="{4F83474E-B32B-4622-832C-04D13046549A}" srcOrd="0" destOrd="0" presId="urn:microsoft.com/office/officeart/2005/8/layout/vList2"/>
    <dgm:cxn modelId="{E0F30D9F-D9FD-4F0C-A81E-E2C474618819}" srcId="{DD5C6215-B0C0-449D-AC70-047B1324E8D3}" destId="{200190E2-0B91-417C-8062-C5AC7A494B1D}" srcOrd="0" destOrd="0" parTransId="{DABAF212-5180-4B8F-9554-4A09605FDDFE}" sibTransId="{93BC9067-3FC4-4060-A325-C0E27821D255}"/>
    <dgm:cxn modelId="{210BBE2D-780A-47F0-89F3-1FCBAB9B1D2A}" srcId="{EEC4F9C3-E11B-4F17-B972-2499BF0E6258}" destId="{1DF20C91-4116-4180-9E4E-F010A01802D2}" srcOrd="0" destOrd="0" parTransId="{CE7B3289-573F-447A-93D8-B85BFCEB0BD2}" sibTransId="{63F8718C-AAA9-4F6C-A68A-D2DC6666CD28}"/>
    <dgm:cxn modelId="{F0F06AAC-AE82-49BF-8AC5-E0E85008DF8F}" type="presOf" srcId="{EEC4F9C3-E11B-4F17-B972-2499BF0E6258}" destId="{4197F5C8-59FB-4440-A08B-1614B7E1C12D}" srcOrd="0" destOrd="0" presId="urn:microsoft.com/office/officeart/2005/8/layout/vList2"/>
    <dgm:cxn modelId="{0EC909CF-BD8B-4F7B-9044-A9249C28CA2A}" type="presParOf" srcId="{4F83474E-B32B-4622-832C-04D13046549A}" destId="{4197F5C8-59FB-4440-A08B-1614B7E1C12D}" srcOrd="0" destOrd="0" presId="urn:microsoft.com/office/officeart/2005/8/layout/vList2"/>
    <dgm:cxn modelId="{B9EDA76D-7607-4A4D-9B0D-A1E8051B194C}" type="presParOf" srcId="{4F83474E-B32B-4622-832C-04D13046549A}" destId="{8B3E3342-CC03-4F34-A2BD-0971199D5B74}" srcOrd="1" destOrd="0" presId="urn:microsoft.com/office/officeart/2005/8/layout/vList2"/>
    <dgm:cxn modelId="{5E450ABA-D48A-4179-AFCD-FA015CF9FF2E}" type="presParOf" srcId="{4F83474E-B32B-4622-832C-04D13046549A}" destId="{04715593-8EAD-469D-A107-6542BC1A1CE9}" srcOrd="2" destOrd="0" presId="urn:microsoft.com/office/officeart/2005/8/layout/vList2"/>
    <dgm:cxn modelId="{47EC3255-8319-486B-89EA-B1F53825298B}" type="presParOf" srcId="{4F83474E-B32B-4622-832C-04D13046549A}" destId="{65D7D2EB-F9F9-4BC1-8CFB-DD20CF0475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5E277E-B17F-4463-83B3-2C285D7BF9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A1AA7A2F-83B2-474E-AF88-C3AC28F8B3AF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行銷決策支援子系統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(Marketing Decision Support System)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71BB2159-8992-462E-B706-7447DE56BBDF}" type="parTrans" cxnId="{FA4C8DFA-6F50-4E43-A6B1-58D6B955919D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F38D9E8C-4D42-4427-B4FB-FD6AABE7F3B9}" type="sibTrans" cxnId="{FA4C8DFA-6F50-4E43-A6B1-58D6B955919D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7DAF8F86-664E-4F66-91F9-F55FEDC94375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主要是集合各部門的資料，並讓各部門的使用者，透過帳號與密碼的方式進行登入與使用，而高階主管也可透過此系統通盤了解所面臨的問題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6FEC788C-9325-45F7-8129-2C8A5146A0BD}" type="parTrans" cxnId="{6DC81FA7-4A09-4201-AC28-4B817B00EAD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FEF3632C-BAB0-4615-9DFB-3C66027DB88C}" type="sibTrans" cxnId="{6DC81FA7-4A09-4201-AC28-4B817B00EAD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FC72B90B-CEAB-47A4-9868-40F31EEF5D38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行銷研究子系統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(Analytical Marketing System)</a:t>
          </a:r>
          <a:endParaRPr lang="zh-TW" baseline="0" dirty="0">
            <a:latin typeface="Comic Sans MS" pitchFamily="66" charset="0"/>
            <a:ea typeface="微軟正黑體" pitchFamily="34" charset="-120"/>
          </a:endParaRPr>
        </a:p>
      </dgm:t>
    </dgm:pt>
    <dgm:pt modelId="{A78CCC81-EE48-475E-9B2D-E3D496C85F59}" type="parTrans" cxnId="{BEAE843C-B836-46B1-A6BF-781C633A1E7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714A2E7F-348A-4DC6-A5AD-B6E69AA4935B}" type="sibTrans" cxnId="{BEAE843C-B836-46B1-A6BF-781C633A1E73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205A78E9-CA85-414E-A85A-074A3890E232}">
      <dgm:prSet/>
      <dgm:spPr/>
      <dgm:t>
        <a:bodyPr/>
        <a:lstStyle/>
        <a:p>
          <a:pPr rtl="0"/>
          <a:r>
            <a:rPr lang="zh-TW" b="0" baseline="0" dirty="0" smtClean="0">
              <a:latin typeface="Comic Sans MS" pitchFamily="66" charset="0"/>
              <a:ea typeface="微軟正黑體" pitchFamily="34" charset="-120"/>
            </a:rPr>
            <a:t>這是由各種分析資料與問題的技術所組成的系統，通常由資料庫與統計軟體所構成，利用統計方法與分析模式來萃取資料庫中具有意義的資訊，協助管理者制定更好的決策模式。</a:t>
          </a:r>
          <a:endParaRPr lang="zh-TW" b="0" baseline="0" dirty="0">
            <a:latin typeface="Comic Sans MS" pitchFamily="66" charset="0"/>
            <a:ea typeface="微軟正黑體" pitchFamily="34" charset="-120"/>
          </a:endParaRPr>
        </a:p>
      </dgm:t>
    </dgm:pt>
    <dgm:pt modelId="{3E9D8664-5514-4566-8CED-BE30A33835AB}" type="parTrans" cxnId="{419FCD62-B451-4C42-90C1-6E47D731A95D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725F1A6C-DE32-49C9-9963-2D4E34230064}" type="sibTrans" cxnId="{419FCD62-B451-4C42-90C1-6E47D731A95D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8F0F94C9-0F00-4658-841B-E3D261937F2B}" type="pres">
      <dgm:prSet presAssocID="{405E277E-B17F-4463-83B3-2C285D7BF9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1684F9-3B2C-46D7-9ECC-EE4695D919BA}" type="pres">
      <dgm:prSet presAssocID="{A1AA7A2F-83B2-474E-AF88-C3AC28F8B3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39E9A1-758E-401E-9AAC-91A29DE12C4B}" type="pres">
      <dgm:prSet presAssocID="{A1AA7A2F-83B2-474E-AF88-C3AC28F8B3A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083436-EC07-4272-A467-C2CFE38BA9D9}" type="pres">
      <dgm:prSet presAssocID="{FC72B90B-CEAB-47A4-9868-40F31EEF5D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63A850-A562-4BE1-94DF-7F436814A3E1}" type="pres">
      <dgm:prSet presAssocID="{FC72B90B-CEAB-47A4-9868-40F31EEF5D3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332E49-424D-40B5-B155-E08D8DFF93CF}" type="presOf" srcId="{205A78E9-CA85-414E-A85A-074A3890E232}" destId="{9A63A850-A562-4BE1-94DF-7F436814A3E1}" srcOrd="0" destOrd="0" presId="urn:microsoft.com/office/officeart/2005/8/layout/vList2"/>
    <dgm:cxn modelId="{B9FE7701-97BC-4A91-9E39-E0FD96E6EAAF}" type="presOf" srcId="{FC72B90B-CEAB-47A4-9868-40F31EEF5D38}" destId="{2F083436-EC07-4272-A467-C2CFE38BA9D9}" srcOrd="0" destOrd="0" presId="urn:microsoft.com/office/officeart/2005/8/layout/vList2"/>
    <dgm:cxn modelId="{A4D883D2-D6C5-491A-AB57-613401329D68}" type="presOf" srcId="{7DAF8F86-664E-4F66-91F9-F55FEDC94375}" destId="{4D39E9A1-758E-401E-9AAC-91A29DE12C4B}" srcOrd="0" destOrd="0" presId="urn:microsoft.com/office/officeart/2005/8/layout/vList2"/>
    <dgm:cxn modelId="{816D0049-AEF3-479E-8908-16F273453314}" type="presOf" srcId="{405E277E-B17F-4463-83B3-2C285D7BF916}" destId="{8F0F94C9-0F00-4658-841B-E3D261937F2B}" srcOrd="0" destOrd="0" presId="urn:microsoft.com/office/officeart/2005/8/layout/vList2"/>
    <dgm:cxn modelId="{FA4C8DFA-6F50-4E43-A6B1-58D6B955919D}" srcId="{405E277E-B17F-4463-83B3-2C285D7BF916}" destId="{A1AA7A2F-83B2-474E-AF88-C3AC28F8B3AF}" srcOrd="0" destOrd="0" parTransId="{71BB2159-8992-462E-B706-7447DE56BBDF}" sibTransId="{F38D9E8C-4D42-4427-B4FB-FD6AABE7F3B9}"/>
    <dgm:cxn modelId="{6DC81FA7-4A09-4201-AC28-4B817B00EAD6}" srcId="{A1AA7A2F-83B2-474E-AF88-C3AC28F8B3AF}" destId="{7DAF8F86-664E-4F66-91F9-F55FEDC94375}" srcOrd="0" destOrd="0" parTransId="{6FEC788C-9325-45F7-8129-2C8A5146A0BD}" sibTransId="{FEF3632C-BAB0-4615-9DFB-3C66027DB88C}"/>
    <dgm:cxn modelId="{419FCD62-B451-4C42-90C1-6E47D731A95D}" srcId="{FC72B90B-CEAB-47A4-9868-40F31EEF5D38}" destId="{205A78E9-CA85-414E-A85A-074A3890E232}" srcOrd="0" destOrd="0" parTransId="{3E9D8664-5514-4566-8CED-BE30A33835AB}" sibTransId="{725F1A6C-DE32-49C9-9963-2D4E34230064}"/>
    <dgm:cxn modelId="{CC6867A8-57F7-4723-83D5-E1FD6AF4B834}" type="presOf" srcId="{A1AA7A2F-83B2-474E-AF88-C3AC28F8B3AF}" destId="{091684F9-3B2C-46D7-9ECC-EE4695D919BA}" srcOrd="0" destOrd="0" presId="urn:microsoft.com/office/officeart/2005/8/layout/vList2"/>
    <dgm:cxn modelId="{BEAE843C-B836-46B1-A6BF-781C633A1E73}" srcId="{405E277E-B17F-4463-83B3-2C285D7BF916}" destId="{FC72B90B-CEAB-47A4-9868-40F31EEF5D38}" srcOrd="1" destOrd="0" parTransId="{A78CCC81-EE48-475E-9B2D-E3D496C85F59}" sibTransId="{714A2E7F-348A-4DC6-A5AD-B6E69AA4935B}"/>
    <dgm:cxn modelId="{3BCDE502-63F8-4FEE-ABB1-6BFA2B5F1E23}" type="presParOf" srcId="{8F0F94C9-0F00-4658-841B-E3D261937F2B}" destId="{091684F9-3B2C-46D7-9ECC-EE4695D919BA}" srcOrd="0" destOrd="0" presId="urn:microsoft.com/office/officeart/2005/8/layout/vList2"/>
    <dgm:cxn modelId="{9D0B5689-29B7-4F57-B6F0-E7000871F110}" type="presParOf" srcId="{8F0F94C9-0F00-4658-841B-E3D261937F2B}" destId="{4D39E9A1-758E-401E-9AAC-91A29DE12C4B}" srcOrd="1" destOrd="0" presId="urn:microsoft.com/office/officeart/2005/8/layout/vList2"/>
    <dgm:cxn modelId="{C57276B6-2072-436C-8191-2DC7B544183C}" type="presParOf" srcId="{8F0F94C9-0F00-4658-841B-E3D261937F2B}" destId="{2F083436-EC07-4272-A467-C2CFE38BA9D9}" srcOrd="2" destOrd="0" presId="urn:microsoft.com/office/officeart/2005/8/layout/vList2"/>
    <dgm:cxn modelId="{26756972-6501-4203-9C70-78836351A0CA}" type="presParOf" srcId="{8F0F94C9-0F00-4658-841B-E3D261937F2B}" destId="{9A63A850-A562-4BE1-94DF-7F436814A3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A1CEA-EDA7-469D-97B0-E1106174A4F1}">
      <dsp:nvSpPr>
        <dsp:cNvPr id="0" name=""/>
        <dsp:cNvSpPr/>
      </dsp:nvSpPr>
      <dsp:spPr>
        <a:xfrm>
          <a:off x="39" y="124312"/>
          <a:ext cx="3806995" cy="5760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本章架構</a:t>
          </a:r>
          <a:endParaRPr lang="zh-TW" altLang="en-US" sz="2000" kern="1200" dirty="0">
            <a:latin typeface="Comic Sans MS" pitchFamily="66" charset="0"/>
            <a:ea typeface="微軟正黑體" pitchFamily="34" charset="-120"/>
          </a:endParaRPr>
        </a:p>
      </dsp:txBody>
      <dsp:txXfrm>
        <a:off x="39" y="124312"/>
        <a:ext cx="3806995" cy="576000"/>
      </dsp:txXfrm>
    </dsp:sp>
    <dsp:sp modelId="{CB7CA0C3-5174-4BF6-A50E-12806AD19BFE}">
      <dsp:nvSpPr>
        <dsp:cNvPr id="0" name=""/>
        <dsp:cNvSpPr/>
      </dsp:nvSpPr>
      <dsp:spPr>
        <a:xfrm>
          <a:off x="39" y="700312"/>
          <a:ext cx="3806995" cy="44331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>
              <a:latin typeface="Comic Sans MS" pitchFamily="66" charset="0"/>
              <a:ea typeface="微軟正黑體" pitchFamily="34" charset="-120"/>
            </a:rPr>
            <a:t>研究的意義</a:t>
          </a:r>
          <a:endParaRPr lang="zh-TW" altLang="en-US" sz="2000" kern="1200" dirty="0">
            <a:latin typeface="Comic Sans MS" pitchFamily="66" charset="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行銷研究的概念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社群研究的範疇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結論</a:t>
          </a:r>
        </a:p>
      </dsp:txBody>
      <dsp:txXfrm>
        <a:off x="39" y="700312"/>
        <a:ext cx="3806995" cy="4433174"/>
      </dsp:txXfrm>
    </dsp:sp>
    <dsp:sp modelId="{250695A9-FC4C-4B3A-BBB1-01E6A70DD9B1}">
      <dsp:nvSpPr>
        <dsp:cNvPr id="0" name=""/>
        <dsp:cNvSpPr/>
      </dsp:nvSpPr>
      <dsp:spPr>
        <a:xfrm>
          <a:off x="4340014" y="124312"/>
          <a:ext cx="3806995" cy="5760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學習重點</a:t>
          </a:r>
          <a:endParaRPr lang="zh-TW" altLang="en-US" sz="2000" kern="1200" dirty="0">
            <a:latin typeface="Comic Sans MS" pitchFamily="66" charset="0"/>
            <a:ea typeface="微軟正黑體" pitchFamily="34" charset="-120"/>
          </a:endParaRPr>
        </a:p>
      </dsp:txBody>
      <dsp:txXfrm>
        <a:off x="4340014" y="124312"/>
        <a:ext cx="3806995" cy="576000"/>
      </dsp:txXfrm>
    </dsp:sp>
    <dsp:sp modelId="{A228CC51-C6BE-43B9-84F1-6FE1982F2811}">
      <dsp:nvSpPr>
        <dsp:cNvPr id="0" name=""/>
        <dsp:cNvSpPr/>
      </dsp:nvSpPr>
      <dsp:spPr>
        <a:xfrm>
          <a:off x="4340014" y="700312"/>
          <a:ext cx="3806995" cy="44331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研究</a:t>
          </a:r>
          <a:endParaRPr lang="zh-TW" altLang="en-US" sz="2000" kern="1200" dirty="0">
            <a:latin typeface="Comic Sans MS" pitchFamily="66" charset="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質化研究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量化研究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信度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效度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行銷研究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大數據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社群研究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Comic Sans MS" pitchFamily="66" charset="0"/>
              <a:ea typeface="微軟正黑體" pitchFamily="34" charset="-120"/>
            </a:rPr>
            <a:t>社會網絡分析法</a:t>
          </a:r>
        </a:p>
      </dsp:txBody>
      <dsp:txXfrm>
        <a:off x="4340014" y="700312"/>
        <a:ext cx="3806995" cy="44331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489905-4218-4B2B-82C3-6D6EB52C5663}">
      <dsp:nvSpPr>
        <dsp:cNvPr id="0" name=""/>
        <dsp:cNvSpPr/>
      </dsp:nvSpPr>
      <dsp:spPr>
        <a:xfrm rot="5400000">
          <a:off x="4514106" y="-1324632"/>
          <a:ext cx="2051774" cy="5214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b="0" kern="1200" baseline="0" dirty="0" smtClean="0">
              <a:latin typeface="Comic Sans MS" pitchFamily="66" charset="0"/>
              <a:ea typeface="微軟正黑體" pitchFamily="34" charset="-120"/>
            </a:rPr>
            <a:t>通常大數據所包含的資料量都非常巨大，像是搜尋引擎一天就要處理超過 </a:t>
          </a:r>
          <a:r>
            <a:rPr lang="en-US" sz="2200" b="0" kern="1200" baseline="0" dirty="0" smtClean="0">
              <a:latin typeface="Comic Sans MS" pitchFamily="66" charset="0"/>
              <a:ea typeface="微軟正黑體" pitchFamily="34" charset="-120"/>
            </a:rPr>
            <a:t>1.5 TB </a:t>
          </a:r>
          <a:r>
            <a:rPr lang="zh-TW" sz="2200" b="0" kern="1200" baseline="0" dirty="0" smtClean="0">
              <a:latin typeface="Comic Sans MS" pitchFamily="66" charset="0"/>
              <a:ea typeface="微軟正黑體" pitchFamily="34" charset="-120"/>
            </a:rPr>
            <a:t>以上的資料</a:t>
          </a:r>
          <a:endParaRPr lang="en-US" sz="2200" b="1" kern="1200" baseline="0" dirty="0">
            <a:latin typeface="Comic Sans MS" pitchFamily="66" charset="0"/>
            <a:ea typeface="微軟正黑體" pitchFamily="34" charset="-120"/>
          </a:endParaRPr>
        </a:p>
      </dsp:txBody>
      <dsp:txXfrm rot="5400000">
        <a:off x="4514106" y="-1324632"/>
        <a:ext cx="2051774" cy="5214112"/>
      </dsp:txXfrm>
    </dsp:sp>
    <dsp:sp modelId="{837A7433-0F59-4A14-9C22-147676A5D298}">
      <dsp:nvSpPr>
        <dsp:cNvPr id="0" name=""/>
        <dsp:cNvSpPr/>
      </dsp:nvSpPr>
      <dsp:spPr>
        <a:xfrm>
          <a:off x="0" y="64"/>
          <a:ext cx="2932938" cy="25647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sz="4200" b="1" kern="1200" baseline="0" dirty="0" smtClean="0">
              <a:latin typeface="Comic Sans MS" pitchFamily="66" charset="0"/>
              <a:ea typeface="微軟正黑體" pitchFamily="34" charset="-120"/>
            </a:rPr>
            <a:t>大量性 </a:t>
          </a:r>
          <a:r>
            <a:rPr lang="en-US" sz="4200" b="1" kern="1200" baseline="0" dirty="0" smtClean="0">
              <a:latin typeface="Comic Sans MS" pitchFamily="66" charset="0"/>
              <a:ea typeface="微軟正黑體" pitchFamily="34" charset="-120"/>
            </a:rPr>
            <a:t>(Volume)</a:t>
          </a:r>
          <a:endParaRPr lang="zh-TW" sz="42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64"/>
        <a:ext cx="2932938" cy="2564717"/>
      </dsp:txXfrm>
    </dsp:sp>
    <dsp:sp modelId="{8635CD5A-096D-479F-9F9D-DD55BACA02FF}">
      <dsp:nvSpPr>
        <dsp:cNvPr id="0" name=""/>
        <dsp:cNvSpPr/>
      </dsp:nvSpPr>
      <dsp:spPr>
        <a:xfrm rot="5400000">
          <a:off x="4514106" y="1368320"/>
          <a:ext cx="2051774" cy="5214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b="0" kern="1200" baseline="0" dirty="0" smtClean="0">
              <a:latin typeface="Comic Sans MS" pitchFamily="66" charset="0"/>
              <a:ea typeface="微軟正黑體" pitchFamily="34" charset="-120"/>
            </a:rPr>
            <a:t>多樣性指的是大數據所蒐集的資料種類不僅是文字形式，還可以是圖片、視訊、音樂或是 </a:t>
          </a:r>
          <a:r>
            <a:rPr lang="en-US" sz="2200" b="0" kern="1200" baseline="0" dirty="0" smtClean="0">
              <a:latin typeface="Comic Sans MS" pitchFamily="66" charset="0"/>
              <a:ea typeface="微軟正黑體" pitchFamily="34" charset="-120"/>
            </a:rPr>
            <a:t>GPS </a:t>
          </a:r>
          <a:r>
            <a:rPr lang="zh-TW" sz="2200" b="0" kern="1200" baseline="0" dirty="0" smtClean="0">
              <a:latin typeface="Comic Sans MS" pitchFamily="66" charset="0"/>
              <a:ea typeface="微軟正黑體" pitchFamily="34" charset="-120"/>
            </a:rPr>
            <a:t>定位後的位置資料等</a:t>
          </a:r>
          <a:endParaRPr lang="zh-TW" sz="22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 rot="5400000">
        <a:off x="4514106" y="1368320"/>
        <a:ext cx="2051774" cy="5214112"/>
      </dsp:txXfrm>
    </dsp:sp>
    <dsp:sp modelId="{3FB446BC-585E-41FA-BAEE-46DE32D077B7}">
      <dsp:nvSpPr>
        <dsp:cNvPr id="0" name=""/>
        <dsp:cNvSpPr/>
      </dsp:nvSpPr>
      <dsp:spPr>
        <a:xfrm>
          <a:off x="0" y="2693017"/>
          <a:ext cx="2932938" cy="25647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sz="4200" b="1" kern="1200" baseline="0" dirty="0" smtClean="0">
              <a:latin typeface="Comic Sans MS" pitchFamily="66" charset="0"/>
              <a:ea typeface="微軟正黑體" pitchFamily="34" charset="-120"/>
            </a:rPr>
            <a:t>多樣性 </a:t>
          </a:r>
          <a:r>
            <a:rPr lang="en-US" sz="4200" b="1" kern="1200" baseline="0" dirty="0" smtClean="0">
              <a:latin typeface="Comic Sans MS" pitchFamily="66" charset="0"/>
              <a:ea typeface="微軟正黑體" pitchFamily="34" charset="-120"/>
            </a:rPr>
            <a:t>(Variety)</a:t>
          </a:r>
          <a:endParaRPr lang="zh-TW" sz="42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693017"/>
        <a:ext cx="2932938" cy="25647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E9456-451C-4E8C-BFFE-C04DF498CBAB}">
      <dsp:nvSpPr>
        <dsp:cNvPr id="0" name=""/>
        <dsp:cNvSpPr/>
      </dsp:nvSpPr>
      <dsp:spPr>
        <a:xfrm rot="5400000">
          <a:off x="4514106" y="-1324632"/>
          <a:ext cx="2051774" cy="5214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0" kern="1200" baseline="0" dirty="0" smtClean="0">
              <a:latin typeface="Comic Sans MS" pitchFamily="66" charset="0"/>
              <a:ea typeface="微軟正黑體" pitchFamily="34" charset="-120"/>
            </a:rPr>
            <a:t>透過資訊科技與電腦的協助，將能增快資料處理的速度，包括輸入與輸出的速度，可以讓企業在各類型的數據中快速獲得有價值的訊息，以提高企業的獲利。</a:t>
          </a:r>
          <a:endParaRPr lang="zh-TW" sz="2000" kern="1200" baseline="0" dirty="0">
            <a:latin typeface="Comic Sans MS" pitchFamily="66" charset="0"/>
            <a:ea typeface="微軟正黑體" pitchFamily="34" charset="-120"/>
          </a:endParaRPr>
        </a:p>
      </dsp:txBody>
      <dsp:txXfrm rot="5400000">
        <a:off x="4514106" y="-1324632"/>
        <a:ext cx="2051774" cy="5214112"/>
      </dsp:txXfrm>
    </dsp:sp>
    <dsp:sp modelId="{FF487DB1-EF4C-44F3-8EF2-D79307832473}">
      <dsp:nvSpPr>
        <dsp:cNvPr id="0" name=""/>
        <dsp:cNvSpPr/>
      </dsp:nvSpPr>
      <dsp:spPr>
        <a:xfrm>
          <a:off x="0" y="64"/>
          <a:ext cx="2932938" cy="25647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sz="3800" b="1" kern="1200" baseline="0" dirty="0" smtClean="0">
              <a:latin typeface="Comic Sans MS" pitchFamily="66" charset="0"/>
              <a:ea typeface="微軟正黑體" pitchFamily="34" charset="-120"/>
            </a:rPr>
            <a:t>高速性 </a:t>
          </a:r>
          <a:r>
            <a:rPr lang="en-US" sz="3800" b="1" kern="1200" baseline="0" dirty="0" smtClean="0">
              <a:latin typeface="Comic Sans MS" pitchFamily="66" charset="0"/>
              <a:ea typeface="微軟正黑體" pitchFamily="34" charset="-120"/>
            </a:rPr>
            <a:t>(Velocity)</a:t>
          </a:r>
          <a:endParaRPr lang="zh-TW" sz="38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64"/>
        <a:ext cx="2932938" cy="2564717"/>
      </dsp:txXfrm>
    </dsp:sp>
    <dsp:sp modelId="{7CC0F5D2-1BD2-463D-8C53-2DD68E9F5DB9}">
      <dsp:nvSpPr>
        <dsp:cNvPr id="0" name=""/>
        <dsp:cNvSpPr/>
      </dsp:nvSpPr>
      <dsp:spPr>
        <a:xfrm rot="5400000">
          <a:off x="4514106" y="1368320"/>
          <a:ext cx="2051774" cy="5214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0" kern="1200" baseline="0" dirty="0" smtClean="0">
              <a:latin typeface="Comic Sans MS" pitchFamily="66" charset="0"/>
              <a:ea typeface="微軟正黑體" pitchFamily="34" charset="-120"/>
            </a:rPr>
            <a:t>由於大數據會蒐集網路使用者的各個面向，企業可以透過分析來找出網路使用者的樣貌，真實呈現其內部真正的需求，進而讓企業準確地提出最適當的行銷方案。</a:t>
          </a:r>
          <a:endParaRPr lang="zh-TW" sz="20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 rot="5400000">
        <a:off x="4514106" y="1368320"/>
        <a:ext cx="2051774" cy="5214112"/>
      </dsp:txXfrm>
    </dsp:sp>
    <dsp:sp modelId="{54A83893-57CB-4164-9FAC-546E1A2F05E9}">
      <dsp:nvSpPr>
        <dsp:cNvPr id="0" name=""/>
        <dsp:cNvSpPr/>
      </dsp:nvSpPr>
      <dsp:spPr>
        <a:xfrm>
          <a:off x="0" y="2693017"/>
          <a:ext cx="2932938" cy="25647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sz="3800" b="1" kern="1200" baseline="0" dirty="0" smtClean="0">
              <a:latin typeface="Comic Sans MS" pitchFamily="66" charset="0"/>
              <a:ea typeface="微軟正黑體" pitchFamily="34" charset="-120"/>
            </a:rPr>
            <a:t>真實性 </a:t>
          </a:r>
          <a:r>
            <a:rPr lang="en-US" sz="3800" b="1" kern="1200" baseline="0" dirty="0" smtClean="0">
              <a:latin typeface="Comic Sans MS" pitchFamily="66" charset="0"/>
              <a:ea typeface="微軟正黑體" pitchFamily="34" charset="-120"/>
            </a:rPr>
            <a:t>(Veracity)</a:t>
          </a:r>
          <a:endParaRPr lang="zh-TW" sz="38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693017"/>
        <a:ext cx="2932938" cy="25647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97F5C8-59FB-4440-A08B-1614B7E1C12D}">
      <dsp:nvSpPr>
        <dsp:cNvPr id="0" name=""/>
        <dsp:cNvSpPr/>
      </dsp:nvSpPr>
      <dsp:spPr>
        <a:xfrm>
          <a:off x="0" y="53303"/>
          <a:ext cx="8147248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sz="2800" b="1" kern="1200" baseline="0" dirty="0" smtClean="0">
              <a:latin typeface="Comic Sans MS" pitchFamily="66" charset="0"/>
              <a:ea typeface="微軟正黑體" pitchFamily="34" charset="-120"/>
            </a:rPr>
            <a:t>內部記錄子系統 </a:t>
          </a:r>
          <a:r>
            <a:rPr lang="en-US" sz="2800" b="1" kern="1200" baseline="0" dirty="0" smtClean="0">
              <a:latin typeface="Comic Sans MS" pitchFamily="66" charset="0"/>
              <a:ea typeface="微軟正黑體" pitchFamily="34" charset="-120"/>
            </a:rPr>
            <a:t>(Internal Records System)</a:t>
          </a:r>
          <a:endParaRPr lang="zh-TW" sz="28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53303"/>
        <a:ext cx="8147248" cy="1357492"/>
      </dsp:txXfrm>
    </dsp:sp>
    <dsp:sp modelId="{8B3E3342-CC03-4F34-A2BD-0971199D5B74}">
      <dsp:nvSpPr>
        <dsp:cNvPr id="0" name=""/>
        <dsp:cNvSpPr/>
      </dsp:nvSpPr>
      <dsp:spPr>
        <a:xfrm>
          <a:off x="0" y="1410796"/>
          <a:ext cx="8147248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5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200" b="0" kern="1200" baseline="0" dirty="0" smtClean="0">
              <a:latin typeface="Comic Sans MS" pitchFamily="66" charset="0"/>
              <a:ea typeface="微軟正黑體" pitchFamily="34" charset="-120"/>
            </a:rPr>
            <a:t>最基本的資訊系統，提供公司營運的訂單報告、銷貨與存貨水準、應收與應付帳款、價格等</a:t>
          </a:r>
          <a:endParaRPr lang="en-US" sz="22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1410796"/>
        <a:ext cx="8147248" cy="956340"/>
      </dsp:txXfrm>
    </dsp:sp>
    <dsp:sp modelId="{04715593-8EAD-469D-A107-6542BC1A1CE9}">
      <dsp:nvSpPr>
        <dsp:cNvPr id="0" name=""/>
        <dsp:cNvSpPr/>
      </dsp:nvSpPr>
      <dsp:spPr>
        <a:xfrm>
          <a:off x="0" y="2367136"/>
          <a:ext cx="8147248" cy="135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sz="2800" b="1" kern="1200" baseline="0" dirty="0" smtClean="0">
              <a:latin typeface="Comic Sans MS" pitchFamily="66" charset="0"/>
              <a:ea typeface="微軟正黑體" pitchFamily="34" charset="-120"/>
            </a:rPr>
            <a:t>行銷情報子系統 </a:t>
          </a:r>
          <a:r>
            <a:rPr lang="en-US" sz="2800" b="1" kern="1200" baseline="0" dirty="0" smtClean="0">
              <a:latin typeface="Comic Sans MS" pitchFamily="66" charset="0"/>
              <a:ea typeface="微軟正黑體" pitchFamily="34" charset="-120"/>
            </a:rPr>
            <a:t>(</a:t>
          </a:r>
          <a:r>
            <a:rPr lang="en-US" sz="2800" b="1" kern="1200" baseline="0" smtClean="0">
              <a:latin typeface="Comic Sans MS" pitchFamily="66" charset="0"/>
              <a:ea typeface="微軟正黑體" pitchFamily="34" charset="-120"/>
            </a:rPr>
            <a:t>Marketing Intelligence </a:t>
          </a:r>
          <a:r>
            <a:rPr lang="en-US" sz="2800" b="1" kern="1200" baseline="0" dirty="0" smtClean="0">
              <a:latin typeface="Comic Sans MS" pitchFamily="66" charset="0"/>
              <a:ea typeface="微軟正黑體" pitchFamily="34" charset="-120"/>
            </a:rPr>
            <a:t>System)</a:t>
          </a:r>
          <a:endParaRPr lang="zh-TW" sz="28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367136"/>
        <a:ext cx="8147248" cy="1357492"/>
      </dsp:txXfrm>
    </dsp:sp>
    <dsp:sp modelId="{65D7D2EB-F9F9-4BC1-8CFB-DD20CF04758A}">
      <dsp:nvSpPr>
        <dsp:cNvPr id="0" name=""/>
        <dsp:cNvSpPr/>
      </dsp:nvSpPr>
      <dsp:spPr>
        <a:xfrm>
          <a:off x="0" y="3724628"/>
          <a:ext cx="8147248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5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200" b="0" kern="1200" baseline="0" dirty="0" smtClean="0">
              <a:latin typeface="Comic Sans MS" pitchFamily="66" charset="0"/>
              <a:ea typeface="微軟正黑體" pitchFamily="34" charset="-120"/>
            </a:rPr>
            <a:t>透過此系統能讓銷售人員分析市場最新的發展動態，並給予上、下游廠商重要的銷售情</a:t>
          </a:r>
          <a:r>
            <a:rPr lang="zh-TW" altLang="en-US" sz="2200" b="0" kern="1200" baseline="0" dirty="0" smtClean="0">
              <a:latin typeface="Comic Sans MS" pitchFamily="66" charset="0"/>
              <a:ea typeface="微軟正黑體" pitchFamily="34" charset="-120"/>
            </a:rPr>
            <a:t>報</a:t>
          </a:r>
          <a:endParaRPr lang="en-US" sz="22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3724628"/>
        <a:ext cx="8147248" cy="9563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684F9-3B2C-46D7-9ECC-EE4695D919BA}">
      <dsp:nvSpPr>
        <dsp:cNvPr id="0" name=""/>
        <dsp:cNvSpPr/>
      </dsp:nvSpPr>
      <dsp:spPr>
        <a:xfrm>
          <a:off x="0" y="86490"/>
          <a:ext cx="8147050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sz="2600" b="1" kern="1200" baseline="0" dirty="0" smtClean="0">
              <a:latin typeface="Comic Sans MS" pitchFamily="66" charset="0"/>
              <a:ea typeface="微軟正黑體" pitchFamily="34" charset="-120"/>
            </a:rPr>
            <a:t>行銷決策支援子系統 </a:t>
          </a:r>
          <a:r>
            <a:rPr lang="en-US" sz="2600" b="1" kern="1200" baseline="0" dirty="0" smtClean="0">
              <a:latin typeface="Comic Sans MS" pitchFamily="66" charset="0"/>
              <a:ea typeface="微軟正黑體" pitchFamily="34" charset="-120"/>
            </a:rPr>
            <a:t>(Marketing Decision Support System)</a:t>
          </a:r>
          <a:endParaRPr lang="zh-TW" sz="26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86490"/>
        <a:ext cx="8147050" cy="1277640"/>
      </dsp:txXfrm>
    </dsp:sp>
    <dsp:sp modelId="{4D39E9A1-758E-401E-9AAC-91A29DE12C4B}">
      <dsp:nvSpPr>
        <dsp:cNvPr id="0" name=""/>
        <dsp:cNvSpPr/>
      </dsp:nvSpPr>
      <dsp:spPr>
        <a:xfrm>
          <a:off x="0" y="1364130"/>
          <a:ext cx="8147050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000" b="0" kern="1200" baseline="0" dirty="0" smtClean="0">
              <a:latin typeface="Comic Sans MS" pitchFamily="66" charset="0"/>
              <a:ea typeface="微軟正黑體" pitchFamily="34" charset="-120"/>
            </a:rPr>
            <a:t>主要是集合各部門的資料，並讓各部門的使用者，透過帳號與密碼的方式進行登入與使用，而高階主管也可透過此系統通盤了解所面臨的問題</a:t>
          </a:r>
          <a:endParaRPr lang="zh-TW" sz="20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1364130"/>
        <a:ext cx="8147050" cy="1264770"/>
      </dsp:txXfrm>
    </dsp:sp>
    <dsp:sp modelId="{2F083436-EC07-4272-A467-C2CFE38BA9D9}">
      <dsp:nvSpPr>
        <dsp:cNvPr id="0" name=""/>
        <dsp:cNvSpPr/>
      </dsp:nvSpPr>
      <dsp:spPr>
        <a:xfrm>
          <a:off x="0" y="2628900"/>
          <a:ext cx="8147050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sz="2600" b="1" kern="1200" baseline="0" dirty="0" smtClean="0">
              <a:latin typeface="Comic Sans MS" pitchFamily="66" charset="0"/>
              <a:ea typeface="微軟正黑體" pitchFamily="34" charset="-120"/>
            </a:rPr>
            <a:t>行銷研究子系統 </a:t>
          </a:r>
          <a:r>
            <a:rPr lang="en-US" sz="2600" b="1" kern="1200" baseline="0" dirty="0" smtClean="0">
              <a:latin typeface="Comic Sans MS" pitchFamily="66" charset="0"/>
              <a:ea typeface="微軟正黑體" pitchFamily="34" charset="-120"/>
            </a:rPr>
            <a:t>(Analytical Marketing System)</a:t>
          </a:r>
          <a:endParaRPr lang="zh-TW" sz="260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2628900"/>
        <a:ext cx="8147050" cy="1277640"/>
      </dsp:txXfrm>
    </dsp:sp>
    <dsp:sp modelId="{9A63A850-A562-4BE1-94DF-7F436814A3E1}">
      <dsp:nvSpPr>
        <dsp:cNvPr id="0" name=""/>
        <dsp:cNvSpPr/>
      </dsp:nvSpPr>
      <dsp:spPr>
        <a:xfrm>
          <a:off x="0" y="3906540"/>
          <a:ext cx="8147050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9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000" b="0" kern="1200" baseline="0" dirty="0" smtClean="0">
              <a:latin typeface="Comic Sans MS" pitchFamily="66" charset="0"/>
              <a:ea typeface="微軟正黑體" pitchFamily="34" charset="-120"/>
            </a:rPr>
            <a:t>這是由各種分析資料與問題的技術所組成的系統，通常由資料庫與統計軟體所構成，利用統計方法與分析模式來萃取資料庫中具有意義的資訊，協助管理者制定更好的決策模式。</a:t>
          </a:r>
          <a:endParaRPr lang="zh-TW" sz="2000" b="0" kern="1200" baseline="0" dirty="0">
            <a:latin typeface="Comic Sans MS" pitchFamily="66" charset="0"/>
            <a:ea typeface="微軟正黑體" pitchFamily="34" charset="-120"/>
          </a:endParaRPr>
        </a:p>
      </dsp:txBody>
      <dsp:txXfrm>
        <a:off x="0" y="3906540"/>
        <a:ext cx="8147050" cy="1264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1C8E-1B55-4A42-BBAB-DD36E01F151E}" type="datetimeFigureOut">
              <a:rPr lang="zh-TW" altLang="en-US" smtClean="0"/>
              <a:pPr/>
              <a:t>2015/4/27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D22F-5C51-4EE9-B183-E01CCDD29B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DD22F-5C51-4EE9-B183-E01CCDD29B9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2" cstate="print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052736"/>
            <a:ext cx="9144000" cy="2232248"/>
          </a:xfrm>
          <a:gradFill>
            <a:gsLst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defRPr sz="5400" b="1" cap="none" spc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3933056"/>
            <a:ext cx="9144000" cy="1012627"/>
          </a:xfrm>
          <a:noFill/>
        </p:spPr>
        <p:txBody>
          <a:bodyPr anchor="ctr" anchorCtr="0"/>
          <a:lstStyle>
            <a:lvl1pPr marL="0" indent="0" algn="ctr">
              <a:buFont typeface="Wingdings" pitchFamily="2" charset="2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pic>
        <p:nvPicPr>
          <p:cNvPr id="5" name="圖片 4" descr="網路行銷CEO二版封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45224"/>
            <a:ext cx="3630857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 descr="logo-彩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949280"/>
            <a:ext cx="1664208" cy="64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8E5C6-22C7-4AC6-BD58-CF6DC3CE9F1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68D8A-8F83-44D1-8620-0188EA9C0FE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6695256" cy="980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172200" y="6521450"/>
            <a:ext cx="27432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429000" y="6521450"/>
            <a:ext cx="2133600" cy="263525"/>
          </a:xfrm>
        </p:spPr>
        <p:txBody>
          <a:bodyPr/>
          <a:lstStyle>
            <a:lvl1pPr>
              <a:defRPr/>
            </a:lvl1pPr>
          </a:lstStyle>
          <a:p>
            <a:fld id="{E234BF0B-541C-4B24-BC8F-18B3522073A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>
          <a:xfrm>
            <a:off x="304800" y="6521450"/>
            <a:ext cx="274320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43000"/>
            <a:ext cx="8147248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EC8BA-62D7-46A7-9980-A77EEE976E4E}" type="slidenum">
              <a:rPr lang="en-US" altLang="zh-TW" smtClean="0"/>
              <a:pPr/>
              <a:t>‹#›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BA3E7A-87E7-4C97-AD20-DE42A8C59E8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8824F-3647-4D17-AED6-3EF5BC0FAA9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4544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4544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4C9131-9FE9-4630-85FD-BB8C07B7F0C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02C2A6-B111-49CD-ABB5-5118BF4D06E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197641-FBCB-450C-BDA2-E4C0C71CFE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A593C-E8AD-4503-9E99-7811709683B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51537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96591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7204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915312-8402-4E4D-BCA3-1AA4471A3E6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Picture 81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1101" name="Object 77"/>
          <p:cNvGraphicFramePr>
            <a:graphicFrameLocks noChangeAspect="1"/>
          </p:cNvGraphicFramePr>
          <p:nvPr/>
        </p:nvGraphicFramePr>
        <p:xfrm>
          <a:off x="0" y="6553200"/>
          <a:ext cx="9144000" cy="304800"/>
        </p:xfrm>
        <a:graphic>
          <a:graphicData uri="http://schemas.openxmlformats.org/presentationml/2006/ole">
            <p:oleObj spid="_x0000_s2050" name="Image" r:id="rId16" imgW="6273016" imgH="304547" progId="">
              <p:embed/>
            </p:oleObj>
          </a:graphicData>
        </a:graphic>
      </p:graphicFrame>
      <p:sp>
        <p:nvSpPr>
          <p:cNvPr id="1102" name="Rectangle 78"/>
          <p:cNvSpPr>
            <a:spLocks noChangeArrowheads="1"/>
          </p:cNvSpPr>
          <p:nvPr/>
        </p:nvSpPr>
        <p:spPr bwMode="lt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72200" y="6525344"/>
            <a:ext cx="2743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429000" y="6525344"/>
            <a:ext cx="2133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新細明體" charset="-120"/>
              </a:defRPr>
            </a:lvl1pPr>
          </a:lstStyle>
          <a:p>
            <a:fld id="{105256C5-925F-4E24-AE16-9C99A431B1D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67544" y="0"/>
            <a:ext cx="669525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25344"/>
            <a:ext cx="2743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pic>
        <p:nvPicPr>
          <p:cNvPr id="11" name="圖片 10" descr="書名2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AE6C3"/>
              </a:clrFrom>
              <a:clrTo>
                <a:srgbClr val="FAE6C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45506" y="0"/>
            <a:ext cx="2398494" cy="99708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1000"/>
        </a:spcBef>
        <a:spcAft>
          <a:spcPct val="0"/>
        </a:spcAft>
        <a:buClr>
          <a:schemeClr val="hlink"/>
        </a:buClr>
        <a:buFontTx/>
        <a:buBlip>
          <a:blip r:embed="rId18"/>
        </a:buBlip>
        <a:defRPr sz="2800" b="0" baseline="0">
          <a:solidFill>
            <a:schemeClr val="accent4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Tx/>
        <a:buBlip>
          <a:blip r:embed="rId19"/>
        </a:buBlip>
        <a:defRPr sz="24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2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1000"/>
        </a:spcBef>
        <a:spcAft>
          <a:spcPct val="0"/>
        </a:spcAft>
        <a:buChar char="–"/>
        <a:defRPr sz="20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1000"/>
        </a:spcBef>
        <a:spcAft>
          <a:spcPct val="0"/>
        </a:spcAft>
        <a:buChar char="»"/>
        <a:defRPr sz="20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cacol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ly.com.tw/Pages/Default.aspx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ly.com.tw/Pages/Case/SponsorCase.aspx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teres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7</a:t>
            </a:r>
            <a:r>
              <a:rPr lang="zh-TW" altLang="en-US" dirty="0" smtClean="0"/>
              <a:t>章 網路行銷的研究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所謂</a:t>
            </a:r>
            <a:r>
              <a:rPr lang="zh-TW" altLang="en-US" b="1" dirty="0" smtClean="0">
                <a:solidFill>
                  <a:srgbClr val="C00000"/>
                </a:solidFill>
              </a:rPr>
              <a:t>概念 </a:t>
            </a:r>
            <a:r>
              <a:rPr lang="en-US" altLang="zh-TW" b="1" dirty="0" smtClean="0">
                <a:solidFill>
                  <a:srgbClr val="C00000"/>
                </a:solidFill>
              </a:rPr>
              <a:t>(Concept) </a:t>
            </a:r>
            <a:r>
              <a:rPr lang="zh-TW" altLang="en-US" dirty="0" smtClean="0"/>
              <a:t>是一種象徵，包括事件、情境或行為，通常這些象徵都不是單獨形成，而是具有相關的內容與資料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10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96952"/>
            <a:ext cx="8147050" cy="276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良好研究的特性</a:t>
            </a:r>
            <a:endParaRPr lang="zh-TW" altLang="en-US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556792"/>
            <a:ext cx="8147050" cy="33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11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廣告試播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廣告商為了了解消費者對於廣告的反應 </a:t>
            </a:r>
            <a:r>
              <a:rPr lang="en-US" altLang="zh-TW" dirty="0" smtClean="0"/>
              <a:t>(</a:t>
            </a:r>
            <a:r>
              <a:rPr lang="zh-TW" altLang="en-US" dirty="0" smtClean="0"/>
              <a:t>明確的目標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，通常會請市調中心針對廣告進行試播，並在街頭找尋適合的對象，取得協助的意願後，邀請他們到特定的地方來觀看廣告 </a:t>
            </a:r>
            <a:r>
              <a:rPr lang="en-US" altLang="zh-TW" dirty="0" smtClean="0"/>
              <a:t>(</a:t>
            </a:r>
            <a:r>
              <a:rPr lang="zh-TW" altLang="en-US" dirty="0" smtClean="0"/>
              <a:t>良好的控制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，之後，委請其填寫問卷 </a:t>
            </a:r>
            <a:r>
              <a:rPr lang="en-US" altLang="zh-TW" dirty="0" smtClean="0"/>
              <a:t>(</a:t>
            </a:r>
            <a:r>
              <a:rPr lang="zh-TW" altLang="en-US" dirty="0" smtClean="0"/>
              <a:t>嚴謹的過程、客觀的實證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，並詢問相關看法，藉此來了解消費者的反應。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想一想：</a:t>
            </a:r>
            <a:r>
              <a:rPr lang="zh-TW" altLang="en-US" dirty="0" smtClean="0"/>
              <a:t>這樣隨機找人測試真的能知道廣告的效果嗎？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12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研究的流程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44" name="投影片編號版面配置區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13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29" name="手繪多邊形 28"/>
          <p:cNvSpPr/>
          <p:nvPr/>
        </p:nvSpPr>
        <p:spPr>
          <a:xfrm>
            <a:off x="545231" y="1484785"/>
            <a:ext cx="1840743" cy="679653"/>
          </a:xfrm>
          <a:custGeom>
            <a:avLst/>
            <a:gdLst>
              <a:gd name="connsiteX0" fmla="*/ 0 w 1840743"/>
              <a:gd name="connsiteY0" fmla="*/ 67965 h 679653"/>
              <a:gd name="connsiteX1" fmla="*/ 19907 w 1840743"/>
              <a:gd name="connsiteY1" fmla="*/ 19906 h 679653"/>
              <a:gd name="connsiteX2" fmla="*/ 67966 w 1840743"/>
              <a:gd name="connsiteY2" fmla="*/ 0 h 679653"/>
              <a:gd name="connsiteX3" fmla="*/ 1772778 w 1840743"/>
              <a:gd name="connsiteY3" fmla="*/ 0 h 679653"/>
              <a:gd name="connsiteX4" fmla="*/ 1820837 w 1840743"/>
              <a:gd name="connsiteY4" fmla="*/ 19907 h 679653"/>
              <a:gd name="connsiteX5" fmla="*/ 1840743 w 1840743"/>
              <a:gd name="connsiteY5" fmla="*/ 67966 h 679653"/>
              <a:gd name="connsiteX6" fmla="*/ 1840743 w 1840743"/>
              <a:gd name="connsiteY6" fmla="*/ 611688 h 679653"/>
              <a:gd name="connsiteX7" fmla="*/ 1820836 w 1840743"/>
              <a:gd name="connsiteY7" fmla="*/ 659747 h 679653"/>
              <a:gd name="connsiteX8" fmla="*/ 1772777 w 1840743"/>
              <a:gd name="connsiteY8" fmla="*/ 679653 h 679653"/>
              <a:gd name="connsiteX9" fmla="*/ 67965 w 1840743"/>
              <a:gd name="connsiteY9" fmla="*/ 679653 h 679653"/>
              <a:gd name="connsiteX10" fmla="*/ 19906 w 1840743"/>
              <a:gd name="connsiteY10" fmla="*/ 659746 h 679653"/>
              <a:gd name="connsiteX11" fmla="*/ 0 w 1840743"/>
              <a:gd name="connsiteY11" fmla="*/ 611687 h 679653"/>
              <a:gd name="connsiteX12" fmla="*/ 0 w 1840743"/>
              <a:gd name="connsiteY12" fmla="*/ 67965 h 67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0743" h="679653">
                <a:moveTo>
                  <a:pt x="0" y="67965"/>
                </a:moveTo>
                <a:cubicBezTo>
                  <a:pt x="0" y="49940"/>
                  <a:pt x="7161" y="32652"/>
                  <a:pt x="19907" y="19906"/>
                </a:cubicBezTo>
                <a:cubicBezTo>
                  <a:pt x="32653" y="7160"/>
                  <a:pt x="49940" y="0"/>
                  <a:pt x="67966" y="0"/>
                </a:cubicBezTo>
                <a:lnTo>
                  <a:pt x="1772778" y="0"/>
                </a:lnTo>
                <a:cubicBezTo>
                  <a:pt x="1790803" y="0"/>
                  <a:pt x="1808091" y="7161"/>
                  <a:pt x="1820837" y="19907"/>
                </a:cubicBezTo>
                <a:cubicBezTo>
                  <a:pt x="1833583" y="32653"/>
                  <a:pt x="1840743" y="49940"/>
                  <a:pt x="1840743" y="67966"/>
                </a:cubicBezTo>
                <a:lnTo>
                  <a:pt x="1840743" y="611688"/>
                </a:lnTo>
                <a:cubicBezTo>
                  <a:pt x="1840743" y="629713"/>
                  <a:pt x="1833582" y="647001"/>
                  <a:pt x="1820836" y="659747"/>
                </a:cubicBezTo>
                <a:cubicBezTo>
                  <a:pt x="1808090" y="672493"/>
                  <a:pt x="1790803" y="679653"/>
                  <a:pt x="1772777" y="679653"/>
                </a:cubicBezTo>
                <a:lnTo>
                  <a:pt x="67965" y="679653"/>
                </a:lnTo>
                <a:cubicBezTo>
                  <a:pt x="49940" y="679653"/>
                  <a:pt x="32652" y="672492"/>
                  <a:pt x="19906" y="659746"/>
                </a:cubicBezTo>
                <a:cubicBezTo>
                  <a:pt x="7160" y="647000"/>
                  <a:pt x="0" y="629713"/>
                  <a:pt x="0" y="611687"/>
                </a:cubicBezTo>
                <a:lnTo>
                  <a:pt x="0" y="67965"/>
                </a:ln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96" tIns="54196" rIns="54196" bIns="54196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baseline="0" dirty="0" smtClean="0">
                <a:latin typeface="Comic Sans MS" pitchFamily="66" charset="0"/>
                <a:ea typeface="微軟正黑體" pitchFamily="34" charset="-120"/>
              </a:rPr>
              <a:t>1.</a:t>
            </a:r>
            <a:r>
              <a:rPr lang="zh-TW" sz="2700" kern="1200" baseline="0" dirty="0" smtClean="0">
                <a:latin typeface="Comic Sans MS" pitchFamily="66" charset="0"/>
                <a:ea typeface="微軟正黑體" pitchFamily="34" charset="-120"/>
              </a:rPr>
              <a:t>問題定義</a:t>
            </a:r>
            <a:endParaRPr lang="zh-TW" sz="2700" kern="1200" baseline="0" dirty="0">
              <a:latin typeface="Comic Sans MS" pitchFamily="66" charset="0"/>
              <a:ea typeface="微軟正黑體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 rot="5400000">
            <a:off x="1425337" y="2204704"/>
            <a:ext cx="80532" cy="80532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手繪多邊形 30"/>
          <p:cNvSpPr/>
          <p:nvPr/>
        </p:nvSpPr>
        <p:spPr>
          <a:xfrm>
            <a:off x="545231" y="2325503"/>
            <a:ext cx="1840743" cy="3733510"/>
          </a:xfrm>
          <a:custGeom>
            <a:avLst/>
            <a:gdLst>
              <a:gd name="connsiteX0" fmla="*/ 0 w 1840743"/>
              <a:gd name="connsiteY0" fmla="*/ 184074 h 3733510"/>
              <a:gd name="connsiteX1" fmla="*/ 53914 w 1840743"/>
              <a:gd name="connsiteY1" fmla="*/ 53914 h 3733510"/>
              <a:gd name="connsiteX2" fmla="*/ 184074 w 1840743"/>
              <a:gd name="connsiteY2" fmla="*/ 0 h 3733510"/>
              <a:gd name="connsiteX3" fmla="*/ 1656669 w 1840743"/>
              <a:gd name="connsiteY3" fmla="*/ 0 h 3733510"/>
              <a:gd name="connsiteX4" fmla="*/ 1786829 w 1840743"/>
              <a:gd name="connsiteY4" fmla="*/ 53914 h 3733510"/>
              <a:gd name="connsiteX5" fmla="*/ 1840743 w 1840743"/>
              <a:gd name="connsiteY5" fmla="*/ 184074 h 3733510"/>
              <a:gd name="connsiteX6" fmla="*/ 1840743 w 1840743"/>
              <a:gd name="connsiteY6" fmla="*/ 3549436 h 3733510"/>
              <a:gd name="connsiteX7" fmla="*/ 1786829 w 1840743"/>
              <a:gd name="connsiteY7" fmla="*/ 3679596 h 3733510"/>
              <a:gd name="connsiteX8" fmla="*/ 1656669 w 1840743"/>
              <a:gd name="connsiteY8" fmla="*/ 3733510 h 3733510"/>
              <a:gd name="connsiteX9" fmla="*/ 184074 w 1840743"/>
              <a:gd name="connsiteY9" fmla="*/ 3733510 h 3733510"/>
              <a:gd name="connsiteX10" fmla="*/ 53914 w 1840743"/>
              <a:gd name="connsiteY10" fmla="*/ 3679596 h 3733510"/>
              <a:gd name="connsiteX11" fmla="*/ 0 w 1840743"/>
              <a:gd name="connsiteY11" fmla="*/ 3549436 h 3733510"/>
              <a:gd name="connsiteX12" fmla="*/ 0 w 1840743"/>
              <a:gd name="connsiteY12" fmla="*/ 184074 h 373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0743" h="3733510">
                <a:moveTo>
                  <a:pt x="0" y="184074"/>
                </a:moveTo>
                <a:cubicBezTo>
                  <a:pt x="0" y="135255"/>
                  <a:pt x="19394" y="88435"/>
                  <a:pt x="53914" y="53914"/>
                </a:cubicBezTo>
                <a:cubicBezTo>
                  <a:pt x="88435" y="19393"/>
                  <a:pt x="135255" y="0"/>
                  <a:pt x="184074" y="0"/>
                </a:cubicBezTo>
                <a:lnTo>
                  <a:pt x="1656669" y="0"/>
                </a:lnTo>
                <a:cubicBezTo>
                  <a:pt x="1705488" y="0"/>
                  <a:pt x="1752308" y="19394"/>
                  <a:pt x="1786829" y="53914"/>
                </a:cubicBezTo>
                <a:cubicBezTo>
                  <a:pt x="1821350" y="88435"/>
                  <a:pt x="1840743" y="135255"/>
                  <a:pt x="1840743" y="184074"/>
                </a:cubicBezTo>
                <a:lnTo>
                  <a:pt x="1840743" y="3549436"/>
                </a:lnTo>
                <a:cubicBezTo>
                  <a:pt x="1840743" y="3598255"/>
                  <a:pt x="1821350" y="3645075"/>
                  <a:pt x="1786829" y="3679596"/>
                </a:cubicBezTo>
                <a:cubicBezTo>
                  <a:pt x="1752308" y="3714117"/>
                  <a:pt x="1705488" y="3733510"/>
                  <a:pt x="1656669" y="3733510"/>
                </a:cubicBezTo>
                <a:lnTo>
                  <a:pt x="184074" y="3733510"/>
                </a:lnTo>
                <a:cubicBezTo>
                  <a:pt x="135255" y="3733510"/>
                  <a:pt x="88435" y="3714116"/>
                  <a:pt x="53914" y="3679596"/>
                </a:cubicBezTo>
                <a:cubicBezTo>
                  <a:pt x="19393" y="3645075"/>
                  <a:pt x="0" y="3598255"/>
                  <a:pt x="0" y="3549436"/>
                </a:cubicBezTo>
                <a:lnTo>
                  <a:pt x="0" y="184074"/>
                </a:lnTo>
                <a:close/>
              </a:path>
            </a:pathLst>
          </a:custGeom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044" tIns="78044" rIns="78044" bIns="78044" numCol="1" spcCol="1270" anchor="ctr" anchorCtr="0">
            <a:noAutofit/>
          </a:bodyPr>
          <a:lstStyle/>
          <a:p>
            <a:pPr lvl="0" algn="ctr" defTabSz="844550" rtl="0">
              <a:spcBef>
                <a:spcPct val="0"/>
              </a:spcBef>
              <a:spcAft>
                <a:spcPct val="35000"/>
              </a:spcAft>
            </a:pPr>
            <a:r>
              <a:rPr lang="zh-TW" sz="1900" kern="1200" baseline="0" dirty="0" smtClean="0">
                <a:latin typeface="Comic Sans MS" pitchFamily="66" charset="0"/>
                <a:ea typeface="微軟正黑體" pitchFamily="34" charset="-120"/>
              </a:rPr>
              <a:t>由之前的定義可知，研究是問題導向，為了要理解某概念背後的義涵，透過不斷的探詢與找出可能的答案</a:t>
            </a:r>
            <a:endParaRPr lang="en-US" sz="1900" kern="1200" baseline="0" dirty="0">
              <a:latin typeface="Comic Sans MS" pitchFamily="66" charset="0"/>
              <a:ea typeface="微軟正黑體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2643679" y="1484785"/>
            <a:ext cx="1840743" cy="4574228"/>
            <a:chOff x="2643679" y="1484785"/>
            <a:chExt cx="1840743" cy="4574228"/>
          </a:xfrm>
        </p:grpSpPr>
        <p:sp>
          <p:nvSpPr>
            <p:cNvPr id="32" name="手繪多邊形 31"/>
            <p:cNvSpPr/>
            <p:nvPr/>
          </p:nvSpPr>
          <p:spPr>
            <a:xfrm>
              <a:off x="2643679" y="1484785"/>
              <a:ext cx="1840743" cy="679653"/>
            </a:xfrm>
            <a:custGeom>
              <a:avLst/>
              <a:gdLst>
                <a:gd name="connsiteX0" fmla="*/ 0 w 1840743"/>
                <a:gd name="connsiteY0" fmla="*/ 67965 h 679653"/>
                <a:gd name="connsiteX1" fmla="*/ 19907 w 1840743"/>
                <a:gd name="connsiteY1" fmla="*/ 19906 h 679653"/>
                <a:gd name="connsiteX2" fmla="*/ 67966 w 1840743"/>
                <a:gd name="connsiteY2" fmla="*/ 0 h 679653"/>
                <a:gd name="connsiteX3" fmla="*/ 1772778 w 1840743"/>
                <a:gd name="connsiteY3" fmla="*/ 0 h 679653"/>
                <a:gd name="connsiteX4" fmla="*/ 1820837 w 1840743"/>
                <a:gd name="connsiteY4" fmla="*/ 19907 h 679653"/>
                <a:gd name="connsiteX5" fmla="*/ 1840743 w 1840743"/>
                <a:gd name="connsiteY5" fmla="*/ 67966 h 679653"/>
                <a:gd name="connsiteX6" fmla="*/ 1840743 w 1840743"/>
                <a:gd name="connsiteY6" fmla="*/ 611688 h 679653"/>
                <a:gd name="connsiteX7" fmla="*/ 1820836 w 1840743"/>
                <a:gd name="connsiteY7" fmla="*/ 659747 h 679653"/>
                <a:gd name="connsiteX8" fmla="*/ 1772777 w 1840743"/>
                <a:gd name="connsiteY8" fmla="*/ 679653 h 679653"/>
                <a:gd name="connsiteX9" fmla="*/ 67965 w 1840743"/>
                <a:gd name="connsiteY9" fmla="*/ 679653 h 679653"/>
                <a:gd name="connsiteX10" fmla="*/ 19906 w 1840743"/>
                <a:gd name="connsiteY10" fmla="*/ 659746 h 679653"/>
                <a:gd name="connsiteX11" fmla="*/ 0 w 1840743"/>
                <a:gd name="connsiteY11" fmla="*/ 611687 h 679653"/>
                <a:gd name="connsiteX12" fmla="*/ 0 w 1840743"/>
                <a:gd name="connsiteY12" fmla="*/ 67965 h 67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743" h="679653">
                  <a:moveTo>
                    <a:pt x="0" y="67965"/>
                  </a:moveTo>
                  <a:cubicBezTo>
                    <a:pt x="0" y="49940"/>
                    <a:pt x="7161" y="32652"/>
                    <a:pt x="19907" y="19906"/>
                  </a:cubicBezTo>
                  <a:cubicBezTo>
                    <a:pt x="32653" y="7160"/>
                    <a:pt x="49940" y="0"/>
                    <a:pt x="67966" y="0"/>
                  </a:cubicBezTo>
                  <a:lnTo>
                    <a:pt x="1772778" y="0"/>
                  </a:lnTo>
                  <a:cubicBezTo>
                    <a:pt x="1790803" y="0"/>
                    <a:pt x="1808091" y="7161"/>
                    <a:pt x="1820837" y="19907"/>
                  </a:cubicBezTo>
                  <a:cubicBezTo>
                    <a:pt x="1833583" y="32653"/>
                    <a:pt x="1840743" y="49940"/>
                    <a:pt x="1840743" y="67966"/>
                  </a:cubicBezTo>
                  <a:lnTo>
                    <a:pt x="1840743" y="611688"/>
                  </a:lnTo>
                  <a:cubicBezTo>
                    <a:pt x="1840743" y="629713"/>
                    <a:pt x="1833582" y="647001"/>
                    <a:pt x="1820836" y="659747"/>
                  </a:cubicBezTo>
                  <a:cubicBezTo>
                    <a:pt x="1808090" y="672493"/>
                    <a:pt x="1790803" y="679653"/>
                    <a:pt x="1772777" y="679653"/>
                  </a:cubicBezTo>
                  <a:lnTo>
                    <a:pt x="67965" y="679653"/>
                  </a:lnTo>
                  <a:cubicBezTo>
                    <a:pt x="49940" y="679653"/>
                    <a:pt x="32652" y="672492"/>
                    <a:pt x="19906" y="659746"/>
                  </a:cubicBezTo>
                  <a:cubicBezTo>
                    <a:pt x="7160" y="647000"/>
                    <a:pt x="0" y="629713"/>
                    <a:pt x="0" y="611687"/>
                  </a:cubicBezTo>
                  <a:lnTo>
                    <a:pt x="0" y="67965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196" tIns="54196" rIns="54196" bIns="54196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baseline="0" dirty="0" smtClean="0">
                  <a:latin typeface="Comic Sans MS" pitchFamily="66" charset="0"/>
                  <a:ea typeface="微軟正黑體" pitchFamily="34" charset="-120"/>
                </a:rPr>
                <a:t>2.</a:t>
              </a:r>
              <a:r>
                <a:rPr lang="zh-TW" sz="2700" kern="1200" baseline="0" dirty="0" smtClean="0">
                  <a:latin typeface="Comic Sans MS" pitchFamily="66" charset="0"/>
                  <a:ea typeface="微軟正黑體" pitchFamily="34" charset="-120"/>
                </a:rPr>
                <a:t>研究設計</a:t>
              </a:r>
              <a:endParaRPr lang="zh-TW" sz="2700" kern="1200" baseline="0" dirty="0"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33" name="向右箭號 32"/>
            <p:cNvSpPr/>
            <p:nvPr/>
          </p:nvSpPr>
          <p:spPr>
            <a:xfrm rot="5400000">
              <a:off x="3523784" y="2204704"/>
              <a:ext cx="80532" cy="80532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手繪多邊形 33"/>
            <p:cNvSpPr/>
            <p:nvPr/>
          </p:nvSpPr>
          <p:spPr>
            <a:xfrm>
              <a:off x="2643679" y="2325503"/>
              <a:ext cx="1840743" cy="3733510"/>
            </a:xfrm>
            <a:custGeom>
              <a:avLst/>
              <a:gdLst>
                <a:gd name="connsiteX0" fmla="*/ 0 w 1840743"/>
                <a:gd name="connsiteY0" fmla="*/ 184074 h 3733510"/>
                <a:gd name="connsiteX1" fmla="*/ 53914 w 1840743"/>
                <a:gd name="connsiteY1" fmla="*/ 53914 h 3733510"/>
                <a:gd name="connsiteX2" fmla="*/ 184074 w 1840743"/>
                <a:gd name="connsiteY2" fmla="*/ 0 h 3733510"/>
                <a:gd name="connsiteX3" fmla="*/ 1656669 w 1840743"/>
                <a:gd name="connsiteY3" fmla="*/ 0 h 3733510"/>
                <a:gd name="connsiteX4" fmla="*/ 1786829 w 1840743"/>
                <a:gd name="connsiteY4" fmla="*/ 53914 h 3733510"/>
                <a:gd name="connsiteX5" fmla="*/ 1840743 w 1840743"/>
                <a:gd name="connsiteY5" fmla="*/ 184074 h 3733510"/>
                <a:gd name="connsiteX6" fmla="*/ 1840743 w 1840743"/>
                <a:gd name="connsiteY6" fmla="*/ 3549436 h 3733510"/>
                <a:gd name="connsiteX7" fmla="*/ 1786829 w 1840743"/>
                <a:gd name="connsiteY7" fmla="*/ 3679596 h 3733510"/>
                <a:gd name="connsiteX8" fmla="*/ 1656669 w 1840743"/>
                <a:gd name="connsiteY8" fmla="*/ 3733510 h 3733510"/>
                <a:gd name="connsiteX9" fmla="*/ 184074 w 1840743"/>
                <a:gd name="connsiteY9" fmla="*/ 3733510 h 3733510"/>
                <a:gd name="connsiteX10" fmla="*/ 53914 w 1840743"/>
                <a:gd name="connsiteY10" fmla="*/ 3679596 h 3733510"/>
                <a:gd name="connsiteX11" fmla="*/ 0 w 1840743"/>
                <a:gd name="connsiteY11" fmla="*/ 3549436 h 3733510"/>
                <a:gd name="connsiteX12" fmla="*/ 0 w 1840743"/>
                <a:gd name="connsiteY12" fmla="*/ 184074 h 373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743" h="3733510">
                  <a:moveTo>
                    <a:pt x="0" y="184074"/>
                  </a:moveTo>
                  <a:cubicBezTo>
                    <a:pt x="0" y="135255"/>
                    <a:pt x="19394" y="88435"/>
                    <a:pt x="53914" y="53914"/>
                  </a:cubicBezTo>
                  <a:cubicBezTo>
                    <a:pt x="88435" y="19393"/>
                    <a:pt x="135255" y="0"/>
                    <a:pt x="184074" y="0"/>
                  </a:cubicBezTo>
                  <a:lnTo>
                    <a:pt x="1656669" y="0"/>
                  </a:lnTo>
                  <a:cubicBezTo>
                    <a:pt x="1705488" y="0"/>
                    <a:pt x="1752308" y="19394"/>
                    <a:pt x="1786829" y="53914"/>
                  </a:cubicBezTo>
                  <a:cubicBezTo>
                    <a:pt x="1821350" y="88435"/>
                    <a:pt x="1840743" y="135255"/>
                    <a:pt x="1840743" y="184074"/>
                  </a:cubicBezTo>
                  <a:lnTo>
                    <a:pt x="1840743" y="3549436"/>
                  </a:lnTo>
                  <a:cubicBezTo>
                    <a:pt x="1840743" y="3598255"/>
                    <a:pt x="1821350" y="3645075"/>
                    <a:pt x="1786829" y="3679596"/>
                  </a:cubicBezTo>
                  <a:cubicBezTo>
                    <a:pt x="1752308" y="3714117"/>
                    <a:pt x="1705488" y="3733510"/>
                    <a:pt x="1656669" y="3733510"/>
                  </a:cubicBezTo>
                  <a:lnTo>
                    <a:pt x="184074" y="3733510"/>
                  </a:lnTo>
                  <a:cubicBezTo>
                    <a:pt x="135255" y="3733510"/>
                    <a:pt x="88435" y="3714116"/>
                    <a:pt x="53914" y="3679596"/>
                  </a:cubicBezTo>
                  <a:cubicBezTo>
                    <a:pt x="19393" y="3645075"/>
                    <a:pt x="0" y="3598255"/>
                    <a:pt x="0" y="3549436"/>
                  </a:cubicBezTo>
                  <a:lnTo>
                    <a:pt x="0" y="184074"/>
                  </a:lnTo>
                  <a:close/>
                </a:path>
              </a:pathLst>
            </a:cu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44" tIns="78044" rIns="78044" bIns="78044" numCol="1" spcCol="1270" anchor="ctr" anchorCtr="0">
              <a:noAutofit/>
            </a:bodyPr>
            <a:lstStyle/>
            <a:p>
              <a:pPr lvl="0" algn="ctr" defTabSz="844550" rtl="0">
                <a:spcBef>
                  <a:spcPct val="0"/>
                </a:spcBef>
                <a:spcAft>
                  <a:spcPct val="35000"/>
                </a:spcAft>
              </a:pPr>
              <a:r>
                <a:rPr lang="zh-TW" sz="1900" kern="1200" baseline="0" dirty="0" smtClean="0">
                  <a:solidFill>
                    <a:srgbClr val="C00000"/>
                  </a:solidFill>
                  <a:latin typeface="Comic Sans MS" pitchFamily="66" charset="0"/>
                  <a:ea typeface="微軟正黑體" pitchFamily="34" charset="-120"/>
                </a:rPr>
                <a:t>研究設計 </a:t>
              </a:r>
              <a:r>
                <a:rPr lang="en-US" sz="1900" kern="1200" baseline="0" dirty="0" smtClean="0">
                  <a:solidFill>
                    <a:srgbClr val="C00000"/>
                  </a:solidFill>
                  <a:latin typeface="Comic Sans MS" pitchFamily="66" charset="0"/>
                  <a:ea typeface="微軟正黑體" pitchFamily="34" charset="-120"/>
                </a:rPr>
                <a:t>(Research Design) </a:t>
              </a:r>
              <a:r>
                <a:rPr lang="zh-TW" sz="1900" kern="1200" baseline="0" dirty="0" smtClean="0">
                  <a:latin typeface="Comic Sans MS" pitchFamily="66" charset="0"/>
                  <a:ea typeface="微軟正黑體" pitchFamily="34" charset="-120"/>
                </a:rPr>
                <a:t>是指想要探究出問題的藍圖</a:t>
              </a:r>
              <a:r>
                <a:rPr lang="zh-TW" altLang="en-US" sz="1900" kern="1200" baseline="0" dirty="0" smtClean="0">
                  <a:latin typeface="Comic Sans MS" pitchFamily="66" charset="0"/>
                  <a:ea typeface="微軟正黑體" pitchFamily="34" charset="-120"/>
                </a:rPr>
                <a:t>。</a:t>
              </a:r>
              <a:r>
                <a:rPr lang="en-US" altLang="zh-TW" sz="1900" kern="1200" baseline="0" dirty="0" smtClean="0">
                  <a:latin typeface="Comic Sans MS" pitchFamily="66" charset="0"/>
                  <a:ea typeface="微軟正黑體" pitchFamily="34" charset="-120"/>
                </a:rPr>
                <a:t/>
              </a:r>
              <a:br>
                <a:rPr lang="en-US" altLang="zh-TW" sz="1900" kern="1200" baseline="0" dirty="0" smtClean="0">
                  <a:latin typeface="Comic Sans MS" pitchFamily="66" charset="0"/>
                  <a:ea typeface="微軟正黑體" pitchFamily="34" charset="-120"/>
                </a:rPr>
              </a:br>
              <a:r>
                <a:rPr lang="en-US" altLang="zh-TW" sz="1900" dirty="0" smtClean="0">
                  <a:latin typeface="Comic Sans MS" pitchFamily="66" charset="0"/>
                  <a:ea typeface="微軟正黑體" pitchFamily="34" charset="-120"/>
                </a:rPr>
                <a:t>(</a:t>
              </a:r>
              <a:r>
                <a:rPr lang="zh-TW" altLang="en-US" sz="1900" dirty="0" smtClean="0">
                  <a:latin typeface="Comic Sans MS" pitchFamily="66" charset="0"/>
                  <a:ea typeface="微軟正黑體" pitchFamily="34" charset="-120"/>
                </a:rPr>
                <a:t>如表</a:t>
              </a:r>
              <a:r>
                <a:rPr lang="en-US" altLang="zh-TW" sz="1900" dirty="0" smtClean="0">
                  <a:latin typeface="Comic Sans MS" pitchFamily="66" charset="0"/>
                  <a:ea typeface="微軟正黑體" pitchFamily="34" charset="-120"/>
                </a:rPr>
                <a:t>7-3)</a:t>
              </a:r>
              <a:endParaRPr lang="en-US" sz="1900" kern="1200" baseline="0" dirty="0">
                <a:latin typeface="Comic Sans MS" pitchFamily="66" charset="0"/>
                <a:ea typeface="微軟正黑體" pitchFamily="34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742127" y="1484785"/>
            <a:ext cx="1840743" cy="4574228"/>
            <a:chOff x="4742127" y="1484785"/>
            <a:chExt cx="1840743" cy="4574228"/>
          </a:xfrm>
        </p:grpSpPr>
        <p:sp>
          <p:nvSpPr>
            <p:cNvPr id="35" name="手繪多邊形 34"/>
            <p:cNvSpPr/>
            <p:nvPr/>
          </p:nvSpPr>
          <p:spPr>
            <a:xfrm>
              <a:off x="4742127" y="1484785"/>
              <a:ext cx="1840743" cy="679653"/>
            </a:xfrm>
            <a:custGeom>
              <a:avLst/>
              <a:gdLst>
                <a:gd name="connsiteX0" fmla="*/ 0 w 1840743"/>
                <a:gd name="connsiteY0" fmla="*/ 67965 h 679653"/>
                <a:gd name="connsiteX1" fmla="*/ 19907 w 1840743"/>
                <a:gd name="connsiteY1" fmla="*/ 19906 h 679653"/>
                <a:gd name="connsiteX2" fmla="*/ 67966 w 1840743"/>
                <a:gd name="connsiteY2" fmla="*/ 0 h 679653"/>
                <a:gd name="connsiteX3" fmla="*/ 1772778 w 1840743"/>
                <a:gd name="connsiteY3" fmla="*/ 0 h 679653"/>
                <a:gd name="connsiteX4" fmla="*/ 1820837 w 1840743"/>
                <a:gd name="connsiteY4" fmla="*/ 19907 h 679653"/>
                <a:gd name="connsiteX5" fmla="*/ 1840743 w 1840743"/>
                <a:gd name="connsiteY5" fmla="*/ 67966 h 679653"/>
                <a:gd name="connsiteX6" fmla="*/ 1840743 w 1840743"/>
                <a:gd name="connsiteY6" fmla="*/ 611688 h 679653"/>
                <a:gd name="connsiteX7" fmla="*/ 1820836 w 1840743"/>
                <a:gd name="connsiteY7" fmla="*/ 659747 h 679653"/>
                <a:gd name="connsiteX8" fmla="*/ 1772777 w 1840743"/>
                <a:gd name="connsiteY8" fmla="*/ 679653 h 679653"/>
                <a:gd name="connsiteX9" fmla="*/ 67965 w 1840743"/>
                <a:gd name="connsiteY9" fmla="*/ 679653 h 679653"/>
                <a:gd name="connsiteX10" fmla="*/ 19906 w 1840743"/>
                <a:gd name="connsiteY10" fmla="*/ 659746 h 679653"/>
                <a:gd name="connsiteX11" fmla="*/ 0 w 1840743"/>
                <a:gd name="connsiteY11" fmla="*/ 611687 h 679653"/>
                <a:gd name="connsiteX12" fmla="*/ 0 w 1840743"/>
                <a:gd name="connsiteY12" fmla="*/ 67965 h 67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743" h="679653">
                  <a:moveTo>
                    <a:pt x="0" y="67965"/>
                  </a:moveTo>
                  <a:cubicBezTo>
                    <a:pt x="0" y="49940"/>
                    <a:pt x="7161" y="32652"/>
                    <a:pt x="19907" y="19906"/>
                  </a:cubicBezTo>
                  <a:cubicBezTo>
                    <a:pt x="32653" y="7160"/>
                    <a:pt x="49940" y="0"/>
                    <a:pt x="67966" y="0"/>
                  </a:cubicBezTo>
                  <a:lnTo>
                    <a:pt x="1772778" y="0"/>
                  </a:lnTo>
                  <a:cubicBezTo>
                    <a:pt x="1790803" y="0"/>
                    <a:pt x="1808091" y="7161"/>
                    <a:pt x="1820837" y="19907"/>
                  </a:cubicBezTo>
                  <a:cubicBezTo>
                    <a:pt x="1833583" y="32653"/>
                    <a:pt x="1840743" y="49940"/>
                    <a:pt x="1840743" y="67966"/>
                  </a:cubicBezTo>
                  <a:lnTo>
                    <a:pt x="1840743" y="611688"/>
                  </a:lnTo>
                  <a:cubicBezTo>
                    <a:pt x="1840743" y="629713"/>
                    <a:pt x="1833582" y="647001"/>
                    <a:pt x="1820836" y="659747"/>
                  </a:cubicBezTo>
                  <a:cubicBezTo>
                    <a:pt x="1808090" y="672493"/>
                    <a:pt x="1790803" y="679653"/>
                    <a:pt x="1772777" y="679653"/>
                  </a:cubicBezTo>
                  <a:lnTo>
                    <a:pt x="67965" y="679653"/>
                  </a:lnTo>
                  <a:cubicBezTo>
                    <a:pt x="49940" y="679653"/>
                    <a:pt x="32652" y="672492"/>
                    <a:pt x="19906" y="659746"/>
                  </a:cubicBezTo>
                  <a:cubicBezTo>
                    <a:pt x="7160" y="647000"/>
                    <a:pt x="0" y="629713"/>
                    <a:pt x="0" y="611687"/>
                  </a:cubicBezTo>
                  <a:lnTo>
                    <a:pt x="0" y="67965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196" tIns="54196" rIns="54196" bIns="54196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baseline="0" smtClean="0">
                  <a:latin typeface="Comic Sans MS" pitchFamily="66" charset="0"/>
                  <a:ea typeface="微軟正黑體" pitchFamily="34" charset="-120"/>
                </a:rPr>
                <a:t>3.</a:t>
              </a:r>
              <a:r>
                <a:rPr lang="zh-TW" sz="2700" kern="1200" baseline="0" smtClean="0">
                  <a:latin typeface="Comic Sans MS" pitchFamily="66" charset="0"/>
                  <a:ea typeface="微軟正黑體" pitchFamily="34" charset="-120"/>
                </a:rPr>
                <a:t>執行</a:t>
              </a:r>
              <a:endParaRPr lang="zh-TW" sz="2700" kern="1200" baseline="0" dirty="0"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36" name="向右箭號 35"/>
            <p:cNvSpPr/>
            <p:nvPr/>
          </p:nvSpPr>
          <p:spPr>
            <a:xfrm rot="5400000">
              <a:off x="5622232" y="2204704"/>
              <a:ext cx="80532" cy="80532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手繪多邊形 36"/>
            <p:cNvSpPr/>
            <p:nvPr/>
          </p:nvSpPr>
          <p:spPr>
            <a:xfrm>
              <a:off x="4742127" y="2325503"/>
              <a:ext cx="1840743" cy="3733510"/>
            </a:xfrm>
            <a:custGeom>
              <a:avLst/>
              <a:gdLst>
                <a:gd name="connsiteX0" fmla="*/ 0 w 1840743"/>
                <a:gd name="connsiteY0" fmla="*/ 184074 h 3733510"/>
                <a:gd name="connsiteX1" fmla="*/ 53914 w 1840743"/>
                <a:gd name="connsiteY1" fmla="*/ 53914 h 3733510"/>
                <a:gd name="connsiteX2" fmla="*/ 184074 w 1840743"/>
                <a:gd name="connsiteY2" fmla="*/ 0 h 3733510"/>
                <a:gd name="connsiteX3" fmla="*/ 1656669 w 1840743"/>
                <a:gd name="connsiteY3" fmla="*/ 0 h 3733510"/>
                <a:gd name="connsiteX4" fmla="*/ 1786829 w 1840743"/>
                <a:gd name="connsiteY4" fmla="*/ 53914 h 3733510"/>
                <a:gd name="connsiteX5" fmla="*/ 1840743 w 1840743"/>
                <a:gd name="connsiteY5" fmla="*/ 184074 h 3733510"/>
                <a:gd name="connsiteX6" fmla="*/ 1840743 w 1840743"/>
                <a:gd name="connsiteY6" fmla="*/ 3549436 h 3733510"/>
                <a:gd name="connsiteX7" fmla="*/ 1786829 w 1840743"/>
                <a:gd name="connsiteY7" fmla="*/ 3679596 h 3733510"/>
                <a:gd name="connsiteX8" fmla="*/ 1656669 w 1840743"/>
                <a:gd name="connsiteY8" fmla="*/ 3733510 h 3733510"/>
                <a:gd name="connsiteX9" fmla="*/ 184074 w 1840743"/>
                <a:gd name="connsiteY9" fmla="*/ 3733510 h 3733510"/>
                <a:gd name="connsiteX10" fmla="*/ 53914 w 1840743"/>
                <a:gd name="connsiteY10" fmla="*/ 3679596 h 3733510"/>
                <a:gd name="connsiteX11" fmla="*/ 0 w 1840743"/>
                <a:gd name="connsiteY11" fmla="*/ 3549436 h 3733510"/>
                <a:gd name="connsiteX12" fmla="*/ 0 w 1840743"/>
                <a:gd name="connsiteY12" fmla="*/ 184074 h 373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743" h="3733510">
                  <a:moveTo>
                    <a:pt x="0" y="184074"/>
                  </a:moveTo>
                  <a:cubicBezTo>
                    <a:pt x="0" y="135255"/>
                    <a:pt x="19394" y="88435"/>
                    <a:pt x="53914" y="53914"/>
                  </a:cubicBezTo>
                  <a:cubicBezTo>
                    <a:pt x="88435" y="19393"/>
                    <a:pt x="135255" y="0"/>
                    <a:pt x="184074" y="0"/>
                  </a:cubicBezTo>
                  <a:lnTo>
                    <a:pt x="1656669" y="0"/>
                  </a:lnTo>
                  <a:cubicBezTo>
                    <a:pt x="1705488" y="0"/>
                    <a:pt x="1752308" y="19394"/>
                    <a:pt x="1786829" y="53914"/>
                  </a:cubicBezTo>
                  <a:cubicBezTo>
                    <a:pt x="1821350" y="88435"/>
                    <a:pt x="1840743" y="135255"/>
                    <a:pt x="1840743" y="184074"/>
                  </a:cubicBezTo>
                  <a:lnTo>
                    <a:pt x="1840743" y="3549436"/>
                  </a:lnTo>
                  <a:cubicBezTo>
                    <a:pt x="1840743" y="3598255"/>
                    <a:pt x="1821350" y="3645075"/>
                    <a:pt x="1786829" y="3679596"/>
                  </a:cubicBezTo>
                  <a:cubicBezTo>
                    <a:pt x="1752308" y="3714117"/>
                    <a:pt x="1705488" y="3733510"/>
                    <a:pt x="1656669" y="3733510"/>
                  </a:cubicBezTo>
                  <a:lnTo>
                    <a:pt x="184074" y="3733510"/>
                  </a:lnTo>
                  <a:cubicBezTo>
                    <a:pt x="135255" y="3733510"/>
                    <a:pt x="88435" y="3714116"/>
                    <a:pt x="53914" y="3679596"/>
                  </a:cubicBezTo>
                  <a:cubicBezTo>
                    <a:pt x="19393" y="3645075"/>
                    <a:pt x="0" y="3598255"/>
                    <a:pt x="0" y="3549436"/>
                  </a:cubicBezTo>
                  <a:lnTo>
                    <a:pt x="0" y="184074"/>
                  </a:lnTo>
                  <a:close/>
                </a:path>
              </a:pathLst>
            </a:cu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44" tIns="78044" rIns="78044" bIns="78044" numCol="1" spcCol="1270" anchor="ctr" anchorCtr="0">
              <a:noAutofit/>
            </a:bodyPr>
            <a:lstStyle/>
            <a:p>
              <a:pPr lvl="0" algn="ctr" defTabSz="844550" rtl="0">
                <a:spcBef>
                  <a:spcPct val="0"/>
                </a:spcBef>
                <a:spcAft>
                  <a:spcPct val="35000"/>
                </a:spcAft>
              </a:pPr>
              <a:r>
                <a:rPr lang="zh-TW" sz="1900" kern="1200" baseline="0" dirty="0" smtClean="0">
                  <a:latin typeface="Comic Sans MS" pitchFamily="66" charset="0"/>
                  <a:ea typeface="微軟正黑體" pitchFamily="34" charset="-120"/>
                </a:rPr>
                <a:t>在執行面主要是資料的蒐集，一般來說，資料的分類可分為</a:t>
              </a:r>
              <a:r>
                <a:rPr lang="zh-TW" sz="1900" kern="1200" baseline="0" dirty="0" smtClean="0">
                  <a:solidFill>
                    <a:srgbClr val="C00000"/>
                  </a:solidFill>
                  <a:latin typeface="Comic Sans MS" pitchFamily="66" charset="0"/>
                  <a:ea typeface="微軟正黑體" pitchFamily="34" charset="-120"/>
                </a:rPr>
                <a:t>初級資料</a:t>
              </a:r>
              <a:r>
                <a:rPr lang="en-US" sz="1900" kern="1200" baseline="0" dirty="0" smtClean="0">
                  <a:solidFill>
                    <a:srgbClr val="C00000"/>
                  </a:solidFill>
                  <a:latin typeface="Comic Sans MS" pitchFamily="66" charset="0"/>
                  <a:ea typeface="微軟正黑體" pitchFamily="34" charset="-120"/>
                </a:rPr>
                <a:t>(Primary Data) </a:t>
              </a:r>
              <a:r>
                <a:rPr lang="zh-TW" sz="1900" kern="1200" baseline="0" dirty="0" smtClean="0">
                  <a:latin typeface="Comic Sans MS" pitchFamily="66" charset="0"/>
                  <a:ea typeface="微軟正黑體" pitchFamily="34" charset="-120"/>
                </a:rPr>
                <a:t>與</a:t>
              </a:r>
              <a:r>
                <a:rPr lang="zh-TW" sz="1900" kern="1200" baseline="0" dirty="0" smtClean="0">
                  <a:solidFill>
                    <a:srgbClr val="C00000"/>
                  </a:solidFill>
                  <a:latin typeface="Comic Sans MS" pitchFamily="66" charset="0"/>
                  <a:ea typeface="微軟正黑體" pitchFamily="34" charset="-120"/>
                </a:rPr>
                <a:t>次級資料 </a:t>
              </a:r>
              <a:r>
                <a:rPr lang="en-US" sz="1900" kern="1200" baseline="0" dirty="0" smtClean="0">
                  <a:solidFill>
                    <a:srgbClr val="C00000"/>
                  </a:solidFill>
                  <a:latin typeface="Comic Sans MS" pitchFamily="66" charset="0"/>
                  <a:ea typeface="微軟正黑體" pitchFamily="34" charset="-120"/>
                </a:rPr>
                <a:t>(Secondary Data)</a:t>
              </a:r>
              <a:r>
                <a:rPr lang="zh-TW" sz="1900" kern="1200" baseline="0" dirty="0" smtClean="0">
                  <a:latin typeface="Comic Sans MS" pitchFamily="66" charset="0"/>
                  <a:ea typeface="微軟正黑體" pitchFamily="34" charset="-120"/>
                </a:rPr>
                <a:t>。</a:t>
              </a:r>
              <a:endParaRPr lang="en-US" sz="1900" kern="1200" baseline="0" dirty="0">
                <a:latin typeface="Comic Sans MS" pitchFamily="66" charset="0"/>
                <a:ea typeface="微軟正黑體" pitchFamily="34" charset="-12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6840574" y="1484785"/>
            <a:ext cx="1840743" cy="4574228"/>
            <a:chOff x="6840574" y="1484785"/>
            <a:chExt cx="1840743" cy="4574228"/>
          </a:xfrm>
        </p:grpSpPr>
        <p:sp>
          <p:nvSpPr>
            <p:cNvPr id="38" name="手繪多邊形 37"/>
            <p:cNvSpPr/>
            <p:nvPr/>
          </p:nvSpPr>
          <p:spPr>
            <a:xfrm>
              <a:off x="6840574" y="1484785"/>
              <a:ext cx="1840743" cy="679653"/>
            </a:xfrm>
            <a:custGeom>
              <a:avLst/>
              <a:gdLst>
                <a:gd name="connsiteX0" fmla="*/ 0 w 1840743"/>
                <a:gd name="connsiteY0" fmla="*/ 67965 h 679653"/>
                <a:gd name="connsiteX1" fmla="*/ 19907 w 1840743"/>
                <a:gd name="connsiteY1" fmla="*/ 19906 h 679653"/>
                <a:gd name="connsiteX2" fmla="*/ 67966 w 1840743"/>
                <a:gd name="connsiteY2" fmla="*/ 0 h 679653"/>
                <a:gd name="connsiteX3" fmla="*/ 1772778 w 1840743"/>
                <a:gd name="connsiteY3" fmla="*/ 0 h 679653"/>
                <a:gd name="connsiteX4" fmla="*/ 1820837 w 1840743"/>
                <a:gd name="connsiteY4" fmla="*/ 19907 h 679653"/>
                <a:gd name="connsiteX5" fmla="*/ 1840743 w 1840743"/>
                <a:gd name="connsiteY5" fmla="*/ 67966 h 679653"/>
                <a:gd name="connsiteX6" fmla="*/ 1840743 w 1840743"/>
                <a:gd name="connsiteY6" fmla="*/ 611688 h 679653"/>
                <a:gd name="connsiteX7" fmla="*/ 1820836 w 1840743"/>
                <a:gd name="connsiteY7" fmla="*/ 659747 h 679653"/>
                <a:gd name="connsiteX8" fmla="*/ 1772777 w 1840743"/>
                <a:gd name="connsiteY8" fmla="*/ 679653 h 679653"/>
                <a:gd name="connsiteX9" fmla="*/ 67965 w 1840743"/>
                <a:gd name="connsiteY9" fmla="*/ 679653 h 679653"/>
                <a:gd name="connsiteX10" fmla="*/ 19906 w 1840743"/>
                <a:gd name="connsiteY10" fmla="*/ 659746 h 679653"/>
                <a:gd name="connsiteX11" fmla="*/ 0 w 1840743"/>
                <a:gd name="connsiteY11" fmla="*/ 611687 h 679653"/>
                <a:gd name="connsiteX12" fmla="*/ 0 w 1840743"/>
                <a:gd name="connsiteY12" fmla="*/ 67965 h 67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743" h="679653">
                  <a:moveTo>
                    <a:pt x="0" y="67965"/>
                  </a:moveTo>
                  <a:cubicBezTo>
                    <a:pt x="0" y="49940"/>
                    <a:pt x="7161" y="32652"/>
                    <a:pt x="19907" y="19906"/>
                  </a:cubicBezTo>
                  <a:cubicBezTo>
                    <a:pt x="32653" y="7160"/>
                    <a:pt x="49940" y="0"/>
                    <a:pt x="67966" y="0"/>
                  </a:cubicBezTo>
                  <a:lnTo>
                    <a:pt x="1772778" y="0"/>
                  </a:lnTo>
                  <a:cubicBezTo>
                    <a:pt x="1790803" y="0"/>
                    <a:pt x="1808091" y="7161"/>
                    <a:pt x="1820837" y="19907"/>
                  </a:cubicBezTo>
                  <a:cubicBezTo>
                    <a:pt x="1833583" y="32653"/>
                    <a:pt x="1840743" y="49940"/>
                    <a:pt x="1840743" y="67966"/>
                  </a:cubicBezTo>
                  <a:lnTo>
                    <a:pt x="1840743" y="611688"/>
                  </a:lnTo>
                  <a:cubicBezTo>
                    <a:pt x="1840743" y="629713"/>
                    <a:pt x="1833582" y="647001"/>
                    <a:pt x="1820836" y="659747"/>
                  </a:cubicBezTo>
                  <a:cubicBezTo>
                    <a:pt x="1808090" y="672493"/>
                    <a:pt x="1790803" y="679653"/>
                    <a:pt x="1772777" y="679653"/>
                  </a:cubicBezTo>
                  <a:lnTo>
                    <a:pt x="67965" y="679653"/>
                  </a:lnTo>
                  <a:cubicBezTo>
                    <a:pt x="49940" y="679653"/>
                    <a:pt x="32652" y="672492"/>
                    <a:pt x="19906" y="659746"/>
                  </a:cubicBezTo>
                  <a:cubicBezTo>
                    <a:pt x="7160" y="647000"/>
                    <a:pt x="0" y="629713"/>
                    <a:pt x="0" y="611687"/>
                  </a:cubicBezTo>
                  <a:lnTo>
                    <a:pt x="0" y="67965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196" tIns="54196" rIns="54196" bIns="54196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baseline="0" smtClean="0">
                  <a:latin typeface="Comic Sans MS" pitchFamily="66" charset="0"/>
                  <a:ea typeface="微軟正黑體" pitchFamily="34" charset="-120"/>
                </a:rPr>
                <a:t>4.</a:t>
              </a:r>
              <a:r>
                <a:rPr lang="zh-TW" sz="2700" kern="1200" baseline="0" smtClean="0">
                  <a:latin typeface="Comic Sans MS" pitchFamily="66" charset="0"/>
                  <a:ea typeface="微軟正黑體" pitchFamily="34" charset="-120"/>
                </a:rPr>
                <a:t>結論探討</a:t>
              </a:r>
              <a:endParaRPr lang="zh-TW" sz="2700" kern="1200" baseline="0" dirty="0"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39" name="向右箭號 38"/>
            <p:cNvSpPr/>
            <p:nvPr/>
          </p:nvSpPr>
          <p:spPr>
            <a:xfrm rot="5400000">
              <a:off x="7720680" y="2204704"/>
              <a:ext cx="80532" cy="80532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手繪多邊形 39"/>
            <p:cNvSpPr/>
            <p:nvPr/>
          </p:nvSpPr>
          <p:spPr>
            <a:xfrm>
              <a:off x="6840574" y="2325503"/>
              <a:ext cx="1840743" cy="3733510"/>
            </a:xfrm>
            <a:custGeom>
              <a:avLst/>
              <a:gdLst>
                <a:gd name="connsiteX0" fmla="*/ 0 w 1840743"/>
                <a:gd name="connsiteY0" fmla="*/ 184074 h 3733510"/>
                <a:gd name="connsiteX1" fmla="*/ 53914 w 1840743"/>
                <a:gd name="connsiteY1" fmla="*/ 53914 h 3733510"/>
                <a:gd name="connsiteX2" fmla="*/ 184074 w 1840743"/>
                <a:gd name="connsiteY2" fmla="*/ 0 h 3733510"/>
                <a:gd name="connsiteX3" fmla="*/ 1656669 w 1840743"/>
                <a:gd name="connsiteY3" fmla="*/ 0 h 3733510"/>
                <a:gd name="connsiteX4" fmla="*/ 1786829 w 1840743"/>
                <a:gd name="connsiteY4" fmla="*/ 53914 h 3733510"/>
                <a:gd name="connsiteX5" fmla="*/ 1840743 w 1840743"/>
                <a:gd name="connsiteY5" fmla="*/ 184074 h 3733510"/>
                <a:gd name="connsiteX6" fmla="*/ 1840743 w 1840743"/>
                <a:gd name="connsiteY6" fmla="*/ 3549436 h 3733510"/>
                <a:gd name="connsiteX7" fmla="*/ 1786829 w 1840743"/>
                <a:gd name="connsiteY7" fmla="*/ 3679596 h 3733510"/>
                <a:gd name="connsiteX8" fmla="*/ 1656669 w 1840743"/>
                <a:gd name="connsiteY8" fmla="*/ 3733510 h 3733510"/>
                <a:gd name="connsiteX9" fmla="*/ 184074 w 1840743"/>
                <a:gd name="connsiteY9" fmla="*/ 3733510 h 3733510"/>
                <a:gd name="connsiteX10" fmla="*/ 53914 w 1840743"/>
                <a:gd name="connsiteY10" fmla="*/ 3679596 h 3733510"/>
                <a:gd name="connsiteX11" fmla="*/ 0 w 1840743"/>
                <a:gd name="connsiteY11" fmla="*/ 3549436 h 3733510"/>
                <a:gd name="connsiteX12" fmla="*/ 0 w 1840743"/>
                <a:gd name="connsiteY12" fmla="*/ 184074 h 373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743" h="3733510">
                  <a:moveTo>
                    <a:pt x="0" y="184074"/>
                  </a:moveTo>
                  <a:cubicBezTo>
                    <a:pt x="0" y="135255"/>
                    <a:pt x="19394" y="88435"/>
                    <a:pt x="53914" y="53914"/>
                  </a:cubicBezTo>
                  <a:cubicBezTo>
                    <a:pt x="88435" y="19393"/>
                    <a:pt x="135255" y="0"/>
                    <a:pt x="184074" y="0"/>
                  </a:cubicBezTo>
                  <a:lnTo>
                    <a:pt x="1656669" y="0"/>
                  </a:lnTo>
                  <a:cubicBezTo>
                    <a:pt x="1705488" y="0"/>
                    <a:pt x="1752308" y="19394"/>
                    <a:pt x="1786829" y="53914"/>
                  </a:cubicBezTo>
                  <a:cubicBezTo>
                    <a:pt x="1821350" y="88435"/>
                    <a:pt x="1840743" y="135255"/>
                    <a:pt x="1840743" y="184074"/>
                  </a:cubicBezTo>
                  <a:lnTo>
                    <a:pt x="1840743" y="3549436"/>
                  </a:lnTo>
                  <a:cubicBezTo>
                    <a:pt x="1840743" y="3598255"/>
                    <a:pt x="1821350" y="3645075"/>
                    <a:pt x="1786829" y="3679596"/>
                  </a:cubicBezTo>
                  <a:cubicBezTo>
                    <a:pt x="1752308" y="3714117"/>
                    <a:pt x="1705488" y="3733510"/>
                    <a:pt x="1656669" y="3733510"/>
                  </a:cubicBezTo>
                  <a:lnTo>
                    <a:pt x="184074" y="3733510"/>
                  </a:lnTo>
                  <a:cubicBezTo>
                    <a:pt x="135255" y="3733510"/>
                    <a:pt x="88435" y="3714116"/>
                    <a:pt x="53914" y="3679596"/>
                  </a:cubicBezTo>
                  <a:cubicBezTo>
                    <a:pt x="19393" y="3645075"/>
                    <a:pt x="0" y="3598255"/>
                    <a:pt x="0" y="3549436"/>
                  </a:cubicBezTo>
                  <a:lnTo>
                    <a:pt x="0" y="184074"/>
                  </a:lnTo>
                  <a:close/>
                </a:path>
              </a:pathLst>
            </a:cu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44" tIns="78044" rIns="78044" bIns="78044" numCol="1" spcCol="1270" anchor="ctr" anchorCtr="0">
              <a:noAutofit/>
            </a:bodyPr>
            <a:lstStyle/>
            <a:p>
              <a:pPr lvl="0" defTabSz="844550" rtl="0"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baseline="0" dirty="0" smtClean="0">
                  <a:latin typeface="Comic Sans MS" pitchFamily="66" charset="0"/>
                  <a:ea typeface="微軟正黑體" pitchFamily="34" charset="-120"/>
                </a:rPr>
                <a:t>透過分析而得到研究結論，通常要與現有的文獻進行比較，藉此找出差異，進而提出未來的研究建議。</a:t>
              </a:r>
              <a:endParaRPr lang="zh-TW" altLang="en-US" sz="1900" kern="1200" baseline="0" dirty="0">
                <a:latin typeface="Comic Sans MS" pitchFamily="66" charset="0"/>
                <a:ea typeface="微軟正黑體" pitchFamily="34" charset="-120"/>
              </a:endParaRPr>
            </a:p>
          </p:txBody>
        </p:sp>
      </p:grp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研究的種類</a:t>
            </a:r>
            <a:endParaRPr lang="zh-TW" altLang="en-US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413"/>
          <a:stretch>
            <a:fillRect/>
          </a:stretch>
        </p:blipFill>
        <p:spPr bwMode="auto">
          <a:xfrm>
            <a:off x="539750" y="1124744"/>
            <a:ext cx="8147050" cy="396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14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4786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研究的種類</a:t>
            </a:r>
            <a:endParaRPr lang="zh-TW" altLang="en-US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17"/>
          <a:stretch>
            <a:fillRect/>
          </a:stretch>
        </p:blipFill>
        <p:spPr bwMode="auto">
          <a:xfrm>
            <a:off x="539552" y="1700808"/>
            <a:ext cx="8146800" cy="448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15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052736"/>
            <a:ext cx="8147050" cy="74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3347864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Google </a:t>
            </a:r>
            <a:r>
              <a:rPr lang="zh-TW" altLang="en-US" b="1" dirty="0" smtClean="0"/>
              <a:t>推出智慧型隱形眼鏡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en-US" altLang="zh-TW" dirty="0" smtClean="0"/>
              <a:t>Google </a:t>
            </a:r>
            <a:r>
              <a:rPr lang="zh-TW" altLang="en-US" dirty="0" smtClean="0"/>
              <a:t>在 </a:t>
            </a:r>
            <a:r>
              <a:rPr lang="en-US" altLang="zh-TW" dirty="0" smtClean="0"/>
              <a:t>2014 </a:t>
            </a:r>
            <a:r>
              <a:rPr lang="zh-TW" altLang="en-US" dirty="0" smtClean="0"/>
              <a:t>年宣布，未來 </a:t>
            </a:r>
            <a:r>
              <a:rPr lang="en-US" altLang="zh-TW" dirty="0" smtClean="0"/>
              <a:t>5 </a:t>
            </a:r>
            <a:r>
              <a:rPr lang="zh-TW" altLang="en-US" dirty="0" smtClean="0"/>
              <a:t>年內將推出智慧型隱形眼鏡，目前已經完成臨床測試，只要配戴者戴著此款隱形眼鏡就可測出血糖指數，而感應眼淚中的濃度就能知道是否超標，若加裝超迷你 </a:t>
            </a:r>
            <a:r>
              <a:rPr lang="en-US" altLang="zh-TW" dirty="0" smtClean="0"/>
              <a:t>LED</a:t>
            </a:r>
            <a:r>
              <a:rPr lang="zh-TW" altLang="en-US" dirty="0" smtClean="0"/>
              <a:t>燈，就可以在超過標準時亮燈，提醒配戴者該注意血糖指數。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16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45412" name="Picture 4" descr="Google推出智慧型隱形眼鏡smart contact lens project，可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291465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行銷研究的定義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行銷研究是透過資訊、科技或電腦等系統，藉此來了解消費者、顧客、大眾的行為，並能與行銷人員的行為連結，以掌握市場的變化，找出最佳的發展機會。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17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網路行銷的角色</a:t>
            </a:r>
            <a:endParaRPr lang="zh-TW" altLang="en-US" dirty="0"/>
          </a:p>
        </p:txBody>
      </p:sp>
      <p:pic>
        <p:nvPicPr>
          <p:cNvPr id="150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750" y="1293887"/>
            <a:ext cx="8147050" cy="49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18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行銷研究的特性</a:t>
            </a:r>
            <a:endParaRPr lang="zh-TW" altLang="en-US" dirty="0"/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96752"/>
            <a:ext cx="8147050" cy="46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19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本章將介紹研究、行銷研究與行銷資訊系統的概念，為了要深入探究出消費者的想法，企業必須透過一定的方式來進行，從研究的概念切入，接著進入行銷研究的相關內容，最後，整理出行銷資訊系統的概念。</a:t>
            </a:r>
            <a:endParaRPr lang="en-US" altLang="zh-TW" dirty="0" smtClean="0"/>
          </a:p>
          <a:p>
            <a:r>
              <a:rPr lang="zh-TW" altLang="en-US" dirty="0" smtClean="0"/>
              <a:t>希望透過此架構的介紹，能建立各位讀者對於行銷研究的基礎與社群研究的發展之概念。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facebook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要怎麼寫才會有人看？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相信大家應該都有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帳號，每天也都會在網路上 </a:t>
            </a:r>
            <a:r>
              <a:rPr lang="en-US" altLang="zh-TW" dirty="0" err="1" smtClean="0"/>
              <a:t>po</a:t>
            </a:r>
            <a:r>
              <a:rPr lang="en-US" altLang="zh-TW" dirty="0" smtClean="0"/>
              <a:t> </a:t>
            </a:r>
            <a:r>
              <a:rPr lang="zh-TW" altLang="en-US" dirty="0" smtClean="0"/>
              <a:t>文，一方面是記錄自己的心情與事件，另一方面則是希望朋友給予回應。讀者自己是否觀察過，哪種類型的文章比較容易引起朋友們的共鳴？研究一下吧！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20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大數據的概念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大數據又可以稱為巨量資料、海量資料、大資料等，主要是指蒐集到的資料非常龐大，無法用人工的方式來進行分析、儲存、管理與處理等，而需要透過特定的方式來進行分析，以匯整出可解讀的資訊。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21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大數據的特色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22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552805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大數據的特色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23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552805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104 </a:t>
            </a:r>
            <a:r>
              <a:rPr lang="zh-TW" altLang="en-US" b="1" dirty="0" smtClean="0"/>
              <a:t>人力銀行的導師教練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en-US" altLang="zh-TW" dirty="0" smtClean="0"/>
              <a:t>104 </a:t>
            </a:r>
            <a:r>
              <a:rPr lang="zh-TW" altLang="en-US" dirty="0" smtClean="0"/>
              <a:t>透過資訊科技的協助，發展出適合企業人資部門使用的資訊系統、評鑑工具與職涯發展課程，新人錄取後會按照其所在的單位與事業群，提供專業的訓練，藉由過去所累積各式各樣的案例，再由資深員工擔任導師，帶領新人熟悉環境，以達到強化專業知識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24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pic>
        <p:nvPicPr>
          <p:cNvPr id="152578" name="Picture 2" descr="https://sp.yimg.com/ib/th?id=HN.607994359629480681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285750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行銷資訊系統的元件</a:t>
            </a:r>
            <a:endParaRPr lang="zh-TW" altLang="en-US" dirty="0"/>
          </a:p>
        </p:txBody>
      </p:sp>
      <p:pic>
        <p:nvPicPr>
          <p:cNvPr id="157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340768"/>
            <a:ext cx="8147050" cy="359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25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行銷資訊系統的層級</a:t>
            </a:r>
            <a:endParaRPr lang="zh-TW" alt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340768"/>
            <a:ext cx="8147050" cy="337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26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行銷資訊系統的概念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539552" y="1143000"/>
          <a:ext cx="8147248" cy="473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27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920957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行銷資訊系統的概念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28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920957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Wal-Mart </a:t>
            </a:r>
            <a:r>
              <a:rPr lang="zh-TW" altLang="en-US" b="1" dirty="0" smtClean="0"/>
              <a:t>的內部紀錄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en-US" altLang="zh-TW" dirty="0" smtClean="0"/>
              <a:t>Wal-Mart </a:t>
            </a:r>
            <a:r>
              <a:rPr lang="zh-TW" altLang="en-US" dirty="0" smtClean="0"/>
              <a:t>的管理者透過銷貨資料發現，星期五啤酒與尿布的銷售量會同時上升，經過資料的整理與管理者個人的觀察，找出了這是基於購買者為男性，買尿布之餘會順便購買啤酒，故 </a:t>
            </a:r>
            <a:r>
              <a:rPr lang="en-US" altLang="zh-TW" dirty="0" smtClean="0"/>
              <a:t>Wal-Mart </a:t>
            </a:r>
            <a:r>
              <a:rPr lang="zh-TW" altLang="en-US" dirty="0" smtClean="0"/>
              <a:t>的管理者決定將啤酒與尿布擺放在一起，也順利提高這兩者的銷售量。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29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行銷研究的概念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pic>
        <p:nvPicPr>
          <p:cNvPr id="161794" name="Picture 2" descr="ca. 2002, Coral Springs, Florida, USA — Entrance to Wal-Mart Stor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285750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網路行銷的研究</a:t>
            </a:r>
            <a:endParaRPr lang="zh-TW" altLang="en-US" dirty="0"/>
          </a:p>
        </p:txBody>
      </p:sp>
      <p:graphicFrame>
        <p:nvGraphicFramePr>
          <p:cNvPr id="7" name="內容版面配置區 11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社群研究的內涵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經由網路的串連，能讓使用者超越時間與地點的限制，而更便利地與親朋好友進行溝通與串連，使得社群之間的關係連結更具延展性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30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社群研究的範疇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傳統行銷與關係行銷的比較</a:t>
            </a:r>
            <a:endParaRPr lang="zh-TW" altLang="en-US" dirty="0"/>
          </a:p>
        </p:txBody>
      </p:sp>
      <p:pic>
        <p:nvPicPr>
          <p:cNvPr id="164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4744"/>
            <a:ext cx="8147050" cy="45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31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社群研究的範疇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社群研究的方向</a:t>
            </a:r>
            <a:endParaRPr lang="zh-TW" altLang="en-US" dirty="0"/>
          </a:p>
        </p:txBody>
      </p:sp>
      <p:pic>
        <p:nvPicPr>
          <p:cNvPr id="165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750" y="1180279"/>
            <a:ext cx="8147050" cy="51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32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社群研究的範疇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Coca-Cola </a:t>
            </a:r>
            <a:r>
              <a:rPr lang="zh-TW" altLang="en-US" b="1" dirty="0" smtClean="0"/>
              <a:t>的粉絲團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請讀者利用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的搜尋找到</a:t>
            </a:r>
            <a:r>
              <a:rPr lang="en-US" altLang="zh-TW" dirty="0" smtClean="0"/>
              <a:t>Coca-Cola </a:t>
            </a:r>
            <a:r>
              <a:rPr lang="zh-TW" altLang="en-US" dirty="0" smtClean="0"/>
              <a:t>的粉絲團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如圖 </a:t>
            </a:r>
            <a:r>
              <a:rPr lang="en-US" altLang="zh-TW" dirty="0" smtClean="0"/>
              <a:t>7-3)</a:t>
            </a:r>
            <a:r>
              <a:rPr lang="zh-TW" altLang="en-US" dirty="0" smtClean="0"/>
              <a:t>，在該粉絲團中，可看到 </a:t>
            </a:r>
            <a:r>
              <a:rPr lang="en-US" altLang="zh-TW" dirty="0" smtClean="0"/>
              <a:t>Coca-Cola </a:t>
            </a:r>
            <a:r>
              <a:rPr lang="zh-TW" altLang="en-US" dirty="0" smtClean="0"/>
              <a:t>提供動態、活動與相片等功能，並且每天幾乎都會發布訊息與消費者進行互動。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33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社群研究的範疇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pic>
        <p:nvPicPr>
          <p:cNvPr id="12" name="圖片 11"/>
          <p:cNvPicPr/>
          <p:nvPr/>
        </p:nvPicPr>
        <p:blipFill rotWithShape="1">
          <a:blip r:embed="rId2" cstate="print"/>
          <a:srcRect l="11197" t="13805" r="33542" b="6250"/>
          <a:stretch/>
        </p:blipFill>
        <p:spPr bwMode="auto">
          <a:xfrm>
            <a:off x="4788024" y="2852936"/>
            <a:ext cx="3816424" cy="309634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3" name="矩形 12"/>
          <p:cNvSpPr/>
          <p:nvPr/>
        </p:nvSpPr>
        <p:spPr>
          <a:xfrm>
            <a:off x="4644008" y="594928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7-3</a:t>
            </a:r>
            <a:r>
              <a:rPr lang="zh-TW" altLang="en-US" dirty="0" smtClean="0"/>
              <a:t>　</a:t>
            </a:r>
            <a:r>
              <a:rPr lang="en-US" altLang="zh-TW" dirty="0" smtClean="0"/>
              <a:t>Coca-Cola </a:t>
            </a:r>
            <a:r>
              <a:rPr lang="zh-TW" altLang="en-US" dirty="0" smtClean="0"/>
              <a:t>的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粉絲團 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https://www.facebook.com/cocacola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社會網絡分析法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</a:rPr>
              <a:t>中心性分析</a:t>
            </a:r>
          </a:p>
          <a:p>
            <a:pPr lvl="1"/>
            <a:r>
              <a:rPr lang="zh-TW" altLang="en-US" dirty="0" smtClean="0"/>
              <a:t>這是社會網絡分析的發展重心，透過衡量</a:t>
            </a:r>
            <a:r>
              <a:rPr lang="zh-TW" altLang="en-US" b="1" dirty="0" smtClean="0">
                <a:solidFill>
                  <a:srgbClr val="C00000"/>
                </a:solidFill>
              </a:rPr>
              <a:t>中心度 </a:t>
            </a:r>
            <a:r>
              <a:rPr lang="en-US" altLang="zh-TW" b="1" dirty="0" smtClean="0">
                <a:solidFill>
                  <a:srgbClr val="C00000"/>
                </a:solidFill>
              </a:rPr>
              <a:t>(Centrality)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集中度</a:t>
            </a:r>
            <a:r>
              <a:rPr lang="en-US" altLang="zh-TW" b="1" dirty="0" smtClean="0">
                <a:solidFill>
                  <a:srgbClr val="C00000"/>
                </a:solidFill>
              </a:rPr>
              <a:t>(Centralization) </a:t>
            </a:r>
            <a:r>
              <a:rPr lang="zh-TW" altLang="en-US" dirty="0" smtClean="0"/>
              <a:t>等，探討個人或企業在社會網絡中的角色與地位。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34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社群研究的範疇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pic>
        <p:nvPicPr>
          <p:cNvPr id="169986" name="Picture 2" descr="社會網絡分析 [ 编辑 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068960"/>
            <a:ext cx="2880320" cy="3388612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4211960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社會網絡分析法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凝聚子群分析</a:t>
            </a:r>
          </a:p>
          <a:p>
            <a:pPr lvl="1"/>
            <a:r>
              <a:rPr lang="zh-TW" altLang="en-US" dirty="0" smtClean="0"/>
              <a:t>這是指網絡中的個體間的關係越來越緊密，直到成為一個團體時，就可稱為凝聚子群 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或小團體分析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，通常可以依照理論基礎與運算模式的不同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35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社群研究的範疇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068960"/>
            <a:ext cx="8147050" cy="312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文字方塊 14"/>
          <p:cNvSpPr txBox="1"/>
          <p:nvPr/>
        </p:nvSpPr>
        <p:spPr>
          <a:xfrm>
            <a:off x="4211960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社會網絡分析法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核心一邊緣結構分析</a:t>
            </a:r>
          </a:p>
          <a:p>
            <a:pPr lvl="1"/>
            <a:r>
              <a:rPr lang="zh-TW" altLang="en-US" dirty="0" smtClean="0"/>
              <a:t>此分析的目的在於找出</a:t>
            </a:r>
            <a:r>
              <a:rPr lang="zh-TW" altLang="en-US" b="1" dirty="0" smtClean="0">
                <a:solidFill>
                  <a:srgbClr val="C00000"/>
                </a:solidFill>
              </a:rPr>
              <a:t>核心節點 </a:t>
            </a:r>
            <a:r>
              <a:rPr lang="en-US" altLang="zh-TW" b="1" dirty="0" smtClean="0">
                <a:solidFill>
                  <a:srgbClr val="C00000"/>
                </a:solidFill>
              </a:rPr>
              <a:t>(Core Code) </a:t>
            </a:r>
            <a:r>
              <a:rPr lang="zh-TW" altLang="en-US" dirty="0" smtClean="0"/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邊緣節點 </a:t>
            </a:r>
            <a:r>
              <a:rPr lang="en-US" altLang="zh-TW" b="1" dirty="0" smtClean="0">
                <a:solidFill>
                  <a:srgbClr val="C00000"/>
                </a:solidFill>
              </a:rPr>
              <a:t>(Periphery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Code)</a:t>
            </a:r>
            <a:r>
              <a:rPr lang="zh-TW" altLang="en-US" dirty="0" smtClean="0"/>
              <a:t>，當發現該節點跟凝聚子群的節點有關係，則較偏向核心節點，若關係較弱，則通常可視為邊緣節點。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36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社群研究的範疇</a:t>
            </a:r>
            <a:endParaRPr lang="ja-JP" altLang="en-US" sz="2400" dirty="0">
              <a:ea typeface="標楷體" pitchFamily="65" charset="-12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研究的意義</a:t>
            </a:r>
          </a:p>
        </p:txBody>
      </p:sp>
      <p:pic>
        <p:nvPicPr>
          <p:cNvPr id="12" name="Picture 2" descr="社會網絡分析 [ 编辑 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996952"/>
            <a:ext cx="2880320" cy="3388612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4211960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網路行銷案例探討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539552" y="1143000"/>
            <a:ext cx="4248472" cy="5257800"/>
          </a:xfrm>
        </p:spPr>
        <p:txBody>
          <a:bodyPr/>
          <a:lstStyle/>
          <a:p>
            <a:r>
              <a:rPr lang="zh-TW" altLang="en-US" b="1" dirty="0" smtClean="0"/>
              <a:t>粉力</a:t>
            </a:r>
            <a:endParaRPr lang="en-US" altLang="zh-TW" b="1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思考時間：</a:t>
            </a:r>
            <a:r>
              <a:rPr lang="zh-TW" altLang="en-US" dirty="0" smtClean="0"/>
              <a:t>我們可以從哪些角度研究自己在社群中的影響力？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37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pic>
        <p:nvPicPr>
          <p:cNvPr id="12" name="圖片 11"/>
          <p:cNvPicPr/>
          <p:nvPr/>
        </p:nvPicPr>
        <p:blipFill rotWithShape="1">
          <a:blip r:embed="rId2" cstate="print"/>
          <a:srcRect l="20046" t="6357" r="21984" b="9556"/>
          <a:stretch/>
        </p:blipFill>
        <p:spPr bwMode="auto">
          <a:xfrm>
            <a:off x="4788024" y="1556792"/>
            <a:ext cx="4174362" cy="378438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3" name="矩形 12"/>
          <p:cNvSpPr/>
          <p:nvPr/>
        </p:nvSpPr>
        <p:spPr>
          <a:xfrm>
            <a:off x="4788024" y="537321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/>
              <a:t>圖 </a:t>
            </a:r>
            <a:r>
              <a:rPr lang="en-US" altLang="zh-TW" dirty="0" smtClean="0"/>
              <a:t>7-4</a:t>
            </a:r>
            <a:r>
              <a:rPr lang="zh-TW" altLang="en-US" dirty="0" smtClean="0"/>
              <a:t>　粉力首頁 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http://www.fanly.com.tw/Pages/Default.aspx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488909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網路行銷案例探討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12" name="內容版面配置區 11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1490" t="6646" r="22346" b="37584"/>
          <a:stretch/>
        </p:blipFill>
        <p:spPr bwMode="auto">
          <a:xfrm>
            <a:off x="899592" y="1124744"/>
            <a:ext cx="7639259" cy="474104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38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13" name="矩形 12"/>
          <p:cNvSpPr/>
          <p:nvPr/>
        </p:nvSpPr>
        <p:spPr>
          <a:xfrm>
            <a:off x="1547664" y="5877272"/>
            <a:ext cx="6066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7-5</a:t>
            </a:r>
            <a:r>
              <a:rPr lang="zh-TW" altLang="en-US" dirty="0" smtClean="0"/>
              <a:t>　粉力的企業贊助案件 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http://www.fanly.com.tw/Pages/Case/SponsorCase.aspx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488909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WordArt 3"/>
          <p:cNvSpPr>
            <a:spLocks noChangeArrowheads="1" noChangeShapeType="1" noTextEdit="1"/>
          </p:cNvSpPr>
          <p:nvPr/>
        </p:nvSpPr>
        <p:spPr bwMode="gray">
          <a:xfrm>
            <a:off x="1995488" y="2133600"/>
            <a:ext cx="5472112" cy="935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TW" altLang="en-US" sz="5400" b="1" kern="10" dirty="0">
              <a:ln w="2857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網路行銷與我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056" t="6357" r="5911" b="3776"/>
          <a:stretch/>
        </p:blipFill>
        <p:spPr bwMode="auto">
          <a:xfrm>
            <a:off x="552540" y="1124744"/>
            <a:ext cx="7835884" cy="494330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1259632" y="6093296"/>
            <a:ext cx="527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7-1</a:t>
            </a:r>
            <a:r>
              <a:rPr lang="zh-TW" altLang="en-US" dirty="0" smtClean="0"/>
              <a:t>　</a:t>
            </a:r>
            <a:r>
              <a:rPr lang="en-US" altLang="zh-TW" dirty="0" err="1" smtClean="0"/>
              <a:t>Pinterest</a:t>
            </a:r>
            <a:r>
              <a:rPr lang="en-US" altLang="zh-TW" dirty="0" smtClean="0"/>
              <a:t> 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http://www.pinterest.com/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課前討論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現在有許多社群平台提供企業蒐集網路使用者資料的管道，而企業要做好分析的行為，就要奠基在研究與分析的基本概念上。請讀者以上述的網站為例，思考下列三個問題：</a:t>
            </a:r>
          </a:p>
          <a:p>
            <a:pPr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研究的概念為何？</a:t>
            </a:r>
          </a:p>
          <a:p>
            <a:pPr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網路對研究造成哪些影響？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我們要怎麼做行銷研究？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研究方法的核心在於</a:t>
            </a:r>
            <a:r>
              <a:rPr lang="zh-TW" altLang="en-US" b="1" dirty="0" smtClean="0">
                <a:solidFill>
                  <a:srgbClr val="C00000"/>
                </a:solidFill>
              </a:rPr>
              <a:t>研究 </a:t>
            </a:r>
            <a:r>
              <a:rPr lang="en-US" altLang="zh-TW" b="1" dirty="0" smtClean="0">
                <a:solidFill>
                  <a:srgbClr val="C00000"/>
                </a:solidFill>
              </a:rPr>
              <a:t>(Research)</a:t>
            </a:r>
            <a:r>
              <a:rPr lang="zh-TW" altLang="en-US" dirty="0" smtClean="0"/>
              <a:t>，我們可以將其英文單字拆開為“</a:t>
            </a:r>
            <a:r>
              <a:rPr lang="en-US" altLang="zh-TW" dirty="0" smtClean="0"/>
              <a:t>Re-Search” </a:t>
            </a:r>
            <a:r>
              <a:rPr lang="zh-TW" altLang="en-US" dirty="0" smtClean="0"/>
              <a:t>兩個部分，意指再次探究，透過系統性的調查來解釋社會 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自然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的現象。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6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b="1" dirty="0" smtClean="0"/>
              <a:t>7-11 </a:t>
            </a:r>
            <a:r>
              <a:rPr lang="zh-TW" altLang="zh-TW" b="1" dirty="0" smtClean="0"/>
              <a:t>集點的門檻</a:t>
            </a:r>
            <a:endParaRPr lang="en-US" altLang="zh-TW" b="1" dirty="0" smtClean="0"/>
          </a:p>
          <a:p>
            <a:pPr lvl="0"/>
            <a:endParaRPr lang="en-US" altLang="zh-TW" b="1" dirty="0" smtClean="0"/>
          </a:p>
          <a:p>
            <a:pPr lvl="0"/>
            <a:endParaRPr lang="en-US" altLang="zh-TW" b="1" dirty="0" smtClean="0"/>
          </a:p>
          <a:p>
            <a:pPr lvl="1"/>
            <a:r>
              <a:rPr lang="en-US" altLang="zh-TW" dirty="0" smtClean="0"/>
              <a:t>7-11 </a:t>
            </a:r>
            <a:r>
              <a:rPr lang="zh-TW" altLang="zh-TW" dirty="0" smtClean="0"/>
              <a:t>推出集點送小東西造成轟動，起初的定價門檻幾乎都在 </a:t>
            </a:r>
            <a:r>
              <a:rPr lang="en-US" altLang="zh-TW" dirty="0" smtClean="0"/>
              <a:t>66 </a:t>
            </a:r>
            <a:r>
              <a:rPr lang="zh-TW" altLang="zh-TW" dirty="0" smtClean="0"/>
              <a:t>元左右，許多消費者原本只想購買 </a:t>
            </a:r>
            <a:r>
              <a:rPr lang="en-US" altLang="zh-TW" dirty="0" smtClean="0"/>
              <a:t>50 </a:t>
            </a:r>
            <a:r>
              <a:rPr lang="zh-TW" altLang="zh-TW" dirty="0" smtClean="0"/>
              <a:t>元的產品，但卻因為想集點換 </a:t>
            </a:r>
            <a:r>
              <a:rPr lang="en-US" altLang="zh-TW" dirty="0" smtClean="0"/>
              <a:t>Hello Kitty </a:t>
            </a:r>
            <a:r>
              <a:rPr lang="zh-TW" altLang="zh-TW" dirty="0" smtClean="0"/>
              <a:t>贈品，在結帳時往往都會超過 </a:t>
            </a:r>
            <a:r>
              <a:rPr lang="en-US" altLang="zh-TW" dirty="0" smtClean="0"/>
              <a:t>66 </a:t>
            </a:r>
            <a:r>
              <a:rPr lang="zh-TW" altLang="zh-TW" dirty="0" smtClean="0"/>
              <a:t>元，連帶也增加 </a:t>
            </a:r>
            <a:r>
              <a:rPr lang="en-US" altLang="zh-TW" dirty="0" smtClean="0"/>
              <a:t>7-11 </a:t>
            </a:r>
            <a:r>
              <a:rPr lang="zh-TW" altLang="zh-TW" dirty="0" smtClean="0"/>
              <a:t>的平均客單價。</a:t>
            </a:r>
          </a:p>
          <a:p>
            <a:pPr lvl="1"/>
            <a:r>
              <a:rPr lang="zh-TW" altLang="zh-TW" dirty="0" smtClean="0"/>
              <a:t>之後，</a:t>
            </a:r>
            <a:r>
              <a:rPr lang="en-US" altLang="zh-TW" dirty="0" smtClean="0"/>
              <a:t>7-11 </a:t>
            </a:r>
            <a:r>
              <a:rPr lang="zh-TW" altLang="zh-TW" dirty="0" smtClean="0"/>
              <a:t>曾經將門檻增加到 </a:t>
            </a:r>
            <a:r>
              <a:rPr lang="en-US" altLang="zh-TW" dirty="0" smtClean="0"/>
              <a:t>77 </a:t>
            </a:r>
            <a:r>
              <a:rPr lang="zh-TW" altLang="zh-TW" dirty="0" smtClean="0"/>
              <a:t>元以上，期望能提高客單價，並更換贈品的種類，但成效卻不如以往，經過分析後發現，集點者偏好 </a:t>
            </a:r>
            <a:r>
              <a:rPr lang="en-US" altLang="zh-TW" dirty="0" smtClean="0"/>
              <a:t>Hello Kitty </a:t>
            </a:r>
            <a:r>
              <a:rPr lang="zh-TW" altLang="zh-TW" dirty="0" smtClean="0"/>
              <a:t>的贈品，只好將門檻降回 </a:t>
            </a:r>
            <a:r>
              <a:rPr lang="en-US" altLang="zh-TW" dirty="0" smtClean="0"/>
              <a:t>60 </a:t>
            </a:r>
            <a:r>
              <a:rPr lang="zh-TW" altLang="zh-TW" dirty="0" smtClean="0"/>
              <a:t>元，而也多以 </a:t>
            </a:r>
            <a:r>
              <a:rPr lang="en-US" altLang="zh-TW" dirty="0" smtClean="0"/>
              <a:t>Hello Kitty</a:t>
            </a:r>
            <a:r>
              <a:rPr lang="zh-TW" altLang="zh-TW" dirty="0" smtClean="0"/>
              <a:t>贈品為主。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7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  <p:pic>
        <p:nvPicPr>
          <p:cNvPr id="115718" name="Picture 6" descr="https://sp.yimg.com/ib/th?id=HN.608035346509597651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2857500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研究的導向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zh-TW" altLang="en-US" b="1" dirty="0" smtClean="0">
                <a:solidFill>
                  <a:srgbClr val="C00000"/>
                </a:solidFill>
              </a:rPr>
              <a:t>理論 </a:t>
            </a:r>
            <a:r>
              <a:rPr lang="en-US" altLang="zh-TW" b="1" dirty="0" smtClean="0">
                <a:solidFill>
                  <a:srgbClr val="C00000"/>
                </a:solidFill>
              </a:rPr>
              <a:t>(Theory) </a:t>
            </a:r>
            <a:r>
              <a:rPr lang="zh-TW" altLang="en-US" dirty="0" smtClean="0"/>
              <a:t>的建立，來推導出可能的方向與答案，進而利用假說</a:t>
            </a:r>
            <a:r>
              <a:rPr lang="en-US" altLang="zh-TW" dirty="0" smtClean="0"/>
              <a:t>(Hypothesis) </a:t>
            </a:r>
            <a:r>
              <a:rPr lang="zh-TW" altLang="en-US" dirty="0" smtClean="0"/>
              <a:t>來找出問題背後的答案。</a:t>
            </a:r>
          </a:p>
          <a:p>
            <a:pPr lvl="1">
              <a:buNone/>
            </a:pPr>
            <a:r>
              <a:rPr lang="en-US" altLang="zh-TW" b="1" dirty="0" smtClean="0"/>
              <a:t>1.</a:t>
            </a:r>
            <a:r>
              <a:rPr lang="zh-TW" altLang="en-US" b="1" dirty="0" smtClean="0"/>
              <a:t>歸納法 </a:t>
            </a:r>
            <a:r>
              <a:rPr lang="en-US" altLang="zh-TW" b="1" dirty="0" smtClean="0"/>
              <a:t>(Induction)</a:t>
            </a:r>
          </a:p>
          <a:p>
            <a:pPr lvl="2"/>
            <a:r>
              <a:rPr lang="zh-TW" altLang="en-US" dirty="0" smtClean="0"/>
              <a:t>歸納法是指根據一些事實觀察、現況匯整、資料蒐集或其他相關證據，透過分析而找出共通點與結論</a:t>
            </a:r>
          </a:p>
          <a:p>
            <a:pPr lvl="1">
              <a:buNone/>
            </a:pPr>
            <a:r>
              <a:rPr lang="en-US" altLang="zh-TW" b="1" dirty="0" smtClean="0"/>
              <a:t>2.</a:t>
            </a:r>
            <a:r>
              <a:rPr lang="zh-TW" altLang="en-US" b="1" dirty="0" smtClean="0"/>
              <a:t>演繹法 </a:t>
            </a:r>
            <a:r>
              <a:rPr lang="en-US" altLang="zh-TW" b="1" dirty="0" smtClean="0"/>
              <a:t>(Deduction)</a:t>
            </a:r>
          </a:p>
          <a:p>
            <a:pPr lvl="2"/>
            <a:r>
              <a:rPr lang="zh-TW" altLang="en-US" dirty="0" smtClean="0"/>
              <a:t>演繹法是透過已經成立的原因，以辯論的模式來得出結論，因此，演繹法著重於原因的有效性，且具有真實性，而結論是基於原因為其發展的前提。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b="1" dirty="0" smtClean="0"/>
              <a:t>3.</a:t>
            </a:r>
            <a:r>
              <a:rPr lang="zh-TW" altLang="en-US" b="1" dirty="0" smtClean="0"/>
              <a:t>歸納法＋演繹法</a:t>
            </a:r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8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歸納法 </a:t>
            </a:r>
            <a:r>
              <a:rPr lang="en-US" altLang="zh-TW" b="1" dirty="0" smtClean="0"/>
              <a:t>+ </a:t>
            </a:r>
            <a:r>
              <a:rPr lang="zh-TW" altLang="en-US" b="1" dirty="0" smtClean="0"/>
              <a:t>演繹法</a:t>
            </a:r>
            <a:endParaRPr lang="en-US" altLang="zh-TW" b="1" dirty="0" smtClean="0"/>
          </a:p>
          <a:p>
            <a:endParaRPr lang="en-US" altLang="zh-TW" dirty="0" smtClean="0"/>
          </a:p>
          <a:p>
            <a:pPr marL="914400" lvl="1" indent="-457200">
              <a:buAutoNum type="arabicPeriod"/>
            </a:pPr>
            <a:r>
              <a:rPr lang="zh-TW" altLang="en-US" dirty="0" smtClean="0"/>
              <a:t>現況：年輕人幾乎都有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帳號。</a:t>
            </a:r>
            <a:endParaRPr lang="en-US" altLang="zh-TW" dirty="0" smtClean="0"/>
          </a:p>
          <a:p>
            <a:pPr marL="914400" lvl="1" indent="-457200">
              <a:buAutoNum type="arabicPeriod"/>
            </a:pPr>
            <a:r>
              <a:rPr lang="zh-TW" altLang="en-US" dirty="0" smtClean="0"/>
              <a:t>歸納法：為什麼年輕人都有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帳號？</a:t>
            </a:r>
            <a:endParaRPr lang="en-US" altLang="zh-TW" dirty="0" smtClean="0"/>
          </a:p>
          <a:p>
            <a:pPr marL="914400" lvl="1" indent="-457200">
              <a:buAutoNum type="arabicPeriod"/>
            </a:pPr>
            <a:r>
              <a:rPr lang="zh-TW" altLang="en-US" dirty="0" smtClean="0"/>
              <a:t>假說：年輕人較容易加入 </a:t>
            </a:r>
            <a:r>
              <a:rPr lang="en-US" altLang="zh-TW" dirty="0" err="1" smtClean="0"/>
              <a:t>facebook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14400" lvl="1" indent="-457200">
              <a:buAutoNum type="arabicPeriod"/>
            </a:pPr>
            <a:r>
              <a:rPr lang="zh-TW" altLang="en-US" dirty="0" smtClean="0"/>
              <a:t>演繹法：年輕人幾乎都有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帳號，這是因為年輕人是電腦重度使用者，較容易加入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(</a:t>
            </a:r>
            <a:r>
              <a:rPr lang="zh-TW" altLang="en-US" dirty="0" smtClean="0"/>
              <a:t>原因 </a:t>
            </a:r>
            <a:r>
              <a:rPr lang="en-US" altLang="zh-TW" dirty="0" smtClean="0"/>
              <a:t>1)</a:t>
            </a:r>
            <a:r>
              <a:rPr lang="zh-TW" altLang="en-US" dirty="0" smtClean="0"/>
              <a:t>。而</a:t>
            </a:r>
            <a:r>
              <a:rPr lang="en-US" altLang="zh-TW" dirty="0" smtClean="0"/>
              <a:t>Peter </a:t>
            </a:r>
            <a:r>
              <a:rPr lang="zh-TW" altLang="en-US" dirty="0" smtClean="0"/>
              <a:t>是年輕人 </a:t>
            </a:r>
            <a:r>
              <a:rPr lang="en-US" altLang="zh-TW" dirty="0" smtClean="0"/>
              <a:t>(</a:t>
            </a:r>
            <a:r>
              <a:rPr lang="zh-TW" altLang="en-US" dirty="0" smtClean="0"/>
              <a:t>原因 </a:t>
            </a:r>
            <a:r>
              <a:rPr lang="en-US" altLang="zh-TW" dirty="0" smtClean="0"/>
              <a:t>2)</a:t>
            </a:r>
            <a:r>
              <a:rPr lang="zh-TW" altLang="en-US" dirty="0" smtClean="0"/>
              <a:t>，所以他也有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帳號 </a:t>
            </a:r>
            <a:r>
              <a:rPr lang="en-US" altLang="zh-TW" dirty="0" smtClean="0"/>
              <a:t>(</a:t>
            </a:r>
            <a:r>
              <a:rPr lang="zh-TW" altLang="en-US" dirty="0" smtClean="0"/>
              <a:t>結論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7</a:t>
            </a:r>
            <a:r>
              <a:rPr lang="zh-TW" altLang="en-US" smtClean="0"/>
              <a:t>章 網路行銷的研究</a:t>
            </a: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9</a:t>
            </a:fld>
            <a:r>
              <a:rPr lang="zh-TW" altLang="en-US" smtClean="0"/>
              <a:t> </a:t>
            </a:r>
            <a:r>
              <a:rPr lang="en-US" altLang="zh-TW" smtClean="0"/>
              <a:t>/</a:t>
            </a:r>
            <a:r>
              <a:rPr lang="zh-TW" altLang="en-US" smtClean="0"/>
              <a:t> </a:t>
            </a:r>
            <a:r>
              <a:rPr lang="en-US" altLang="zh-TW" smtClean="0"/>
              <a:t>40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社群研究的範疇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行銷研究的概念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lnSpcReduction="1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研究的意義</a:t>
            </a:r>
            <a:endParaRPr lang="ja-JP" altLang="en-US" sz="24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5TGp_Computer_green _v2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B24242"/>
        </a:accent1>
        <a:accent2>
          <a:srgbClr val="CC9900"/>
        </a:accent2>
        <a:accent3>
          <a:srgbClr val="FFFFFF"/>
        </a:accent3>
        <a:accent4>
          <a:srgbClr val="174578"/>
        </a:accent4>
        <a:accent5>
          <a:srgbClr val="D5B0B0"/>
        </a:accent5>
        <a:accent6>
          <a:srgbClr val="B98A00"/>
        </a:accent6>
        <a:hlink>
          <a:srgbClr val="808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666635"/>
        </a:dk1>
        <a:lt1>
          <a:srgbClr val="FFFFFF"/>
        </a:lt1>
        <a:dk2>
          <a:srgbClr val="25413E"/>
        </a:dk2>
        <a:lt2>
          <a:srgbClr val="B2B2B2"/>
        </a:lt2>
        <a:accent1>
          <a:srgbClr val="83AE4E"/>
        </a:accent1>
        <a:accent2>
          <a:srgbClr val="C78DD7"/>
        </a:accent2>
        <a:accent3>
          <a:srgbClr val="FFFFFF"/>
        </a:accent3>
        <a:accent4>
          <a:srgbClr val="56562C"/>
        </a:accent4>
        <a:accent5>
          <a:srgbClr val="C1D3B2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網路行銷CEO</Template>
  <TotalTime>239</TotalTime>
  <Words>2900</Words>
  <Application>Microsoft Office PowerPoint</Application>
  <PresentationFormat>如螢幕大小 (4:3)</PresentationFormat>
  <Paragraphs>361</Paragraphs>
  <Slides>39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1" baseType="lpstr">
      <vt:lpstr>075TGp_Computer_green _v2</vt:lpstr>
      <vt:lpstr>Image</vt:lpstr>
      <vt:lpstr>第7章 網路行銷的研究</vt:lpstr>
      <vt:lpstr>學習目標</vt:lpstr>
      <vt:lpstr>網路行銷的研究</vt:lpstr>
      <vt:lpstr>網路行銷與我</vt:lpstr>
      <vt:lpstr>課前討論</vt:lpstr>
      <vt:lpstr>研究的定義</vt:lpstr>
      <vt:lpstr>生活上的應用</vt:lpstr>
      <vt:lpstr>研究的導向</vt:lpstr>
      <vt:lpstr>生活上的應用</vt:lpstr>
      <vt:lpstr>研究的概念</vt:lpstr>
      <vt:lpstr>良好研究的特性</vt:lpstr>
      <vt:lpstr>生活上的應用</vt:lpstr>
      <vt:lpstr>研究的流程</vt:lpstr>
      <vt:lpstr>研究的種類</vt:lpstr>
      <vt:lpstr>研究的種類</vt:lpstr>
      <vt:lpstr>生活上的應用</vt:lpstr>
      <vt:lpstr>行銷研究的定義</vt:lpstr>
      <vt:lpstr>網路行銷的角色</vt:lpstr>
      <vt:lpstr>行銷研究的特性</vt:lpstr>
      <vt:lpstr>生活上的應用</vt:lpstr>
      <vt:lpstr>大數據的概念</vt:lpstr>
      <vt:lpstr>大數據的特色</vt:lpstr>
      <vt:lpstr>大數據的特色</vt:lpstr>
      <vt:lpstr>生活上的應用</vt:lpstr>
      <vt:lpstr>行銷資訊系統的元件</vt:lpstr>
      <vt:lpstr>行銷資訊系統的層級</vt:lpstr>
      <vt:lpstr>行銷資訊系統的概念</vt:lpstr>
      <vt:lpstr>行銷資訊系統的概念</vt:lpstr>
      <vt:lpstr>生活上的應用</vt:lpstr>
      <vt:lpstr>社群研究的內涵</vt:lpstr>
      <vt:lpstr>傳統行銷與關係行銷的比較</vt:lpstr>
      <vt:lpstr>社群研究的方向</vt:lpstr>
      <vt:lpstr>生活上的應用</vt:lpstr>
      <vt:lpstr>社會網絡分析法</vt:lpstr>
      <vt:lpstr>社會網絡分析法</vt:lpstr>
      <vt:lpstr>社會網絡分析法</vt:lpstr>
      <vt:lpstr>網路行銷案例探討</vt:lpstr>
      <vt:lpstr>網路行銷案例探討</vt:lpstr>
      <vt:lpstr>投影片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第7章 網路行銷的研究</dc:title>
  <dc:creator>Fenny Lee</dc:creator>
  <cp:lastModifiedBy>Fenny Lee</cp:lastModifiedBy>
  <cp:revision>75</cp:revision>
  <dcterms:created xsi:type="dcterms:W3CDTF">2014-12-16T08:12:31Z</dcterms:created>
  <dcterms:modified xsi:type="dcterms:W3CDTF">2015-04-27T06:10:45Z</dcterms:modified>
</cp:coreProperties>
</file>